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Lst>
  <p:sldSz cx="6858000" cy="9902825"/>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B0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47" d="100"/>
          <a:sy n="47" d="100"/>
        </p:scale>
        <p:origin x="2746" y="53"/>
      </p:cViewPr>
      <p:guideLst>
        <p:guide orient="horz" pos="3119"/>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296"/>
            <a:ext cx="5829300" cy="2122689"/>
          </a:xfrm>
        </p:spPr>
        <p:txBody>
          <a:bodyPr/>
          <a:lstStyle/>
          <a:p>
            <a:r>
              <a:rPr lang="en-GB"/>
              <a:t>Click to edit Master title style</a:t>
            </a:r>
          </a:p>
        </p:txBody>
      </p:sp>
      <p:sp>
        <p:nvSpPr>
          <p:cNvPr id="3" name="Subtitle 2"/>
          <p:cNvSpPr>
            <a:spLocks noGrp="1"/>
          </p:cNvSpPr>
          <p:nvPr>
            <p:ph type="subTitle" idx="1"/>
          </p:nvPr>
        </p:nvSpPr>
        <p:spPr>
          <a:xfrm>
            <a:off x="1028700" y="5611601"/>
            <a:ext cx="4800600" cy="253072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574"/>
            <a:ext cx="1671638" cy="8449494"/>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71475" y="396574"/>
            <a:ext cx="4900613" cy="844949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3484"/>
            <a:ext cx="5829300" cy="1966811"/>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541735" y="4197241"/>
            <a:ext cx="5829300" cy="216624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371475" y="2310661"/>
            <a:ext cx="3286125" cy="65354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3771900" y="2310661"/>
            <a:ext cx="3286125" cy="65354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572"/>
            <a:ext cx="6172200" cy="1650471"/>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342900" y="2216675"/>
            <a:ext cx="3030141" cy="9238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3140479"/>
            <a:ext cx="3030141" cy="5705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3483769" y="2216675"/>
            <a:ext cx="3031332" cy="9238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3140479"/>
            <a:ext cx="3031332" cy="5705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279"/>
            <a:ext cx="2256235" cy="1677979"/>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2681288" y="394281"/>
            <a:ext cx="3833812" cy="8451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342900" y="2072260"/>
            <a:ext cx="2256235" cy="677380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1978"/>
            <a:ext cx="4114800" cy="818359"/>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344216" y="884836"/>
            <a:ext cx="4114800" cy="59416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0337"/>
            <a:ext cx="4114800" cy="11622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95917C1-E911-4648-B3CC-70F9CD34A796}" type="datetimeFigureOut">
              <a:rPr lang="en-GB" smtClean="0"/>
              <a:pPr/>
              <a:t>03/12/2022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DF5DA-72F3-5549-8C14-C2D5B2744F4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572"/>
            <a:ext cx="6172200" cy="1650471"/>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0661"/>
            <a:ext cx="6172200" cy="65354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78454"/>
            <a:ext cx="1600200" cy="527234"/>
          </a:xfrm>
          <a:prstGeom prst="rect">
            <a:avLst/>
          </a:prstGeom>
        </p:spPr>
        <p:txBody>
          <a:bodyPr vert="horz" lIns="91440" tIns="45720" rIns="91440" bIns="45720" rtlCol="0" anchor="ctr"/>
          <a:lstStyle>
            <a:lvl1pPr algn="l">
              <a:defRPr sz="1200">
                <a:solidFill>
                  <a:schemeClr val="tx1">
                    <a:tint val="75000"/>
                  </a:schemeClr>
                </a:solidFill>
              </a:defRPr>
            </a:lvl1pPr>
          </a:lstStyle>
          <a:p>
            <a:fld id="{395917C1-E911-4648-B3CC-70F9CD34A796}" type="datetimeFigureOut">
              <a:rPr lang="en-GB" smtClean="0"/>
              <a:pPr/>
              <a:t>03/12/2022</a:t>
            </a:fld>
            <a:endParaRPr lang="en-GB"/>
          </a:p>
        </p:txBody>
      </p:sp>
      <p:sp>
        <p:nvSpPr>
          <p:cNvPr id="5" name="Footer Placeholder 4"/>
          <p:cNvSpPr>
            <a:spLocks noGrp="1"/>
          </p:cNvSpPr>
          <p:nvPr>
            <p:ph type="ftr" sz="quarter" idx="3"/>
          </p:nvPr>
        </p:nvSpPr>
        <p:spPr>
          <a:xfrm>
            <a:off x="2343150" y="9178454"/>
            <a:ext cx="2171700" cy="5272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78454"/>
            <a:ext cx="1600200" cy="527234"/>
          </a:xfrm>
          <a:prstGeom prst="rect">
            <a:avLst/>
          </a:prstGeom>
        </p:spPr>
        <p:txBody>
          <a:bodyPr vert="horz" lIns="91440" tIns="45720" rIns="91440" bIns="45720" rtlCol="0" anchor="ctr"/>
          <a:lstStyle>
            <a:lvl1pPr algn="r">
              <a:defRPr sz="1200">
                <a:solidFill>
                  <a:schemeClr val="tx1">
                    <a:tint val="75000"/>
                  </a:schemeClr>
                </a:solidFill>
              </a:defRPr>
            </a:lvl1pPr>
          </a:lstStyle>
          <a:p>
            <a:fld id="{4F3DF5DA-72F3-5549-8C14-C2D5B2744F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3076296"/>
            <a:ext cx="5067300" cy="2122689"/>
          </a:xfrm>
        </p:spPr>
        <p:txBody>
          <a:bodyPr anchor="t">
            <a:normAutofit/>
          </a:bodyPr>
          <a:lstStyle/>
          <a:p>
            <a:pPr algn="l" fontAlgn="base"/>
            <a:r>
              <a:rPr lang="en-GB" sz="1400" b="1" dirty="0">
                <a:solidFill>
                  <a:srgbClr val="6DB01D"/>
                </a:solidFill>
              </a:rPr>
              <a:t>Our family: </a:t>
            </a:r>
            <a:br>
              <a:rPr lang="en-GB" sz="1400" dirty="0"/>
            </a:br>
            <a:r>
              <a:rPr lang="en-GB" sz="1400" dirty="0"/>
              <a:t>(Picture here of everyone who lives at home) </a:t>
            </a:r>
          </a:p>
        </p:txBody>
      </p:sp>
      <p:sp>
        <p:nvSpPr>
          <p:cNvPr id="4" name="Title 1"/>
          <p:cNvSpPr txBox="1">
            <a:spLocks/>
          </p:cNvSpPr>
          <p:nvPr/>
        </p:nvSpPr>
        <p:spPr>
          <a:xfrm>
            <a:off x="1028700" y="1217612"/>
            <a:ext cx="5067300" cy="2122689"/>
          </a:xfrm>
          <a:prstGeom prst="rect">
            <a:avLst/>
          </a:prstGeom>
        </p:spPr>
        <p:txBody>
          <a:bodyPr vert="horz" lIns="91440" tIns="45720" rIns="91440" bIns="45720" rtlCol="0" anchor="t">
            <a:normAutofit/>
          </a:bodyPr>
          <a:lstStyle/>
          <a:p>
            <a:pPr marL="0" marR="0" lvl="0" indent="0" algn="l" defTabSz="457200" rtl="0" eaLnBrk="1" fontAlgn="base" latinLnBrk="0" hangingPunct="1">
              <a:lnSpc>
                <a:spcPct val="100000"/>
              </a:lnSpc>
              <a:spcBef>
                <a:spcPct val="0"/>
              </a:spcBef>
              <a:spcAft>
                <a:spcPts val="0"/>
              </a:spcAft>
              <a:buClrTx/>
              <a:buSzTx/>
              <a:buFontTx/>
              <a:buNone/>
              <a:tabLst/>
              <a:defRPr/>
            </a:pPr>
            <a:r>
              <a:rPr kumimoji="0" lang="en-GB" sz="1400" b="1" i="0" u="none" strike="noStrike" kern="1200" cap="none" spc="0" normalizeH="0" baseline="0" noProof="0" dirty="0">
                <a:ln>
                  <a:noFill/>
                </a:ln>
                <a:solidFill>
                  <a:srgbClr val="008000"/>
                </a:solidFill>
                <a:effectLst/>
                <a:uLnTx/>
                <a:uFillTx/>
                <a:latin typeface="+mj-lt"/>
                <a:ea typeface="+mj-ea"/>
                <a:cs typeface="+mj-cs"/>
              </a:rPr>
              <a:t>Where we live: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kumimoji="0" lang="en-GB" sz="1400" b="0" i="0" u="none" strike="noStrike" kern="1200" cap="none" spc="0" normalizeH="0" baseline="0" noProof="0" dirty="0">
                <a:ln>
                  <a:noFill/>
                </a:ln>
                <a:solidFill>
                  <a:schemeClr val="tx1"/>
                </a:solidFill>
                <a:effectLst/>
                <a:uLnTx/>
                <a:uFillTx/>
                <a:latin typeface="+mj-lt"/>
                <a:ea typeface="+mj-ea"/>
                <a:cs typeface="+mj-cs"/>
              </a:rPr>
              <a:t>(EG: We live in a cosy little cottage in </a:t>
            </a:r>
            <a:r>
              <a:rPr kumimoji="0" lang="en-GB" sz="1400" b="0" i="0" u="none" strike="noStrike" kern="1200" cap="none" spc="0" normalizeH="0" baseline="0" noProof="0" dirty="0" err="1">
                <a:ln>
                  <a:noFill/>
                </a:ln>
                <a:solidFill>
                  <a:schemeClr val="tx1"/>
                </a:solidFill>
                <a:effectLst/>
                <a:uLnTx/>
                <a:uFillTx/>
                <a:latin typeface="+mj-lt"/>
                <a:ea typeface="+mj-ea"/>
                <a:cs typeface="+mj-cs"/>
              </a:rPr>
              <a:t>Yate</a:t>
            </a:r>
            <a:r>
              <a:rPr kumimoji="0" lang="en-GB" sz="1400" b="0" i="0" u="none" strike="noStrike" kern="1200" cap="none" spc="0" normalizeH="0" baseline="0" noProof="0" dirty="0">
                <a:ln>
                  <a:noFill/>
                </a:ln>
                <a:solidFill>
                  <a:schemeClr val="tx1"/>
                </a:solidFill>
                <a:effectLst/>
                <a:uLnTx/>
                <a:uFillTx/>
                <a:latin typeface="+mj-lt"/>
                <a:ea typeface="+mj-ea"/>
                <a:cs typeface="+mj-cs"/>
              </a:rPr>
              <a:t> and there is a lovely café round the comer. There is a lovely open green space over the road Bristol city centre is not too far and sometimes we go on the bus into town and we go to the cinema or go for some food.) </a:t>
            </a:r>
          </a:p>
        </p:txBody>
      </p:sp>
      <p:sp>
        <p:nvSpPr>
          <p:cNvPr id="5" name="Title 1"/>
          <p:cNvSpPr txBox="1">
            <a:spLocks/>
          </p:cNvSpPr>
          <p:nvPr/>
        </p:nvSpPr>
        <p:spPr>
          <a:xfrm>
            <a:off x="1028700" y="8304211"/>
            <a:ext cx="5067300" cy="990601"/>
          </a:xfrm>
          <a:prstGeom prst="rect">
            <a:avLst/>
          </a:prstGeom>
        </p:spPr>
        <p:txBody>
          <a:bodyPr vert="horz" lIns="91440" tIns="45720" rIns="91440" bIns="45720" rtlCol="0" anchor="t">
            <a:normAutofit/>
          </a:bodyPr>
          <a:lstStyle/>
          <a:p>
            <a:pPr fontAlgn="base">
              <a:spcBef>
                <a:spcPct val="0"/>
              </a:spcBef>
            </a:pPr>
            <a:r>
              <a:rPr kumimoji="0" lang="en-GB" sz="1400" b="1" i="0" u="none" strike="noStrike" kern="1200" cap="none" spc="0" normalizeH="0" baseline="0" noProof="0" dirty="0">
                <a:ln>
                  <a:noFill/>
                </a:ln>
                <a:solidFill>
                  <a:srgbClr val="008000"/>
                </a:solidFill>
                <a:effectLst/>
                <a:uLnTx/>
                <a:uFillTx/>
                <a:latin typeface="+mj-lt"/>
                <a:ea typeface="+mj-ea"/>
                <a:cs typeface="+mj-cs"/>
              </a:rPr>
              <a:t>Our names: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All individual family names here and animals. (EG: </a:t>
            </a:r>
            <a:r>
              <a:rPr lang="en-GB" sz="1400" dirty="0" err="1"/>
              <a:t>Lian</a:t>
            </a:r>
            <a:r>
              <a:rPr lang="en-GB" sz="1400" dirty="0"/>
              <a:t>, Chen, Oceania and Jovian Lee and our dog Rex.) </a:t>
            </a:r>
          </a:p>
          <a:p>
            <a:pPr marL="0" marR="0" lvl="0" indent="0" algn="l" defTabSz="457200" rtl="0" eaLnBrk="1" fontAlgn="base" latinLnBrk="0" hangingPunct="1">
              <a:lnSpc>
                <a:spcPct val="100000"/>
              </a:lnSpc>
              <a:spcBef>
                <a:spcPct val="0"/>
              </a:spcBef>
              <a:spcAft>
                <a:spcPts val="0"/>
              </a:spcAft>
              <a:buClrTx/>
              <a:buSzTx/>
              <a:buFontTx/>
              <a:buNone/>
              <a:tabLst/>
              <a:defRPr/>
            </a:pPr>
            <a:endParaRPr kumimoji="0" lang="en-GB"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5442520" y="126876"/>
            <a:ext cx="578768" cy="6480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609600" y="760412"/>
            <a:ext cx="2667000" cy="3429000"/>
          </a:xfrm>
          <a:prstGeom prst="rect">
            <a:avLst/>
          </a:prstGeom>
        </p:spPr>
        <p:txBody>
          <a:bodyPr vert="horz" lIns="91440" tIns="45720" rIns="91440" bIns="45720" rtlCol="0" anchor="t">
            <a:normAutofit fontScale="92500" lnSpcReduction="10000"/>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Example: </a:t>
            </a:r>
            <a:br>
              <a:rPr kumimoji="0" lang="en-GB" sz="1400" b="0" i="0" u="none" strike="noStrike" kern="1200" cap="none" spc="0" normalizeH="0" baseline="0" noProof="0" dirty="0">
                <a:ln>
                  <a:noFill/>
                </a:ln>
                <a:solidFill>
                  <a:srgbClr val="008000"/>
                </a:solidFill>
                <a:effectLst/>
                <a:uLnTx/>
                <a:uFillTx/>
                <a:latin typeface="+mj-lt"/>
                <a:ea typeface="+mj-ea"/>
                <a:cs typeface="+mj-cs"/>
              </a:rPr>
            </a:br>
            <a:r>
              <a:rPr lang="en-GB" sz="1514" dirty="0"/>
              <a:t>My name is </a:t>
            </a:r>
            <a:r>
              <a:rPr lang="en-GB" sz="1514" dirty="0" err="1"/>
              <a:t>Lian</a:t>
            </a:r>
            <a:r>
              <a:rPr lang="en-GB" sz="1514" dirty="0"/>
              <a:t>, I work part time as a secretary in the local area. It means I am still available for school drop offs but sometimes you might walk home with </a:t>
            </a:r>
            <a:r>
              <a:rPr lang="en-GB" sz="1514" dirty="0" err="1"/>
              <a:t>Oceana</a:t>
            </a:r>
            <a:r>
              <a:rPr lang="en-GB" sz="1514" dirty="0"/>
              <a:t>.  </a:t>
            </a:r>
          </a:p>
          <a:p>
            <a:pPr fontAlgn="base"/>
            <a:r>
              <a:rPr lang="en-GB" sz="1514" dirty="0"/>
              <a:t>I enjoy keeping fit and you might see me going to play tennis with my friends. I also love spending time with the family.  </a:t>
            </a:r>
          </a:p>
          <a:p>
            <a:r>
              <a:rPr lang="en-US" sz="1514" dirty="0"/>
              <a:t>My </a:t>
            </a:r>
            <a:r>
              <a:rPr lang="en-US" sz="1514" dirty="0" err="1"/>
              <a:t>favourite</a:t>
            </a:r>
            <a:r>
              <a:rPr lang="en-US" sz="1514" dirty="0"/>
              <a:t> food is a healthy meal I especially like fish. I like to read books to myself but also with the children so I hope I can read some stories to you.  </a:t>
            </a:r>
            <a:r>
              <a:rPr lang="en-GB" sz="1514" dirty="0"/>
              <a:t> </a:t>
            </a:r>
            <a:r>
              <a:rPr kumimoji="0" lang="en-GB" sz="1514" b="0" i="0" u="none" strike="noStrike" kern="1200" cap="none" spc="0" normalizeH="0" baseline="0" noProof="0" dirty="0">
                <a:ln>
                  <a:noFill/>
                </a:ln>
                <a:solidFill>
                  <a:schemeClr val="tx1"/>
                </a:solidFill>
                <a:effectLst/>
                <a:uLnTx/>
                <a:uFillTx/>
                <a:latin typeface="+mj-lt"/>
                <a:ea typeface="+mj-ea"/>
                <a:cs typeface="+mj-cs"/>
              </a:rPr>
              <a:t> </a:t>
            </a:r>
          </a:p>
        </p:txBody>
      </p:sp>
      <p:sp>
        <p:nvSpPr>
          <p:cNvPr id="5" name="Title 1"/>
          <p:cNvSpPr txBox="1">
            <a:spLocks/>
          </p:cNvSpPr>
          <p:nvPr/>
        </p:nvSpPr>
        <p:spPr>
          <a:xfrm>
            <a:off x="3581400" y="4722812"/>
            <a:ext cx="2667000" cy="3581400"/>
          </a:xfrm>
          <a:prstGeom prst="rect">
            <a:avLst/>
          </a:prstGeom>
        </p:spPr>
        <p:txBody>
          <a:bodyPr vert="horz" lIns="91440" tIns="45720" rIns="91440" bIns="45720" rtlCol="0" anchor="t">
            <a:normAutofit/>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Example: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My name is Chen, I work as a dentist from Monday to Friday so you will mostly see me in the evenings and at weekends.  </a:t>
            </a:r>
          </a:p>
          <a:p>
            <a:pPr fontAlgn="base"/>
            <a:r>
              <a:rPr lang="en-GB" sz="1400" dirty="0"/>
              <a:t>I enjoy going to play golf with my friends and would love to take you along too if you would like to.  </a:t>
            </a:r>
          </a:p>
          <a:p>
            <a:pPr fontAlgn="base"/>
            <a:r>
              <a:rPr lang="en-GB" sz="1400" dirty="0"/>
              <a:t>I like going for walks in the park with the family at the weekends.  </a:t>
            </a:r>
          </a:p>
          <a:p>
            <a:pPr fontAlgn="base"/>
            <a:r>
              <a:rPr lang="en-GB" sz="1400" dirty="0"/>
              <a:t>My favourite food is </a:t>
            </a:r>
            <a:r>
              <a:rPr lang="en-GB" sz="1400" dirty="0" err="1"/>
              <a:t>chili</a:t>
            </a:r>
            <a:r>
              <a:rPr lang="en-GB" sz="1400" dirty="0"/>
              <a:t> and pizza, although I am not the best cook!  </a:t>
            </a:r>
          </a:p>
          <a:p>
            <a:pPr marL="0" marR="0" lvl="0" indent="0" algn="l" defTabSz="457200" rtl="0" eaLnBrk="1" fontAlgn="base" latinLnBrk="0" hangingPunct="1">
              <a:lnSpc>
                <a:spcPct val="100000"/>
              </a:lnSpc>
              <a:spcBef>
                <a:spcPct val="0"/>
              </a:spcBef>
              <a:spcAft>
                <a:spcPts val="0"/>
              </a:spcAft>
              <a:buClrTx/>
              <a:buSzTx/>
              <a:buFontTx/>
              <a:buNone/>
              <a:tabLst/>
              <a:defRPr/>
            </a:pPr>
            <a:r>
              <a:rPr kumimoji="0" lang="en-GB" sz="1400" b="0" i="0" u="none" strike="noStrike" kern="1200" cap="none" spc="0" normalizeH="0" baseline="0" noProof="0" dirty="0">
                <a:ln>
                  <a:noFill/>
                </a:ln>
                <a:solidFill>
                  <a:schemeClr val="tx1"/>
                </a:solidFill>
                <a:effectLst/>
                <a:uLnTx/>
                <a:uFillTx/>
                <a:latin typeface="+mj-lt"/>
                <a:ea typeface="+mj-ea"/>
                <a:cs typeface="+mj-cs"/>
              </a:rPr>
              <a:t> </a:t>
            </a:r>
          </a:p>
        </p:txBody>
      </p:sp>
      <p:sp>
        <p:nvSpPr>
          <p:cNvPr id="6" name="Title 1"/>
          <p:cNvSpPr txBox="1">
            <a:spLocks/>
          </p:cNvSpPr>
          <p:nvPr/>
        </p:nvSpPr>
        <p:spPr>
          <a:xfrm>
            <a:off x="3581400" y="1065212"/>
            <a:ext cx="2667000" cy="31242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a:t>
            </a:r>
            <a:r>
              <a:rPr lang="en-GB" sz="1400" dirty="0" err="1"/>
              <a:t>Lian</a:t>
            </a:r>
            <a:endParaRPr lang="en-GB" sz="1400" dirty="0"/>
          </a:p>
        </p:txBody>
      </p:sp>
      <p:sp>
        <p:nvSpPr>
          <p:cNvPr id="7" name="Title 1"/>
          <p:cNvSpPr txBox="1">
            <a:spLocks/>
          </p:cNvSpPr>
          <p:nvPr/>
        </p:nvSpPr>
        <p:spPr>
          <a:xfrm>
            <a:off x="685800" y="4951412"/>
            <a:ext cx="2667000" cy="31242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Chen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3581400" y="760412"/>
            <a:ext cx="2667000" cy="2819400"/>
          </a:xfrm>
          <a:prstGeom prst="rect">
            <a:avLst/>
          </a:prstGeom>
        </p:spPr>
        <p:txBody>
          <a:bodyPr vert="horz" lIns="91440" tIns="45720" rIns="91440" bIns="45720" rtlCol="0" anchor="t">
            <a:normAutofit/>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Example:</a:t>
            </a:r>
            <a:r>
              <a:rPr kumimoji="0" lang="en-GB" sz="1400" b="1" i="0" u="none" strike="noStrike" kern="1200" cap="none" spc="0" normalizeH="0" baseline="0" noProof="0" dirty="0">
                <a:ln>
                  <a:noFill/>
                </a:ln>
                <a:solidFill>
                  <a:srgbClr val="6DB01D"/>
                </a:solidFill>
                <a:effectLst/>
                <a:uLnTx/>
                <a:uFillTx/>
                <a:latin typeface="+mj-lt"/>
                <a:ea typeface="+mj-ea"/>
                <a:cs typeface="+mj-cs"/>
              </a:rPr>
              <a:t>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My name is </a:t>
            </a:r>
            <a:r>
              <a:rPr lang="en-GB" sz="1400" dirty="0" err="1"/>
              <a:t>Oceana</a:t>
            </a:r>
            <a:r>
              <a:rPr lang="en-GB" sz="1400" dirty="0"/>
              <a:t> and I am 10 years old.  </a:t>
            </a:r>
          </a:p>
          <a:p>
            <a:pPr fontAlgn="base"/>
            <a:r>
              <a:rPr lang="en-GB" sz="1400" dirty="0"/>
              <a:t>I love playing sports and I am on the football team at school! </a:t>
            </a:r>
          </a:p>
          <a:p>
            <a:pPr fontAlgn="base"/>
            <a:r>
              <a:rPr lang="en-GB" sz="1400" dirty="0"/>
              <a:t>I also love to read books and magazines so I have lots of magazines that I am happy to share with you.  </a:t>
            </a:r>
          </a:p>
          <a:p>
            <a:r>
              <a:rPr lang="en-US" sz="1400" dirty="0"/>
              <a:t>My </a:t>
            </a:r>
            <a:r>
              <a:rPr lang="en-US" sz="1400" dirty="0" err="1"/>
              <a:t>favourite</a:t>
            </a:r>
            <a:r>
              <a:rPr lang="en-US" sz="1400" dirty="0"/>
              <a:t> food is children pasta and I love baking cookies at the weekend.  </a:t>
            </a:r>
            <a:r>
              <a:rPr lang="en-GB" sz="1400" dirty="0"/>
              <a:t> </a:t>
            </a:r>
            <a:endParaRPr kumimoji="0" lang="en-GB"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txBox="1">
            <a:spLocks/>
          </p:cNvSpPr>
          <p:nvPr/>
        </p:nvSpPr>
        <p:spPr>
          <a:xfrm>
            <a:off x="609600" y="3579812"/>
            <a:ext cx="2667000" cy="2819400"/>
          </a:xfrm>
          <a:prstGeom prst="rect">
            <a:avLst/>
          </a:prstGeom>
        </p:spPr>
        <p:txBody>
          <a:bodyPr vert="horz" lIns="91440" tIns="45720" rIns="91440" bIns="45720" rtlCol="0" anchor="t">
            <a:normAutofit/>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Example: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My name is Jovian and I am 6 years old. I have lots of energy and love to be busy. I love playing in the garden with the footballs and digging in the mud!  </a:t>
            </a:r>
          </a:p>
          <a:p>
            <a:pPr fontAlgn="base"/>
            <a:r>
              <a:rPr lang="en-GB" sz="1400" dirty="0"/>
              <a:t>I love to play outdoors and really enjoy exploring. We have woods near our house, and I love running through the trees.  </a:t>
            </a:r>
          </a:p>
          <a:p>
            <a:pPr fontAlgn="base"/>
            <a:r>
              <a:rPr lang="en-GB" sz="1400" dirty="0"/>
              <a:t>My favourite food is ice cream! </a:t>
            </a:r>
          </a:p>
          <a:p>
            <a:r>
              <a:rPr lang="en-US" sz="1400" dirty="0"/>
              <a:t> </a:t>
            </a:r>
            <a:r>
              <a:rPr lang="en-GB" sz="1400" dirty="0"/>
              <a:t> </a:t>
            </a:r>
            <a:endParaRPr kumimoji="0" lang="en-GB"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3581400" y="6627812"/>
            <a:ext cx="2667000" cy="2819400"/>
          </a:xfrm>
          <a:prstGeom prst="rect">
            <a:avLst/>
          </a:prstGeom>
        </p:spPr>
        <p:txBody>
          <a:bodyPr vert="horz" lIns="91440" tIns="45720" rIns="91440" bIns="45720" rtlCol="0" anchor="t">
            <a:normAutofit/>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Example:</a:t>
            </a:r>
            <a:r>
              <a:rPr kumimoji="0" lang="en-GB" sz="1400" b="1" i="0" u="none" strike="noStrike" kern="1200" cap="none" spc="0" normalizeH="0" baseline="0" noProof="0" dirty="0">
                <a:ln>
                  <a:noFill/>
                </a:ln>
                <a:solidFill>
                  <a:srgbClr val="6DB01D"/>
                </a:solidFill>
                <a:effectLst/>
                <a:uLnTx/>
                <a:uFillTx/>
                <a:latin typeface="+mj-lt"/>
                <a:ea typeface="+mj-ea"/>
                <a:cs typeface="+mj-cs"/>
              </a:rPr>
              <a:t>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This is our dog Rex. He is very friendly. He loves to go on long walks and to sleep in front of the fire.  </a:t>
            </a:r>
          </a:p>
          <a:p>
            <a:r>
              <a:rPr lang="en-GB" sz="1400" dirty="0"/>
              <a:t> </a:t>
            </a:r>
            <a:endParaRPr kumimoji="0" lang="en-GB"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609600" y="989012"/>
            <a:ext cx="2514600" cy="24384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daughter here</a:t>
            </a:r>
          </a:p>
          <a:p>
            <a:pPr fontAlgn="base"/>
            <a:endParaRPr lang="en-GB" sz="1400" dirty="0"/>
          </a:p>
        </p:txBody>
      </p:sp>
      <p:sp>
        <p:nvSpPr>
          <p:cNvPr id="8" name="Title 1"/>
          <p:cNvSpPr txBox="1">
            <a:spLocks/>
          </p:cNvSpPr>
          <p:nvPr/>
        </p:nvSpPr>
        <p:spPr>
          <a:xfrm>
            <a:off x="3733800" y="3960812"/>
            <a:ext cx="2514600" cy="24384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son here</a:t>
            </a:r>
          </a:p>
          <a:p>
            <a:pPr fontAlgn="base"/>
            <a:endParaRPr lang="en-GB" sz="1400" dirty="0"/>
          </a:p>
        </p:txBody>
      </p:sp>
      <p:sp>
        <p:nvSpPr>
          <p:cNvPr id="9" name="Title 1"/>
          <p:cNvSpPr txBox="1">
            <a:spLocks/>
          </p:cNvSpPr>
          <p:nvPr/>
        </p:nvSpPr>
        <p:spPr>
          <a:xfrm>
            <a:off x="609600" y="6780212"/>
            <a:ext cx="2514600" cy="20574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dog here</a:t>
            </a:r>
          </a:p>
          <a:p>
            <a:pPr fontAlgn="base"/>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3581400" y="4189412"/>
            <a:ext cx="2667000" cy="2819400"/>
          </a:xfrm>
          <a:prstGeom prst="rect">
            <a:avLst/>
          </a:prstGeom>
        </p:spPr>
        <p:txBody>
          <a:bodyPr vert="horz" lIns="91440" tIns="45720" rIns="91440" bIns="45720" rtlCol="0" anchor="t">
            <a:normAutofit/>
          </a:bodyPr>
          <a:lstStyle/>
          <a:p>
            <a:pPr fontAlgn="base"/>
            <a:r>
              <a:rPr lang="en-GB" sz="1400" b="1" dirty="0">
                <a:solidFill>
                  <a:srgbClr val="008000"/>
                </a:solidFill>
              </a:rPr>
              <a:t>Communal space room: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(Depending on where you and your family spend the most time in together. For example, this could be your kitchen, living room, play room or garden.)</a:t>
            </a:r>
            <a:r>
              <a:rPr sz="1400" dirty="0"/>
              <a:t> </a:t>
            </a:r>
            <a:r>
              <a:rPr kumimoji="0" lang="en-GB" sz="1400" b="0" i="0" u="none" strike="noStrike" kern="1200" cap="none" spc="0" normalizeH="0" baseline="0" noProof="0" dirty="0">
                <a:ln>
                  <a:noFill/>
                </a:ln>
                <a:solidFill>
                  <a:schemeClr val="tx1"/>
                </a:solidFill>
                <a:effectLst/>
                <a:uLnTx/>
                <a:uFillTx/>
                <a:latin typeface="+mj-lt"/>
                <a:ea typeface="+mj-ea"/>
                <a:cs typeface="+mj-cs"/>
              </a:rPr>
              <a:t> </a:t>
            </a:r>
          </a:p>
        </p:txBody>
      </p:sp>
      <p:sp>
        <p:nvSpPr>
          <p:cNvPr id="5" name="Title 1"/>
          <p:cNvSpPr txBox="1">
            <a:spLocks/>
          </p:cNvSpPr>
          <p:nvPr/>
        </p:nvSpPr>
        <p:spPr>
          <a:xfrm>
            <a:off x="685800" y="4341812"/>
            <a:ext cx="2667000" cy="23622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communal space kitchen, living room, playroom garden)</a:t>
            </a:r>
            <a:r>
              <a:rPr sz="1400" dirty="0"/>
              <a:t> </a:t>
            </a:r>
            <a:endParaRPr sz="1400" b="0" i="0" dirty="0"/>
          </a:p>
          <a:p>
            <a:pPr fontAlgn="base"/>
            <a:endParaRPr sz="1400" b="0" i="0" dirty="0"/>
          </a:p>
        </p:txBody>
      </p:sp>
      <p:sp>
        <p:nvSpPr>
          <p:cNvPr id="6" name="Title 1"/>
          <p:cNvSpPr txBox="1">
            <a:spLocks/>
          </p:cNvSpPr>
          <p:nvPr/>
        </p:nvSpPr>
        <p:spPr>
          <a:xfrm>
            <a:off x="3581400" y="1522412"/>
            <a:ext cx="2667000" cy="2209800"/>
          </a:xfrm>
          <a:prstGeom prst="rect">
            <a:avLst/>
          </a:prstGeom>
        </p:spPr>
        <p:txBody>
          <a:bodyPr vert="horz" lIns="91440" tIns="45720" rIns="91440" bIns="45720" rtlCol="0" anchor="t">
            <a:normAutofit/>
          </a:bodyPr>
          <a:lstStyle/>
          <a:p>
            <a:pPr fontAlgn="base"/>
            <a:r>
              <a:rPr lang="en-GB" sz="1400" b="1" dirty="0">
                <a:solidFill>
                  <a:srgbClr val="6DB01D"/>
                </a:solidFill>
              </a:rPr>
              <a:t>Example: </a:t>
            </a:r>
            <a:br>
              <a:rPr lang="en-GB" sz="1400" dirty="0"/>
            </a:br>
            <a:r>
              <a:rPr lang="en-GB" sz="1400" dirty="0"/>
              <a:t>(Picture of child / young person’s bedroom here)</a:t>
            </a:r>
            <a:r>
              <a:rPr sz="1400" dirty="0"/>
              <a:t> </a:t>
            </a:r>
            <a:endParaRPr sz="1400" b="0" i="0" dirty="0"/>
          </a:p>
        </p:txBody>
      </p:sp>
      <p:sp>
        <p:nvSpPr>
          <p:cNvPr id="7" name="Title 1"/>
          <p:cNvSpPr txBox="1">
            <a:spLocks/>
          </p:cNvSpPr>
          <p:nvPr/>
        </p:nvSpPr>
        <p:spPr>
          <a:xfrm>
            <a:off x="685800" y="1293812"/>
            <a:ext cx="2667000" cy="2667000"/>
          </a:xfrm>
          <a:prstGeom prst="rect">
            <a:avLst/>
          </a:prstGeom>
        </p:spPr>
        <p:txBody>
          <a:bodyPr vert="horz" lIns="91440" tIns="45720" rIns="91440" bIns="45720" rtlCol="0" anchor="t">
            <a:normAutofit/>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Your bedroom: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(This will be your bedroom. When you get here, we can decorate it with all your favourite things, and you can make it your own.)</a:t>
            </a:r>
            <a:r>
              <a:rPr sz="1400" dirty="0"/>
              <a:t> </a:t>
            </a:r>
            <a:r>
              <a:rPr lang="en-GB" sz="1400" dirty="0"/>
              <a:t>  </a:t>
            </a:r>
          </a:p>
        </p:txBody>
      </p:sp>
      <p:sp>
        <p:nvSpPr>
          <p:cNvPr id="8" name="Title 1"/>
          <p:cNvSpPr txBox="1">
            <a:spLocks/>
          </p:cNvSpPr>
          <p:nvPr/>
        </p:nvSpPr>
        <p:spPr>
          <a:xfrm>
            <a:off x="685800" y="7161212"/>
            <a:ext cx="5562600" cy="2362200"/>
          </a:xfrm>
          <a:prstGeom prst="rect">
            <a:avLst/>
          </a:prstGeom>
        </p:spPr>
        <p:txBody>
          <a:bodyPr vert="horz" lIns="91440" tIns="45720" rIns="91440" bIns="45720" rtlCol="0" anchor="t">
            <a:normAutofit/>
          </a:bodyPr>
          <a:lstStyle/>
          <a:p>
            <a:pPr fontAlgn="base"/>
            <a:r>
              <a:rPr kumimoji="0" lang="en-GB" sz="1400" b="1" i="0" u="none" strike="noStrike" kern="1200" cap="none" spc="0" normalizeH="0" baseline="0" noProof="0" dirty="0">
                <a:ln>
                  <a:noFill/>
                </a:ln>
                <a:solidFill>
                  <a:srgbClr val="008000"/>
                </a:solidFill>
                <a:effectLst/>
                <a:uLnTx/>
                <a:uFillTx/>
                <a:latin typeface="+mj-lt"/>
                <a:ea typeface="+mj-ea"/>
                <a:cs typeface="+mj-cs"/>
              </a:rPr>
              <a:t>What we do as a family: </a:t>
            </a:r>
            <a:br>
              <a:rPr kumimoji="0" lang="en-GB" sz="1400" b="0" i="0" u="none" strike="noStrike" kern="1200" cap="none" spc="0" normalizeH="0" baseline="0" noProof="0" dirty="0">
                <a:ln>
                  <a:noFill/>
                </a:ln>
                <a:solidFill>
                  <a:schemeClr val="tx1"/>
                </a:solidFill>
                <a:effectLst/>
                <a:uLnTx/>
                <a:uFillTx/>
                <a:latin typeface="+mj-lt"/>
                <a:ea typeface="+mj-ea"/>
                <a:cs typeface="+mj-cs"/>
              </a:rPr>
            </a:br>
            <a:r>
              <a:rPr lang="en-GB" sz="1400" dirty="0"/>
              <a:t>We like to go to the cinema, the park and we love to bake a cake together once a week. We often get a take away every other Friday for a treat. We always try and be kind together and not hurt one another. </a:t>
            </a:r>
            <a:r>
              <a:rPr sz="1400" dirty="0"/>
              <a:t> </a:t>
            </a:r>
            <a:endParaRPr sz="1400" b="0" i="0" dirty="0"/>
          </a:p>
          <a:p>
            <a:pPr fontAlgn="base"/>
            <a:r>
              <a:rPr lang="en-GB" sz="1400" dirty="0"/>
              <a:t>     We look forward to meeting you and you being part of this family.  </a:t>
            </a:r>
            <a:r>
              <a:rPr sz="1400" dirty="0"/>
              <a:t> </a:t>
            </a:r>
            <a:endParaRPr sz="1400" b="0" i="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53AA6C84D7244993502EE53FD52C2F" ma:contentTypeVersion="4" ma:contentTypeDescription="Create a new document." ma:contentTypeScope="" ma:versionID="8be732e139269419b707e531263e4618">
  <xsd:schema xmlns:xsd="http://www.w3.org/2001/XMLSchema" xmlns:xs="http://www.w3.org/2001/XMLSchema" xmlns:p="http://schemas.microsoft.com/office/2006/metadata/properties" xmlns:ns3="c1a14108-07ee-4ac8-86fe-690a4437cb92" targetNamespace="http://schemas.microsoft.com/office/2006/metadata/properties" ma:root="true" ma:fieldsID="c0a7db2bacd29bbb9fc2c5b4d42ecc72" ns3:_="">
    <xsd:import namespace="c1a14108-07ee-4ac8-86fe-690a4437cb9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14108-07ee-4ac8-86fe-690a4437c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AA0B08-E377-493C-8363-1565E6BA5325}">
  <ds:schemaRefs>
    <ds:schemaRef ds:uri="http://purl.org/dc/elements/1.1/"/>
    <ds:schemaRef ds:uri="http://purl.org/dc/dcmitype/"/>
    <ds:schemaRef ds:uri="http://purl.org/dc/terms/"/>
    <ds:schemaRef ds:uri="c1a14108-07ee-4ac8-86fe-690a4437cb92"/>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BC4D8EFF-FA0E-444C-A760-5056F51EB619}">
  <ds:schemaRefs>
    <ds:schemaRef ds:uri="http://schemas.microsoft.com/sharepoint/v3/contenttype/forms"/>
  </ds:schemaRefs>
</ds:datastoreItem>
</file>

<file path=customXml/itemProps3.xml><?xml version="1.0" encoding="utf-8"?>
<ds:datastoreItem xmlns:ds="http://schemas.openxmlformats.org/officeDocument/2006/customXml" ds:itemID="{D5CED9AC-51D7-4107-8BC9-72BA096E41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14108-07ee-4ac8-86fe-690a4437c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TotalTime>
  <Words>666</Words>
  <Application>Microsoft Office PowerPoint</Application>
  <PresentationFormat>Custom</PresentationFormat>
  <Paragraphs>32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Our family:  (Picture here of everyone who lives at home)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family:  (Picture here of everyone who lives at home)</dc:title>
  <dc:creator>Stanley</dc:creator>
  <cp:lastModifiedBy>Aimee Williams</cp:lastModifiedBy>
  <cp:revision>19</cp:revision>
  <dcterms:created xsi:type="dcterms:W3CDTF">2020-06-12T07:31:43Z</dcterms:created>
  <dcterms:modified xsi:type="dcterms:W3CDTF">2022-12-03T12:38:24Z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0x0101001A53AA6C84D7244993502EE53FD52C2F</vt:lpwstr>
  </property>
</Properties>
</file>