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82" r:id="rId5"/>
  </p:sldMasterIdLst>
  <p:notesMasterIdLst>
    <p:notesMasterId r:id="rId25"/>
  </p:notesMasterIdLst>
  <p:handoutMasterIdLst>
    <p:handoutMasterId r:id="rId26"/>
  </p:handoutMasterIdLst>
  <p:sldIdLst>
    <p:sldId id="256" r:id="rId6"/>
    <p:sldId id="260" r:id="rId7"/>
    <p:sldId id="261" r:id="rId8"/>
    <p:sldId id="257" r:id="rId9"/>
    <p:sldId id="272" r:id="rId10"/>
    <p:sldId id="278" r:id="rId11"/>
    <p:sldId id="268" r:id="rId12"/>
    <p:sldId id="284" r:id="rId13"/>
    <p:sldId id="283" r:id="rId14"/>
    <p:sldId id="277" r:id="rId15"/>
    <p:sldId id="286" r:id="rId16"/>
    <p:sldId id="285" r:id="rId17"/>
    <p:sldId id="279" r:id="rId18"/>
    <p:sldId id="270" r:id="rId19"/>
    <p:sldId id="280" r:id="rId20"/>
    <p:sldId id="264" r:id="rId21"/>
    <p:sldId id="267" r:id="rId22"/>
    <p:sldId id="269"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3A3"/>
    <a:srgbClr val="1B6B24"/>
    <a:srgbClr val="0F4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B7EA5-B858-4FFC-B182-3D648DFEC784}" v="120" dt="2023-03-07T10:53:47.305"/>
    <p1510:client id="{C7EC8E9C-4458-2C74-7F70-0C9F31E504E2}" v="13" dt="2023-03-09T14:10:34.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43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Lacey" userId="S::kl2@southglos.gov.uk::8d4051e7-bb88-4726-8fe5-2391d7dc4ad3" providerId="AD" clId="Web-{C7EC8E9C-4458-2C74-7F70-0C9F31E504E2}"/>
    <pc:docChg chg="modSld">
      <pc:chgData name="Kevin Lacey" userId="S::kl2@southglos.gov.uk::8d4051e7-bb88-4726-8fe5-2391d7dc4ad3" providerId="AD" clId="Web-{C7EC8E9C-4458-2C74-7F70-0C9F31E504E2}" dt="2023-03-09T14:10:31.405" v="11" actId="20577"/>
      <pc:docMkLst>
        <pc:docMk/>
      </pc:docMkLst>
      <pc:sldChg chg="modSp">
        <pc:chgData name="Kevin Lacey" userId="S::kl2@southglos.gov.uk::8d4051e7-bb88-4726-8fe5-2391d7dc4ad3" providerId="AD" clId="Web-{C7EC8E9C-4458-2C74-7F70-0C9F31E504E2}" dt="2023-03-09T14:10:31.405" v="11" actId="20577"/>
        <pc:sldMkLst>
          <pc:docMk/>
          <pc:sldMk cId="475922551" sldId="284"/>
        </pc:sldMkLst>
        <pc:spChg chg="mod">
          <ac:chgData name="Kevin Lacey" userId="S::kl2@southglos.gov.uk::8d4051e7-bb88-4726-8fe5-2391d7dc4ad3" providerId="AD" clId="Web-{C7EC8E9C-4458-2C74-7F70-0C9F31E504E2}" dt="2023-03-09T14:10:31.405" v="11" actId="20577"/>
          <ac:spMkLst>
            <pc:docMk/>
            <pc:sldMk cId="475922551" sldId="284"/>
            <ac:spMk id="7" creationId="{F58FA954-61CE-A02C-250C-8186F2145222}"/>
          </ac:spMkLst>
        </pc:spChg>
        <pc:cxnChg chg="mod">
          <ac:chgData name="Kevin Lacey" userId="S::kl2@southglos.gov.uk::8d4051e7-bb88-4726-8fe5-2391d7dc4ad3" providerId="AD" clId="Web-{C7EC8E9C-4458-2C74-7F70-0C9F31E504E2}" dt="2023-03-09T14:10:21.889" v="9" actId="14100"/>
          <ac:cxnSpMkLst>
            <pc:docMk/>
            <pc:sldMk cId="475922551" sldId="284"/>
            <ac:cxnSpMk id="11" creationId="{F02A9743-8679-80A9-C3B6-718F5531805D}"/>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BAA6-042B-40B3-9788-9159338E31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6BB4E5F-5B4E-4F9E-9EAE-0F5316B224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B157C-00A9-4E0B-A554-8DE3FD62B4FA}" type="datetimeFigureOut">
              <a:rPr lang="en-GB" smtClean="0"/>
              <a:t>09/03/2023</a:t>
            </a:fld>
            <a:endParaRPr lang="en-GB"/>
          </a:p>
        </p:txBody>
      </p:sp>
      <p:sp>
        <p:nvSpPr>
          <p:cNvPr id="4" name="Footer Placeholder 3">
            <a:extLst>
              <a:ext uri="{FF2B5EF4-FFF2-40B4-BE49-F238E27FC236}">
                <a16:creationId xmlns:a16="http://schemas.microsoft.com/office/drawing/2014/main" id="{B00450BC-BF06-4D72-9574-78E9B41CF9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01AE6E7-7B4D-40C1-A6D2-9196B65BA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BA735-2C04-4375-BFCF-DAFC867D3C37}" type="slidenum">
              <a:rPr lang="en-GB" smtClean="0"/>
              <a:t>‹#›</a:t>
            </a:fld>
            <a:endParaRPr lang="en-GB"/>
          </a:p>
        </p:txBody>
      </p:sp>
    </p:spTree>
    <p:extLst>
      <p:ext uri="{BB962C8B-B14F-4D97-AF65-F5344CB8AC3E}">
        <p14:creationId xmlns:p14="http://schemas.microsoft.com/office/powerpoint/2010/main" val="230559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2F62C-B4F6-4545-8E6F-32DDD2A904C6}" type="datetimeFigureOut">
              <a:rPr lang="en-GB" smtClean="0"/>
              <a:t>09/03/2023</a:t>
            </a:fld>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03256-694A-42B5-AA07-2D946EA0B5E4}" type="slidenum">
              <a:rPr lang="en-GB" smtClean="0"/>
              <a:t>‹#›</a:t>
            </a:fld>
            <a:endParaRPr lang="en-GB"/>
          </a:p>
        </p:txBody>
      </p:sp>
      <p:sp>
        <p:nvSpPr>
          <p:cNvPr id="8" name="Notes Placeholder 7">
            <a:extLst>
              <a:ext uri="{FF2B5EF4-FFF2-40B4-BE49-F238E27FC236}">
                <a16:creationId xmlns:a16="http://schemas.microsoft.com/office/drawing/2014/main" id="{57F98ED7-FB7A-4BE8-AB2A-321FC248E8D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Image Placeholder 8">
            <a:extLst>
              <a:ext uri="{FF2B5EF4-FFF2-40B4-BE49-F238E27FC236}">
                <a16:creationId xmlns:a16="http://schemas.microsoft.com/office/drawing/2014/main" id="{A65A23FC-6D33-490D-9196-83E80E88C2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33690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F4780"/>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4E0753-37EE-4BBB-928D-D6BAA79E9565}"/>
              </a:ext>
            </a:extLst>
          </p:cNvPr>
          <p:cNvSpPr>
            <a:spLocks noGrp="1"/>
          </p:cNvSpPr>
          <p:nvPr>
            <p:ph type="ctrTitle"/>
          </p:nvPr>
        </p:nvSpPr>
        <p:spPr>
          <a:xfrm>
            <a:off x="617620" y="1122363"/>
            <a:ext cx="9613561" cy="2387600"/>
          </a:xfrm>
        </p:spPr>
        <p:txBody>
          <a:bodyPr anchor="b">
            <a:normAutofit/>
          </a:bodyPr>
          <a:lstStyle>
            <a:lvl1pPr algn="l">
              <a:defRPr sz="4000" b="1">
                <a:solidFill>
                  <a:schemeClr val="tx2"/>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A582A9E9-E28D-4C3C-8DC0-E084E8850872}"/>
              </a:ext>
            </a:extLst>
          </p:cNvPr>
          <p:cNvSpPr>
            <a:spLocks noGrp="1"/>
          </p:cNvSpPr>
          <p:nvPr>
            <p:ph type="subTitle" idx="1"/>
          </p:nvPr>
        </p:nvSpPr>
        <p:spPr>
          <a:xfrm>
            <a:off x="617620" y="3602038"/>
            <a:ext cx="9613561" cy="1655762"/>
          </a:xfrm>
        </p:spPr>
        <p:txBody>
          <a:bodyPr>
            <a:normAutofit/>
          </a:bodyPr>
          <a:lstStyle>
            <a:lvl1pPr marL="0" indent="0" algn="l">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A3365F76-FAEC-4C62-B279-AA0964AD4074}"/>
              </a:ext>
            </a:extLst>
          </p:cNvPr>
          <p:cNvPicPr>
            <a:picLocks noChangeAspect="1"/>
          </p:cNvPicPr>
          <p:nvPr userDrawn="1"/>
        </p:nvPicPr>
        <p:blipFill>
          <a:blip r:embed="rId2"/>
          <a:stretch>
            <a:fillRect/>
          </a:stretch>
        </p:blipFill>
        <p:spPr>
          <a:xfrm>
            <a:off x="10231182" y="165894"/>
            <a:ext cx="1847864" cy="1214447"/>
          </a:xfrm>
          <a:prstGeom prst="rect">
            <a:avLst/>
          </a:prstGeom>
        </p:spPr>
      </p:pic>
      <p:grpSp>
        <p:nvGrpSpPr>
          <p:cNvPr id="5" name="Group 4">
            <a:extLst>
              <a:ext uri="{FF2B5EF4-FFF2-40B4-BE49-F238E27FC236}">
                <a16:creationId xmlns:a16="http://schemas.microsoft.com/office/drawing/2014/main" id="{E8C560E4-07CC-4873-82F4-6C37ECF7B454}"/>
              </a:ext>
            </a:extLst>
          </p:cNvPr>
          <p:cNvGrpSpPr/>
          <p:nvPr userDrawn="1"/>
        </p:nvGrpSpPr>
        <p:grpSpPr>
          <a:xfrm>
            <a:off x="142874" y="6357940"/>
            <a:ext cx="11936172" cy="409992"/>
            <a:chOff x="142874" y="6357940"/>
            <a:chExt cx="11936172" cy="409992"/>
          </a:xfrm>
        </p:grpSpPr>
        <p:cxnSp>
          <p:nvCxnSpPr>
            <p:cNvPr id="6" name="Straight Connector 5">
              <a:extLst>
                <a:ext uri="{FF2B5EF4-FFF2-40B4-BE49-F238E27FC236}">
                  <a16:creationId xmlns:a16="http://schemas.microsoft.com/office/drawing/2014/main" id="{EAC463B8-5E00-4691-B526-A3D34A981E3E}"/>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4490118E-70C3-417D-9CC7-E180256BE3BB}"/>
                </a:ext>
              </a:extLst>
            </p:cNvPr>
            <p:cNvSpPr txBox="1"/>
            <p:nvPr userDrawn="1"/>
          </p:nvSpPr>
          <p:spPr>
            <a:xfrm>
              <a:off x="9158288" y="6429378"/>
              <a:ext cx="2920758" cy="338554"/>
            </a:xfrm>
            <a:prstGeom prst="rect">
              <a:avLst/>
            </a:prstGeom>
            <a:noFill/>
          </p:spPr>
          <p:txBody>
            <a:bodyPr wrap="square" rtlCol="0">
              <a:spAutoFit/>
            </a:bodyPr>
            <a:lstStyle/>
            <a:p>
              <a:pPr algn="r"/>
              <a:r>
                <a:rPr lang="en-GB" sz="1600">
                  <a:solidFill>
                    <a:schemeClr val="accent6"/>
                  </a:solidFill>
                </a:rPr>
                <a:t>www.southglos.gov.uk</a:t>
              </a:r>
            </a:p>
          </p:txBody>
        </p:sp>
      </p:grpSp>
      <p:sp>
        <p:nvSpPr>
          <p:cNvPr id="2" name="Footer Placeholder 1">
            <a:extLst>
              <a:ext uri="{FF2B5EF4-FFF2-40B4-BE49-F238E27FC236}">
                <a16:creationId xmlns:a16="http://schemas.microsoft.com/office/drawing/2014/main" id="{FCA61AFE-5C69-43E3-ABFA-3690ABD1377F}"/>
              </a:ext>
            </a:extLst>
          </p:cNvPr>
          <p:cNvSpPr>
            <a:spLocks noGrp="1"/>
          </p:cNvSpPr>
          <p:nvPr>
            <p:ph type="ftr" sz="quarter" idx="10"/>
          </p:nvPr>
        </p:nvSpPr>
        <p:spPr/>
        <p:txBody>
          <a:bodyPr/>
          <a:lstStyle>
            <a:lvl1pPr>
              <a:defRPr>
                <a:solidFill>
                  <a:schemeClr val="accent6"/>
                </a:solidFill>
              </a:defRPr>
            </a:lvl1pPr>
          </a:lstStyle>
          <a:p>
            <a:r>
              <a:rPr lang="en-GB"/>
              <a:t>South Gloucestershire Council</a:t>
            </a:r>
          </a:p>
        </p:txBody>
      </p:sp>
    </p:spTree>
    <p:extLst>
      <p:ext uri="{BB962C8B-B14F-4D97-AF65-F5344CB8AC3E}">
        <p14:creationId xmlns:p14="http://schemas.microsoft.com/office/powerpoint/2010/main" val="34670765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D695-AC8A-4FEF-877F-47B1DB512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B9DA70-0A1D-49C9-BC99-7BFCB39B3DE9}"/>
              </a:ext>
            </a:extLst>
          </p:cNvPr>
          <p:cNvSpPr>
            <a:spLocks noGrp="1"/>
          </p:cNvSpPr>
          <p:nvPr>
            <p:ph idx="1"/>
          </p:nvPr>
        </p:nvSpPr>
        <p:spPr>
          <a:xfrm>
            <a:off x="5183188" y="2057400"/>
            <a:ext cx="6172200" cy="380365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50AAEA-2D4B-4150-8650-49640C6FFB1D}"/>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BEE4D0C6-5F9C-4EEF-910C-3720F74A7C4B}"/>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5107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C13-8D4B-4961-B6D9-3545E2E6D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C8FC08-048D-4E3B-B8B8-8620CD28B081}"/>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06AC835E-D146-44AC-A83F-8831E94109B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28A5698-6200-47AC-AEDC-40CE685498FD}"/>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426415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8D004F-C822-4845-BFDF-081B6D504DD0}"/>
              </a:ext>
            </a:extLst>
          </p:cNvPr>
          <p:cNvSpPr>
            <a:spLocks noGrp="1"/>
          </p:cNvSpPr>
          <p:nvPr>
            <p:ph type="ftr" sz="quarter" idx="10"/>
          </p:nvPr>
        </p:nvSpPr>
        <p:spPr/>
        <p:txBody>
          <a:bodyPr/>
          <a:lstStyle/>
          <a:p>
            <a:r>
              <a:rPr lang="en-GB"/>
              <a:t>South Gloucestershire Council</a:t>
            </a:r>
          </a:p>
        </p:txBody>
      </p:sp>
      <p:sp>
        <p:nvSpPr>
          <p:cNvPr id="7" name="Title 1">
            <a:extLst>
              <a:ext uri="{FF2B5EF4-FFF2-40B4-BE49-F238E27FC236}">
                <a16:creationId xmlns:a16="http://schemas.microsoft.com/office/drawing/2014/main" id="{01AA6B5B-0CF9-4E53-9CFC-D163E826A8E1}"/>
              </a:ext>
            </a:extLst>
          </p:cNvPr>
          <p:cNvSpPr>
            <a:spLocks noGrp="1"/>
          </p:cNvSpPr>
          <p:nvPr>
            <p:ph type="ctrTitle"/>
          </p:nvPr>
        </p:nvSpPr>
        <p:spPr>
          <a:xfrm>
            <a:off x="617620" y="1122363"/>
            <a:ext cx="9613561" cy="2387600"/>
          </a:xfrm>
        </p:spPr>
        <p:txBody>
          <a:bodyPr anchor="b">
            <a:normAutofit/>
          </a:bodyPr>
          <a:lstStyle>
            <a:lvl1pPr algn="l">
              <a:defRPr sz="4000" b="1"/>
            </a:lvl1pPr>
          </a:lstStyle>
          <a:p>
            <a:r>
              <a:rPr lang="en-US"/>
              <a:t>Click to edit Master title style</a:t>
            </a:r>
            <a:endParaRPr lang="en-GB"/>
          </a:p>
        </p:txBody>
      </p:sp>
      <p:sp>
        <p:nvSpPr>
          <p:cNvPr id="8" name="Subtitle 2">
            <a:extLst>
              <a:ext uri="{FF2B5EF4-FFF2-40B4-BE49-F238E27FC236}">
                <a16:creationId xmlns:a16="http://schemas.microsoft.com/office/drawing/2014/main" id="{2F6EB3F1-0D54-40CD-AEB0-D420CD67A20E}"/>
              </a:ext>
            </a:extLst>
          </p:cNvPr>
          <p:cNvSpPr>
            <a:spLocks noGrp="1"/>
          </p:cNvSpPr>
          <p:nvPr>
            <p:ph type="subTitle" idx="1"/>
          </p:nvPr>
        </p:nvSpPr>
        <p:spPr>
          <a:xfrm>
            <a:off x="617620" y="3602038"/>
            <a:ext cx="9613561" cy="1655762"/>
          </a:xfrm>
        </p:spPr>
        <p:txBody>
          <a:bodyPr>
            <a:normAutofit/>
          </a:bodyPr>
          <a:lstStyle>
            <a:lvl1pPr marL="0" indent="0" algn="l">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7324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90A6-9219-4B00-9F0F-76121A46D89F}"/>
              </a:ext>
            </a:extLst>
          </p:cNvPr>
          <p:cNvSpPr>
            <a:spLocks noGrp="1"/>
          </p:cNvSpPr>
          <p:nvPr>
            <p:ph type="title"/>
          </p:nvPr>
        </p:nvSpPr>
        <p:spPr>
          <a:xfrm>
            <a:off x="831851" y="3128211"/>
            <a:ext cx="9467182" cy="1434264"/>
          </a:xfrm>
        </p:spPr>
        <p:txBody>
          <a:bodyPr anchor="b">
            <a:normAutofit/>
          </a:bodyPr>
          <a:lstStyle>
            <a:lvl1pPr>
              <a:defRPr sz="36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BF7814-EE2E-4BE9-A830-6693B96F4AFE}"/>
              </a:ext>
            </a:extLst>
          </p:cNvPr>
          <p:cNvSpPr>
            <a:spLocks noGrp="1"/>
          </p:cNvSpPr>
          <p:nvPr>
            <p:ph type="body" idx="1"/>
          </p:nvPr>
        </p:nvSpPr>
        <p:spPr>
          <a:xfrm>
            <a:off x="831850" y="4589463"/>
            <a:ext cx="9467182" cy="1500187"/>
          </a:xfrm>
        </p:spPr>
        <p:txBody>
          <a:bodyPr>
            <a:normAutofit/>
          </a:bodyPr>
          <a:lstStyle>
            <a:lvl1pPr marL="0" indent="0">
              <a:buNone/>
              <a:defRPr sz="1800">
                <a:solidFill>
                  <a:schemeClr val="accent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Footer Placeholder 5">
            <a:extLst>
              <a:ext uri="{FF2B5EF4-FFF2-40B4-BE49-F238E27FC236}">
                <a16:creationId xmlns:a16="http://schemas.microsoft.com/office/drawing/2014/main" id="{68E38E11-10A2-4224-AD3F-19ACA61B16DE}"/>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42711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C3733E-1522-4C33-87A2-599165144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0F35ED0-2130-4648-928E-19C80195AF10}"/>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69994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7" name="Table Placeholder 6">
            <a:extLst>
              <a:ext uri="{FF2B5EF4-FFF2-40B4-BE49-F238E27FC236}">
                <a16:creationId xmlns:a16="http://schemas.microsoft.com/office/drawing/2014/main" id="{D0E302AD-9E5B-4F1A-857B-D4C16D220ED5}"/>
              </a:ext>
            </a:extLst>
          </p:cNvPr>
          <p:cNvSpPr>
            <a:spLocks noGrp="1"/>
          </p:cNvSpPr>
          <p:nvPr>
            <p:ph type="tbl" sz="quarter" idx="10"/>
          </p:nvPr>
        </p:nvSpPr>
        <p:spPr>
          <a:xfrm>
            <a:off x="852485" y="1825625"/>
            <a:ext cx="10515600" cy="4351338"/>
          </a:xfrm>
        </p:spPr>
        <p:txBody>
          <a:bodyPr/>
          <a:lstStyle/>
          <a:p>
            <a:endParaRPr lang="en-GB"/>
          </a:p>
        </p:txBody>
      </p:sp>
      <p:sp>
        <p:nvSpPr>
          <p:cNvPr id="8" name="Footer Placeholder 7">
            <a:extLst>
              <a:ext uri="{FF2B5EF4-FFF2-40B4-BE49-F238E27FC236}">
                <a16:creationId xmlns:a16="http://schemas.microsoft.com/office/drawing/2014/main" id="{7E457DAE-F3EC-4FB9-9A17-6BBA693B78FD}"/>
              </a:ext>
            </a:extLst>
          </p:cNvPr>
          <p:cNvSpPr>
            <a:spLocks noGrp="1"/>
          </p:cNvSpPr>
          <p:nvPr>
            <p:ph type="ftr" sz="quarter" idx="11"/>
          </p:nvPr>
        </p:nvSpPr>
        <p:spPr/>
        <p:txBody>
          <a:bodyPr/>
          <a:lstStyle/>
          <a:p>
            <a:r>
              <a:rPr lang="en-GB"/>
              <a:t>South Gloucestershire Council</a:t>
            </a:r>
          </a:p>
        </p:txBody>
      </p:sp>
    </p:spTree>
    <p:extLst>
      <p:ext uri="{BB962C8B-B14F-4D97-AF65-F5344CB8AC3E}">
        <p14:creationId xmlns:p14="http://schemas.microsoft.com/office/powerpoint/2010/main" val="160922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9F33858-73F5-4A03-9B92-9A078ED097A1}"/>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53761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7972428"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4E4E1C56-E578-41E7-AEC1-3346EE14565F}"/>
              </a:ext>
            </a:extLst>
          </p:cNvPr>
          <p:cNvSpPr>
            <a:spLocks noGrp="1"/>
          </p:cNvSpPr>
          <p:nvPr>
            <p:ph sz="half" idx="11"/>
          </p:nvPr>
        </p:nvSpPr>
        <p:spPr>
          <a:xfrm>
            <a:off x="4405314"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E789225B-E54B-45AD-815D-D0539E316555}"/>
              </a:ext>
            </a:extLst>
          </p:cNvPr>
          <p:cNvSpPr>
            <a:spLocks noGrp="1"/>
          </p:cNvSpPr>
          <p:nvPr>
            <p:ph type="ftr" sz="quarter" idx="12"/>
          </p:nvPr>
        </p:nvSpPr>
        <p:spPr/>
        <p:txBody>
          <a:bodyPr/>
          <a:lstStyle/>
          <a:p>
            <a:r>
              <a:rPr lang="en-GB"/>
              <a:t>South Gloucestershire Council</a:t>
            </a:r>
          </a:p>
        </p:txBody>
      </p:sp>
    </p:spTree>
    <p:extLst>
      <p:ext uri="{BB962C8B-B14F-4D97-AF65-F5344CB8AC3E}">
        <p14:creationId xmlns:p14="http://schemas.microsoft.com/office/powerpoint/2010/main" val="524106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FA7E-48CB-4805-BCA1-F1171D7BBFEB}"/>
              </a:ext>
            </a:extLst>
          </p:cNvPr>
          <p:cNvSpPr>
            <a:spLocks noGrp="1"/>
          </p:cNvSpPr>
          <p:nvPr>
            <p:ph type="title"/>
          </p:nvPr>
        </p:nvSpPr>
        <p:spPr>
          <a:xfrm>
            <a:off x="839788" y="365125"/>
            <a:ext cx="91800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5FC059-51D5-4990-8181-E1767F68FC6F}"/>
              </a:ext>
            </a:extLst>
          </p:cNvPr>
          <p:cNvSpPr>
            <a:spLocks noGrp="1"/>
          </p:cNvSpPr>
          <p:nvPr>
            <p:ph type="body" idx="1"/>
          </p:nvPr>
        </p:nvSpPr>
        <p:spPr>
          <a:xfrm>
            <a:off x="839788" y="1681163"/>
            <a:ext cx="5157787"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0FD7D-EE42-41FF-BEEC-2F0AEC763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D3EF79-7707-4688-91B9-A356B7D84345}"/>
              </a:ext>
            </a:extLst>
          </p:cNvPr>
          <p:cNvSpPr>
            <a:spLocks noGrp="1"/>
          </p:cNvSpPr>
          <p:nvPr>
            <p:ph type="body" sz="quarter" idx="3"/>
          </p:nvPr>
        </p:nvSpPr>
        <p:spPr>
          <a:xfrm>
            <a:off x="6172200" y="1681163"/>
            <a:ext cx="5183188"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24D13-58FF-4EDC-9E63-3A202FC522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A43AD00-7C30-4DCD-A552-01FD547B0C5C}"/>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944336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A95F14-5C74-475D-BA59-72B7C90D4A9F}"/>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0017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F478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CA7DE9-FA3E-4111-8AF3-72EC48927B9D}"/>
              </a:ext>
            </a:extLst>
          </p:cNvPr>
          <p:cNvPicPr>
            <a:picLocks noChangeAspect="1"/>
          </p:cNvPicPr>
          <p:nvPr userDrawn="1"/>
        </p:nvPicPr>
        <p:blipFill>
          <a:blip r:embed="rId2"/>
          <a:stretch>
            <a:fillRect/>
          </a:stretch>
        </p:blipFill>
        <p:spPr>
          <a:xfrm>
            <a:off x="10231182" y="165894"/>
            <a:ext cx="1847864" cy="1214447"/>
          </a:xfrm>
          <a:prstGeom prst="rect">
            <a:avLst/>
          </a:prstGeom>
        </p:spPr>
      </p:pic>
      <p:grpSp>
        <p:nvGrpSpPr>
          <p:cNvPr id="5" name="Group 4">
            <a:extLst>
              <a:ext uri="{FF2B5EF4-FFF2-40B4-BE49-F238E27FC236}">
                <a16:creationId xmlns:a16="http://schemas.microsoft.com/office/drawing/2014/main" id="{0A5E7852-B77B-4A87-B5D0-80E4E02C43B3}"/>
              </a:ext>
            </a:extLst>
          </p:cNvPr>
          <p:cNvGrpSpPr/>
          <p:nvPr userDrawn="1"/>
        </p:nvGrpSpPr>
        <p:grpSpPr>
          <a:xfrm>
            <a:off x="142874" y="6357940"/>
            <a:ext cx="11936172" cy="409992"/>
            <a:chOff x="142874" y="6357940"/>
            <a:chExt cx="11936172" cy="409992"/>
          </a:xfrm>
        </p:grpSpPr>
        <p:cxnSp>
          <p:nvCxnSpPr>
            <p:cNvPr id="6" name="Straight Connector 5">
              <a:extLst>
                <a:ext uri="{FF2B5EF4-FFF2-40B4-BE49-F238E27FC236}">
                  <a16:creationId xmlns:a16="http://schemas.microsoft.com/office/drawing/2014/main" id="{695B867B-9604-488F-B368-CB41AE366C61}"/>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A7B6C85-736E-4CEE-ADAA-A904393D4776}"/>
                </a:ext>
              </a:extLst>
            </p:cNvPr>
            <p:cNvSpPr txBox="1"/>
            <p:nvPr userDrawn="1"/>
          </p:nvSpPr>
          <p:spPr>
            <a:xfrm>
              <a:off x="9158288" y="6429378"/>
              <a:ext cx="2920758" cy="338554"/>
            </a:xfrm>
            <a:prstGeom prst="rect">
              <a:avLst/>
            </a:prstGeom>
            <a:noFill/>
          </p:spPr>
          <p:txBody>
            <a:bodyPr wrap="square" rtlCol="0">
              <a:spAutoFit/>
            </a:bodyPr>
            <a:lstStyle/>
            <a:p>
              <a:pPr algn="r"/>
              <a:r>
                <a:rPr lang="en-GB" sz="1600">
                  <a:solidFill>
                    <a:schemeClr val="accent6"/>
                  </a:solidFill>
                </a:rPr>
                <a:t>www.southglos.gov.uk</a:t>
              </a:r>
            </a:p>
          </p:txBody>
        </p:sp>
      </p:grpSp>
      <p:sp>
        <p:nvSpPr>
          <p:cNvPr id="8" name="Footer Placeholder 7">
            <a:extLst>
              <a:ext uri="{FF2B5EF4-FFF2-40B4-BE49-F238E27FC236}">
                <a16:creationId xmlns:a16="http://schemas.microsoft.com/office/drawing/2014/main" id="{06D73125-57DA-4915-A5AB-CCB948182D7F}"/>
              </a:ext>
            </a:extLst>
          </p:cNvPr>
          <p:cNvSpPr>
            <a:spLocks noGrp="1"/>
          </p:cNvSpPr>
          <p:nvPr>
            <p:ph type="ftr" sz="quarter" idx="10"/>
          </p:nvPr>
        </p:nvSpPr>
        <p:spPr/>
        <p:txBody>
          <a:bodyPr/>
          <a:lstStyle>
            <a:lvl1pPr>
              <a:defRPr>
                <a:solidFill>
                  <a:schemeClr val="accent6"/>
                </a:solidFill>
              </a:defRPr>
            </a:lvl1pPr>
          </a:lstStyle>
          <a:p>
            <a:r>
              <a:rPr lang="en-GB"/>
              <a:t>South Gloucestershire Council</a:t>
            </a:r>
          </a:p>
        </p:txBody>
      </p:sp>
      <p:sp>
        <p:nvSpPr>
          <p:cNvPr id="9" name="Title 1">
            <a:extLst>
              <a:ext uri="{FF2B5EF4-FFF2-40B4-BE49-F238E27FC236}">
                <a16:creationId xmlns:a16="http://schemas.microsoft.com/office/drawing/2014/main" id="{91F2B269-4423-4E96-A844-49940B51E178}"/>
              </a:ext>
            </a:extLst>
          </p:cNvPr>
          <p:cNvSpPr>
            <a:spLocks noGrp="1"/>
          </p:cNvSpPr>
          <p:nvPr>
            <p:ph type="title"/>
          </p:nvPr>
        </p:nvSpPr>
        <p:spPr>
          <a:xfrm>
            <a:off x="831851" y="3128211"/>
            <a:ext cx="9467182" cy="1434264"/>
          </a:xfrm>
        </p:spPr>
        <p:txBody>
          <a:bodyPr anchor="b">
            <a:normAutofit/>
          </a:bodyPr>
          <a:lstStyle>
            <a:lvl1pPr>
              <a:defRPr sz="3600">
                <a:solidFill>
                  <a:schemeClr val="accent6"/>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7BE22DED-2BE3-44D4-AD63-78B6BE8C37A7}"/>
              </a:ext>
            </a:extLst>
          </p:cNvPr>
          <p:cNvSpPr>
            <a:spLocks noGrp="1"/>
          </p:cNvSpPr>
          <p:nvPr>
            <p:ph type="body" idx="1"/>
          </p:nvPr>
        </p:nvSpPr>
        <p:spPr>
          <a:xfrm>
            <a:off x="831850" y="4589463"/>
            <a:ext cx="9467182" cy="1500187"/>
          </a:xfrm>
        </p:spPr>
        <p:txBody>
          <a:bodyPr>
            <a:normAutofit/>
          </a:bodyPr>
          <a:lstStyle>
            <a:lvl1pPr marL="0" indent="0">
              <a:buNone/>
              <a:defRPr sz="1800">
                <a:solidFill>
                  <a:schemeClr val="accent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452585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0F7BF-CBCE-41FF-9CFB-CB1F16AFEEC6}"/>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621032-CC3A-4BAA-B667-A6ADC3F6717B}"/>
              </a:ext>
            </a:extLst>
          </p:cNvPr>
          <p:cNvSpPr>
            <a:spLocks noGrp="1"/>
          </p:cNvSpPr>
          <p:nvPr>
            <p:ph idx="1"/>
          </p:nvPr>
        </p:nvSpPr>
        <p:spPr>
          <a:xfrm>
            <a:off x="5183188" y="2057400"/>
            <a:ext cx="6172200" cy="380365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C1BE8F-E6BC-42CC-B42E-DBFF30D6CDF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D2DD908-3FB9-4644-8F86-16C76999C65A}"/>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870472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FACE-E205-4AD9-823A-955369C0DD1F}"/>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B731D4-9104-4C82-8A6A-5295EA21ACA4}"/>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9B5838-50FA-4312-85AE-A67A373638C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829F88B6-28CD-40AC-BE9A-0950A887BA85}"/>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75251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mplate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9C4-5125-45EC-869A-B3505F83AAB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9F2833A-AEFC-474C-A78F-1243624CDC97}"/>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41746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2BF8-DBFC-4833-80D6-6BE5F13CF8D2}"/>
              </a:ext>
            </a:extLst>
          </p:cNvPr>
          <p:cNvSpPr>
            <a:spLocks noGrp="1"/>
          </p:cNvSpPr>
          <p:nvPr>
            <p:ph type="title" hasCustomPrompt="1"/>
          </p:nvPr>
        </p:nvSpPr>
        <p:spPr/>
        <p:txBody>
          <a:bodyPr/>
          <a:lstStyle>
            <a:lvl1pPr>
              <a:defRPr/>
            </a:lvl1pPr>
          </a:lstStyle>
          <a:p>
            <a:r>
              <a:rPr lang="en-US"/>
              <a:t>Template version</a:t>
            </a:r>
            <a:endParaRPr lang="en-GB"/>
          </a:p>
        </p:txBody>
      </p:sp>
      <p:sp>
        <p:nvSpPr>
          <p:cNvPr id="3" name="Footer Placeholder 2">
            <a:extLst>
              <a:ext uri="{FF2B5EF4-FFF2-40B4-BE49-F238E27FC236}">
                <a16:creationId xmlns:a16="http://schemas.microsoft.com/office/drawing/2014/main" id="{1A7764A4-8751-4E9E-BBA4-288CDE555805}"/>
              </a:ext>
            </a:extLst>
          </p:cNvPr>
          <p:cNvSpPr>
            <a:spLocks noGrp="1"/>
          </p:cNvSpPr>
          <p:nvPr>
            <p:ph type="ftr" sz="quarter" idx="10"/>
          </p:nvPr>
        </p:nvSpPr>
        <p:spPr/>
        <p:txBody>
          <a:bodyPr/>
          <a:lstStyle/>
          <a:p>
            <a:r>
              <a:rPr lang="en-GB"/>
              <a:t>South Gloucestershire Council</a:t>
            </a:r>
          </a:p>
        </p:txBody>
      </p:sp>
      <p:sp>
        <p:nvSpPr>
          <p:cNvPr id="5" name="Text Placeholder 4">
            <a:extLst>
              <a:ext uri="{FF2B5EF4-FFF2-40B4-BE49-F238E27FC236}">
                <a16:creationId xmlns:a16="http://schemas.microsoft.com/office/drawing/2014/main" id="{A38823CF-E54B-44AA-8D1D-8C35A2A9CB22}"/>
              </a:ext>
            </a:extLst>
          </p:cNvPr>
          <p:cNvSpPr>
            <a:spLocks noGrp="1"/>
          </p:cNvSpPr>
          <p:nvPr>
            <p:ph type="body" sz="quarter" idx="11" hasCustomPrompt="1"/>
          </p:nvPr>
        </p:nvSpPr>
        <p:spPr>
          <a:xfrm>
            <a:off x="838200" y="1804988"/>
            <a:ext cx="6075947" cy="1624012"/>
          </a:xfrm>
        </p:spPr>
        <p:txBody>
          <a:bodyPr/>
          <a:lstStyle>
            <a:lvl1pPr>
              <a:buNone/>
              <a:defRPr/>
            </a:lvl1pPr>
          </a:lstStyle>
          <a:p>
            <a:pPr lvl="0"/>
            <a:r>
              <a:rPr lang="en-GB"/>
              <a:t>Version 1.1</a:t>
            </a:r>
          </a:p>
          <a:p>
            <a:pPr lvl="0"/>
            <a:r>
              <a:rPr lang="en-GB"/>
              <a:t>February 2021</a:t>
            </a:r>
          </a:p>
          <a:p>
            <a:pPr lvl="0"/>
            <a:r>
              <a:rPr lang="en-GB"/>
              <a:t>© South Gloucestershire Council</a:t>
            </a:r>
          </a:p>
        </p:txBody>
      </p:sp>
    </p:spTree>
    <p:extLst>
      <p:ext uri="{BB962C8B-B14F-4D97-AF65-F5344CB8AC3E}">
        <p14:creationId xmlns:p14="http://schemas.microsoft.com/office/powerpoint/2010/main" val="312281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30F4-321E-42E3-BAD5-6A8F3DEE1220}"/>
              </a:ext>
            </a:extLst>
          </p:cNvPr>
          <p:cNvSpPr>
            <a:spLocks noGrp="1"/>
          </p:cNvSpPr>
          <p:nvPr>
            <p:ph type="title"/>
          </p:nvPr>
        </p:nvSpPr>
        <p:spPr>
          <a:xfrm>
            <a:off x="838200" y="480176"/>
            <a:ext cx="91800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71ACF7-9630-422A-AFAB-8FB3BEEC91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C8B1EB84-21A0-4345-8739-7AC64C639840}"/>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400073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7" name="Table Placeholder 6">
            <a:extLst>
              <a:ext uri="{FF2B5EF4-FFF2-40B4-BE49-F238E27FC236}">
                <a16:creationId xmlns:a16="http://schemas.microsoft.com/office/drawing/2014/main" id="{D0E302AD-9E5B-4F1A-857B-D4C16D220ED5}"/>
              </a:ext>
            </a:extLst>
          </p:cNvPr>
          <p:cNvSpPr>
            <a:spLocks noGrp="1"/>
          </p:cNvSpPr>
          <p:nvPr>
            <p:ph type="tbl" sz="quarter" idx="10"/>
          </p:nvPr>
        </p:nvSpPr>
        <p:spPr>
          <a:xfrm>
            <a:off x="852485" y="1825625"/>
            <a:ext cx="10515600" cy="4351338"/>
          </a:xfrm>
        </p:spPr>
        <p:txBody>
          <a:bodyPr/>
          <a:lstStyle/>
          <a:p>
            <a:r>
              <a:rPr lang="en-US"/>
              <a:t>Click icon to add table</a:t>
            </a:r>
            <a:endParaRPr lang="en-GB"/>
          </a:p>
        </p:txBody>
      </p:sp>
      <p:sp>
        <p:nvSpPr>
          <p:cNvPr id="3" name="Footer Placeholder 2">
            <a:extLst>
              <a:ext uri="{FF2B5EF4-FFF2-40B4-BE49-F238E27FC236}">
                <a16:creationId xmlns:a16="http://schemas.microsoft.com/office/drawing/2014/main" id="{C5A892EF-6089-4022-AEF2-96FFC0AF14CC}"/>
              </a:ext>
            </a:extLst>
          </p:cNvPr>
          <p:cNvSpPr>
            <a:spLocks noGrp="1"/>
          </p:cNvSpPr>
          <p:nvPr>
            <p:ph type="ftr" sz="quarter" idx="11"/>
          </p:nvPr>
        </p:nvSpPr>
        <p:spPr/>
        <p:txBody>
          <a:bodyPr/>
          <a:lstStyle/>
          <a:p>
            <a:r>
              <a:rPr lang="en-GB"/>
              <a:t>South Gloucestershire Council</a:t>
            </a:r>
          </a:p>
        </p:txBody>
      </p:sp>
    </p:spTree>
    <p:extLst>
      <p:ext uri="{BB962C8B-B14F-4D97-AF65-F5344CB8AC3E}">
        <p14:creationId xmlns:p14="http://schemas.microsoft.com/office/powerpoint/2010/main" val="39074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F94B-2F9B-4BEE-89E8-968FCEE3E8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3F233-28A0-4F48-87B2-49F813F01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94A3D5-D0A9-432E-89CB-F7A16EC0D1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471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7972428"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4E4E1C56-E578-41E7-AEC1-3346EE14565F}"/>
              </a:ext>
            </a:extLst>
          </p:cNvPr>
          <p:cNvSpPr>
            <a:spLocks noGrp="1"/>
          </p:cNvSpPr>
          <p:nvPr>
            <p:ph sz="half" idx="11"/>
          </p:nvPr>
        </p:nvSpPr>
        <p:spPr>
          <a:xfrm>
            <a:off x="4405314"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96E4F2C-5215-40F1-B9BF-D3C8CE84AF35}"/>
              </a:ext>
            </a:extLst>
          </p:cNvPr>
          <p:cNvSpPr>
            <a:spLocks noGrp="1"/>
          </p:cNvSpPr>
          <p:nvPr>
            <p:ph type="ftr" sz="quarter" idx="12"/>
          </p:nvPr>
        </p:nvSpPr>
        <p:spPr/>
        <p:txBody>
          <a:bodyPr/>
          <a:lstStyle/>
          <a:p>
            <a:r>
              <a:rPr lang="en-GB"/>
              <a:t>South Gloucestershire Council</a:t>
            </a:r>
          </a:p>
        </p:txBody>
      </p:sp>
    </p:spTree>
    <p:extLst>
      <p:ext uri="{BB962C8B-B14F-4D97-AF65-F5344CB8AC3E}">
        <p14:creationId xmlns:p14="http://schemas.microsoft.com/office/powerpoint/2010/main" val="353450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8349-8A5F-4EBC-AD71-60A658357B68}"/>
              </a:ext>
            </a:extLst>
          </p:cNvPr>
          <p:cNvSpPr>
            <a:spLocks noGrp="1"/>
          </p:cNvSpPr>
          <p:nvPr>
            <p:ph type="title"/>
          </p:nvPr>
        </p:nvSpPr>
        <p:spPr>
          <a:xfrm>
            <a:off x="839788" y="365125"/>
            <a:ext cx="91800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E2590-FAF0-4952-AE26-D0D23DF800D2}"/>
              </a:ext>
            </a:extLst>
          </p:cNvPr>
          <p:cNvSpPr>
            <a:spLocks noGrp="1"/>
          </p:cNvSpPr>
          <p:nvPr>
            <p:ph type="body" idx="1"/>
          </p:nvPr>
        </p:nvSpPr>
        <p:spPr>
          <a:xfrm>
            <a:off x="839788" y="1681163"/>
            <a:ext cx="5157787"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5A50F-2B15-42EC-B86C-6D1A8BAE6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1347E7-D5A5-46BB-ADB1-D7FD6D8AC0A0}"/>
              </a:ext>
            </a:extLst>
          </p:cNvPr>
          <p:cNvSpPr>
            <a:spLocks noGrp="1"/>
          </p:cNvSpPr>
          <p:nvPr>
            <p:ph type="body" sz="quarter" idx="3"/>
          </p:nvPr>
        </p:nvSpPr>
        <p:spPr>
          <a:xfrm>
            <a:off x="6172200" y="1681163"/>
            <a:ext cx="5183188"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009949-84F9-4D59-B22A-32328636F4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83CBA0DC-CFC9-4FD2-A832-EA6B5631A96E}"/>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414012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5393-40B1-4770-AAE8-36119175004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372D621-2647-42C1-92C7-61FB80463E71}"/>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55139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2CFD50-5213-4274-9279-0886F29C83D9}"/>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77378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E2385-8338-40BF-9BD8-C3E154565F1C}"/>
              </a:ext>
            </a:extLst>
          </p:cNvPr>
          <p:cNvSpPr>
            <a:spLocks noGrp="1"/>
          </p:cNvSpPr>
          <p:nvPr>
            <p:ph type="title"/>
          </p:nvPr>
        </p:nvSpPr>
        <p:spPr>
          <a:xfrm>
            <a:off x="838200" y="365125"/>
            <a:ext cx="91800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4C6792-BF62-4130-8EB6-8D93F8C61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phic 6">
            <a:extLst>
              <a:ext uri="{FF2B5EF4-FFF2-40B4-BE49-F238E27FC236}">
                <a16:creationId xmlns:a16="http://schemas.microsoft.com/office/drawing/2014/main" id="{493257E1-808B-459D-9A04-24C97CCADE95}"/>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6359" y="267217"/>
            <a:ext cx="1728000" cy="1011513"/>
          </a:xfrm>
          <a:prstGeom prst="rect">
            <a:avLst/>
          </a:prstGeom>
        </p:spPr>
      </p:pic>
      <p:grpSp>
        <p:nvGrpSpPr>
          <p:cNvPr id="11" name="Group 10">
            <a:extLst>
              <a:ext uri="{FF2B5EF4-FFF2-40B4-BE49-F238E27FC236}">
                <a16:creationId xmlns:a16="http://schemas.microsoft.com/office/drawing/2014/main" id="{D8D0F881-286E-4120-A451-109791ED0039}"/>
              </a:ext>
            </a:extLst>
          </p:cNvPr>
          <p:cNvGrpSpPr/>
          <p:nvPr userDrawn="1"/>
        </p:nvGrpSpPr>
        <p:grpSpPr>
          <a:xfrm>
            <a:off x="142874" y="6357940"/>
            <a:ext cx="11936172" cy="409992"/>
            <a:chOff x="142874" y="6357940"/>
            <a:chExt cx="11936172" cy="409992"/>
          </a:xfrm>
        </p:grpSpPr>
        <p:cxnSp>
          <p:nvCxnSpPr>
            <p:cNvPr id="9" name="Straight Connector 8">
              <a:extLst>
                <a:ext uri="{FF2B5EF4-FFF2-40B4-BE49-F238E27FC236}">
                  <a16:creationId xmlns:a16="http://schemas.microsoft.com/office/drawing/2014/main" id="{099441D2-9C6D-4F9A-BA32-1051784D388F}"/>
                </a:ext>
              </a:extLst>
            </p:cNvPr>
            <p:cNvCxnSpPr>
              <a:cxnSpLocks/>
            </p:cNvCxnSpPr>
            <p:nvPr userDrawn="1"/>
          </p:nvCxnSpPr>
          <p:spPr>
            <a:xfrm>
              <a:off x="142874" y="6357940"/>
              <a:ext cx="11914740" cy="0"/>
            </a:xfrm>
            <a:prstGeom prst="line">
              <a:avLst/>
            </a:prstGeom>
            <a:noFill/>
            <a:ln w="0">
              <a:solidFill>
                <a:srgbClr val="A3A3A3"/>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19156124-4E90-4074-B3F8-A465DC76FCFD}"/>
                </a:ext>
              </a:extLst>
            </p:cNvPr>
            <p:cNvSpPr txBox="1"/>
            <p:nvPr userDrawn="1"/>
          </p:nvSpPr>
          <p:spPr>
            <a:xfrm>
              <a:off x="9158288" y="6429378"/>
              <a:ext cx="2920758" cy="338554"/>
            </a:xfrm>
            <a:prstGeom prst="rect">
              <a:avLst/>
            </a:prstGeom>
            <a:noFill/>
            <a:ln>
              <a:noFill/>
            </a:ln>
          </p:spPr>
          <p:txBody>
            <a:bodyPr wrap="square" rtlCol="0">
              <a:spAutoFit/>
            </a:bodyPr>
            <a:lstStyle/>
            <a:p>
              <a:pPr algn="r"/>
              <a:r>
                <a:rPr lang="en-GB" sz="1600">
                  <a:solidFill>
                    <a:srgbClr val="A3A3A3"/>
                  </a:solidFill>
                </a:rPr>
                <a:t>www.southglos.gov.uk</a:t>
              </a:r>
            </a:p>
          </p:txBody>
        </p:sp>
      </p:grpSp>
      <p:sp>
        <p:nvSpPr>
          <p:cNvPr id="12" name="Footer Placeholder 11">
            <a:extLst>
              <a:ext uri="{FF2B5EF4-FFF2-40B4-BE49-F238E27FC236}">
                <a16:creationId xmlns:a16="http://schemas.microsoft.com/office/drawing/2014/main" id="{75D70A76-ED7D-4FDB-B829-512A154EFF8A}"/>
              </a:ext>
            </a:extLst>
          </p:cNvPr>
          <p:cNvSpPr>
            <a:spLocks noGrp="1"/>
          </p:cNvSpPr>
          <p:nvPr>
            <p:ph type="ftr" sz="quarter" idx="3"/>
          </p:nvPr>
        </p:nvSpPr>
        <p:spPr>
          <a:xfrm>
            <a:off x="142874" y="6429378"/>
            <a:ext cx="4114800" cy="309600"/>
          </a:xfrm>
          <a:prstGeom prst="rect">
            <a:avLst/>
          </a:prstGeom>
        </p:spPr>
        <p:txBody>
          <a:bodyPr vert="horz" lIns="91440" tIns="45720" rIns="91440" bIns="45720" rtlCol="0" anchor="ctr"/>
          <a:lstStyle>
            <a:lvl1pPr algn="l">
              <a:defRPr sz="1200" b="1">
                <a:solidFill>
                  <a:srgbClr val="A3A3A3"/>
                </a:solidFill>
              </a:defRPr>
            </a:lvl1pPr>
          </a:lstStyle>
          <a:p>
            <a:r>
              <a:rPr lang="en-GB"/>
              <a:t>South Gloucestershire Council</a:t>
            </a:r>
          </a:p>
        </p:txBody>
      </p:sp>
    </p:spTree>
    <p:extLst>
      <p:ext uri="{BB962C8B-B14F-4D97-AF65-F5344CB8AC3E}">
        <p14:creationId xmlns:p14="http://schemas.microsoft.com/office/powerpoint/2010/main" val="346908923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A36C8-FA04-4D75-9A6C-3F7DE0E12D3D}"/>
              </a:ext>
            </a:extLst>
          </p:cNvPr>
          <p:cNvSpPr>
            <a:spLocks noGrp="1"/>
          </p:cNvSpPr>
          <p:nvPr>
            <p:ph type="title"/>
          </p:nvPr>
        </p:nvSpPr>
        <p:spPr>
          <a:xfrm>
            <a:off x="838199" y="365125"/>
            <a:ext cx="91800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50505-8914-41C5-A907-3D7515779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5AFF502-6A1E-4C53-AFF0-A94CF581E056}"/>
              </a:ext>
            </a:extLst>
          </p:cNvPr>
          <p:cNvPicPr>
            <a:picLocks noChangeAspect="1"/>
          </p:cNvPicPr>
          <p:nvPr userDrawn="1"/>
        </p:nvPicPr>
        <p:blipFill>
          <a:blip r:embed="rId14"/>
          <a:stretch>
            <a:fillRect/>
          </a:stretch>
        </p:blipFill>
        <p:spPr>
          <a:xfrm>
            <a:off x="10231182" y="165894"/>
            <a:ext cx="1847864" cy="1214447"/>
          </a:xfrm>
          <a:prstGeom prst="rect">
            <a:avLst/>
          </a:prstGeom>
        </p:spPr>
      </p:pic>
      <p:grpSp>
        <p:nvGrpSpPr>
          <p:cNvPr id="12" name="Group 11">
            <a:extLst>
              <a:ext uri="{FF2B5EF4-FFF2-40B4-BE49-F238E27FC236}">
                <a16:creationId xmlns:a16="http://schemas.microsoft.com/office/drawing/2014/main" id="{E2BE4303-A2CE-4B7E-9144-A6FC94DB13E3}"/>
              </a:ext>
            </a:extLst>
          </p:cNvPr>
          <p:cNvGrpSpPr/>
          <p:nvPr userDrawn="1"/>
        </p:nvGrpSpPr>
        <p:grpSpPr>
          <a:xfrm>
            <a:off x="142874" y="6357940"/>
            <a:ext cx="11936172" cy="409992"/>
            <a:chOff x="142874" y="6357940"/>
            <a:chExt cx="11936172" cy="409992"/>
          </a:xfrm>
        </p:grpSpPr>
        <p:cxnSp>
          <p:nvCxnSpPr>
            <p:cNvPr id="9" name="Straight Connector 8">
              <a:extLst>
                <a:ext uri="{FF2B5EF4-FFF2-40B4-BE49-F238E27FC236}">
                  <a16:creationId xmlns:a16="http://schemas.microsoft.com/office/drawing/2014/main" id="{3DEBDE2E-B688-4E87-9D78-847F0BEF81A7}"/>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8CFA8E46-FB6E-450D-B616-59C8DCB67A88}"/>
                </a:ext>
              </a:extLst>
            </p:cNvPr>
            <p:cNvSpPr txBox="1"/>
            <p:nvPr userDrawn="1"/>
          </p:nvSpPr>
          <p:spPr>
            <a:xfrm>
              <a:off x="9158288" y="6429378"/>
              <a:ext cx="2920758" cy="338554"/>
            </a:xfrm>
            <a:prstGeom prst="rect">
              <a:avLst/>
            </a:prstGeom>
            <a:noFill/>
          </p:spPr>
          <p:txBody>
            <a:bodyPr wrap="square" rtlCol="0">
              <a:spAutoFit/>
            </a:bodyPr>
            <a:lstStyle/>
            <a:p>
              <a:pPr algn="r"/>
              <a:r>
                <a:rPr lang="en-GB" sz="1600">
                  <a:solidFill>
                    <a:schemeClr val="accent6"/>
                  </a:solidFill>
                </a:rPr>
                <a:t>www.southglos.gov.uk</a:t>
              </a:r>
            </a:p>
          </p:txBody>
        </p:sp>
      </p:grpSp>
      <p:sp>
        <p:nvSpPr>
          <p:cNvPr id="14" name="Footer Placeholder 13">
            <a:extLst>
              <a:ext uri="{FF2B5EF4-FFF2-40B4-BE49-F238E27FC236}">
                <a16:creationId xmlns:a16="http://schemas.microsoft.com/office/drawing/2014/main" id="{79337D50-EA0E-44C6-B29E-24A72D706567}"/>
              </a:ext>
            </a:extLst>
          </p:cNvPr>
          <p:cNvSpPr>
            <a:spLocks noGrp="1"/>
          </p:cNvSpPr>
          <p:nvPr>
            <p:ph type="ftr" sz="quarter" idx="3"/>
          </p:nvPr>
        </p:nvSpPr>
        <p:spPr>
          <a:xfrm>
            <a:off x="142874" y="6457160"/>
            <a:ext cx="4114800" cy="310772"/>
          </a:xfrm>
          <a:prstGeom prst="rect">
            <a:avLst/>
          </a:prstGeom>
        </p:spPr>
        <p:txBody>
          <a:bodyPr vert="horz" lIns="91440" tIns="45720" rIns="91440" bIns="45720" rtlCol="0" anchor="ctr"/>
          <a:lstStyle>
            <a:lvl1pPr algn="l">
              <a:defRPr sz="1200" b="1">
                <a:solidFill>
                  <a:schemeClr val="accent6"/>
                </a:solidFill>
              </a:defRPr>
            </a:lvl1pPr>
          </a:lstStyle>
          <a:p>
            <a:r>
              <a:rPr lang="en-GB"/>
              <a:t>South Gloucestershire Council</a:t>
            </a:r>
          </a:p>
        </p:txBody>
      </p:sp>
    </p:spTree>
    <p:extLst>
      <p:ext uri="{BB962C8B-B14F-4D97-AF65-F5344CB8AC3E}">
        <p14:creationId xmlns:p14="http://schemas.microsoft.com/office/powerpoint/2010/main" val="3415749245"/>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93" r:id="rId4"/>
    <p:sldLayoutId id="2147483686" r:id="rId5"/>
    <p:sldLayoutId id="2147483694" r:id="rId6"/>
    <p:sldLayoutId id="2147483687" r:id="rId7"/>
    <p:sldLayoutId id="2147483689" r:id="rId8"/>
    <p:sldLayoutId id="2147483690" r:id="rId9"/>
    <p:sldLayoutId id="2147483691" r:id="rId10"/>
    <p:sldLayoutId id="2147483692" r:id="rId11"/>
    <p:sldLayoutId id="2147483688" r:id="rId12"/>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hyperlink" Target="mailto:fosteringbusinesssupport@southglos.gov.uk"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mailto:fosteringbusinesssupport@southglos.gov.uk"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089E-D32E-4C4E-B410-1C0C19E4A38A}"/>
              </a:ext>
            </a:extLst>
          </p:cNvPr>
          <p:cNvSpPr>
            <a:spLocks noGrp="1"/>
          </p:cNvSpPr>
          <p:nvPr>
            <p:ph type="ctrTitle"/>
          </p:nvPr>
        </p:nvSpPr>
        <p:spPr>
          <a:xfrm>
            <a:off x="617620" y="1122363"/>
            <a:ext cx="11489036" cy="2387600"/>
          </a:xfrm>
        </p:spPr>
        <p:txBody>
          <a:bodyPr>
            <a:normAutofit/>
          </a:bodyPr>
          <a:lstStyle/>
          <a:p>
            <a:r>
              <a:rPr lang="en-GB" sz="3600" dirty="0"/>
              <a:t>Overview of the long term fostering matching process</a:t>
            </a:r>
            <a:br>
              <a:rPr lang="en-GB" sz="3600" dirty="0"/>
            </a:br>
            <a:r>
              <a:rPr lang="en-GB" sz="3600" dirty="0"/>
              <a:t>March 2023 </a:t>
            </a:r>
          </a:p>
        </p:txBody>
      </p:sp>
      <p:sp>
        <p:nvSpPr>
          <p:cNvPr id="3" name="Subtitle 2">
            <a:extLst>
              <a:ext uri="{FF2B5EF4-FFF2-40B4-BE49-F238E27FC236}">
                <a16:creationId xmlns:a16="http://schemas.microsoft.com/office/drawing/2014/main" id="{06326C13-C187-4D8A-944B-152C98EEE998}"/>
              </a:ext>
            </a:extLst>
          </p:cNvPr>
          <p:cNvSpPr>
            <a:spLocks noGrp="1"/>
          </p:cNvSpPr>
          <p:nvPr>
            <p:ph type="subTitle" idx="1"/>
          </p:nvPr>
        </p:nvSpPr>
        <p:spPr>
          <a:xfrm>
            <a:off x="617620" y="3602038"/>
            <a:ext cx="10586828" cy="1677098"/>
          </a:xfrm>
        </p:spPr>
        <p:txBody>
          <a:bodyPr/>
          <a:lstStyle/>
          <a:p>
            <a:r>
              <a:rPr lang="en-GB"/>
              <a:t> </a:t>
            </a:r>
          </a:p>
        </p:txBody>
      </p:sp>
      <p:sp>
        <p:nvSpPr>
          <p:cNvPr id="4" name="Footer Placeholder 3">
            <a:extLst>
              <a:ext uri="{FF2B5EF4-FFF2-40B4-BE49-F238E27FC236}">
                <a16:creationId xmlns:a16="http://schemas.microsoft.com/office/drawing/2014/main" id="{3A4F7EFA-5DA7-4E3A-A37C-A2B9839FC3B3}"/>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89217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 My Voice Barnsley">
            <a:extLst>
              <a:ext uri="{FF2B5EF4-FFF2-40B4-BE49-F238E27FC236}">
                <a16:creationId xmlns:a16="http://schemas.microsoft.com/office/drawing/2014/main" id="{E8EEFA3F-5C1B-7D03-F3B5-40D32C8676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900" y="2130425"/>
            <a:ext cx="3743325" cy="3741738"/>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Two Person Matching Puzzle Pieces Stock Illustrations – 24 Two Person  Matching Puzzle Pieces Stock Illustrations, Vectors &amp; Clipart - Dreamstime">
            <a:extLst>
              <a:ext uri="{FF2B5EF4-FFF2-40B4-BE49-F238E27FC236}">
                <a16:creationId xmlns:a16="http://schemas.microsoft.com/office/drawing/2014/main" id="{56ABD055-38F5-6244-4DE1-1BCA4818F9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0585" y="1249361"/>
            <a:ext cx="2566988" cy="1908175"/>
          </a:xfrm>
          <a:prstGeom prst="rect">
            <a:avLst/>
          </a:prstGeom>
        </p:spPr>
      </p:pic>
      <p:pic>
        <p:nvPicPr>
          <p:cNvPr id="1028" name="Picture 4" descr="Types of Fostering | Match Foster Care">
            <a:extLst>
              <a:ext uri="{FF2B5EF4-FFF2-40B4-BE49-F238E27FC236}">
                <a16:creationId xmlns:a16="http://schemas.microsoft.com/office/drawing/2014/main" id="{7EEBE834-B545-C4C5-1EEF-02A4DDC0A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025" y="1992173"/>
            <a:ext cx="4186216" cy="2873654"/>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6374467C-11F3-E5EE-2973-AAE96A083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511" y="3768306"/>
            <a:ext cx="1906349" cy="1756554"/>
          </a:xfrm>
          <a:prstGeom prst="rect">
            <a:avLst/>
          </a:prstGeom>
        </p:spPr>
      </p:pic>
      <p:sp>
        <p:nvSpPr>
          <p:cNvPr id="2" name="Title 1">
            <a:extLst>
              <a:ext uri="{FF2B5EF4-FFF2-40B4-BE49-F238E27FC236}">
                <a16:creationId xmlns:a16="http://schemas.microsoft.com/office/drawing/2014/main" id="{B31297CF-A862-5526-FD13-8B633D9E3CFB}"/>
              </a:ext>
            </a:extLst>
          </p:cNvPr>
          <p:cNvSpPr>
            <a:spLocks noGrp="1"/>
          </p:cNvSpPr>
          <p:nvPr>
            <p:ph type="title"/>
          </p:nvPr>
        </p:nvSpPr>
        <p:spPr>
          <a:xfrm>
            <a:off x="838200" y="365125"/>
            <a:ext cx="9180000" cy="1325563"/>
          </a:xfrm>
        </p:spPr>
        <p:txBody>
          <a:bodyPr anchor="ctr">
            <a:normAutofit/>
          </a:bodyPr>
          <a:lstStyle/>
          <a:p>
            <a:r>
              <a:rPr lang="en-GB" dirty="0"/>
              <a:t>Activity</a:t>
            </a:r>
            <a:endParaRPr lang="en-GB" dirty="0">
              <a:highlight>
                <a:srgbClr val="FFFF00"/>
              </a:highlight>
            </a:endParaRPr>
          </a:p>
        </p:txBody>
      </p:sp>
      <p:sp>
        <p:nvSpPr>
          <p:cNvPr id="5" name="Footer Placeholder 4">
            <a:extLst>
              <a:ext uri="{FF2B5EF4-FFF2-40B4-BE49-F238E27FC236}">
                <a16:creationId xmlns:a16="http://schemas.microsoft.com/office/drawing/2014/main" id="{B3F05235-D854-08AE-C010-8BD4D5FB37C6}"/>
              </a:ext>
            </a:extLst>
          </p:cNvPr>
          <p:cNvSpPr>
            <a:spLocks noGrp="1"/>
          </p:cNvSpPr>
          <p:nvPr>
            <p:ph type="ftr" sz="quarter" idx="4294967295"/>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120155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AB5169-50B8-09BC-22EF-545AB24E316D}"/>
              </a:ext>
            </a:extLst>
          </p:cNvPr>
          <p:cNvSpPr>
            <a:spLocks noGrp="1"/>
          </p:cNvSpPr>
          <p:nvPr>
            <p:ph type="ftr" sz="quarter" idx="10"/>
          </p:nvPr>
        </p:nvSpPr>
        <p:spPr/>
        <p:txBody>
          <a:bodyPr/>
          <a:lstStyle/>
          <a:p>
            <a:r>
              <a:rPr lang="en-GB"/>
              <a:t>South Gloucestershire Council</a:t>
            </a:r>
          </a:p>
        </p:txBody>
      </p:sp>
      <p:sp>
        <p:nvSpPr>
          <p:cNvPr id="5" name="Title 1">
            <a:extLst>
              <a:ext uri="{FF2B5EF4-FFF2-40B4-BE49-F238E27FC236}">
                <a16:creationId xmlns:a16="http://schemas.microsoft.com/office/drawing/2014/main" id="{DF381F65-91FC-C903-ACA7-81473749DFD0}"/>
              </a:ext>
            </a:extLst>
          </p:cNvPr>
          <p:cNvSpPr txBox="1">
            <a:spLocks/>
          </p:cNvSpPr>
          <p:nvPr/>
        </p:nvSpPr>
        <p:spPr>
          <a:xfrm>
            <a:off x="1292352" y="0"/>
            <a:ext cx="9144000" cy="23876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ctr"/>
            <a:br>
              <a:rPr lang="en-GB"/>
            </a:br>
            <a:br>
              <a:rPr lang="en-GB"/>
            </a:br>
            <a:br>
              <a:rPr lang="en-GB"/>
            </a:br>
            <a:r>
              <a:rPr lang="en-GB" sz="4000">
                <a:solidFill>
                  <a:srgbClr val="FF33CC"/>
                </a:solidFill>
              </a:rPr>
              <a:t>Committed, long term stable, family. Settling, reassuring, warm, caring, being loved, community, friends, valued, accepted, proud, included, positive. </a:t>
            </a:r>
            <a:endParaRPr lang="en-GB" sz="4000" dirty="0">
              <a:solidFill>
                <a:srgbClr val="FF33CC"/>
              </a:solidFill>
            </a:endParaRPr>
          </a:p>
        </p:txBody>
      </p:sp>
      <p:sp>
        <p:nvSpPr>
          <p:cNvPr id="6" name="Subtitle 4">
            <a:extLst>
              <a:ext uri="{FF2B5EF4-FFF2-40B4-BE49-F238E27FC236}">
                <a16:creationId xmlns:a16="http://schemas.microsoft.com/office/drawing/2014/main" id="{3CE8D4F6-DCFB-3B73-9A42-A3BD4BCBEFEE}"/>
              </a:ext>
            </a:extLst>
          </p:cNvPr>
          <p:cNvSpPr txBox="1">
            <a:spLocks/>
          </p:cNvSpPr>
          <p:nvPr/>
        </p:nvSpPr>
        <p:spPr>
          <a:xfrm>
            <a:off x="1426464" y="2885737"/>
            <a:ext cx="9144000" cy="3169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a:solidFill>
                  <a:srgbClr val="00B050"/>
                </a:solidFill>
              </a:rPr>
              <a:t>Tenacious, clear, curious, questioning, healthy cynicism, </a:t>
            </a:r>
          </a:p>
          <a:p>
            <a:pPr algn="ctr"/>
            <a:r>
              <a:rPr lang="en-GB" b="1">
                <a:solidFill>
                  <a:srgbClr val="00B050"/>
                </a:solidFill>
              </a:rPr>
              <a:t>Challenging, rigorous, determined, accountable</a:t>
            </a:r>
          </a:p>
          <a:p>
            <a:pPr algn="ctr"/>
            <a:r>
              <a:rPr lang="en-GB" b="1">
                <a:solidFill>
                  <a:srgbClr val="00B050"/>
                </a:solidFill>
              </a:rPr>
              <a:t>Honest, open, reflective, thorough, caring, </a:t>
            </a:r>
          </a:p>
          <a:p>
            <a:pPr algn="ctr"/>
            <a:r>
              <a:rPr lang="en-GB" b="1">
                <a:solidFill>
                  <a:srgbClr val="00B050"/>
                </a:solidFill>
              </a:rPr>
              <a:t>Emotionally intelligent, considered, balanced, fair,</a:t>
            </a:r>
          </a:p>
          <a:p>
            <a:pPr algn="ctr"/>
            <a:r>
              <a:rPr lang="en-GB" b="1">
                <a:solidFill>
                  <a:srgbClr val="00B050"/>
                </a:solidFill>
              </a:rPr>
              <a:t>Analytical. </a:t>
            </a:r>
          </a:p>
          <a:p>
            <a:pPr algn="ctr"/>
            <a:r>
              <a:rPr lang="en-GB" b="1">
                <a:solidFill>
                  <a:srgbClr val="00B050"/>
                </a:solidFill>
              </a:rPr>
              <a:t>Realistic</a:t>
            </a:r>
            <a:endParaRPr lang="en-GB" b="1" dirty="0">
              <a:solidFill>
                <a:srgbClr val="00B050"/>
              </a:solidFill>
            </a:endParaRPr>
          </a:p>
        </p:txBody>
      </p:sp>
    </p:spTree>
    <p:extLst>
      <p:ext uri="{BB962C8B-B14F-4D97-AF65-F5344CB8AC3E}">
        <p14:creationId xmlns:p14="http://schemas.microsoft.com/office/powerpoint/2010/main" val="218868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Quotes about Rose Colored Glasses (33 quotes)">
            <a:extLst>
              <a:ext uri="{FF2B5EF4-FFF2-40B4-BE49-F238E27FC236}">
                <a16:creationId xmlns:a16="http://schemas.microsoft.com/office/drawing/2014/main" id="{576363D5-3504-8590-F443-9AC32F421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0"/>
            <a:ext cx="12460224" cy="706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3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ABC8-94D0-6173-DCE5-4DB7DFD24790}"/>
              </a:ext>
            </a:extLst>
          </p:cNvPr>
          <p:cNvSpPr>
            <a:spLocks noGrp="1"/>
          </p:cNvSpPr>
          <p:nvPr>
            <p:ph type="title"/>
          </p:nvPr>
        </p:nvSpPr>
        <p:spPr>
          <a:xfrm>
            <a:off x="839788" y="457200"/>
            <a:ext cx="6847201" cy="1039810"/>
          </a:xfrm>
        </p:spPr>
        <p:txBody>
          <a:bodyPr anchor="b">
            <a:normAutofit/>
          </a:bodyPr>
          <a:lstStyle/>
          <a:p>
            <a:r>
              <a:rPr lang="en-GB"/>
              <a:t>Long Term Matching </a:t>
            </a:r>
            <a:r>
              <a:rPr lang="en-GB" dirty="0"/>
              <a:t>Panel</a:t>
            </a:r>
            <a:r>
              <a:rPr lang="en-GB"/>
              <a:t>.</a:t>
            </a:r>
          </a:p>
        </p:txBody>
      </p:sp>
      <p:sp>
        <p:nvSpPr>
          <p:cNvPr id="3" name="Content Placeholder 2">
            <a:extLst>
              <a:ext uri="{FF2B5EF4-FFF2-40B4-BE49-F238E27FC236}">
                <a16:creationId xmlns:a16="http://schemas.microsoft.com/office/drawing/2014/main" id="{35F1429D-D24F-1DA8-3AA2-C3D740DE8D88}"/>
              </a:ext>
            </a:extLst>
          </p:cNvPr>
          <p:cNvSpPr>
            <a:spLocks noGrp="1"/>
          </p:cNvSpPr>
          <p:nvPr>
            <p:ph type="body" sz="half" idx="2"/>
          </p:nvPr>
        </p:nvSpPr>
        <p:spPr>
          <a:xfrm>
            <a:off x="839788" y="1738366"/>
            <a:ext cx="9911948" cy="3938954"/>
          </a:xfrm>
        </p:spPr>
        <p:txBody>
          <a:bodyPr>
            <a:normAutofit fontScale="77500" lnSpcReduction="20000"/>
          </a:bodyPr>
          <a:lstStyle/>
          <a:p>
            <a:pPr>
              <a:tabLst>
                <a:tab pos="457200" algn="l"/>
              </a:tabLst>
            </a:pPr>
            <a:r>
              <a:rPr lang="en-GB" sz="2400" b="1" dirty="0">
                <a:effectLst/>
                <a:latin typeface="Arial" panose="020B0604020202020204" pitchFamily="34" charset="0"/>
                <a:ea typeface="Times New Roman" panose="02020603050405020304" pitchFamily="18" charset="0"/>
                <a:cs typeface="Arial" panose="020B0604020202020204" pitchFamily="34" charset="0"/>
              </a:rPr>
              <a:t>The Long-Term Matching Panel considers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Children with a plan of long-term fostering being potentially matched with their </a:t>
            </a:r>
            <a:r>
              <a:rPr lang="en-GB" sz="2400" u="sng" dirty="0">
                <a:effectLst/>
                <a:latin typeface="Arial" panose="020B0604020202020204" pitchFamily="34" charset="0"/>
                <a:ea typeface="Times New Roman" panose="02020603050405020304" pitchFamily="18" charset="0"/>
                <a:cs typeface="Arial" panose="020B0604020202020204" pitchFamily="34" charset="0"/>
              </a:rPr>
              <a:t>current</a:t>
            </a:r>
            <a:r>
              <a:rPr lang="en-GB" sz="2400" dirty="0">
                <a:effectLst/>
                <a:latin typeface="Arial" panose="020B0604020202020204" pitchFamily="34" charset="0"/>
                <a:ea typeface="Times New Roman" panose="02020603050405020304" pitchFamily="18" charset="0"/>
                <a:cs typeface="Arial" panose="020B0604020202020204" pitchFamily="34" charset="0"/>
              </a:rPr>
              <a:t> carers.  In this instance, the long-term fostering plan with the child’s current carers should be agreed in a statutory (Children in Care) review.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Children with a plan of long-term fostering being potentially matched with </a:t>
            </a:r>
            <a:r>
              <a:rPr lang="en-GB" sz="2400" u="sng" dirty="0">
                <a:effectLst/>
                <a:latin typeface="Arial" panose="020B0604020202020204" pitchFamily="34" charset="0"/>
                <a:ea typeface="Times New Roman" panose="02020603050405020304" pitchFamily="18" charset="0"/>
                <a:cs typeface="Arial" panose="020B0604020202020204" pitchFamily="34" charset="0"/>
              </a:rPr>
              <a:t>new</a:t>
            </a:r>
            <a:r>
              <a:rPr lang="en-GB" sz="2400" dirty="0">
                <a:effectLst/>
                <a:latin typeface="Arial" panose="020B0604020202020204" pitchFamily="34" charset="0"/>
                <a:ea typeface="Times New Roman" panose="02020603050405020304" pitchFamily="18" charset="0"/>
                <a:cs typeface="Arial" panose="020B0604020202020204" pitchFamily="34" charset="0"/>
              </a:rPr>
              <a:t> carers.  </a:t>
            </a:r>
          </a:p>
          <a:p>
            <a:endParaRPr lang="en-GB" sz="2400" b="1" dirty="0">
              <a:effectLst/>
            </a:endParaRPr>
          </a:p>
          <a:p>
            <a:r>
              <a:rPr lang="en-GB" sz="2400" b="1" dirty="0">
                <a:effectLst/>
              </a:rPr>
              <a:t>The Long-Term Fostering Match Panel will not consider:</a:t>
            </a:r>
          </a:p>
          <a:p>
            <a:pPr marL="342900" lvl="0" indent="-342900">
              <a:spcBef>
                <a:spcPts val="200"/>
              </a:spcBef>
              <a:spcAft>
                <a:spcPts val="200"/>
              </a:spcAft>
              <a:buFont typeface="Symbol" panose="05050102010706020507" pitchFamily="18" charset="2"/>
              <a:buChar char=""/>
            </a:pPr>
            <a:r>
              <a:rPr lang="en-GB" sz="2400" dirty="0">
                <a:effectLst/>
              </a:rPr>
              <a:t>Cases that are subject to Care Proceedings, where the final Care Plan is for children to remain with family &amp; friends carers under a long term fostering arrangement</a:t>
            </a:r>
            <a:r>
              <a:rPr lang="en-GB" sz="2400" dirty="0"/>
              <a:t>.</a:t>
            </a:r>
          </a:p>
          <a:p>
            <a:pPr marL="342900" lvl="0" indent="-342900">
              <a:spcBef>
                <a:spcPts val="200"/>
              </a:spcBef>
              <a:spcAft>
                <a:spcPts val="200"/>
              </a:spcAft>
              <a:buFont typeface="Symbol" panose="05050102010706020507" pitchFamily="18" charset="2"/>
              <a:buChar char=""/>
            </a:pPr>
            <a:r>
              <a:rPr lang="en-GB" sz="2400" dirty="0">
                <a:effectLst/>
              </a:rPr>
              <a:t>Plans for Special Guardianship Orders or Child Arrangement Orders.</a:t>
            </a:r>
          </a:p>
          <a:p>
            <a:pPr marL="342900" lvl="0" indent="-342900">
              <a:spcBef>
                <a:spcPts val="200"/>
              </a:spcBef>
              <a:spcAft>
                <a:spcPts val="200"/>
              </a:spcAft>
              <a:buFont typeface="Symbol" panose="05050102010706020507" pitchFamily="18" charset="2"/>
              <a:buChar char=""/>
            </a:pPr>
            <a:r>
              <a:rPr lang="en-GB" sz="2400" dirty="0">
                <a:effectLst/>
              </a:rPr>
              <a:t>Plans of Adoption </a:t>
            </a:r>
          </a:p>
          <a:p>
            <a:pPr>
              <a:spcBef>
                <a:spcPts val="200"/>
              </a:spcBef>
              <a:spcAft>
                <a:spcPts val="200"/>
              </a:spcAft>
            </a:pPr>
            <a:endParaRPr lang="en-GB" sz="2400" dirty="0">
              <a:effectLst/>
            </a:endParaRPr>
          </a:p>
          <a:p>
            <a:pPr>
              <a:spcBef>
                <a:spcPts val="200"/>
              </a:spcBef>
              <a:spcAft>
                <a:spcPts val="200"/>
              </a:spcAft>
            </a:pPr>
            <a:r>
              <a:rPr lang="en-GB" sz="2400" dirty="0">
                <a:effectLst/>
              </a:rPr>
              <a:t>*These cases / plans</a:t>
            </a:r>
            <a:r>
              <a:rPr lang="en-GB" sz="2400" b="1" dirty="0">
                <a:effectLst/>
              </a:rPr>
              <a:t> </a:t>
            </a:r>
            <a:r>
              <a:rPr lang="en-GB" sz="2400" dirty="0">
                <a:effectLst/>
              </a:rPr>
              <a:t>will be considered with the Permanence Panel process.</a:t>
            </a:r>
          </a:p>
          <a:p>
            <a:pPr lvl="0">
              <a:spcBef>
                <a:spcPts val="200"/>
              </a:spcBef>
              <a:spcAft>
                <a:spcPts val="200"/>
              </a:spcAft>
            </a:pPr>
            <a:endParaRPr lang="en-GB" sz="2400" dirty="0">
              <a:effectLst/>
            </a:endParaRPr>
          </a:p>
          <a:p>
            <a:pPr marL="342900" lvl="0" indent="-342900" algn="just">
              <a:buFont typeface="Symbol" panose="05050102010706020507" pitchFamily="18" charset="2"/>
              <a:buChar char=""/>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Footer Placeholder 3">
            <a:extLst>
              <a:ext uri="{FF2B5EF4-FFF2-40B4-BE49-F238E27FC236}">
                <a16:creationId xmlns:a16="http://schemas.microsoft.com/office/drawing/2014/main" id="{E4BD56A0-17B5-E866-61F7-7E5C3CB32ACF}"/>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304329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ABC8-94D0-6173-DCE5-4DB7DFD24790}"/>
              </a:ext>
            </a:extLst>
          </p:cNvPr>
          <p:cNvSpPr>
            <a:spLocks noGrp="1"/>
          </p:cNvSpPr>
          <p:nvPr>
            <p:ph type="title"/>
          </p:nvPr>
        </p:nvSpPr>
        <p:spPr>
          <a:xfrm>
            <a:off x="839788" y="283389"/>
            <a:ext cx="6780212" cy="957222"/>
          </a:xfrm>
        </p:spPr>
        <p:txBody>
          <a:bodyPr anchor="b">
            <a:normAutofit/>
          </a:bodyPr>
          <a:lstStyle/>
          <a:p>
            <a:r>
              <a:rPr lang="en-GB" dirty="0"/>
              <a:t>Long Term Matching Panel.</a:t>
            </a:r>
          </a:p>
        </p:txBody>
      </p:sp>
      <p:pic>
        <p:nvPicPr>
          <p:cNvPr id="1028" name="Picture 4" descr="Two Person Matching Puzzle Pieces Stock Illustrations – 26 Two Person  Matching Puzzle Pieces Stock Illustrations, Vectors &amp; Clipart - Dreamstime">
            <a:extLst>
              <a:ext uri="{FF2B5EF4-FFF2-40B4-BE49-F238E27FC236}">
                <a16:creationId xmlns:a16="http://schemas.microsoft.com/office/drawing/2014/main" id="{7CA38B17-42DB-9F8C-B492-5AD75E6108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33803" y="1562404"/>
            <a:ext cx="3226475" cy="2416743"/>
          </a:xfrm>
          <a:prstGeom prst="rect">
            <a:avLst/>
          </a:prstGeom>
          <a:solidFill>
            <a:srgbClr val="FFFFFF"/>
          </a:solidFill>
        </p:spPr>
      </p:pic>
      <p:sp>
        <p:nvSpPr>
          <p:cNvPr id="3" name="Content Placeholder 2">
            <a:extLst>
              <a:ext uri="{FF2B5EF4-FFF2-40B4-BE49-F238E27FC236}">
                <a16:creationId xmlns:a16="http://schemas.microsoft.com/office/drawing/2014/main" id="{35F1429D-D24F-1DA8-3AA2-C3D740DE8D88}"/>
              </a:ext>
            </a:extLst>
          </p:cNvPr>
          <p:cNvSpPr>
            <a:spLocks noGrp="1"/>
          </p:cNvSpPr>
          <p:nvPr>
            <p:ph type="body" sz="half" idx="2"/>
          </p:nvPr>
        </p:nvSpPr>
        <p:spPr>
          <a:xfrm>
            <a:off x="839788" y="1240611"/>
            <a:ext cx="4890466" cy="4074694"/>
          </a:xfrm>
        </p:spPr>
        <p:txBody>
          <a:bodyPr>
            <a:noAutofit/>
          </a:bodyPr>
          <a:lstStyle/>
          <a:p>
            <a:r>
              <a:rPr lang="en-GB" sz="1800" dirty="0">
                <a:effectLst/>
              </a:rPr>
              <a:t>The Long-term Fostering Matching Panel has two parts</a:t>
            </a:r>
          </a:p>
          <a:p>
            <a:pPr marL="342900" indent="-342900">
              <a:buAutoNum type="arabicParenR"/>
            </a:pPr>
            <a:r>
              <a:rPr lang="en-GB" sz="1800" b="1" dirty="0"/>
              <a:t>Part 1 - Decision making </a:t>
            </a:r>
            <a:r>
              <a:rPr lang="en-GB" sz="1800" dirty="0"/>
              <a:t>with relevant practitioners in attendance and can be a virtual meeting</a:t>
            </a:r>
          </a:p>
          <a:p>
            <a:pPr marL="342900" indent="-342900">
              <a:buAutoNum type="arabicParenR"/>
            </a:pPr>
            <a:r>
              <a:rPr lang="en-GB" sz="1800" b="1" dirty="0">
                <a:effectLst/>
              </a:rPr>
              <a:t>Part 2 – Celebration time </a:t>
            </a:r>
            <a:r>
              <a:rPr lang="en-GB" sz="1800" dirty="0">
                <a:effectLst/>
              </a:rPr>
              <a:t>held in person with child and foster carer . Chair will confirms matching decision during panel.</a:t>
            </a:r>
          </a:p>
        </p:txBody>
      </p:sp>
      <p:sp>
        <p:nvSpPr>
          <p:cNvPr id="4" name="Footer Placeholder 3">
            <a:extLst>
              <a:ext uri="{FF2B5EF4-FFF2-40B4-BE49-F238E27FC236}">
                <a16:creationId xmlns:a16="http://schemas.microsoft.com/office/drawing/2014/main" id="{E4BD56A0-17B5-E866-61F7-7E5C3CB32ACF}"/>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135075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FCDD-2BA1-218B-64C5-63592F862AD4}"/>
              </a:ext>
            </a:extLst>
          </p:cNvPr>
          <p:cNvSpPr>
            <a:spLocks noGrp="1"/>
          </p:cNvSpPr>
          <p:nvPr>
            <p:ph type="title"/>
          </p:nvPr>
        </p:nvSpPr>
        <p:spPr>
          <a:xfrm>
            <a:off x="839787" y="423403"/>
            <a:ext cx="3932237" cy="765048"/>
          </a:xfrm>
        </p:spPr>
        <p:txBody>
          <a:bodyPr anchor="b">
            <a:normAutofit/>
          </a:bodyPr>
          <a:lstStyle/>
          <a:p>
            <a:r>
              <a:rPr lang="en-GB" dirty="0"/>
              <a:t>Celebration</a:t>
            </a:r>
          </a:p>
        </p:txBody>
      </p:sp>
      <p:pic>
        <p:nvPicPr>
          <p:cNvPr id="3074" name="Picture 2" descr="6 Ways to Celebrate at the End of a Project | PBLWorks">
            <a:extLst>
              <a:ext uri="{FF2B5EF4-FFF2-40B4-BE49-F238E27FC236}">
                <a16:creationId xmlns:a16="http://schemas.microsoft.com/office/drawing/2014/main" id="{D113B467-DDFA-8DC5-B860-437247A742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6884" y="805927"/>
            <a:ext cx="4988667" cy="2623073"/>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Placeholder 3">
            <a:extLst>
              <a:ext uri="{FF2B5EF4-FFF2-40B4-BE49-F238E27FC236}">
                <a16:creationId xmlns:a16="http://schemas.microsoft.com/office/drawing/2014/main" id="{7984C07B-6DDC-8A31-6733-3A0EF60C304D}"/>
              </a:ext>
            </a:extLst>
          </p:cNvPr>
          <p:cNvSpPr>
            <a:spLocks noGrp="1"/>
          </p:cNvSpPr>
          <p:nvPr>
            <p:ph type="body" sz="half" idx="2"/>
          </p:nvPr>
        </p:nvSpPr>
        <p:spPr>
          <a:xfrm>
            <a:off x="784541" y="1233274"/>
            <a:ext cx="3932237" cy="3811588"/>
          </a:xfrm>
        </p:spPr>
        <p:txBody>
          <a:bodyPr>
            <a:normAutofit/>
          </a:bodyPr>
          <a:lstStyle/>
          <a:p>
            <a:r>
              <a:rPr lang="en-US" dirty="0">
                <a:solidFill>
                  <a:schemeClr val="accent6">
                    <a:lumMod val="10000"/>
                  </a:schemeClr>
                </a:solidFill>
              </a:rPr>
              <a:t>After a successful match, the social worker will celebrate by:</a:t>
            </a:r>
          </a:p>
          <a:p>
            <a:pPr marL="457200" indent="-457200">
              <a:buFont typeface="Arial" panose="020B0604020202020204" pitchFamily="34" charset="0"/>
              <a:buAutoNum type="arabicParenR"/>
            </a:pPr>
            <a:r>
              <a:rPr lang="en-GB" dirty="0">
                <a:solidFill>
                  <a:schemeClr val="accent6">
                    <a:lumMod val="10000"/>
                  </a:schemeClr>
                </a:solidFill>
              </a:rPr>
              <a:t>Chair confirms matching decision during panel </a:t>
            </a:r>
          </a:p>
          <a:p>
            <a:pPr marL="457200" indent="-457200">
              <a:buFont typeface="Arial" panose="020B0604020202020204" pitchFamily="34" charset="0"/>
              <a:buAutoNum type="arabicParenR"/>
            </a:pPr>
            <a:r>
              <a:rPr lang="en-GB" dirty="0">
                <a:solidFill>
                  <a:schemeClr val="accent6">
                    <a:lumMod val="10000"/>
                  </a:schemeClr>
                </a:solidFill>
              </a:rPr>
              <a:t>A celebration certification will be given during panel </a:t>
            </a:r>
          </a:p>
          <a:p>
            <a:pPr marL="457200" indent="-457200">
              <a:buFont typeface="Arial" panose="020B0604020202020204" pitchFamily="34" charset="0"/>
              <a:buAutoNum type="arabicParenR"/>
            </a:pPr>
            <a:r>
              <a:rPr lang="en-GB" dirty="0">
                <a:solidFill>
                  <a:schemeClr val="accent6">
                    <a:lumMod val="10000"/>
                  </a:schemeClr>
                </a:solidFill>
              </a:rPr>
              <a:t>A celebration event agreed (for example trip out for a meal / cinema) </a:t>
            </a:r>
            <a:endParaRPr lang="en-US" dirty="0">
              <a:solidFill>
                <a:schemeClr val="accent6">
                  <a:lumMod val="10000"/>
                </a:schemeClr>
              </a:solidFill>
            </a:endParaRPr>
          </a:p>
        </p:txBody>
      </p:sp>
      <p:sp>
        <p:nvSpPr>
          <p:cNvPr id="5" name="Footer Placeholder 4">
            <a:extLst>
              <a:ext uri="{FF2B5EF4-FFF2-40B4-BE49-F238E27FC236}">
                <a16:creationId xmlns:a16="http://schemas.microsoft.com/office/drawing/2014/main" id="{DB20096A-B136-E54A-308B-F9F3EB11178F}"/>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pic>
        <p:nvPicPr>
          <p:cNvPr id="6" name="Picture 5" descr="Timeline&#10;&#10;Description automatically generated">
            <a:extLst>
              <a:ext uri="{FF2B5EF4-FFF2-40B4-BE49-F238E27FC236}">
                <a16:creationId xmlns:a16="http://schemas.microsoft.com/office/drawing/2014/main" id="{FD9EA865-A36A-E356-BDE1-E9497952E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670" y="3572525"/>
            <a:ext cx="3427067" cy="2235422"/>
          </a:xfrm>
          <a:prstGeom prst="rect">
            <a:avLst/>
          </a:prstGeom>
        </p:spPr>
      </p:pic>
      <p:pic>
        <p:nvPicPr>
          <p:cNvPr id="3" name="Picture 2" descr="5 Questions To Ask Before Planning A Celebration - FocusU">
            <a:extLst>
              <a:ext uri="{FF2B5EF4-FFF2-40B4-BE49-F238E27FC236}">
                <a16:creationId xmlns:a16="http://schemas.microsoft.com/office/drawing/2014/main" id="{A2A1AF26-B271-87E2-55C5-EC64010FC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4" y="3500762"/>
            <a:ext cx="3497431" cy="262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7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05B670-30A9-CF91-7DBD-A4C6B24D941E}"/>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en-GB"/>
              <a:t>Tools to support you!!!!</a:t>
            </a:r>
          </a:p>
        </p:txBody>
      </p:sp>
      <p:pic>
        <p:nvPicPr>
          <p:cNvPr id="10" name="Picture 9" descr="Graphical user interface, text, application&#10;&#10;Description automatically generated">
            <a:extLst>
              <a:ext uri="{FF2B5EF4-FFF2-40B4-BE49-F238E27FC236}">
                <a16:creationId xmlns:a16="http://schemas.microsoft.com/office/drawing/2014/main" id="{8EF57EF5-8076-4A18-423F-7C38B404E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674" y="264432"/>
            <a:ext cx="5635037" cy="3803650"/>
          </a:xfrm>
          <a:prstGeom prst="rect">
            <a:avLst/>
          </a:prstGeom>
          <a:noFill/>
        </p:spPr>
      </p:pic>
      <p:sp>
        <p:nvSpPr>
          <p:cNvPr id="7" name="TextBox 6">
            <a:extLst>
              <a:ext uri="{FF2B5EF4-FFF2-40B4-BE49-F238E27FC236}">
                <a16:creationId xmlns:a16="http://schemas.microsoft.com/office/drawing/2014/main" id="{0D24FF84-62A4-02FD-F165-5F53BCE71F13}"/>
              </a:ext>
            </a:extLst>
          </p:cNvPr>
          <p:cNvSpPr txBox="1"/>
          <p:nvPr/>
        </p:nvSpPr>
        <p:spPr>
          <a:xfrm>
            <a:off x="839788" y="2057400"/>
            <a:ext cx="3932237" cy="3811588"/>
          </a:xfrm>
          <a:prstGeom prst="rect">
            <a:avLst/>
          </a:prstGeom>
        </p:spPr>
        <p:txBody>
          <a:bodyPr vert="horz" lIns="91440" tIns="45720" rIns="91440" bIns="45720" rtlCol="0">
            <a:normAutofit/>
          </a:bodyPr>
          <a:lstStyle/>
          <a:p>
            <a:pPr>
              <a:lnSpc>
                <a:spcPct val="90000"/>
              </a:lnSpc>
              <a:spcBef>
                <a:spcPts val="1000"/>
              </a:spcBef>
            </a:pPr>
            <a:r>
              <a:rPr lang="en-US" sz="2000" kern="1200">
                <a:solidFill>
                  <a:schemeClr val="tx2"/>
                </a:solidFill>
                <a:latin typeface="+mn-lt"/>
                <a:ea typeface="+mn-ea"/>
                <a:cs typeface="+mn-cs"/>
              </a:rPr>
              <a:t>Staff Guidance and </a:t>
            </a:r>
            <a:r>
              <a:rPr lang="en-US" sz="2000">
                <a:solidFill>
                  <a:schemeClr val="tx2"/>
                </a:solidFill>
              </a:rPr>
              <a:t>panel terms of reference</a:t>
            </a:r>
            <a:endParaRPr lang="en-US" sz="2000" kern="1200">
              <a:solidFill>
                <a:schemeClr val="tx2"/>
              </a:solidFill>
              <a:latin typeface="+mn-lt"/>
              <a:ea typeface="+mn-ea"/>
              <a:cs typeface="+mn-cs"/>
            </a:endParaRPr>
          </a:p>
          <a:p>
            <a:pPr>
              <a:lnSpc>
                <a:spcPct val="90000"/>
              </a:lnSpc>
              <a:spcBef>
                <a:spcPts val="1000"/>
              </a:spcBef>
            </a:pPr>
            <a:endParaRPr lang="en-US" sz="2000" b="1" kern="1200">
              <a:solidFill>
                <a:schemeClr val="tx2"/>
              </a:solidFill>
              <a:latin typeface="+mn-lt"/>
              <a:ea typeface="+mn-ea"/>
              <a:cs typeface="+mn-cs"/>
            </a:endParaRPr>
          </a:p>
          <a:p>
            <a:pPr>
              <a:lnSpc>
                <a:spcPct val="90000"/>
              </a:lnSpc>
              <a:spcBef>
                <a:spcPts val="1000"/>
              </a:spcBef>
            </a:pPr>
            <a:endParaRPr lang="en-US" sz="2000" kern="1200">
              <a:solidFill>
                <a:schemeClr val="tx2"/>
              </a:solidFill>
              <a:latin typeface="+mn-lt"/>
              <a:ea typeface="+mn-ea"/>
              <a:cs typeface="+mn-cs"/>
            </a:endParaRPr>
          </a:p>
        </p:txBody>
      </p:sp>
      <p:sp>
        <p:nvSpPr>
          <p:cNvPr id="4" name="Footer Placeholder 3">
            <a:extLst>
              <a:ext uri="{FF2B5EF4-FFF2-40B4-BE49-F238E27FC236}">
                <a16:creationId xmlns:a16="http://schemas.microsoft.com/office/drawing/2014/main" id="{C0857533-6EC7-B853-9DD1-52624D50784A}"/>
              </a:ext>
            </a:extLst>
          </p:cNvPr>
          <p:cNvSpPr>
            <a:spLocks noGrp="1"/>
          </p:cNvSpPr>
          <p:nvPr>
            <p:ph type="ftr" sz="quarter" idx="10"/>
          </p:nvPr>
        </p:nvSpPr>
        <p:spPr>
          <a:xfrm>
            <a:off x="142874" y="6429378"/>
            <a:ext cx="4114800" cy="309600"/>
          </a:xfrm>
        </p:spPr>
        <p:txBody>
          <a:bodyPr vert="horz" lIns="91440" tIns="45720" rIns="91440" bIns="45720" rtlCol="0" anchor="ctr">
            <a:normAutofit/>
          </a:bodyPr>
          <a:lstStyle/>
          <a:p>
            <a:pPr>
              <a:spcAft>
                <a:spcPts val="600"/>
              </a:spcAft>
            </a:pPr>
            <a:r>
              <a:rPr lang="en-GB" b="1" kern="1200">
                <a:latin typeface="+mn-lt"/>
                <a:ea typeface="+mn-ea"/>
                <a:cs typeface="+mn-cs"/>
              </a:rPr>
              <a:t>South Gloucestershire Council</a:t>
            </a:r>
          </a:p>
        </p:txBody>
      </p:sp>
      <p:pic>
        <p:nvPicPr>
          <p:cNvPr id="15" name="Picture 14" descr="Diagram&#10;&#10;Description automatically generated">
            <a:extLst>
              <a:ext uri="{FF2B5EF4-FFF2-40B4-BE49-F238E27FC236}">
                <a16:creationId xmlns:a16="http://schemas.microsoft.com/office/drawing/2014/main" id="{19BCDC42-28AF-0007-05C9-5C2F1D76B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86" y="2965582"/>
            <a:ext cx="3329773" cy="2205000"/>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DC85B4F8-40E0-58E6-2935-6FE26BD3A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852" y="2057400"/>
            <a:ext cx="3303347" cy="4293158"/>
          </a:xfrm>
          <a:prstGeom prst="rect">
            <a:avLst/>
          </a:prstGeom>
        </p:spPr>
      </p:pic>
    </p:spTree>
    <p:extLst>
      <p:ext uri="{BB962C8B-B14F-4D97-AF65-F5344CB8AC3E}">
        <p14:creationId xmlns:p14="http://schemas.microsoft.com/office/powerpoint/2010/main" val="21281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2672-D824-E429-2585-396526F8C904}"/>
              </a:ext>
            </a:extLst>
          </p:cNvPr>
          <p:cNvSpPr>
            <a:spLocks noGrp="1"/>
          </p:cNvSpPr>
          <p:nvPr>
            <p:ph type="title"/>
          </p:nvPr>
        </p:nvSpPr>
        <p:spPr/>
        <p:txBody>
          <a:bodyPr/>
          <a:lstStyle/>
          <a:p>
            <a:r>
              <a:rPr lang="en-GB"/>
              <a:t>Where to find the forms</a:t>
            </a:r>
          </a:p>
        </p:txBody>
      </p:sp>
      <p:sp>
        <p:nvSpPr>
          <p:cNvPr id="3" name="Content Placeholder 2">
            <a:extLst>
              <a:ext uri="{FF2B5EF4-FFF2-40B4-BE49-F238E27FC236}">
                <a16:creationId xmlns:a16="http://schemas.microsoft.com/office/drawing/2014/main" id="{625EBED1-8696-D645-073B-FAD53CDE5539}"/>
              </a:ext>
            </a:extLst>
          </p:cNvPr>
          <p:cNvSpPr>
            <a:spLocks noGrp="1"/>
          </p:cNvSpPr>
          <p:nvPr>
            <p:ph idx="1"/>
          </p:nvPr>
        </p:nvSpPr>
        <p:spPr>
          <a:xfrm>
            <a:off x="838200" y="1472664"/>
            <a:ext cx="10515600" cy="4905159"/>
          </a:xfrm>
        </p:spPr>
        <p:txBody>
          <a:bodyPr vert="horz" lIns="91440" tIns="45720" rIns="91440" bIns="45720" rtlCol="0" anchor="t">
            <a:normAutofit fontScale="55000" lnSpcReduction="20000"/>
          </a:bodyPr>
          <a:lstStyle/>
          <a:p>
            <a:pPr marL="0" indent="0">
              <a:buNone/>
            </a:pPr>
            <a:r>
              <a:rPr lang="en-GB" sz="3600" dirty="0">
                <a:latin typeface="+mj-lt"/>
              </a:rPr>
              <a:t>Forms are available on your shared drives </a:t>
            </a:r>
          </a:p>
          <a:p>
            <a:pPr marL="0" indent="0">
              <a:buNone/>
            </a:pPr>
            <a:r>
              <a:rPr lang="en-GB" sz="3600" b="1" dirty="0">
                <a:latin typeface="+mj-lt"/>
                <a:ea typeface="Calibri" panose="020F0502020204030204" pitchFamily="34" charset="0"/>
                <a:cs typeface="Calibri"/>
              </a:rPr>
              <a:t>K:\integrated services\new service folders\long term fostering matching </a:t>
            </a:r>
          </a:p>
          <a:p>
            <a:pPr marL="0" indent="0">
              <a:buNone/>
            </a:pPr>
            <a:endParaRPr lang="en-GB" dirty="0"/>
          </a:p>
          <a:p>
            <a:r>
              <a:rPr lang="en-GB" sz="3400" dirty="0"/>
              <a:t>Referral for Long-term Fostering Matching Panel</a:t>
            </a:r>
            <a:endParaRPr lang="en-GB" sz="3400" dirty="0">
              <a:cs typeface="Arial"/>
            </a:endParaRPr>
          </a:p>
          <a:p>
            <a:r>
              <a:rPr lang="en-GB" sz="3400" dirty="0"/>
              <a:t>Matching Certificates</a:t>
            </a:r>
            <a:endParaRPr lang="en-GB" sz="3400" dirty="0">
              <a:cs typeface="Arial"/>
            </a:endParaRPr>
          </a:p>
          <a:p>
            <a:endParaRPr lang="en-GB" sz="3400" dirty="0"/>
          </a:p>
          <a:p>
            <a:pPr marL="0" indent="0">
              <a:buNone/>
            </a:pPr>
            <a:r>
              <a:rPr lang="en-GB" sz="3400" dirty="0"/>
              <a:t>Forms are available on Mosaic</a:t>
            </a:r>
          </a:p>
          <a:p>
            <a:pPr marL="0" indent="0">
              <a:buNone/>
            </a:pPr>
            <a:endParaRPr lang="en-GB" sz="3400" dirty="0"/>
          </a:p>
          <a:p>
            <a:r>
              <a:rPr lang="en-GB" sz="3400" dirty="0"/>
              <a:t>Long Term Fostering - Foster Carer's Report</a:t>
            </a:r>
            <a:endParaRPr lang="en-GB" dirty="0"/>
          </a:p>
          <a:p>
            <a:r>
              <a:rPr lang="en-GB" sz="3400" dirty="0"/>
              <a:t>LT Fostering Placement Report &amp; Matching Grid</a:t>
            </a:r>
            <a:endParaRPr lang="en-GB" sz="3400" dirty="0">
              <a:cs typeface="Arial"/>
            </a:endParaRPr>
          </a:p>
          <a:p>
            <a:r>
              <a:rPr lang="en-GB" sz="3400" dirty="0"/>
              <a:t>Long Term Fostering - Support Plan</a:t>
            </a:r>
            <a:endParaRPr lang="en-GB" sz="3400" dirty="0">
              <a:cs typeface="Arial"/>
            </a:endParaRPr>
          </a:p>
          <a:p>
            <a:r>
              <a:rPr lang="en-GB" sz="3400" dirty="0"/>
              <a:t>Long Term Fostering - Matching Checklist</a:t>
            </a:r>
            <a:endParaRPr lang="en-GB" sz="3400" dirty="0">
              <a:cs typeface="Arial"/>
            </a:endParaRPr>
          </a:p>
          <a:p>
            <a:r>
              <a:rPr lang="en-GB" sz="3400" dirty="0"/>
              <a:t>Fostering Panel - Minute</a:t>
            </a:r>
            <a:endParaRPr lang="en-GB" sz="3400" dirty="0">
              <a:cs typeface="Arial"/>
            </a:endParaRPr>
          </a:p>
          <a:p>
            <a:pPr marL="0" indent="0">
              <a:buNone/>
            </a:pPr>
            <a:endParaRPr lang="en-GB" sz="3400" b="1" u="sng" dirty="0"/>
          </a:p>
          <a:p>
            <a:pPr marL="0" indent="0">
              <a:buNone/>
            </a:pPr>
            <a:r>
              <a:rPr lang="en-GB" sz="3400" b="1" dirty="0"/>
              <a:t>All referral forms should be emailed to </a:t>
            </a:r>
            <a:r>
              <a:rPr lang="en-GB" sz="3600" dirty="0">
                <a:solidFill>
                  <a:srgbClr val="FF0000"/>
                </a:solidFill>
                <a:latin typeface="Arial" panose="020B0604020202020204" pitchFamily="34" charset="0"/>
                <a:cs typeface="Arial" panose="020B0604020202020204" pitchFamily="34" charset="0"/>
                <a:hlinkClick r:id="rId2"/>
              </a:rPr>
              <a:t>fosteringbusinesssupport@southglos.gov.uk</a:t>
            </a:r>
            <a:endParaRPr lang="en-GB" dirty="0">
              <a:highlight>
                <a:srgbClr val="FFFF00"/>
              </a:highlight>
            </a:endParaRPr>
          </a:p>
        </p:txBody>
      </p:sp>
      <p:sp>
        <p:nvSpPr>
          <p:cNvPr id="4" name="Footer Placeholder 3">
            <a:extLst>
              <a:ext uri="{FF2B5EF4-FFF2-40B4-BE49-F238E27FC236}">
                <a16:creationId xmlns:a16="http://schemas.microsoft.com/office/drawing/2014/main" id="{E91FA562-E5ED-37C7-BA4D-8735D3FB5327}"/>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39790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6CEB-3348-E0FF-E08B-C7B9A1BE36C8}"/>
              </a:ext>
            </a:extLst>
          </p:cNvPr>
          <p:cNvSpPr>
            <a:spLocks noGrp="1"/>
          </p:cNvSpPr>
          <p:nvPr>
            <p:ph type="title"/>
          </p:nvPr>
        </p:nvSpPr>
        <p:spPr>
          <a:xfrm>
            <a:off x="838200" y="480176"/>
            <a:ext cx="9180000" cy="1325563"/>
          </a:xfrm>
        </p:spPr>
        <p:txBody>
          <a:bodyPr anchor="ctr">
            <a:normAutofit/>
          </a:bodyPr>
          <a:lstStyle/>
          <a:p>
            <a:r>
              <a:rPr lang="en-GB"/>
              <a:t>Question and Answers </a:t>
            </a:r>
          </a:p>
        </p:txBody>
      </p:sp>
      <p:pic>
        <p:nvPicPr>
          <p:cNvPr id="2050" name="Picture 2" descr="Questions and answers – MPS Network">
            <a:extLst>
              <a:ext uri="{FF2B5EF4-FFF2-40B4-BE49-F238E27FC236}">
                <a16:creationId xmlns:a16="http://schemas.microsoft.com/office/drawing/2014/main" id="{07ADC9A5-C06A-7FE2-3206-7A374A01C5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4930" y="1825625"/>
            <a:ext cx="6962140" cy="4351338"/>
          </a:xfrm>
          <a:prstGeom prst="rect">
            <a:avLst/>
          </a:prstGeom>
          <a:solidFill>
            <a:srgbClr val="FFFFFF"/>
          </a:solidFill>
        </p:spPr>
      </p:pic>
      <p:sp>
        <p:nvSpPr>
          <p:cNvPr id="4" name="Footer Placeholder 3">
            <a:extLst>
              <a:ext uri="{FF2B5EF4-FFF2-40B4-BE49-F238E27FC236}">
                <a16:creationId xmlns:a16="http://schemas.microsoft.com/office/drawing/2014/main" id="{6DF87B38-B1D1-BDAD-7568-9B45E2C31B6B}"/>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214092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FA7FFB-CB17-46CD-9501-24F660B09ACB}"/>
              </a:ext>
            </a:extLst>
          </p:cNvPr>
          <p:cNvSpPr>
            <a:spLocks noGrp="1"/>
          </p:cNvSpPr>
          <p:nvPr>
            <p:ph type="ftr" sz="quarter" idx="10"/>
          </p:nvPr>
        </p:nvSpPr>
        <p:spPr/>
        <p:txBody>
          <a:bodyPr/>
          <a:lstStyle/>
          <a:p>
            <a:r>
              <a:rPr lang="en-GB"/>
              <a:t>South Gloucestershire Council</a:t>
            </a:r>
          </a:p>
        </p:txBody>
      </p:sp>
      <p:sp>
        <p:nvSpPr>
          <p:cNvPr id="5" name="Title 4">
            <a:extLst>
              <a:ext uri="{FF2B5EF4-FFF2-40B4-BE49-F238E27FC236}">
                <a16:creationId xmlns:a16="http://schemas.microsoft.com/office/drawing/2014/main" id="{93AFC506-27E7-41D4-A231-BA6EAEA759D5}"/>
              </a:ext>
            </a:extLst>
          </p:cNvPr>
          <p:cNvSpPr>
            <a:spLocks noGrp="1"/>
          </p:cNvSpPr>
          <p:nvPr>
            <p:ph type="title"/>
          </p:nvPr>
        </p:nvSpPr>
        <p:spPr/>
        <p:txBody>
          <a:bodyPr/>
          <a:lstStyle/>
          <a:p>
            <a:r>
              <a:rPr lang="en-GB"/>
              <a:t>Thank you for your time </a:t>
            </a:r>
          </a:p>
        </p:txBody>
      </p:sp>
      <p:sp>
        <p:nvSpPr>
          <p:cNvPr id="6" name="Text Placeholder 5">
            <a:extLst>
              <a:ext uri="{FF2B5EF4-FFF2-40B4-BE49-F238E27FC236}">
                <a16:creationId xmlns:a16="http://schemas.microsoft.com/office/drawing/2014/main" id="{FFDD4DB6-7567-4A6D-A2B1-F7CB7112ECDB}"/>
              </a:ext>
            </a:extLst>
          </p:cNvPr>
          <p:cNvSpPr>
            <a:spLocks noGrp="1"/>
          </p:cNvSpPr>
          <p:nvPr>
            <p:ph type="body" idx="1"/>
          </p:nvPr>
        </p:nvSpPr>
        <p:spPr/>
        <p:txBody>
          <a:bodyPr/>
          <a:lstStyle/>
          <a:p>
            <a:r>
              <a:rPr lang="en-GB"/>
              <a:t>Shanti Eaves </a:t>
            </a:r>
          </a:p>
          <a:p>
            <a:r>
              <a:rPr lang="en-GB"/>
              <a:t>Head of Service, Localities, Corporate Parenting and Fostering </a:t>
            </a:r>
          </a:p>
        </p:txBody>
      </p:sp>
    </p:spTree>
    <p:extLst>
      <p:ext uri="{BB962C8B-B14F-4D97-AF65-F5344CB8AC3E}">
        <p14:creationId xmlns:p14="http://schemas.microsoft.com/office/powerpoint/2010/main" val="144927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81E4-EB8A-714E-2935-91E53F0EC5C0}"/>
              </a:ext>
            </a:extLst>
          </p:cNvPr>
          <p:cNvSpPr>
            <a:spLocks noGrp="1"/>
          </p:cNvSpPr>
          <p:nvPr>
            <p:ph type="title"/>
          </p:nvPr>
        </p:nvSpPr>
        <p:spPr/>
        <p:txBody>
          <a:bodyPr/>
          <a:lstStyle/>
          <a:p>
            <a:r>
              <a:rPr lang="en-GB"/>
              <a:t>Overview</a:t>
            </a:r>
          </a:p>
        </p:txBody>
      </p:sp>
      <p:sp>
        <p:nvSpPr>
          <p:cNvPr id="3" name="Content Placeholder 2">
            <a:extLst>
              <a:ext uri="{FF2B5EF4-FFF2-40B4-BE49-F238E27FC236}">
                <a16:creationId xmlns:a16="http://schemas.microsoft.com/office/drawing/2014/main" id="{F07E8048-5033-9A1F-9D82-AC95D28EE850}"/>
              </a:ext>
            </a:extLst>
          </p:cNvPr>
          <p:cNvSpPr>
            <a:spLocks noGrp="1"/>
          </p:cNvSpPr>
          <p:nvPr>
            <p:ph idx="1"/>
          </p:nvPr>
        </p:nvSpPr>
        <p:spPr/>
        <p:txBody>
          <a:bodyPr vert="horz" lIns="91440" tIns="45720" rIns="91440" bIns="45720" rtlCol="0" anchor="t">
            <a:normAutofit/>
          </a:bodyPr>
          <a:lstStyle/>
          <a:p>
            <a:r>
              <a:rPr lang="en-GB"/>
              <a:t>This presentation should be regularly presented by Service Managers and Team Managers to their Social Care teams and Placement Team to ensure the long-term matching process is fully understood and followed.</a:t>
            </a:r>
          </a:p>
          <a:p>
            <a:r>
              <a:rPr lang="en-GB"/>
              <a:t>This presentation should be talked through to all new starters to Social Care, Family Placement team and Children’s Commissioning Placement team as part of their Induction.</a:t>
            </a:r>
            <a:endParaRPr lang="en-GB">
              <a:cs typeface="Arial"/>
            </a:endParaRPr>
          </a:p>
          <a:p>
            <a:endParaRPr lang="en-GB"/>
          </a:p>
          <a:p>
            <a:pPr marL="0" indent="0">
              <a:buNone/>
            </a:pPr>
            <a:endParaRPr lang="en-GB">
              <a:cs typeface="Arial"/>
            </a:endParaRPr>
          </a:p>
        </p:txBody>
      </p:sp>
      <p:sp>
        <p:nvSpPr>
          <p:cNvPr id="4" name="Footer Placeholder 3">
            <a:extLst>
              <a:ext uri="{FF2B5EF4-FFF2-40B4-BE49-F238E27FC236}">
                <a16:creationId xmlns:a16="http://schemas.microsoft.com/office/drawing/2014/main" id="{CE533676-0A3D-F771-F9BA-DF3697C3F2CC}"/>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15202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ed Aim Icon. Target and Arrow Concept. Perfect Hit Composition. Cross Aim  Sign. Success Logo. Absolute Winner Stock Vector - Illustration of focus,  logotype: 128081996">
            <a:extLst>
              <a:ext uri="{FF2B5EF4-FFF2-40B4-BE49-F238E27FC236}">
                <a16:creationId xmlns:a16="http://schemas.microsoft.com/office/drawing/2014/main" id="{5F0FD8CC-313A-9A7A-A5B2-D30F6F794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348" y="5104801"/>
            <a:ext cx="1766104" cy="13245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3EF72D-5401-EDE2-0D13-6B337A6AC035}"/>
              </a:ext>
            </a:extLst>
          </p:cNvPr>
          <p:cNvSpPr>
            <a:spLocks noGrp="1"/>
          </p:cNvSpPr>
          <p:nvPr>
            <p:ph type="title"/>
          </p:nvPr>
        </p:nvSpPr>
        <p:spPr>
          <a:xfrm>
            <a:off x="581025" y="480176"/>
            <a:ext cx="9674323" cy="1325563"/>
          </a:xfrm>
        </p:spPr>
        <p:txBody>
          <a:bodyPr/>
          <a:lstStyle/>
          <a:p>
            <a:r>
              <a:rPr lang="en-GB" dirty="0"/>
              <a:t>The Long-Term Matching Overview</a:t>
            </a:r>
          </a:p>
        </p:txBody>
      </p:sp>
      <p:sp>
        <p:nvSpPr>
          <p:cNvPr id="3" name="Content Placeholder 2">
            <a:extLst>
              <a:ext uri="{FF2B5EF4-FFF2-40B4-BE49-F238E27FC236}">
                <a16:creationId xmlns:a16="http://schemas.microsoft.com/office/drawing/2014/main" id="{BA417DE4-EA0C-6DE4-B0A6-8EB00CADC2CD}"/>
              </a:ext>
            </a:extLst>
          </p:cNvPr>
          <p:cNvSpPr>
            <a:spLocks noGrp="1"/>
          </p:cNvSpPr>
          <p:nvPr>
            <p:ph idx="1"/>
          </p:nvPr>
        </p:nvSpPr>
        <p:spPr>
          <a:xfrm>
            <a:off x="622800" y="1805739"/>
            <a:ext cx="10515600" cy="4351338"/>
          </a:xfrm>
        </p:spPr>
        <p:txBody>
          <a:bodyPr>
            <a:normAutofit/>
          </a:bodyPr>
          <a:lstStyle/>
          <a:p>
            <a:pPr algn="just" rtl="0" fontAlgn="base"/>
            <a:r>
              <a:rPr lang="en-GB" sz="1800" b="0" i="0">
                <a:effectLst/>
                <a:latin typeface="Arial" panose="020B0604020202020204" pitchFamily="34" charset="0"/>
              </a:rPr>
              <a:t>Local authorities are expected to have an agreed process for the long-term fostering matching consideration. To ensure that the requirements have been met.</a:t>
            </a:r>
          </a:p>
          <a:p>
            <a:pPr algn="just" fontAlgn="base"/>
            <a:r>
              <a:rPr lang="en-GB" sz="1800">
                <a:latin typeface="Arial" panose="020B0604020202020204" pitchFamily="34" charset="0"/>
              </a:rPr>
              <a:t>T</a:t>
            </a:r>
            <a:r>
              <a:rPr lang="en-GB" sz="1800" b="0" i="0">
                <a:effectLst/>
                <a:latin typeface="Arial" panose="020B0604020202020204" pitchFamily="34" charset="0"/>
              </a:rPr>
              <a:t>he decision to make a particular long-term foster placement must be discussed and recorded as part of the child’s review process. The same process must be followed for assessing the suitability of all potential long-term placements, whether this involves remaining with an existing foster carer or moving to a new family. </a:t>
            </a:r>
            <a:endParaRPr lang="en-GB" sz="1800" b="0" i="0">
              <a:effectLst/>
              <a:latin typeface="Segoe UI" panose="020B0502040204020203" pitchFamily="34" charset="0"/>
            </a:endParaRPr>
          </a:p>
          <a:p>
            <a:pPr algn="just" rtl="0" fontAlgn="base"/>
            <a:r>
              <a:rPr lang="en-GB" sz="1800" b="0" i="0">
                <a:effectLst/>
                <a:latin typeface="Arial" panose="020B0604020202020204" pitchFamily="34" charset="0"/>
              </a:rPr>
              <a:t>If the child’s permanence plan is long-term foster care and their existing foster carer wishes to be considered to provide this, the child’s responsible authority is expected to consider this in a reasonable timescale taking account of the existing relationship between the child and the foster carer, the length of time in placement, the child’s relationships with the foster carer’s wider family and community, and the progress of the child in placement recorded through the review process. </a:t>
            </a:r>
          </a:p>
          <a:p>
            <a:pPr algn="just" rtl="0" fontAlgn="base"/>
            <a:r>
              <a:rPr lang="en-GB" sz="1800" b="0" i="0">
                <a:effectLst/>
                <a:latin typeface="Arial" panose="020B0604020202020204" pitchFamily="34" charset="0"/>
              </a:rPr>
              <a:t>If the authority does not consider it appropriate to assess the ability of the current foster carer to become the long-term foster carer, it should give the carer clear reasons in writing, and also communicate the decision to the child as appropriate to their age and understanding. </a:t>
            </a:r>
            <a:endParaRPr lang="en-GB" sz="1800" b="0" i="0">
              <a:effectLst/>
              <a:latin typeface="Segoe UI" panose="020B0502040204020203" pitchFamily="34" charset="0"/>
            </a:endParaRPr>
          </a:p>
        </p:txBody>
      </p:sp>
      <p:sp>
        <p:nvSpPr>
          <p:cNvPr id="4" name="Footer Placeholder 3">
            <a:extLst>
              <a:ext uri="{FF2B5EF4-FFF2-40B4-BE49-F238E27FC236}">
                <a16:creationId xmlns:a16="http://schemas.microsoft.com/office/drawing/2014/main" id="{0034DB1B-B162-42C0-009A-FCDB24D17402}"/>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190416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2A557-82DE-44D6-8503-6B9EB36B553D}"/>
              </a:ext>
            </a:extLst>
          </p:cNvPr>
          <p:cNvSpPr>
            <a:spLocks noGrp="1"/>
          </p:cNvSpPr>
          <p:nvPr>
            <p:ph type="title"/>
          </p:nvPr>
        </p:nvSpPr>
        <p:spPr/>
        <p:txBody>
          <a:bodyPr/>
          <a:lstStyle/>
          <a:p>
            <a:r>
              <a:rPr lang="en-GB"/>
              <a:t>Your Responsibilities as Staff  </a:t>
            </a:r>
          </a:p>
        </p:txBody>
      </p:sp>
      <p:sp>
        <p:nvSpPr>
          <p:cNvPr id="6" name="Content Placeholder 5">
            <a:extLst>
              <a:ext uri="{FF2B5EF4-FFF2-40B4-BE49-F238E27FC236}">
                <a16:creationId xmlns:a16="http://schemas.microsoft.com/office/drawing/2014/main" id="{0507F47F-743D-406C-8814-5AAE12C7A3E8}"/>
              </a:ext>
            </a:extLst>
          </p:cNvPr>
          <p:cNvSpPr>
            <a:spLocks noGrp="1"/>
          </p:cNvSpPr>
          <p:nvPr>
            <p:ph idx="1"/>
          </p:nvPr>
        </p:nvSpPr>
        <p:spPr>
          <a:xfrm>
            <a:off x="838200" y="1597152"/>
            <a:ext cx="10515600" cy="4579811"/>
          </a:xfrm>
        </p:spPr>
        <p:txBody>
          <a:bodyPr>
            <a:normAutofit/>
          </a:bodyPr>
          <a:lstStyle/>
          <a:p>
            <a:r>
              <a:rPr lang="en-GB"/>
              <a:t>Staff are responsible to ensure they have read and understood the Long term fostering matching staff guidance document. </a:t>
            </a:r>
          </a:p>
          <a:p>
            <a:r>
              <a:rPr lang="en-GB"/>
              <a:t>The process is undertaken in a timely manner.</a:t>
            </a:r>
          </a:p>
          <a:p>
            <a:r>
              <a:rPr lang="en-GB"/>
              <a:t>Staff are responsible to ensure the Mosaic process is undertaken correctly.</a:t>
            </a:r>
          </a:p>
          <a:p>
            <a:r>
              <a:rPr lang="en-GB" b="1"/>
              <a:t>To challenge if the process is not being followed</a:t>
            </a:r>
          </a:p>
          <a:p>
            <a:r>
              <a:rPr lang="en-GB" b="1"/>
              <a:t>To ask for more training if you are unsure</a:t>
            </a:r>
          </a:p>
        </p:txBody>
      </p:sp>
      <p:sp>
        <p:nvSpPr>
          <p:cNvPr id="4" name="Footer Placeholder 3">
            <a:extLst>
              <a:ext uri="{FF2B5EF4-FFF2-40B4-BE49-F238E27FC236}">
                <a16:creationId xmlns:a16="http://schemas.microsoft.com/office/drawing/2014/main" id="{40E4FE65-AF28-452E-AE14-DC5C0E50744B}"/>
              </a:ext>
            </a:extLst>
          </p:cNvPr>
          <p:cNvSpPr>
            <a:spLocks noGrp="1"/>
          </p:cNvSpPr>
          <p:nvPr>
            <p:ph type="ftr" sz="quarter" idx="10"/>
          </p:nvPr>
        </p:nvSpPr>
        <p:spPr/>
        <p:txBody>
          <a:bodyPr/>
          <a:lstStyle/>
          <a:p>
            <a:r>
              <a:rPr lang="en-GB"/>
              <a:t>South Gloucestershire Council</a:t>
            </a:r>
          </a:p>
        </p:txBody>
      </p:sp>
      <p:pic>
        <p:nvPicPr>
          <p:cNvPr id="3076" name="Picture 4" descr="We're All Responsible – Protect against COVID-19">
            <a:extLst>
              <a:ext uri="{FF2B5EF4-FFF2-40B4-BE49-F238E27FC236}">
                <a16:creationId xmlns:a16="http://schemas.microsoft.com/office/drawing/2014/main" id="{5FE282CD-935E-BAC9-39DB-097158551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814" y="4994031"/>
            <a:ext cx="2699186" cy="130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1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C437-E357-F69F-0D1A-F3E730516F72}"/>
              </a:ext>
            </a:extLst>
          </p:cNvPr>
          <p:cNvSpPr>
            <a:spLocks noGrp="1"/>
          </p:cNvSpPr>
          <p:nvPr>
            <p:ph type="title"/>
          </p:nvPr>
        </p:nvSpPr>
        <p:spPr>
          <a:xfrm>
            <a:off x="839788" y="457200"/>
            <a:ext cx="3932237" cy="1600200"/>
          </a:xfrm>
        </p:spPr>
        <p:txBody>
          <a:bodyPr anchor="b">
            <a:normAutofit/>
          </a:bodyPr>
          <a:lstStyle/>
          <a:p>
            <a:r>
              <a:rPr lang="en-GB"/>
              <a:t>Question?</a:t>
            </a:r>
          </a:p>
        </p:txBody>
      </p:sp>
      <p:pic>
        <p:nvPicPr>
          <p:cNvPr id="1026" name="Picture 2" descr="Asking questions | TeachingEnglish | British Council | BBC">
            <a:extLst>
              <a:ext uri="{FF2B5EF4-FFF2-40B4-BE49-F238E27FC236}">
                <a16:creationId xmlns:a16="http://schemas.microsoft.com/office/drawing/2014/main" id="{36A58D11-9C8D-CCCB-B09C-AE275F605D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1354" y="2057400"/>
            <a:ext cx="5715867" cy="3803650"/>
          </a:xfrm>
          <a:prstGeom prst="rect">
            <a:avLst/>
          </a:prstGeom>
          <a:solidFill>
            <a:srgbClr val="FFFFFF"/>
          </a:solidFill>
        </p:spPr>
      </p:pic>
      <p:sp>
        <p:nvSpPr>
          <p:cNvPr id="3" name="Content Placeholder 2">
            <a:extLst>
              <a:ext uri="{FF2B5EF4-FFF2-40B4-BE49-F238E27FC236}">
                <a16:creationId xmlns:a16="http://schemas.microsoft.com/office/drawing/2014/main" id="{9B1A8928-04EC-6543-CB05-089CA73E0C62}"/>
              </a:ext>
            </a:extLst>
          </p:cNvPr>
          <p:cNvSpPr>
            <a:spLocks noGrp="1"/>
          </p:cNvSpPr>
          <p:nvPr>
            <p:ph type="body" sz="half" idx="2"/>
          </p:nvPr>
        </p:nvSpPr>
        <p:spPr>
          <a:xfrm>
            <a:off x="839788" y="2057400"/>
            <a:ext cx="5715867" cy="3811588"/>
          </a:xfrm>
        </p:spPr>
        <p:txBody>
          <a:bodyPr>
            <a:normAutofit/>
          </a:bodyPr>
          <a:lstStyle/>
          <a:p>
            <a:r>
              <a:rPr lang="en-GB" sz="4000"/>
              <a:t>How do you currently make long term fostering matching placements?</a:t>
            </a:r>
          </a:p>
          <a:p>
            <a:pPr marL="0" indent="0">
              <a:buNone/>
            </a:pPr>
            <a:endParaRPr lang="en-GB"/>
          </a:p>
        </p:txBody>
      </p:sp>
      <p:sp>
        <p:nvSpPr>
          <p:cNvPr id="4" name="Footer Placeholder 3">
            <a:extLst>
              <a:ext uri="{FF2B5EF4-FFF2-40B4-BE49-F238E27FC236}">
                <a16:creationId xmlns:a16="http://schemas.microsoft.com/office/drawing/2014/main" id="{CCBFA5FF-A32C-A17F-A26E-3127B1E92356}"/>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255608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F2F2CAA8-1932-7103-6523-639254A3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12" y="681038"/>
            <a:ext cx="5933744" cy="5748340"/>
          </a:xfrm>
          <a:prstGeom prst="rect">
            <a:avLst/>
          </a:prstGeom>
        </p:spPr>
      </p:pic>
      <p:sp>
        <p:nvSpPr>
          <p:cNvPr id="2" name="Title 1">
            <a:extLst>
              <a:ext uri="{FF2B5EF4-FFF2-40B4-BE49-F238E27FC236}">
                <a16:creationId xmlns:a16="http://schemas.microsoft.com/office/drawing/2014/main" id="{810B7AB9-D654-78DA-436F-46359E0B2FCD}"/>
              </a:ext>
            </a:extLst>
          </p:cNvPr>
          <p:cNvSpPr>
            <a:spLocks noGrp="1"/>
          </p:cNvSpPr>
          <p:nvPr>
            <p:ph type="title"/>
          </p:nvPr>
        </p:nvSpPr>
        <p:spPr>
          <a:xfrm>
            <a:off x="435512" y="116184"/>
            <a:ext cx="9180000" cy="564853"/>
          </a:xfrm>
        </p:spPr>
        <p:txBody>
          <a:bodyPr anchor="ctr">
            <a:normAutofit/>
          </a:bodyPr>
          <a:lstStyle/>
          <a:p>
            <a:r>
              <a:rPr lang="en-GB" dirty="0"/>
              <a:t>What will the new process look like?</a:t>
            </a:r>
          </a:p>
        </p:txBody>
      </p:sp>
      <p:sp>
        <p:nvSpPr>
          <p:cNvPr id="5" name="Footer Placeholder 4">
            <a:extLst>
              <a:ext uri="{FF2B5EF4-FFF2-40B4-BE49-F238E27FC236}">
                <a16:creationId xmlns:a16="http://schemas.microsoft.com/office/drawing/2014/main" id="{92B4D127-7FF4-6054-B322-85DD7D9FFEF5}"/>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pic>
        <p:nvPicPr>
          <p:cNvPr id="6" name="Picture 5" descr="Timeline&#10;&#10;Description automatically generated">
            <a:extLst>
              <a:ext uri="{FF2B5EF4-FFF2-40B4-BE49-F238E27FC236}">
                <a16:creationId xmlns:a16="http://schemas.microsoft.com/office/drawing/2014/main" id="{587C2F27-A602-0BFA-7896-4E19EA1B9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894" y="1305306"/>
            <a:ext cx="5252126" cy="4936998"/>
          </a:xfrm>
          <a:prstGeom prst="rect">
            <a:avLst/>
          </a:prstGeom>
        </p:spPr>
      </p:pic>
    </p:spTree>
    <p:extLst>
      <p:ext uri="{BB962C8B-B14F-4D97-AF65-F5344CB8AC3E}">
        <p14:creationId xmlns:p14="http://schemas.microsoft.com/office/powerpoint/2010/main" val="322508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AF9C-6C39-8152-D858-806D16AA7560}"/>
              </a:ext>
            </a:extLst>
          </p:cNvPr>
          <p:cNvSpPr>
            <a:spLocks noGrp="1"/>
          </p:cNvSpPr>
          <p:nvPr>
            <p:ph type="title"/>
          </p:nvPr>
        </p:nvSpPr>
        <p:spPr>
          <a:xfrm>
            <a:off x="839788" y="457200"/>
            <a:ext cx="3932237" cy="1600200"/>
          </a:xfrm>
        </p:spPr>
        <p:txBody>
          <a:bodyPr anchor="b">
            <a:normAutofit/>
          </a:bodyPr>
          <a:lstStyle/>
          <a:p>
            <a:r>
              <a:rPr lang="en-GB"/>
              <a:t>The importance of completing the Mosaic steps</a:t>
            </a:r>
          </a:p>
        </p:txBody>
      </p:sp>
      <p:pic>
        <p:nvPicPr>
          <p:cNvPr id="1026" name="Picture 2" descr="Journey png images | PNGEgg">
            <a:extLst>
              <a:ext uri="{FF2B5EF4-FFF2-40B4-BE49-F238E27FC236}">
                <a16:creationId xmlns:a16="http://schemas.microsoft.com/office/drawing/2014/main" id="{A8D339C1-8765-D2D0-1102-3FACCF7E2A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9536" y="2057400"/>
            <a:ext cx="5399503" cy="38036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6AAB67D-81E2-3D86-0013-6FAD3041F95F}"/>
              </a:ext>
            </a:extLst>
          </p:cNvPr>
          <p:cNvSpPr>
            <a:spLocks noGrp="1"/>
          </p:cNvSpPr>
          <p:nvPr>
            <p:ph type="body" sz="half" idx="2"/>
          </p:nvPr>
        </p:nvSpPr>
        <p:spPr>
          <a:xfrm>
            <a:off x="839788" y="2057400"/>
            <a:ext cx="4435597" cy="3811588"/>
          </a:xfrm>
        </p:spPr>
        <p:txBody>
          <a:bodyPr>
            <a:normAutofit/>
          </a:bodyPr>
          <a:lstStyle/>
          <a:p>
            <a:r>
              <a:rPr lang="en-GB" sz="1700"/>
              <a:t>It supports good care and support. </a:t>
            </a:r>
          </a:p>
          <a:p>
            <a:r>
              <a:rPr lang="en-GB" sz="1700"/>
              <a:t>It is a legal requirement and part of staff's professional duty. </a:t>
            </a:r>
          </a:p>
          <a:p>
            <a:r>
              <a:rPr lang="en-GB" sz="1700"/>
              <a:t>It promotes continuity of care and communication with other agencies. </a:t>
            </a:r>
          </a:p>
          <a:p>
            <a:r>
              <a:rPr lang="en-GB" sz="1700"/>
              <a:t>It is a tool to help identify themes and challenges in a person's life.</a:t>
            </a:r>
          </a:p>
          <a:p>
            <a:r>
              <a:rPr lang="en-GB" sz="1700"/>
              <a:t>It provides our management reporting information.</a:t>
            </a:r>
          </a:p>
          <a:p>
            <a:r>
              <a:rPr lang="en-GB" sz="1700"/>
              <a:t>Improving recording is part of our improvement journey!!!!</a:t>
            </a:r>
          </a:p>
        </p:txBody>
      </p:sp>
      <p:sp>
        <p:nvSpPr>
          <p:cNvPr id="4" name="Footer Placeholder 3">
            <a:extLst>
              <a:ext uri="{FF2B5EF4-FFF2-40B4-BE49-F238E27FC236}">
                <a16:creationId xmlns:a16="http://schemas.microsoft.com/office/drawing/2014/main" id="{CC00F142-76AC-BA48-FE25-93D3CBCD3A1F}"/>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169877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6AB7-FA06-16B2-3368-5179403CF1F2}"/>
              </a:ext>
            </a:extLst>
          </p:cNvPr>
          <p:cNvSpPr>
            <a:spLocks noGrp="1"/>
          </p:cNvSpPr>
          <p:nvPr>
            <p:ph type="title"/>
          </p:nvPr>
        </p:nvSpPr>
        <p:spPr>
          <a:xfrm>
            <a:off x="829740" y="256233"/>
            <a:ext cx="7108458" cy="678264"/>
          </a:xfrm>
        </p:spPr>
        <p:txBody>
          <a:bodyPr>
            <a:normAutofit/>
          </a:bodyPr>
          <a:lstStyle/>
          <a:p>
            <a:r>
              <a:rPr lang="en-GB" dirty="0"/>
              <a:t>Mosaic Steps long term fostering</a:t>
            </a:r>
          </a:p>
        </p:txBody>
      </p:sp>
      <p:sp>
        <p:nvSpPr>
          <p:cNvPr id="5" name="Footer Placeholder 4">
            <a:extLst>
              <a:ext uri="{FF2B5EF4-FFF2-40B4-BE49-F238E27FC236}">
                <a16:creationId xmlns:a16="http://schemas.microsoft.com/office/drawing/2014/main" id="{8CA972ED-AD56-0E96-E67F-8CA357FE1EE3}"/>
              </a:ext>
            </a:extLst>
          </p:cNvPr>
          <p:cNvSpPr>
            <a:spLocks noGrp="1"/>
          </p:cNvSpPr>
          <p:nvPr>
            <p:ph type="ftr" sz="quarter" idx="10"/>
          </p:nvPr>
        </p:nvSpPr>
        <p:spPr/>
        <p:txBody>
          <a:bodyPr/>
          <a:lstStyle/>
          <a:p>
            <a:r>
              <a:rPr lang="en-GB"/>
              <a:t>South Gloucestershire Council</a:t>
            </a:r>
          </a:p>
        </p:txBody>
      </p:sp>
      <p:sp>
        <p:nvSpPr>
          <p:cNvPr id="7" name="Rectangle 6">
            <a:extLst>
              <a:ext uri="{FF2B5EF4-FFF2-40B4-BE49-F238E27FC236}">
                <a16:creationId xmlns:a16="http://schemas.microsoft.com/office/drawing/2014/main" id="{F58FA954-61CE-A02C-250C-8186F2145222}"/>
              </a:ext>
            </a:extLst>
          </p:cNvPr>
          <p:cNvSpPr/>
          <p:nvPr/>
        </p:nvSpPr>
        <p:spPr>
          <a:xfrm>
            <a:off x="339739" y="1360397"/>
            <a:ext cx="2175438" cy="11787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bg2">
                    <a:lumMod val="10000"/>
                  </a:schemeClr>
                </a:solidFill>
                <a:ea typeface="+mn-lt"/>
                <a:cs typeface="+mn-lt"/>
              </a:rPr>
              <a:t>CIC / Pathway Planning </a:t>
            </a:r>
            <a:endParaRPr lang="en-US">
              <a:solidFill>
                <a:schemeClr val="bg2">
                  <a:lumMod val="10000"/>
                </a:schemeClr>
              </a:solidFill>
              <a:cs typeface="Arial"/>
            </a:endParaRPr>
          </a:p>
          <a:p>
            <a:pPr algn="ctr"/>
            <a:r>
              <a:rPr lang="en-GB" dirty="0">
                <a:solidFill>
                  <a:schemeClr val="bg2">
                    <a:lumMod val="10000"/>
                  </a:schemeClr>
                </a:solidFill>
                <a:ea typeface="+mn-lt"/>
                <a:cs typeface="+mn-lt"/>
              </a:rPr>
              <a:t>2</a:t>
            </a:r>
            <a:r>
              <a:rPr lang="en-GB" baseline="30000" dirty="0">
                <a:solidFill>
                  <a:schemeClr val="bg2">
                    <a:lumMod val="10000"/>
                  </a:schemeClr>
                </a:solidFill>
                <a:ea typeface="+mn-lt"/>
                <a:cs typeface="+mn-lt"/>
              </a:rPr>
              <a:t>nd</a:t>
            </a:r>
            <a:r>
              <a:rPr lang="en-GB" dirty="0">
                <a:solidFill>
                  <a:schemeClr val="bg2">
                    <a:lumMod val="10000"/>
                  </a:schemeClr>
                </a:solidFill>
                <a:ea typeface="+mn-lt"/>
                <a:cs typeface="+mn-lt"/>
              </a:rPr>
              <a:t> CIC/Pathway review</a:t>
            </a:r>
            <a:endParaRPr lang="en-GB" dirty="0">
              <a:solidFill>
                <a:schemeClr val="bg2">
                  <a:lumMod val="10000"/>
                </a:schemeClr>
              </a:solidFill>
            </a:endParaRPr>
          </a:p>
        </p:txBody>
      </p:sp>
      <p:sp>
        <p:nvSpPr>
          <p:cNvPr id="8" name="Rectangle 7">
            <a:extLst>
              <a:ext uri="{FF2B5EF4-FFF2-40B4-BE49-F238E27FC236}">
                <a16:creationId xmlns:a16="http://schemas.microsoft.com/office/drawing/2014/main" id="{0226F800-8D06-FDAB-C4CE-0BD4EF8AE490}"/>
              </a:ext>
            </a:extLst>
          </p:cNvPr>
          <p:cNvSpPr/>
          <p:nvPr/>
        </p:nvSpPr>
        <p:spPr>
          <a:xfrm>
            <a:off x="3222836" y="1386672"/>
            <a:ext cx="1873267" cy="1165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Permanence planning process</a:t>
            </a:r>
          </a:p>
        </p:txBody>
      </p:sp>
      <p:sp>
        <p:nvSpPr>
          <p:cNvPr id="9" name="Rectangle 8">
            <a:extLst>
              <a:ext uri="{FF2B5EF4-FFF2-40B4-BE49-F238E27FC236}">
                <a16:creationId xmlns:a16="http://schemas.microsoft.com/office/drawing/2014/main" id="{7BB0DA11-6782-3DAC-A76D-958EC3179585}"/>
              </a:ext>
            </a:extLst>
          </p:cNvPr>
          <p:cNvSpPr/>
          <p:nvPr/>
        </p:nvSpPr>
        <p:spPr>
          <a:xfrm>
            <a:off x="8743394" y="1366575"/>
            <a:ext cx="1873267" cy="1165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Permanence panel placement decision</a:t>
            </a:r>
          </a:p>
        </p:txBody>
      </p:sp>
      <p:cxnSp>
        <p:nvCxnSpPr>
          <p:cNvPr id="11" name="Straight Arrow Connector 10">
            <a:extLst>
              <a:ext uri="{FF2B5EF4-FFF2-40B4-BE49-F238E27FC236}">
                <a16:creationId xmlns:a16="http://schemas.microsoft.com/office/drawing/2014/main" id="{F02A9743-8679-80A9-C3B6-718F5531805D}"/>
              </a:ext>
            </a:extLst>
          </p:cNvPr>
          <p:cNvCxnSpPr>
            <a:stCxn id="7" idx="3"/>
            <a:endCxn id="8" idx="1"/>
          </p:cNvCxnSpPr>
          <p:nvPr/>
        </p:nvCxnSpPr>
        <p:spPr>
          <a:xfrm>
            <a:off x="2515177" y="1949771"/>
            <a:ext cx="707659" cy="1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984640-321C-55D7-5A6C-DC636BDDE480}"/>
              </a:ext>
            </a:extLst>
          </p:cNvPr>
          <p:cNvCxnSpPr>
            <a:cxnSpLocks/>
            <a:stCxn id="8" idx="3"/>
            <a:endCxn id="6" idx="1"/>
          </p:cNvCxnSpPr>
          <p:nvPr/>
        </p:nvCxnSpPr>
        <p:spPr>
          <a:xfrm>
            <a:off x="5096103" y="1969477"/>
            <a:ext cx="8373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llout: Line 15">
            <a:extLst>
              <a:ext uri="{FF2B5EF4-FFF2-40B4-BE49-F238E27FC236}">
                <a16:creationId xmlns:a16="http://schemas.microsoft.com/office/drawing/2014/main" id="{900BE582-9840-578A-CA1C-D773585DDD25}"/>
              </a:ext>
            </a:extLst>
          </p:cNvPr>
          <p:cNvSpPr/>
          <p:nvPr/>
        </p:nvSpPr>
        <p:spPr>
          <a:xfrm>
            <a:off x="531781" y="3888555"/>
            <a:ext cx="4699367" cy="1582771"/>
          </a:xfrm>
          <a:prstGeom prst="borderCallout1">
            <a:avLst>
              <a:gd name="adj1" fmla="val -3937"/>
              <a:gd name="adj2" fmla="val 79340"/>
              <a:gd name="adj3" fmla="val -85719"/>
              <a:gd name="adj4" fmla="val 784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2"/>
                </a:solidFill>
                <a:effectLst/>
                <a:latin typeface="Arial" panose="020B0604020202020204" pitchFamily="34" charset="0"/>
                <a:ea typeface="+mn-ea"/>
                <a:cs typeface="Arial" panose="020B0604020202020204" pitchFamily="34" charset="0"/>
              </a:rPr>
              <a:t>Mosaic Forms to be used in the Permanence Plan</a:t>
            </a:r>
          </a:p>
          <a:p>
            <a:pPr marL="285750" indent="-285750">
              <a:buFont typeface="Arial" panose="020B0604020202020204" pitchFamily="34" charset="0"/>
              <a:buChar char="•"/>
            </a:pPr>
            <a:r>
              <a:rPr lang="en-GB" sz="1400" dirty="0">
                <a:solidFill>
                  <a:schemeClr val="tx2"/>
                </a:solidFill>
                <a:effectLst/>
                <a:latin typeface="Arial" panose="020B0604020202020204" pitchFamily="34" charset="0"/>
                <a:ea typeface="+mn-ea"/>
                <a:cs typeface="Arial" panose="020B0604020202020204" pitchFamily="34" charset="0"/>
              </a:rPr>
              <a:t>The long-term foster carers report</a:t>
            </a:r>
          </a:p>
          <a:p>
            <a:pPr marL="285750" lvl="0" indent="-285750">
              <a:buFont typeface="Arial" panose="020B0604020202020204" pitchFamily="34" charset="0"/>
              <a:buChar char="•"/>
            </a:pPr>
            <a:r>
              <a:rPr lang="en-GB" sz="1400" dirty="0">
                <a:solidFill>
                  <a:schemeClr val="tx2"/>
                </a:solidFill>
                <a:effectLst/>
                <a:latin typeface="Arial" panose="020B0604020202020204" pitchFamily="34" charset="0"/>
                <a:ea typeface="+mn-ea"/>
                <a:cs typeface="Arial" panose="020B0604020202020204" pitchFamily="34" charset="0"/>
              </a:rPr>
              <a:t>The Long-Term Matching Report with Matching Matrix </a:t>
            </a:r>
          </a:p>
          <a:p>
            <a:pPr marL="285750" lvl="0" indent="-285750">
              <a:buFont typeface="Arial" panose="020B0604020202020204" pitchFamily="34" charset="0"/>
              <a:buChar char="•"/>
            </a:pPr>
            <a:r>
              <a:rPr lang="en-GB" sz="1400" dirty="0">
                <a:solidFill>
                  <a:schemeClr val="tx2"/>
                </a:solidFill>
                <a:effectLst/>
                <a:latin typeface="Arial" panose="020B0604020202020204" pitchFamily="34" charset="0"/>
                <a:ea typeface="+mn-ea"/>
                <a:cs typeface="Arial" panose="020B0604020202020204" pitchFamily="34" charset="0"/>
              </a:rPr>
              <a:t>The long-term fostering support plan.</a:t>
            </a:r>
          </a:p>
          <a:p>
            <a:pPr marL="285750" lvl="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 any other document identified in the Long term fostering matching checklist</a:t>
            </a:r>
            <a:endParaRPr lang="en-GB" sz="1400" dirty="0">
              <a:solidFill>
                <a:schemeClr val="tx2"/>
              </a:solidFill>
              <a:effectLst/>
              <a:latin typeface="Arial" panose="020B0604020202020204" pitchFamily="34" charset="0"/>
              <a:ea typeface="+mn-ea"/>
              <a:cs typeface="Arial" panose="020B0604020202020204" pitchFamily="34" charset="0"/>
            </a:endParaRPr>
          </a:p>
        </p:txBody>
      </p:sp>
      <p:sp>
        <p:nvSpPr>
          <p:cNvPr id="21" name="Callout: Line 20">
            <a:extLst>
              <a:ext uri="{FF2B5EF4-FFF2-40B4-BE49-F238E27FC236}">
                <a16:creationId xmlns:a16="http://schemas.microsoft.com/office/drawing/2014/main" id="{FBBB701E-891B-0B97-9D9F-75FE0C2AB87A}"/>
              </a:ext>
            </a:extLst>
          </p:cNvPr>
          <p:cNvSpPr/>
          <p:nvPr/>
        </p:nvSpPr>
        <p:spPr>
          <a:xfrm>
            <a:off x="8743394" y="3539637"/>
            <a:ext cx="3126537" cy="786179"/>
          </a:xfrm>
          <a:prstGeom prst="borderCallout1">
            <a:avLst>
              <a:gd name="adj1" fmla="val -3493"/>
              <a:gd name="adj2" fmla="val 2889"/>
              <a:gd name="adj3" fmla="val -129184"/>
              <a:gd name="adj4" fmla="val 172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2"/>
                </a:solidFill>
                <a:effectLst/>
                <a:latin typeface="Arial" panose="020B0604020202020204" pitchFamily="34" charset="0"/>
                <a:ea typeface="+mn-ea"/>
                <a:cs typeface="Arial" panose="020B0604020202020204" pitchFamily="34" charset="0"/>
              </a:rPr>
              <a:t>Mosaic Forms to be used</a:t>
            </a:r>
          </a:p>
          <a:p>
            <a:r>
              <a:rPr lang="en-GB" sz="1400" dirty="0">
                <a:solidFill>
                  <a:schemeClr val="tx2"/>
                </a:solidFill>
                <a:effectLst/>
                <a:latin typeface="Arial" panose="020B0604020202020204" pitchFamily="34" charset="0"/>
                <a:ea typeface="+mn-ea"/>
                <a:cs typeface="Arial" panose="020B0604020202020204" pitchFamily="34" charset="0"/>
              </a:rPr>
              <a:t>Permanence Plan</a:t>
            </a:r>
          </a:p>
          <a:p>
            <a:pPr lvl="0"/>
            <a:r>
              <a:rPr lang="en-GB" sz="1400" dirty="0">
                <a:solidFill>
                  <a:schemeClr val="tx2"/>
                </a:solidFill>
                <a:effectLst/>
                <a:latin typeface="Arial" panose="020B0604020202020204" pitchFamily="34" charset="0"/>
                <a:ea typeface="+mn-ea"/>
                <a:cs typeface="Arial" panose="020B0604020202020204" pitchFamily="34" charset="0"/>
              </a:rPr>
              <a:t>The long-term fostering support plan</a:t>
            </a:r>
          </a:p>
          <a:p>
            <a:pPr lvl="0"/>
            <a:r>
              <a:rPr lang="en-GB" sz="1400" dirty="0">
                <a:solidFill>
                  <a:schemeClr val="tx2"/>
                </a:solidFill>
                <a:latin typeface="Arial" panose="020B0604020202020204" pitchFamily="34" charset="0"/>
                <a:cs typeface="Arial" panose="020B0604020202020204" pitchFamily="34" charset="0"/>
              </a:rPr>
              <a:t>Long Term Foster Matching Minute</a:t>
            </a:r>
            <a:r>
              <a:rPr lang="en-GB" sz="1400" dirty="0">
                <a:solidFill>
                  <a:schemeClr val="tx2"/>
                </a:solidFill>
                <a:effectLst/>
                <a:latin typeface="Arial" panose="020B0604020202020204" pitchFamily="34" charset="0"/>
                <a:ea typeface="+mn-ea"/>
                <a:cs typeface="Arial" panose="020B0604020202020204" pitchFamily="34" charset="0"/>
              </a:rPr>
              <a:t>.</a:t>
            </a:r>
          </a:p>
        </p:txBody>
      </p:sp>
      <p:sp>
        <p:nvSpPr>
          <p:cNvPr id="22" name="Callout: Line 21">
            <a:extLst>
              <a:ext uri="{FF2B5EF4-FFF2-40B4-BE49-F238E27FC236}">
                <a16:creationId xmlns:a16="http://schemas.microsoft.com/office/drawing/2014/main" id="{83E5B88F-3FC1-7594-2F6A-98CFEF4A3872}"/>
              </a:ext>
            </a:extLst>
          </p:cNvPr>
          <p:cNvSpPr/>
          <p:nvPr/>
        </p:nvSpPr>
        <p:spPr>
          <a:xfrm>
            <a:off x="5837572" y="4888522"/>
            <a:ext cx="3842456" cy="1256241"/>
          </a:xfrm>
          <a:prstGeom prst="borderCallout1">
            <a:avLst>
              <a:gd name="adj1" fmla="val 761"/>
              <a:gd name="adj2" fmla="val 61206"/>
              <a:gd name="adj3" fmla="val -233949"/>
              <a:gd name="adj4" fmla="val 641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0000"/>
                </a:solidFill>
                <a:effectLst/>
                <a:latin typeface="Arial" panose="020B0604020202020204" pitchFamily="34" charset="0"/>
                <a:ea typeface="+mn-ea"/>
                <a:cs typeface="Arial" panose="020B0604020202020204" pitchFamily="34" charset="0"/>
              </a:rPr>
              <a:t>Action </a:t>
            </a:r>
          </a:p>
          <a:p>
            <a:r>
              <a:rPr lang="en-GB" sz="1400" dirty="0">
                <a:solidFill>
                  <a:srgbClr val="FF0000"/>
                </a:solidFill>
                <a:effectLst/>
                <a:latin typeface="Arial" panose="020B0604020202020204" pitchFamily="34" charset="0"/>
                <a:ea typeface="+mn-ea"/>
                <a:cs typeface="Arial" panose="020B0604020202020204" pitchFamily="34" charset="0"/>
              </a:rPr>
              <a:t>Next step panel referral in Mosaic a</a:t>
            </a:r>
            <a:r>
              <a:rPr lang="en-GB" sz="1400" dirty="0">
                <a:solidFill>
                  <a:srgbClr val="FF0000"/>
                </a:solidFill>
                <a:latin typeface="Arial" panose="020B0604020202020204" pitchFamily="34" charset="0"/>
                <a:cs typeface="Arial" panose="020B0604020202020204" pitchFamily="34" charset="0"/>
              </a:rPr>
              <a:t>nd </a:t>
            </a:r>
          </a:p>
          <a:p>
            <a:r>
              <a:rPr lang="en-GB" sz="1400" dirty="0">
                <a:solidFill>
                  <a:srgbClr val="FF0000"/>
                </a:solidFill>
                <a:latin typeface="Arial" panose="020B0604020202020204" pitchFamily="34" charset="0"/>
                <a:cs typeface="Arial" panose="020B0604020202020204" pitchFamily="34" charset="0"/>
              </a:rPr>
              <a:t>Paper referral form to be attached to Permeance planning step and emailed to </a:t>
            </a:r>
            <a:r>
              <a:rPr lang="en-GB" sz="1400" dirty="0">
                <a:solidFill>
                  <a:srgbClr val="FF0000"/>
                </a:solidFill>
                <a:latin typeface="Arial" panose="020B0604020202020204" pitchFamily="34" charset="0"/>
                <a:cs typeface="Arial" panose="020B0604020202020204" pitchFamily="34" charset="0"/>
                <a:hlinkClick r:id="rId2"/>
              </a:rPr>
              <a:t>fosteringbusinesssupport@southglos.gov.uk</a:t>
            </a:r>
            <a:endParaRPr lang="en-GB" sz="1400" dirty="0">
              <a:solidFill>
                <a:srgbClr val="FF0000"/>
              </a:solidFill>
              <a:latin typeface="Arial" panose="020B0604020202020204" pitchFamily="34" charset="0"/>
              <a:cs typeface="Arial" panose="020B0604020202020204" pitchFamily="34" charset="0"/>
            </a:endParaRPr>
          </a:p>
          <a:p>
            <a:r>
              <a:rPr lang="en-GB" sz="1400" dirty="0">
                <a:solidFill>
                  <a:srgbClr val="FF0000"/>
                </a:solidFill>
                <a:latin typeface="Arial" panose="020B0604020202020204" pitchFamily="34" charset="0"/>
                <a:cs typeface="Arial" panose="020B0604020202020204" pitchFamily="34" charset="0"/>
              </a:rPr>
              <a:t>.</a:t>
            </a:r>
            <a:r>
              <a:rPr lang="en-GB" sz="1400" dirty="0">
                <a:solidFill>
                  <a:srgbClr val="FF0000"/>
                </a:solidFill>
                <a:effectLst/>
                <a:latin typeface="Arial" panose="020B0604020202020204" pitchFamily="34" charset="0"/>
                <a:ea typeface="+mn-ea"/>
                <a:cs typeface="Arial" panose="020B0604020202020204" pitchFamily="34" charset="0"/>
              </a:rPr>
              <a:t> </a:t>
            </a:r>
          </a:p>
        </p:txBody>
      </p:sp>
      <p:sp>
        <p:nvSpPr>
          <p:cNvPr id="6" name="Rectangle 5">
            <a:extLst>
              <a:ext uri="{FF2B5EF4-FFF2-40B4-BE49-F238E27FC236}">
                <a16:creationId xmlns:a16="http://schemas.microsoft.com/office/drawing/2014/main" id="{412C733D-D817-B4FC-F128-C7A23C01038E}"/>
              </a:ext>
            </a:extLst>
          </p:cNvPr>
          <p:cNvSpPr/>
          <p:nvPr/>
        </p:nvSpPr>
        <p:spPr>
          <a:xfrm>
            <a:off x="5933493" y="1386672"/>
            <a:ext cx="1873267" cy="1165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10000"/>
                  </a:schemeClr>
                </a:solidFill>
              </a:rPr>
              <a:t>Review plan and authorise</a:t>
            </a:r>
          </a:p>
        </p:txBody>
      </p:sp>
      <p:cxnSp>
        <p:nvCxnSpPr>
          <p:cNvPr id="14" name="Straight Arrow Connector 13">
            <a:extLst>
              <a:ext uri="{FF2B5EF4-FFF2-40B4-BE49-F238E27FC236}">
                <a16:creationId xmlns:a16="http://schemas.microsoft.com/office/drawing/2014/main" id="{AD23E13F-54AF-BFFF-13E2-2F9C7BFF460A}"/>
              </a:ext>
            </a:extLst>
          </p:cNvPr>
          <p:cNvCxnSpPr>
            <a:cxnSpLocks/>
            <a:stCxn id="6" idx="3"/>
            <a:endCxn id="9" idx="1"/>
          </p:cNvCxnSpPr>
          <p:nvPr/>
        </p:nvCxnSpPr>
        <p:spPr>
          <a:xfrm flipV="1">
            <a:off x="7806760" y="1949380"/>
            <a:ext cx="936634" cy="20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allout: Line 24">
            <a:extLst>
              <a:ext uri="{FF2B5EF4-FFF2-40B4-BE49-F238E27FC236}">
                <a16:creationId xmlns:a16="http://schemas.microsoft.com/office/drawing/2014/main" id="{F2167D8C-F4B7-82A3-E8BC-4D9E48FFA64B}"/>
              </a:ext>
            </a:extLst>
          </p:cNvPr>
          <p:cNvSpPr/>
          <p:nvPr/>
        </p:nvSpPr>
        <p:spPr>
          <a:xfrm>
            <a:off x="5879355" y="3361001"/>
            <a:ext cx="2162997" cy="944718"/>
          </a:xfrm>
          <a:prstGeom prst="borderCallout1">
            <a:avLst>
              <a:gd name="adj1" fmla="val -6684"/>
              <a:gd name="adj2" fmla="val 72712"/>
              <a:gd name="adj3" fmla="val -87123"/>
              <a:gd name="adj4" fmla="val 48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0000"/>
                </a:solidFill>
                <a:effectLst/>
                <a:latin typeface="Arial" panose="020B0604020202020204" pitchFamily="34" charset="0"/>
                <a:ea typeface="+mn-ea"/>
                <a:cs typeface="Arial" panose="020B0604020202020204" pitchFamily="34" charset="0"/>
              </a:rPr>
              <a:t>Action </a:t>
            </a:r>
          </a:p>
          <a:p>
            <a:r>
              <a:rPr lang="en-GB" sz="1400" dirty="0">
                <a:solidFill>
                  <a:srgbClr val="FF0000"/>
                </a:solidFill>
                <a:effectLst/>
                <a:latin typeface="Arial" panose="020B0604020202020204" pitchFamily="34" charset="0"/>
                <a:ea typeface="+mn-ea"/>
                <a:cs typeface="Arial" panose="020B0604020202020204" pitchFamily="34" charset="0"/>
              </a:rPr>
              <a:t>Permanence plan pack sent to service manager</a:t>
            </a:r>
            <a:r>
              <a:rPr lang="en-GB" sz="1400" dirty="0">
                <a:solidFill>
                  <a:srgbClr val="FF0000"/>
                </a:solidFill>
                <a:latin typeface="Arial" panose="020B0604020202020204" pitchFamily="34" charset="0"/>
                <a:cs typeface="Arial" panose="020B0604020202020204" pitchFamily="34" charset="0"/>
              </a:rPr>
              <a:t>.</a:t>
            </a:r>
            <a:r>
              <a:rPr lang="en-GB" sz="1400" dirty="0">
                <a:solidFill>
                  <a:srgbClr val="FF0000"/>
                </a:solidFill>
                <a:effectLst/>
                <a:latin typeface="Arial" panose="020B0604020202020204" pitchFamily="34" charset="0"/>
                <a:ea typeface="+mn-ea"/>
                <a:cs typeface="Arial" panose="020B0604020202020204" pitchFamily="34" charset="0"/>
              </a:rPr>
              <a:t> </a:t>
            </a:r>
          </a:p>
        </p:txBody>
      </p:sp>
      <p:sp>
        <p:nvSpPr>
          <p:cNvPr id="3" name="Callout: Line 2">
            <a:extLst>
              <a:ext uri="{FF2B5EF4-FFF2-40B4-BE49-F238E27FC236}">
                <a16:creationId xmlns:a16="http://schemas.microsoft.com/office/drawing/2014/main" id="{5CCFCBC3-75DE-F3AF-1519-89228F0A9158}"/>
              </a:ext>
            </a:extLst>
          </p:cNvPr>
          <p:cNvSpPr/>
          <p:nvPr/>
        </p:nvSpPr>
        <p:spPr>
          <a:xfrm>
            <a:off x="719328" y="2788592"/>
            <a:ext cx="3009075" cy="721739"/>
          </a:xfrm>
          <a:prstGeom prst="borderCallout1">
            <a:avLst>
              <a:gd name="adj1" fmla="val -6684"/>
              <a:gd name="adj2" fmla="val 72712"/>
              <a:gd name="adj3" fmla="val -117530"/>
              <a:gd name="adj4" fmla="val 690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0000"/>
                </a:solidFill>
                <a:effectLst/>
                <a:latin typeface="Arial" panose="020B0604020202020204" pitchFamily="34" charset="0"/>
                <a:ea typeface="+mn-ea"/>
                <a:cs typeface="Arial" panose="020B0604020202020204" pitchFamily="34" charset="0"/>
              </a:rPr>
              <a:t>Action </a:t>
            </a:r>
          </a:p>
          <a:p>
            <a:r>
              <a:rPr lang="en-GB" sz="1400" dirty="0">
                <a:solidFill>
                  <a:srgbClr val="FF0000"/>
                </a:solidFill>
                <a:effectLst/>
                <a:latin typeface="Arial" panose="020B0604020202020204" pitchFamily="34" charset="0"/>
                <a:ea typeface="+mn-ea"/>
                <a:cs typeface="Arial" panose="020B0604020202020204" pitchFamily="34" charset="0"/>
              </a:rPr>
              <a:t>Childs social worker to start permanence planning process</a:t>
            </a:r>
            <a:r>
              <a:rPr lang="en-GB" sz="1400" dirty="0">
                <a:solidFill>
                  <a:srgbClr val="FF0000"/>
                </a:solidFill>
                <a:latin typeface="Arial" panose="020B0604020202020204" pitchFamily="34" charset="0"/>
                <a:cs typeface="Arial" panose="020B0604020202020204" pitchFamily="34" charset="0"/>
              </a:rPr>
              <a:t>.</a:t>
            </a:r>
            <a:r>
              <a:rPr lang="en-GB" sz="1400" dirty="0">
                <a:solidFill>
                  <a:srgbClr val="FF0000"/>
                </a:solidFill>
                <a:effectLst/>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7592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734AAED-347E-DA22-E1A3-8F6A7998DBD3}"/>
              </a:ext>
            </a:extLst>
          </p:cNvPr>
          <p:cNvSpPr>
            <a:spLocks noGrp="1"/>
          </p:cNvSpPr>
          <p:nvPr>
            <p:ph type="title"/>
          </p:nvPr>
        </p:nvSpPr>
        <p:spPr>
          <a:xfrm>
            <a:off x="280416" y="241605"/>
            <a:ext cx="9180000" cy="1325563"/>
          </a:xfrm>
        </p:spPr>
        <p:txBody>
          <a:bodyPr/>
          <a:lstStyle/>
          <a:p>
            <a:r>
              <a:rPr lang="en-US" dirty="0"/>
              <a:t>Who completes what</a:t>
            </a:r>
          </a:p>
        </p:txBody>
      </p:sp>
      <p:sp>
        <p:nvSpPr>
          <p:cNvPr id="5" name="Footer Placeholder 4">
            <a:extLst>
              <a:ext uri="{FF2B5EF4-FFF2-40B4-BE49-F238E27FC236}">
                <a16:creationId xmlns:a16="http://schemas.microsoft.com/office/drawing/2014/main" id="{571CD7B6-5C90-E1D3-A176-299DD8D1F1C5}"/>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graphicFrame>
        <p:nvGraphicFramePr>
          <p:cNvPr id="3" name="Table 3">
            <a:extLst>
              <a:ext uri="{FF2B5EF4-FFF2-40B4-BE49-F238E27FC236}">
                <a16:creationId xmlns:a16="http://schemas.microsoft.com/office/drawing/2014/main" id="{46EBBC36-91E3-5030-97AE-2C7FB57EC8E2}"/>
              </a:ext>
            </a:extLst>
          </p:cNvPr>
          <p:cNvGraphicFramePr>
            <a:graphicFrameLocks noGrp="1"/>
          </p:cNvGraphicFramePr>
          <p:nvPr>
            <p:extLst>
              <p:ext uri="{D42A27DB-BD31-4B8C-83A1-F6EECF244321}">
                <p14:modId xmlns:p14="http://schemas.microsoft.com/office/powerpoint/2010/main" val="3908909561"/>
              </p:ext>
            </p:extLst>
          </p:nvPr>
        </p:nvGraphicFramePr>
        <p:xfrm>
          <a:off x="280416" y="1250178"/>
          <a:ext cx="11768710" cy="5488798"/>
        </p:xfrm>
        <a:graphic>
          <a:graphicData uri="http://schemas.openxmlformats.org/drawingml/2006/table">
            <a:tbl>
              <a:tblPr firstRow="1" bandRow="1">
                <a:tableStyleId>{5C22544A-7EE6-4342-B048-85BDC9FD1C3A}</a:tableStyleId>
              </a:tblPr>
              <a:tblGrid>
                <a:gridCol w="5149812">
                  <a:extLst>
                    <a:ext uri="{9D8B030D-6E8A-4147-A177-3AD203B41FA5}">
                      <a16:colId xmlns:a16="http://schemas.microsoft.com/office/drawing/2014/main" val="2306952070"/>
                    </a:ext>
                  </a:extLst>
                </a:gridCol>
                <a:gridCol w="2089055">
                  <a:extLst>
                    <a:ext uri="{9D8B030D-6E8A-4147-A177-3AD203B41FA5}">
                      <a16:colId xmlns:a16="http://schemas.microsoft.com/office/drawing/2014/main" val="3459469361"/>
                    </a:ext>
                  </a:extLst>
                </a:gridCol>
                <a:gridCol w="4529843">
                  <a:extLst>
                    <a:ext uri="{9D8B030D-6E8A-4147-A177-3AD203B41FA5}">
                      <a16:colId xmlns:a16="http://schemas.microsoft.com/office/drawing/2014/main" val="972301930"/>
                    </a:ext>
                  </a:extLst>
                </a:gridCol>
              </a:tblGrid>
              <a:tr h="381602">
                <a:tc>
                  <a:txBody>
                    <a:bodyPr/>
                    <a:lstStyle/>
                    <a:p>
                      <a:r>
                        <a:rPr lang="en-GB" dirty="0"/>
                        <a:t>Form</a:t>
                      </a:r>
                    </a:p>
                  </a:txBody>
                  <a:tcPr/>
                </a:tc>
                <a:tc>
                  <a:txBody>
                    <a:bodyPr/>
                    <a:lstStyle/>
                    <a:p>
                      <a:r>
                        <a:rPr lang="en-GB" dirty="0"/>
                        <a:t>Location</a:t>
                      </a:r>
                    </a:p>
                  </a:txBody>
                  <a:tcPr/>
                </a:tc>
                <a:tc>
                  <a:txBody>
                    <a:bodyPr/>
                    <a:lstStyle/>
                    <a:p>
                      <a:r>
                        <a:rPr lang="en-GB" dirty="0"/>
                        <a:t>Who </a:t>
                      </a:r>
                    </a:p>
                  </a:txBody>
                  <a:tcPr/>
                </a:tc>
                <a:extLst>
                  <a:ext uri="{0D108BD9-81ED-4DB2-BD59-A6C34878D82A}">
                    <a16:rowId xmlns:a16="http://schemas.microsoft.com/office/drawing/2014/main" val="2260761779"/>
                  </a:ext>
                </a:extLst>
              </a:tr>
              <a:tr h="381602">
                <a:tc>
                  <a:txBody>
                    <a:bodyPr/>
                    <a:lstStyle/>
                    <a:p>
                      <a:r>
                        <a:rPr lang="en-GB" dirty="0"/>
                        <a:t>Permanence Plan </a:t>
                      </a:r>
                    </a:p>
                  </a:txBody>
                  <a:tcPr/>
                </a:tc>
                <a:tc>
                  <a:txBody>
                    <a:bodyPr/>
                    <a:lstStyle/>
                    <a:p>
                      <a:r>
                        <a:rPr lang="en-GB" dirty="0"/>
                        <a:t>Mosaic</a:t>
                      </a:r>
                    </a:p>
                  </a:txBody>
                  <a:tcPr/>
                </a:tc>
                <a:tc>
                  <a:txBody>
                    <a:bodyPr/>
                    <a:lstStyle/>
                    <a:p>
                      <a:r>
                        <a:rPr lang="en-GB" dirty="0"/>
                        <a:t>Childs SW</a:t>
                      </a:r>
                    </a:p>
                  </a:txBody>
                  <a:tcPr/>
                </a:tc>
                <a:extLst>
                  <a:ext uri="{0D108BD9-81ED-4DB2-BD59-A6C34878D82A}">
                    <a16:rowId xmlns:a16="http://schemas.microsoft.com/office/drawing/2014/main" val="1103267358"/>
                  </a:ext>
                </a:extLst>
              </a:tr>
              <a:tr h="658656">
                <a:tc>
                  <a:txBody>
                    <a:bodyPr/>
                    <a:lstStyle/>
                    <a:p>
                      <a:r>
                        <a:rPr lang="en-GB" dirty="0"/>
                        <a:t>Long Term Fostering – Foster Carers report</a:t>
                      </a:r>
                    </a:p>
                  </a:txBody>
                  <a:tcPr/>
                </a:tc>
                <a:tc>
                  <a:txBody>
                    <a:bodyPr/>
                    <a:lstStyle/>
                    <a:p>
                      <a:r>
                        <a:rPr lang="en-GB" dirty="0"/>
                        <a:t>Mosaic</a:t>
                      </a:r>
                    </a:p>
                  </a:txBody>
                  <a:tcPr/>
                </a:tc>
                <a:tc>
                  <a:txBody>
                    <a:bodyPr/>
                    <a:lstStyle/>
                    <a:p>
                      <a:r>
                        <a:rPr lang="en-GB" dirty="0"/>
                        <a:t>Family Placement SW (Child SW must send work request in Mosaic) </a:t>
                      </a:r>
                    </a:p>
                  </a:txBody>
                  <a:tcPr/>
                </a:tc>
                <a:extLst>
                  <a:ext uri="{0D108BD9-81ED-4DB2-BD59-A6C34878D82A}">
                    <a16:rowId xmlns:a16="http://schemas.microsoft.com/office/drawing/2014/main" val="1622287677"/>
                  </a:ext>
                </a:extLst>
              </a:tr>
              <a:tr h="940937">
                <a:tc>
                  <a:txBody>
                    <a:bodyPr/>
                    <a:lstStyle/>
                    <a:p>
                      <a:r>
                        <a:rPr lang="en-GB" dirty="0"/>
                        <a:t>LT Fostering Placement Report &amp; Matching Grid</a:t>
                      </a:r>
                    </a:p>
                  </a:txBody>
                  <a:tcPr/>
                </a:tc>
                <a:tc>
                  <a:txBody>
                    <a:bodyPr/>
                    <a:lstStyle/>
                    <a:p>
                      <a:r>
                        <a:rPr lang="en-GB" dirty="0"/>
                        <a:t>Mosaic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 SW and Family Placement SW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 SW must send work request in Mosaic) </a:t>
                      </a:r>
                    </a:p>
                  </a:txBody>
                  <a:tcPr/>
                </a:tc>
                <a:extLst>
                  <a:ext uri="{0D108BD9-81ED-4DB2-BD59-A6C34878D82A}">
                    <a16:rowId xmlns:a16="http://schemas.microsoft.com/office/drawing/2014/main" val="3766151905"/>
                  </a:ext>
                </a:extLst>
              </a:tr>
              <a:tr h="940937">
                <a:tc>
                  <a:txBody>
                    <a:bodyPr/>
                    <a:lstStyle/>
                    <a:p>
                      <a:r>
                        <a:rPr lang="en-GB" dirty="0"/>
                        <a:t>Long Term Fostering – Support Plan</a:t>
                      </a:r>
                    </a:p>
                  </a:txBody>
                  <a:tcPr/>
                </a:tc>
                <a:tc>
                  <a:txBody>
                    <a:bodyPr/>
                    <a:lstStyle/>
                    <a:p>
                      <a:r>
                        <a:rPr lang="en-GB" dirty="0"/>
                        <a:t>Mosaic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 SW and Family Placement SW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 SW must send work request in Mosaic) </a:t>
                      </a:r>
                    </a:p>
                  </a:txBody>
                  <a:tcPr/>
                </a:tc>
                <a:extLst>
                  <a:ext uri="{0D108BD9-81ED-4DB2-BD59-A6C34878D82A}">
                    <a16:rowId xmlns:a16="http://schemas.microsoft.com/office/drawing/2014/main" val="1699403326"/>
                  </a:ext>
                </a:extLst>
              </a:tr>
              <a:tr h="381602">
                <a:tc>
                  <a:txBody>
                    <a:bodyPr/>
                    <a:lstStyle/>
                    <a:p>
                      <a:r>
                        <a:rPr lang="en-GB" dirty="0"/>
                        <a:t>Long-Term Fostering Matching checklist</a:t>
                      </a:r>
                    </a:p>
                  </a:txBody>
                  <a:tcPr/>
                </a:tc>
                <a:tc>
                  <a:txBody>
                    <a:bodyPr/>
                    <a:lstStyle/>
                    <a:p>
                      <a:r>
                        <a:rPr lang="en-GB" dirty="0"/>
                        <a:t>Mosaic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Childs SW</a:t>
                      </a:r>
                    </a:p>
                  </a:txBody>
                  <a:tcPr/>
                </a:tc>
                <a:extLst>
                  <a:ext uri="{0D108BD9-81ED-4DB2-BD59-A6C34878D82A}">
                    <a16:rowId xmlns:a16="http://schemas.microsoft.com/office/drawing/2014/main" val="2179475353"/>
                  </a:ext>
                </a:extLst>
              </a:tr>
              <a:tr h="658656">
                <a:tc>
                  <a:txBody>
                    <a:bodyPr/>
                    <a:lstStyle/>
                    <a:p>
                      <a:r>
                        <a:rPr lang="en-US" sz="1800" b="0" kern="1200" dirty="0">
                          <a:solidFill>
                            <a:schemeClr val="dk1"/>
                          </a:solidFill>
                          <a:effectLst/>
                          <a:latin typeface="+mn-lt"/>
                          <a:ea typeface="+mn-ea"/>
                          <a:cs typeface="+mn-cs"/>
                        </a:rPr>
                        <a:t>Referral form for long-term fostering matching panel</a:t>
                      </a:r>
                      <a:endParaRPr lang="en-GB" b="0" dirty="0"/>
                    </a:p>
                  </a:txBody>
                  <a:tcPr/>
                </a:tc>
                <a:tc>
                  <a:txBody>
                    <a:bodyPr/>
                    <a:lstStyle/>
                    <a:p>
                      <a:r>
                        <a:rPr lang="en-GB" dirty="0"/>
                        <a:t>K drive and Mosaic next step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Childs SW</a:t>
                      </a:r>
                    </a:p>
                  </a:txBody>
                  <a:tcPr/>
                </a:tc>
                <a:extLst>
                  <a:ext uri="{0D108BD9-81ED-4DB2-BD59-A6C34878D82A}">
                    <a16:rowId xmlns:a16="http://schemas.microsoft.com/office/drawing/2014/main" val="2957782903"/>
                  </a:ext>
                </a:extLst>
              </a:tr>
              <a:tr h="381602">
                <a:tc>
                  <a:txBody>
                    <a:bodyPr/>
                    <a:lstStyle/>
                    <a:p>
                      <a:r>
                        <a:rPr lang="en-GB" sz="1800" dirty="0">
                          <a:solidFill>
                            <a:schemeClr val="tx2"/>
                          </a:solidFill>
                          <a:latin typeface="Arial" panose="020B0604020202020204" pitchFamily="34" charset="0"/>
                          <a:cs typeface="Arial" panose="020B0604020202020204" pitchFamily="34" charset="0"/>
                        </a:rPr>
                        <a:t>Long Term Foster Matching Minute</a:t>
                      </a:r>
                      <a:endParaRPr lang="en-GB" dirty="0"/>
                    </a:p>
                  </a:txBody>
                  <a:tcPr/>
                </a:tc>
                <a:tc>
                  <a:txBody>
                    <a:bodyPr/>
                    <a:lstStyle/>
                    <a:p>
                      <a:r>
                        <a:rPr lang="en-GB" dirty="0"/>
                        <a:t>Mosaic</a:t>
                      </a:r>
                    </a:p>
                  </a:txBody>
                  <a:tcPr/>
                </a:tc>
                <a:tc>
                  <a:txBody>
                    <a:bodyPr/>
                    <a:lstStyle/>
                    <a:p>
                      <a:r>
                        <a:rPr lang="en-GB" dirty="0"/>
                        <a:t>Panel Administrator / Service </a:t>
                      </a:r>
                      <a:r>
                        <a:rPr lang="en-GB" dirty="0" err="1"/>
                        <a:t>mgr</a:t>
                      </a:r>
                      <a:endParaRPr lang="en-GB" dirty="0"/>
                    </a:p>
                  </a:txBody>
                  <a:tcPr/>
                </a:tc>
                <a:extLst>
                  <a:ext uri="{0D108BD9-81ED-4DB2-BD59-A6C34878D82A}">
                    <a16:rowId xmlns:a16="http://schemas.microsoft.com/office/drawing/2014/main" val="1624359039"/>
                  </a:ext>
                </a:extLst>
              </a:tr>
              <a:tr h="381602">
                <a:tc>
                  <a:txBody>
                    <a:bodyPr/>
                    <a:lstStyle/>
                    <a:p>
                      <a:r>
                        <a:rPr lang="en-GB" dirty="0"/>
                        <a:t>Tracker log</a:t>
                      </a:r>
                    </a:p>
                  </a:txBody>
                  <a:tcPr/>
                </a:tc>
                <a:tc>
                  <a:txBody>
                    <a:bodyPr/>
                    <a:lstStyle/>
                    <a:p>
                      <a:r>
                        <a:rPr lang="en-GB" dirty="0"/>
                        <a:t>Share point 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Panel Administrator</a:t>
                      </a:r>
                    </a:p>
                  </a:txBody>
                  <a:tcPr/>
                </a:tc>
                <a:extLst>
                  <a:ext uri="{0D108BD9-81ED-4DB2-BD59-A6C34878D82A}">
                    <a16:rowId xmlns:a16="http://schemas.microsoft.com/office/drawing/2014/main" val="562587684"/>
                  </a:ext>
                </a:extLst>
              </a:tr>
              <a:tr h="381602">
                <a:tc>
                  <a:txBody>
                    <a:bodyPr/>
                    <a:lstStyle/>
                    <a:p>
                      <a:r>
                        <a:rPr lang="en-GB" dirty="0"/>
                        <a:t>Matching certificates </a:t>
                      </a:r>
                    </a:p>
                  </a:txBody>
                  <a:tcPr/>
                </a:tc>
                <a:tc>
                  <a:txBody>
                    <a:bodyPr/>
                    <a:lstStyle/>
                    <a:p>
                      <a:r>
                        <a:rPr lang="en-GB" dirty="0"/>
                        <a:t>K drive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LTF panel</a:t>
                      </a:r>
                    </a:p>
                  </a:txBody>
                  <a:tcPr/>
                </a:tc>
                <a:extLst>
                  <a:ext uri="{0D108BD9-81ED-4DB2-BD59-A6C34878D82A}">
                    <a16:rowId xmlns:a16="http://schemas.microsoft.com/office/drawing/2014/main" val="2556811994"/>
                  </a:ext>
                </a:extLst>
              </a:tr>
            </a:tbl>
          </a:graphicData>
        </a:graphic>
      </p:graphicFrame>
    </p:spTree>
    <p:extLst>
      <p:ext uri="{BB962C8B-B14F-4D97-AF65-F5344CB8AC3E}">
        <p14:creationId xmlns:p14="http://schemas.microsoft.com/office/powerpoint/2010/main" val="3964919321"/>
      </p:ext>
    </p:extLst>
  </p:cSld>
  <p:clrMapOvr>
    <a:masterClrMapping/>
  </p:clrMapOvr>
</p:sld>
</file>

<file path=ppt/theme/theme1.xml><?xml version="1.0" encoding="utf-8"?>
<a:theme xmlns:a="http://schemas.openxmlformats.org/drawingml/2006/main" name="SGC white">
  <a:themeElements>
    <a:clrScheme name="SGC">
      <a:dk1>
        <a:srgbClr val="0F4C81"/>
      </a:dk1>
      <a:lt1>
        <a:sysClr val="window" lastClr="FFFFFF"/>
      </a:lt1>
      <a:dk2>
        <a:srgbClr val="0F4C81"/>
      </a:dk2>
      <a:lt2>
        <a:srgbClr val="E7E6E6"/>
      </a:lt2>
      <a:accent1>
        <a:srgbClr val="396631"/>
      </a:accent1>
      <a:accent2>
        <a:srgbClr val="00709E"/>
      </a:accent2>
      <a:accent3>
        <a:srgbClr val="FFBF47"/>
      </a:accent3>
      <a:accent4>
        <a:srgbClr val="AD005B"/>
      </a:accent4>
      <a:accent5>
        <a:srgbClr val="008272"/>
      </a:accent5>
      <a:accent6>
        <a:srgbClr val="CCCCCC"/>
      </a:accent6>
      <a:hlink>
        <a:srgbClr val="00709E"/>
      </a:hlink>
      <a:folHlink>
        <a:srgbClr val="00709E"/>
      </a:folHlink>
    </a:clrScheme>
    <a:fontScheme name="SG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C-presentation  -  Read-Only" id="{BDFB504E-2A6E-4E3C-90E5-103B79CCE42B}" vid="{5022E9D8-48DF-4A1F-9E14-95C7997EACDC}"/>
    </a:ext>
  </a:extLst>
</a:theme>
</file>

<file path=ppt/theme/theme2.xml><?xml version="1.0" encoding="utf-8"?>
<a:theme xmlns:a="http://schemas.openxmlformats.org/drawingml/2006/main" name="SGC blue">
  <a:themeElements>
    <a:clrScheme name="SGC">
      <a:dk1>
        <a:srgbClr val="0F4C81"/>
      </a:dk1>
      <a:lt1>
        <a:sysClr val="window" lastClr="FFFFFF"/>
      </a:lt1>
      <a:dk2>
        <a:srgbClr val="0F4C81"/>
      </a:dk2>
      <a:lt2>
        <a:srgbClr val="E7E6E6"/>
      </a:lt2>
      <a:accent1>
        <a:srgbClr val="396631"/>
      </a:accent1>
      <a:accent2>
        <a:srgbClr val="00709E"/>
      </a:accent2>
      <a:accent3>
        <a:srgbClr val="FFBF47"/>
      </a:accent3>
      <a:accent4>
        <a:srgbClr val="AD005B"/>
      </a:accent4>
      <a:accent5>
        <a:srgbClr val="008272"/>
      </a:accent5>
      <a:accent6>
        <a:srgbClr val="CCCCCC"/>
      </a:accent6>
      <a:hlink>
        <a:srgbClr val="00709E"/>
      </a:hlink>
      <a:folHlink>
        <a:srgbClr val="00709E"/>
      </a:folHlink>
    </a:clrScheme>
    <a:fontScheme name="SG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C-presentation  -  Read-Only" id="{BDFB504E-2A6E-4E3C-90E5-103B79CCE42B}" vid="{14AB4A90-83D7-4A5E-B2D8-D79DA1FD57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f17fbe-be54-4626-a097-162fb5a713b5">
      <Terms xmlns="http://schemas.microsoft.com/office/infopath/2007/PartnerControls"/>
    </lcf76f155ced4ddcb4097134ff3c332f>
    <TaxCatchAll xmlns="1f26a48e-e17b-4a3a-8e84-bb1c79b847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4DBABFC64C964E8B8BAD08E7A5E023" ma:contentTypeVersion="12" ma:contentTypeDescription="Create a new document." ma:contentTypeScope="" ma:versionID="3594d5c1640badcbae9b59a1090546f3">
  <xsd:schema xmlns:xsd="http://www.w3.org/2001/XMLSchema" xmlns:xs="http://www.w3.org/2001/XMLSchema" xmlns:p="http://schemas.microsoft.com/office/2006/metadata/properties" xmlns:ns2="8df17fbe-be54-4626-a097-162fb5a713b5" xmlns:ns3="1f26a48e-e17b-4a3a-8e84-bb1c79b84787" targetNamespace="http://schemas.microsoft.com/office/2006/metadata/properties" ma:root="true" ma:fieldsID="ce2255b70e92bf1523da9b24f39f61ae" ns2:_="" ns3:_="">
    <xsd:import namespace="8df17fbe-be54-4626-a097-162fb5a713b5"/>
    <xsd:import namespace="1f26a48e-e17b-4a3a-8e84-bb1c79b847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17fbe-be54-4626-a097-162fb5a71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0f5359-d226-4d63-80c6-79d877f0b9e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26a48e-e17b-4a3a-8e84-bb1c79b847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cdcdcd5-c0eb-4db5-9932-92c544a24c7d}" ma:internalName="TaxCatchAll" ma:showField="CatchAllData" ma:web="1f26a48e-e17b-4a3a-8e84-bb1c79b84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5C020D-5019-4FC0-B2C3-6402C33D76F5}">
  <ds:schemaRefs>
    <ds:schemaRef ds:uri="http://schemas.microsoft.com/office/2006/documentManagement/types"/>
    <ds:schemaRef ds:uri="http://www.w3.org/XML/1998/namespace"/>
    <ds:schemaRef ds:uri="1f26a48e-e17b-4a3a-8e84-bb1c79b84787"/>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8df17fbe-be54-4626-a097-162fb5a713b5"/>
    <ds:schemaRef ds:uri="http://purl.org/dc/dcmitype/"/>
  </ds:schemaRefs>
</ds:datastoreItem>
</file>

<file path=customXml/itemProps2.xml><?xml version="1.0" encoding="utf-8"?>
<ds:datastoreItem xmlns:ds="http://schemas.openxmlformats.org/officeDocument/2006/customXml" ds:itemID="{A2319D8C-AB42-46E6-A621-7D3D6329E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f17fbe-be54-4626-a097-162fb5a713b5"/>
    <ds:schemaRef ds:uri="1f26a48e-e17b-4a3a-8e84-bb1c79b84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B50172-381B-48EB-8664-7F940D7F94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336</TotalTime>
  <Words>1159</Words>
  <Application>Microsoft Office PowerPoint</Application>
  <PresentationFormat>Widescreen</PresentationFormat>
  <Paragraphs>150</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SGC white</vt:lpstr>
      <vt:lpstr>SGC blue</vt:lpstr>
      <vt:lpstr>Overview of the long term fostering matching process March 2023 </vt:lpstr>
      <vt:lpstr>Overview</vt:lpstr>
      <vt:lpstr>The Long-Term Matching Overview</vt:lpstr>
      <vt:lpstr>Your Responsibilities as Staff  </vt:lpstr>
      <vt:lpstr>Question?</vt:lpstr>
      <vt:lpstr>What will the new process look like?</vt:lpstr>
      <vt:lpstr>The importance of completing the Mosaic steps</vt:lpstr>
      <vt:lpstr>Mosaic Steps long term fostering</vt:lpstr>
      <vt:lpstr>Who completes what</vt:lpstr>
      <vt:lpstr>Activity</vt:lpstr>
      <vt:lpstr>PowerPoint Presentation</vt:lpstr>
      <vt:lpstr>PowerPoint Presentation</vt:lpstr>
      <vt:lpstr>Long Term Matching Panel.</vt:lpstr>
      <vt:lpstr>Long Term Matching Panel.</vt:lpstr>
      <vt:lpstr>Celebration</vt:lpstr>
      <vt:lpstr>Tools to support you!!!!</vt:lpstr>
      <vt:lpstr>Where to find the forms</vt:lpstr>
      <vt:lpstr>Question and Answers </vt:lpstr>
      <vt:lpstr>Thank you for your time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Andrew Pickford</dc:creator>
  <cp:lastModifiedBy>Kevin Lacey</cp:lastModifiedBy>
  <cp:revision>22</cp:revision>
  <dcterms:created xsi:type="dcterms:W3CDTF">2021-05-07T11:58:04Z</dcterms:created>
  <dcterms:modified xsi:type="dcterms:W3CDTF">2023-03-09T14:10:36Z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0x010100B44DBABFC64C964E8B8BAD08E7A5E023</vt:lpwstr>
  </property>
  <property fmtid="{D5CDD505-2E9C-101B-9397-08002B2CF9AE}" pid="3" name="MediaServiceImageTags">
    <vt:lpwstr/>
  </property>
</Properties>
</file>