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Reinforce that the police HAVE to do this. They take an evidence led approach to prosecutions. DVO = a specialist police officer who doesn’t wear uniform – they will always contact the referrer first rather than the victim.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Delegates need to understand that they MUST pass on any information reported by a victim especially where a crime has been disclosed.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If gathering information and the victim reports that the police are already aware of an incident gather as much information as possible so the police can identify the crime – WHEN, WHAT, WHERE – so that the incident doesn’t end up being crimed twice – could retraumatise victim.</a:t>
            </a:r>
            <a:endParaRPr sz="1200"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>
            <p:ph type="title"/>
          </p:nvPr>
        </p:nvSpPr>
        <p:spPr>
          <a:xfrm>
            <a:off x="251520" y="143545"/>
            <a:ext cx="8640960" cy="765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GB" sz="2800"/>
              <a:t>High Risk DA Victim – 3</a:t>
            </a:r>
            <a:r>
              <a:rPr b="1" baseline="30000" lang="en-GB" sz="2800"/>
              <a:t>rd</a:t>
            </a:r>
            <a:r>
              <a:rPr b="1" lang="en-GB" sz="2800"/>
              <a:t> Party Disclosure of crime(s)</a:t>
            </a:r>
            <a:endParaRPr/>
          </a:p>
        </p:txBody>
      </p:sp>
      <p:sp>
        <p:nvSpPr>
          <p:cNvPr id="90" name="Google Shape;90;p13"/>
          <p:cNvSpPr/>
          <p:nvPr/>
        </p:nvSpPr>
        <p:spPr>
          <a:xfrm>
            <a:off x="4211960" y="1052736"/>
            <a:ext cx="87312" cy="180975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/>
          <p:cNvSpPr/>
          <p:nvPr/>
        </p:nvSpPr>
        <p:spPr>
          <a:xfrm>
            <a:off x="4211638" y="1916832"/>
            <a:ext cx="87312" cy="176212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/>
          <p:nvPr/>
        </p:nvSpPr>
        <p:spPr>
          <a:xfrm rot="2160000">
            <a:off x="2856965" y="2925991"/>
            <a:ext cx="120650" cy="360362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3"/>
          <p:cNvSpPr/>
          <p:nvPr/>
        </p:nvSpPr>
        <p:spPr>
          <a:xfrm rot="-2398197">
            <a:off x="5550914" y="2919470"/>
            <a:ext cx="130175" cy="404813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50240" y="4634712"/>
            <a:ext cx="4572000" cy="2169825"/>
          </a:xfrm>
          <a:prstGeom prst="rect">
            <a:avLst/>
          </a:prstGeom>
          <a:solidFill>
            <a:srgbClr val="FFC000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b="0" i="0" lang="en-GB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there is significant risk to the victim arrest should be promoted at all times.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b="0" i="0" lang="en-GB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there is significant risk to the victim but no support for a prosecution or insufficient evidence then consideration should be given to potential increase in risk to a victim should an arrest be made; instead the focus should be on management of that risk and the promotion of intervention from 3</a:t>
            </a:r>
            <a:r>
              <a:rPr b="0" baseline="30000" i="0" lang="en-GB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rd</a:t>
            </a:r>
            <a:r>
              <a:rPr b="0" i="0" lang="en-GB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party agencies for immediate and long term support. </a:t>
            </a:r>
            <a:endParaRPr/>
          </a:p>
        </p:txBody>
      </p:sp>
      <p:sp>
        <p:nvSpPr>
          <p:cNvPr id="95" name="Google Shape;95;p13"/>
          <p:cNvSpPr txBox="1"/>
          <p:nvPr/>
        </p:nvSpPr>
        <p:spPr>
          <a:xfrm>
            <a:off x="899592" y="692696"/>
            <a:ext cx="6696744" cy="369332"/>
          </a:xfrm>
          <a:prstGeom prst="rect">
            <a:avLst/>
          </a:prstGeom>
          <a:solidFill>
            <a:srgbClr val="8CB3E3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Crime recorded by MASH staff once MARAC referral is received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2267744" y="1268760"/>
            <a:ext cx="4032448" cy="646331"/>
          </a:xfrm>
          <a:prstGeom prst="rect">
            <a:avLst/>
          </a:prstGeom>
          <a:solidFill>
            <a:srgbClr val="8CB3E3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Police allocate crime to local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Domestic Violence Officer (DVO)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3"/>
          <p:cNvSpPr txBox="1"/>
          <p:nvPr/>
        </p:nvSpPr>
        <p:spPr>
          <a:xfrm>
            <a:off x="2267744" y="2132856"/>
            <a:ext cx="4032448" cy="923330"/>
          </a:xfrm>
          <a:prstGeom prst="rect">
            <a:avLst/>
          </a:prstGeom>
          <a:solidFill>
            <a:srgbClr val="8CB3E3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DVO contacts referrer to discuss risks and support from victim for investigation/prosecution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3"/>
          <p:cNvSpPr txBox="1"/>
          <p:nvPr/>
        </p:nvSpPr>
        <p:spPr>
          <a:xfrm>
            <a:off x="611560" y="3263216"/>
            <a:ext cx="3312368" cy="1077218"/>
          </a:xfrm>
          <a:prstGeom prst="rect">
            <a:avLst/>
          </a:prstGeom>
          <a:solidFill>
            <a:srgbClr val="8CB3E3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6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Victim supports prosecution </a:t>
            </a:r>
            <a:r>
              <a:rPr b="1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DVO informs victim an officer will be allocated to investigate further and will make contact directly with them. 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3"/>
          <p:cNvSpPr txBox="1"/>
          <p:nvPr/>
        </p:nvSpPr>
        <p:spPr>
          <a:xfrm>
            <a:off x="4684200" y="3288328"/>
            <a:ext cx="4392488" cy="2800767"/>
          </a:xfrm>
          <a:prstGeom prst="rect">
            <a:avLst/>
          </a:prstGeom>
          <a:solidFill>
            <a:srgbClr val="8CB3E3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6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Victim not supporting prosecution</a:t>
            </a:r>
            <a:r>
              <a:rPr b="1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DVO to discuss with relevant DS either: 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1) Arrest strategy if appropriate and allocation to appropriate resource</a:t>
            </a:r>
            <a:endParaRPr/>
          </a:p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2) NFA crime with meaningful and clear rationale clearly documented on the police records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NB: Consideration should be given to Clare’s Law Disclosure, MATAC, Disruption re the perpetrator and civil orders.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OGO-TP%20small%20copy" id="100" name="Google Shape;10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08304" y="1124744"/>
            <a:ext cx="1190625" cy="182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