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580" autoAdjust="0"/>
  </p:normalViewPr>
  <p:slideViewPr>
    <p:cSldViewPr>
      <p:cViewPr>
        <p:scale>
          <a:sx n="90" d="100"/>
          <a:sy n="90" d="100"/>
        </p:scale>
        <p:origin x="-1458" y="79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CC4485-5C4A-4685-8AC9-6876D1BD944C}" type="datetimeFigureOut">
              <a:rPr lang="en-GB" smtClean="0"/>
              <a:t>28/03/2019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1961478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CC4485-5C4A-4685-8AC9-6876D1BD944C}" type="datetimeFigureOut">
              <a:rPr lang="en-GB" smtClean="0"/>
              <a:t>28/03/2019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2092923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CC4485-5C4A-4685-8AC9-6876D1BD944C}" type="datetimeFigureOut">
              <a:rPr lang="en-GB" smtClean="0"/>
              <a:t>28/03/2019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9047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CC4485-5C4A-4685-8AC9-6876D1BD944C}" type="datetimeFigureOut">
              <a:rPr lang="en-GB" smtClean="0"/>
              <a:t>28/03/2019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112664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CC4485-5C4A-4685-8AC9-6876D1BD944C}" type="datetimeFigureOut">
              <a:rPr lang="en-GB" smtClean="0"/>
              <a:t>28/03/2019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727865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CC4485-5C4A-4685-8AC9-6876D1BD944C}" type="datetimeFigureOut">
              <a:rPr lang="en-GB" smtClean="0"/>
              <a:t>28/03/2019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2142733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CC4485-5C4A-4685-8AC9-6876D1BD944C}" type="datetimeFigureOut">
              <a:rPr lang="en-GB" smtClean="0"/>
              <a:t>28/03/2019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3082778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CC4485-5C4A-4685-8AC9-6876D1BD944C}" type="datetimeFigureOut">
              <a:rPr lang="en-GB" smtClean="0"/>
              <a:t>28/03/2019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233835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CC4485-5C4A-4685-8AC9-6876D1BD944C}" type="datetimeFigureOut">
              <a:rPr lang="en-GB" smtClean="0"/>
              <a:t>28/03/2019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334591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C4485-5C4A-4685-8AC9-6876D1BD944C}" type="datetimeFigureOut">
              <a:rPr lang="en-GB" smtClean="0"/>
              <a:t>28/03/2019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363750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CC4485-5C4A-4685-8AC9-6876D1BD944C}" type="datetimeFigureOut">
              <a:rPr lang="en-GB" smtClean="0"/>
              <a:t>28/03/2019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34C0AD-09F0-4C63-932C-3E0869D33DE2}" type="slidenum">
              <a:rPr lang="en-GB" smtClean="0"/>
              <a:t>‹#›</a:t>
            </a:fld>
            <a:endParaRPr lang="en-GB"/>
          </a:p>
        </p:txBody>
      </p:sp>
    </p:spTree>
    <p:extLst>
      <p:ext uri="{BB962C8B-B14F-4D97-AF65-F5344CB8AC3E}">
        <p14:creationId xmlns:p14="http://schemas.microsoft.com/office/powerpoint/2010/main" val="4031705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ACC4485-5C4A-4685-8AC9-6876D1BD944C}" type="datetimeFigureOut">
              <a:rPr lang="en-GB" smtClean="0"/>
              <a:t>28/03/2019</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B34C0AD-09F0-4C63-932C-3E0869D33DE2}" type="slidenum">
              <a:rPr lang="en-GB" smtClean="0"/>
              <a:t>‹#›</a:t>
            </a:fld>
            <a:endParaRPr lang="en-GB"/>
          </a:p>
        </p:txBody>
      </p:sp>
    </p:spTree>
    <p:extLst>
      <p:ext uri="{BB962C8B-B14F-4D97-AF65-F5344CB8AC3E}">
        <p14:creationId xmlns:p14="http://schemas.microsoft.com/office/powerpoint/2010/main" val="3581286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Mary.blanchard@westsussex.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64" y="-225928"/>
            <a:ext cx="6871741" cy="7678248"/>
          </a:xfrm>
          <a:prstGeom prst="rect">
            <a:avLst/>
          </a:prstGeom>
        </p:spPr>
      </p:pic>
      <p:sp>
        <p:nvSpPr>
          <p:cNvPr id="2" name="Title 1"/>
          <p:cNvSpPr>
            <a:spLocks noGrp="1"/>
          </p:cNvSpPr>
          <p:nvPr>
            <p:ph type="ctrTitle"/>
          </p:nvPr>
        </p:nvSpPr>
        <p:spPr>
          <a:xfrm>
            <a:off x="1988840" y="2267744"/>
            <a:ext cx="2664296" cy="2952329"/>
          </a:xfrm>
        </p:spPr>
        <p:txBody>
          <a:bodyPr>
            <a:noAutofit/>
          </a:bodyPr>
          <a:lstStyle/>
          <a:p>
            <a:r>
              <a:rPr lang="en-GB" sz="3600" b="1" dirty="0" smtClean="0">
                <a:solidFill>
                  <a:srgbClr val="0070C0"/>
                </a:solidFill>
                <a:latin typeface="Comic Sans MS" pitchFamily="66" charset="0"/>
              </a:rPr>
              <a:t>T</a:t>
            </a:r>
            <a:r>
              <a:rPr lang="en-GB" sz="2000" dirty="0" smtClean="0">
                <a:solidFill>
                  <a:srgbClr val="0070C0"/>
                </a:solidFill>
                <a:latin typeface="Comic Sans MS" pitchFamily="66" charset="0"/>
              </a:rPr>
              <a:t>herapeutic</a:t>
            </a:r>
            <a:br>
              <a:rPr lang="en-GB" sz="2000" dirty="0" smtClean="0">
                <a:solidFill>
                  <a:srgbClr val="0070C0"/>
                </a:solidFill>
                <a:latin typeface="Comic Sans MS" pitchFamily="66" charset="0"/>
              </a:rPr>
            </a:br>
            <a:r>
              <a:rPr lang="en-GB" sz="3600" dirty="0" smtClean="0">
                <a:solidFill>
                  <a:srgbClr val="0070C0"/>
                </a:solidFill>
                <a:latin typeface="Comic Sans MS" pitchFamily="66" charset="0"/>
              </a:rPr>
              <a:t>A</a:t>
            </a:r>
            <a:r>
              <a:rPr lang="en-GB" sz="2000" dirty="0" smtClean="0">
                <a:solidFill>
                  <a:srgbClr val="0070C0"/>
                </a:solidFill>
                <a:latin typeface="Comic Sans MS" pitchFamily="66" charset="0"/>
              </a:rPr>
              <a:t>ccess</a:t>
            </a:r>
            <a:r>
              <a:rPr lang="en-GB" sz="3600" dirty="0" smtClean="0">
                <a:solidFill>
                  <a:srgbClr val="0070C0"/>
                </a:solidFill>
                <a:latin typeface="Comic Sans MS" pitchFamily="66" charset="0"/>
              </a:rPr>
              <a:t/>
            </a:r>
            <a:br>
              <a:rPr lang="en-GB" sz="3600" dirty="0" smtClean="0">
                <a:solidFill>
                  <a:srgbClr val="0070C0"/>
                </a:solidFill>
                <a:latin typeface="Comic Sans MS" pitchFamily="66" charset="0"/>
              </a:rPr>
            </a:br>
            <a:r>
              <a:rPr lang="en-GB" sz="3600" dirty="0" smtClean="0">
                <a:solidFill>
                  <a:srgbClr val="0070C0"/>
                </a:solidFill>
                <a:latin typeface="Comic Sans MS" pitchFamily="66" charset="0"/>
              </a:rPr>
              <a:t>   P</a:t>
            </a:r>
            <a:r>
              <a:rPr lang="en-GB" sz="2000" dirty="0" smtClean="0">
                <a:solidFill>
                  <a:srgbClr val="0070C0"/>
                </a:solidFill>
                <a:latin typeface="Comic Sans MS" pitchFamily="66" charset="0"/>
              </a:rPr>
              <a:t>oint</a:t>
            </a:r>
            <a:endParaRPr lang="en-GB" sz="2000" dirty="0">
              <a:solidFill>
                <a:srgbClr val="0070C0"/>
              </a:solidFill>
              <a:latin typeface="Comic Sans MS" pitchFamily="66" charset="0"/>
            </a:endParaRPr>
          </a:p>
        </p:txBody>
      </p:sp>
      <p:sp>
        <p:nvSpPr>
          <p:cNvPr id="3" name="Subtitle 2"/>
          <p:cNvSpPr>
            <a:spLocks noGrp="1"/>
          </p:cNvSpPr>
          <p:nvPr>
            <p:ph type="subTitle" idx="1"/>
          </p:nvPr>
        </p:nvSpPr>
        <p:spPr>
          <a:xfrm>
            <a:off x="332657" y="8172400"/>
            <a:ext cx="4896544" cy="792087"/>
          </a:xfrm>
        </p:spPr>
        <p:txBody>
          <a:bodyPr>
            <a:normAutofit fontScale="92500"/>
          </a:bodyPr>
          <a:lstStyle/>
          <a:p>
            <a:r>
              <a:rPr lang="en-GB" sz="1600" dirty="0" smtClean="0">
                <a:solidFill>
                  <a:srgbClr val="0070C0"/>
                </a:solidFill>
                <a:latin typeface="Comic Sans MS" pitchFamily="66" charset="0"/>
              </a:rPr>
              <a:t>Information for Adoptive parents, Foster carers </a:t>
            </a:r>
          </a:p>
          <a:p>
            <a:r>
              <a:rPr lang="en-GB" sz="1600" dirty="0" smtClean="0">
                <a:solidFill>
                  <a:srgbClr val="0070C0"/>
                </a:solidFill>
                <a:latin typeface="Comic Sans MS" pitchFamily="66" charset="0"/>
              </a:rPr>
              <a:t>Special Guardians, Young people and Social workers</a:t>
            </a:r>
          </a:p>
          <a:p>
            <a:endParaRPr lang="en-GB" sz="1600" dirty="0" smtClean="0">
              <a:solidFill>
                <a:srgbClr val="0070C0"/>
              </a:solidFill>
              <a:latin typeface="Comic Sans MS" pitchFamily="66"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3216" y="7965572"/>
            <a:ext cx="1255776" cy="815340"/>
          </a:xfrm>
          <a:prstGeom prst="rect">
            <a:avLst/>
          </a:prstGeom>
        </p:spPr>
      </p:pic>
    </p:spTree>
    <p:extLst>
      <p:ext uri="{BB962C8B-B14F-4D97-AF65-F5344CB8AC3E}">
        <p14:creationId xmlns:p14="http://schemas.microsoft.com/office/powerpoint/2010/main" val="1526901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What is TAP?</a:t>
            </a:r>
            <a:endParaRPr lang="en-GB" b="1" u="sng" dirty="0"/>
          </a:p>
        </p:txBody>
      </p:sp>
      <p:sp>
        <p:nvSpPr>
          <p:cNvPr id="3" name="Content Placeholder 2"/>
          <p:cNvSpPr>
            <a:spLocks noGrp="1"/>
          </p:cNvSpPr>
          <p:nvPr>
            <p:ph idx="1"/>
          </p:nvPr>
        </p:nvSpPr>
        <p:spPr>
          <a:xfrm>
            <a:off x="332656" y="2051720"/>
            <a:ext cx="6264696" cy="6034617"/>
          </a:xfrm>
        </p:spPr>
        <p:txBody>
          <a:bodyPr>
            <a:normAutofit fontScale="70000" lnSpcReduction="20000"/>
          </a:bodyPr>
          <a:lstStyle/>
          <a:p>
            <a:pPr marL="0" indent="0">
              <a:buNone/>
            </a:pPr>
            <a:r>
              <a:rPr lang="en-GB" dirty="0" smtClean="0">
                <a:latin typeface="+mj-lt"/>
              </a:rPr>
              <a:t>The Therapeutic Access Point (TAP) is a multi-disciplinary  meeting. </a:t>
            </a:r>
            <a:r>
              <a:rPr lang="en-GB" dirty="0">
                <a:latin typeface="+mj-lt"/>
              </a:rPr>
              <a:t> W</a:t>
            </a:r>
            <a:r>
              <a:rPr lang="en-GB" dirty="0" smtClean="0">
                <a:latin typeface="+mj-lt"/>
              </a:rPr>
              <a:t>e consider together, the most appropriate therapeutic intervention for children and young people. Taking into account the child’s voice, important relationships, and stability in placement and education. </a:t>
            </a:r>
          </a:p>
          <a:p>
            <a:pPr marL="0" indent="0">
              <a:buNone/>
            </a:pPr>
            <a:r>
              <a:rPr lang="en-GB" dirty="0" smtClean="0">
                <a:latin typeface="+mj-lt"/>
              </a:rPr>
              <a:t>Referrals </a:t>
            </a:r>
            <a:r>
              <a:rPr lang="en-GB" dirty="0">
                <a:latin typeface="+mj-lt"/>
              </a:rPr>
              <a:t>are made through </a:t>
            </a:r>
            <a:r>
              <a:rPr lang="en-GB" dirty="0" smtClean="0">
                <a:latin typeface="+mj-lt"/>
              </a:rPr>
              <a:t>the Mosaic </a:t>
            </a:r>
            <a:r>
              <a:rPr lang="en-GB" dirty="0">
                <a:latin typeface="+mj-lt"/>
              </a:rPr>
              <a:t>e</a:t>
            </a:r>
            <a:r>
              <a:rPr lang="en-GB" dirty="0" smtClean="0">
                <a:latin typeface="+mj-lt"/>
              </a:rPr>
              <a:t>pisode by the allocated Social Worker, following an assessment of need and in discussion with  young people and their parents/carers. Once this is  </a:t>
            </a:r>
            <a:r>
              <a:rPr lang="en-GB" dirty="0">
                <a:latin typeface="+mj-lt"/>
              </a:rPr>
              <a:t>c</a:t>
            </a:r>
            <a:r>
              <a:rPr lang="en-GB" dirty="0" smtClean="0">
                <a:latin typeface="+mj-lt"/>
              </a:rPr>
              <a:t>ompleted  you will be offered the next available slot by the TAP Co-ordinator.</a:t>
            </a:r>
          </a:p>
          <a:p>
            <a:pPr marL="0" indent="0">
              <a:buNone/>
            </a:pPr>
            <a:r>
              <a:rPr lang="en-GB" dirty="0" smtClean="0">
                <a:latin typeface="+mj-lt"/>
              </a:rPr>
              <a:t>Please send questions to : tapadmin@westsussex.gov.uk</a:t>
            </a:r>
          </a:p>
          <a:p>
            <a:pPr marL="0" indent="0">
              <a:buNone/>
            </a:pPr>
            <a:endParaRPr lang="en-GB" dirty="0">
              <a:latin typeface="+mj-lt"/>
            </a:endParaRPr>
          </a:p>
          <a:p>
            <a:pPr marL="0" indent="0">
              <a:buNone/>
            </a:pPr>
            <a:r>
              <a:rPr lang="en-GB" dirty="0" smtClean="0">
                <a:latin typeface="+mj-lt"/>
              </a:rPr>
              <a:t>TAP meetings are held fortnightly on Monday afternoons, alternating between Centenary House, Durrington and County Hall North, Horsham. </a:t>
            </a:r>
            <a:r>
              <a:rPr lang="en-GB" b="1" dirty="0" smtClean="0">
                <a:latin typeface="+mj-lt"/>
              </a:rPr>
              <a:t>Please double check your assigned venue. </a:t>
            </a:r>
            <a:endParaRPr lang="en-GB" dirty="0">
              <a:latin typeface="+mj-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216" y="7965572"/>
            <a:ext cx="1255776" cy="815340"/>
          </a:xfrm>
          <a:prstGeom prst="rect">
            <a:avLst/>
          </a:prstGeom>
        </p:spPr>
      </p:pic>
    </p:spTree>
    <p:extLst>
      <p:ext uri="{BB962C8B-B14F-4D97-AF65-F5344CB8AC3E}">
        <p14:creationId xmlns:p14="http://schemas.microsoft.com/office/powerpoint/2010/main" val="2443016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a:t>Who attends </a:t>
            </a:r>
            <a:r>
              <a:rPr lang="en-GB" b="1" u="sng" dirty="0" smtClean="0"/>
              <a:t>TAP?</a:t>
            </a:r>
            <a:endParaRPr lang="en-GB" b="1" u="sng" dirty="0"/>
          </a:p>
        </p:txBody>
      </p:sp>
      <p:sp>
        <p:nvSpPr>
          <p:cNvPr id="3" name="Content Placeholder 2"/>
          <p:cNvSpPr>
            <a:spLocks noGrp="1"/>
          </p:cNvSpPr>
          <p:nvPr>
            <p:ph idx="1"/>
          </p:nvPr>
        </p:nvSpPr>
        <p:spPr>
          <a:xfrm>
            <a:off x="332656" y="1691680"/>
            <a:ext cx="6172200" cy="7089232"/>
          </a:xfrm>
        </p:spPr>
        <p:txBody>
          <a:bodyPr>
            <a:noAutofit/>
          </a:bodyPr>
          <a:lstStyle/>
          <a:p>
            <a:pPr marL="0" indent="0">
              <a:buNone/>
            </a:pPr>
            <a:r>
              <a:rPr lang="en-GB" sz="2000" dirty="0">
                <a:latin typeface="+mj-lt"/>
              </a:rPr>
              <a:t>The following </a:t>
            </a:r>
            <a:r>
              <a:rPr lang="en-GB" sz="2000" dirty="0" smtClean="0">
                <a:latin typeface="+mj-lt"/>
              </a:rPr>
              <a:t>professionals usually attend </a:t>
            </a:r>
            <a:r>
              <a:rPr lang="en-GB" sz="2000" dirty="0">
                <a:latin typeface="+mj-lt"/>
              </a:rPr>
              <a:t>the meeting :</a:t>
            </a:r>
          </a:p>
          <a:p>
            <a:r>
              <a:rPr lang="en-GB" sz="2000" dirty="0" smtClean="0">
                <a:latin typeface="+mj-lt"/>
              </a:rPr>
              <a:t>Therapeutic </a:t>
            </a:r>
            <a:r>
              <a:rPr lang="en-GB" sz="2000" dirty="0">
                <a:latin typeface="+mj-lt"/>
              </a:rPr>
              <a:t>Interventions Group </a:t>
            </a:r>
            <a:r>
              <a:rPr lang="en-GB" sz="2000" dirty="0" smtClean="0">
                <a:latin typeface="+mj-lt"/>
              </a:rPr>
              <a:t>Manager (Chair)</a:t>
            </a:r>
            <a:endParaRPr lang="en-GB" sz="2000" dirty="0">
              <a:latin typeface="+mj-lt"/>
            </a:endParaRPr>
          </a:p>
          <a:p>
            <a:r>
              <a:rPr lang="en-GB" sz="2000" dirty="0" smtClean="0">
                <a:latin typeface="+mj-lt"/>
              </a:rPr>
              <a:t>Representative from the Virtual </a:t>
            </a:r>
            <a:r>
              <a:rPr lang="en-GB" sz="2000" dirty="0">
                <a:latin typeface="+mj-lt"/>
              </a:rPr>
              <a:t>S</a:t>
            </a:r>
            <a:r>
              <a:rPr lang="en-GB" sz="2000" dirty="0" smtClean="0">
                <a:latin typeface="+mj-lt"/>
              </a:rPr>
              <a:t>chool</a:t>
            </a:r>
            <a:endParaRPr lang="en-GB" sz="2000" dirty="0">
              <a:latin typeface="+mj-lt"/>
            </a:endParaRPr>
          </a:p>
          <a:p>
            <a:r>
              <a:rPr lang="en-GB" sz="2000" dirty="0"/>
              <a:t>Representative from </a:t>
            </a:r>
            <a:r>
              <a:rPr lang="en-GB" sz="2000" dirty="0" smtClean="0">
                <a:latin typeface="+mj-lt"/>
              </a:rPr>
              <a:t>CLA Nurses</a:t>
            </a:r>
            <a:endParaRPr lang="en-GB" sz="2000" dirty="0">
              <a:latin typeface="+mj-lt"/>
            </a:endParaRPr>
          </a:p>
          <a:p>
            <a:r>
              <a:rPr lang="en-GB" sz="2000" dirty="0" smtClean="0">
                <a:latin typeface="+mj-lt"/>
              </a:rPr>
              <a:t>Representative from CAMHS LAAC</a:t>
            </a:r>
          </a:p>
          <a:p>
            <a:r>
              <a:rPr lang="en-GB" sz="2000" dirty="0" smtClean="0">
                <a:latin typeface="+mj-lt"/>
              </a:rPr>
              <a:t>Educational Psychologist for adoption/CLA/SGO</a:t>
            </a:r>
          </a:p>
          <a:p>
            <a:r>
              <a:rPr lang="en-GB" sz="2000" dirty="0" smtClean="0">
                <a:latin typeface="+mj-lt"/>
              </a:rPr>
              <a:t>Representative from YES/IPHE</a:t>
            </a:r>
          </a:p>
          <a:p>
            <a:endParaRPr lang="en-GB" sz="2000" dirty="0">
              <a:latin typeface="+mj-lt"/>
            </a:endParaRPr>
          </a:p>
          <a:p>
            <a:pPr marL="0" indent="0">
              <a:buNone/>
            </a:pPr>
            <a:r>
              <a:rPr lang="en-GB" sz="2000" dirty="0" smtClean="0">
                <a:latin typeface="+mj-lt"/>
              </a:rPr>
              <a:t>When </a:t>
            </a:r>
            <a:r>
              <a:rPr lang="en-GB" sz="2000" dirty="0">
                <a:latin typeface="+mj-lt"/>
              </a:rPr>
              <a:t>presenting the case, the referring Social </a:t>
            </a:r>
            <a:r>
              <a:rPr lang="en-GB" sz="2000" dirty="0" smtClean="0">
                <a:latin typeface="+mj-lt"/>
              </a:rPr>
              <a:t>Worker can </a:t>
            </a:r>
            <a:r>
              <a:rPr lang="en-GB" sz="2000" dirty="0">
                <a:latin typeface="+mj-lt"/>
              </a:rPr>
              <a:t>invite </a:t>
            </a:r>
            <a:r>
              <a:rPr lang="en-GB" sz="2000" dirty="0" smtClean="0">
                <a:latin typeface="+mj-lt"/>
              </a:rPr>
              <a:t>the child, child’s </a:t>
            </a:r>
            <a:r>
              <a:rPr lang="en-GB" sz="2000" dirty="0">
                <a:latin typeface="+mj-lt"/>
              </a:rPr>
              <a:t>carers/parents to attend with them, as well as any other involved </a:t>
            </a:r>
            <a:r>
              <a:rPr lang="en-GB" sz="2000" dirty="0" smtClean="0">
                <a:latin typeface="+mj-lt"/>
              </a:rPr>
              <a:t>professionals. While parents/carers may  choose not to attend it is helpful to have their views  We </a:t>
            </a:r>
            <a:r>
              <a:rPr lang="en-GB" sz="2000" dirty="0">
                <a:latin typeface="+mj-lt"/>
              </a:rPr>
              <a:t>try to be as friendly </a:t>
            </a:r>
            <a:r>
              <a:rPr lang="en-GB" sz="2000" dirty="0" smtClean="0">
                <a:latin typeface="+mj-lt"/>
              </a:rPr>
              <a:t>and welcoming as possible, however we understand that it can be difficult to come to a large meeting and, some people prefer to ask their social worker to give their reviews.</a:t>
            </a:r>
            <a:endParaRPr lang="en-GB" sz="2000" dirty="0">
              <a:latin typeface="+mj-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216" y="7965572"/>
            <a:ext cx="1255776" cy="815340"/>
          </a:xfrm>
          <a:prstGeom prst="rect">
            <a:avLst/>
          </a:prstGeom>
        </p:spPr>
      </p:pic>
    </p:spTree>
    <p:extLst>
      <p:ext uri="{BB962C8B-B14F-4D97-AF65-F5344CB8AC3E}">
        <p14:creationId xmlns:p14="http://schemas.microsoft.com/office/powerpoint/2010/main" val="1272938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56" y="0"/>
            <a:ext cx="6172200" cy="1524000"/>
          </a:xfrm>
        </p:spPr>
        <p:txBody>
          <a:bodyPr>
            <a:normAutofit/>
          </a:bodyPr>
          <a:lstStyle/>
          <a:p>
            <a:r>
              <a:rPr lang="en-GB" b="1" u="sng" dirty="0"/>
              <a:t>Referral Criteria</a:t>
            </a:r>
          </a:p>
        </p:txBody>
      </p:sp>
      <p:sp>
        <p:nvSpPr>
          <p:cNvPr id="3" name="Content Placeholder 2"/>
          <p:cNvSpPr>
            <a:spLocks noGrp="1"/>
          </p:cNvSpPr>
          <p:nvPr>
            <p:ph idx="1"/>
          </p:nvPr>
        </p:nvSpPr>
        <p:spPr>
          <a:xfrm>
            <a:off x="332656" y="1201684"/>
            <a:ext cx="6172200" cy="7200799"/>
          </a:xfrm>
        </p:spPr>
        <p:txBody>
          <a:bodyPr>
            <a:normAutofit fontScale="40000" lnSpcReduction="20000"/>
          </a:bodyPr>
          <a:lstStyle/>
          <a:p>
            <a:pPr marL="0" indent="0">
              <a:buNone/>
            </a:pPr>
            <a:r>
              <a:rPr lang="en-GB" sz="3800" b="1" dirty="0" smtClean="0">
                <a:latin typeface="+mj-lt"/>
              </a:rPr>
              <a:t>Adoption – </a:t>
            </a:r>
          </a:p>
          <a:p>
            <a:r>
              <a:rPr lang="en-GB" sz="3800" dirty="0" smtClean="0">
                <a:latin typeface="+mj-lt"/>
              </a:rPr>
              <a:t>TAP is available for all children placed by West Sussex for adoption, including out of county placements up to three years post the adoption order, and children living in West Sussex placed from out of county, 3 years post their adoption order.</a:t>
            </a:r>
          </a:p>
          <a:p>
            <a:r>
              <a:rPr lang="en-GB" sz="3800" dirty="0" smtClean="0">
                <a:latin typeface="+mj-lt"/>
              </a:rPr>
              <a:t>Adoption cases must have an Adoption Support Assessment completed or reviewed within three months of the referral, with manager’s comments completed.</a:t>
            </a:r>
          </a:p>
          <a:p>
            <a:r>
              <a:rPr lang="en-GB" sz="3800" dirty="0" smtClean="0">
                <a:latin typeface="+mj-lt"/>
              </a:rPr>
              <a:t>Currently most adopters are choosing to use the adoption Support Fund via TAP Light run by the Adoption Service.</a:t>
            </a:r>
          </a:p>
          <a:p>
            <a:pPr marL="0" indent="0">
              <a:buNone/>
            </a:pPr>
            <a:endParaRPr lang="en-GB" sz="3800" b="1" dirty="0" smtClean="0">
              <a:latin typeface="+mj-lt"/>
            </a:endParaRPr>
          </a:p>
          <a:p>
            <a:pPr marL="0" indent="0">
              <a:buNone/>
            </a:pPr>
            <a:r>
              <a:rPr lang="en-GB" sz="3800" b="1" dirty="0" smtClean="0">
                <a:latin typeface="+mj-lt"/>
              </a:rPr>
              <a:t>SGO – </a:t>
            </a:r>
          </a:p>
          <a:p>
            <a:r>
              <a:rPr lang="en-GB" sz="3800" dirty="0">
                <a:latin typeface="+mj-lt"/>
              </a:rPr>
              <a:t>TAP is available for all children placed by West Sussex for </a:t>
            </a:r>
            <a:r>
              <a:rPr lang="en-GB" sz="3800" dirty="0" smtClean="0">
                <a:latin typeface="+mj-lt"/>
              </a:rPr>
              <a:t>SGO, </a:t>
            </a:r>
            <a:r>
              <a:rPr lang="en-GB" sz="3800" dirty="0">
                <a:latin typeface="+mj-lt"/>
              </a:rPr>
              <a:t>including out of county placements up to three years post the </a:t>
            </a:r>
            <a:r>
              <a:rPr lang="en-GB" sz="3800" dirty="0" smtClean="0">
                <a:latin typeface="+mj-lt"/>
              </a:rPr>
              <a:t>SGO, </a:t>
            </a:r>
            <a:r>
              <a:rPr lang="en-GB" sz="3800" dirty="0">
                <a:latin typeface="+mj-lt"/>
              </a:rPr>
              <a:t>and children living in West Sussex placed from out of county, 3 </a:t>
            </a:r>
            <a:r>
              <a:rPr lang="en-GB" sz="3800" dirty="0" smtClean="0">
                <a:latin typeface="+mj-lt"/>
              </a:rPr>
              <a:t>years </a:t>
            </a:r>
            <a:r>
              <a:rPr lang="en-GB" sz="3800" dirty="0">
                <a:latin typeface="+mj-lt"/>
              </a:rPr>
              <a:t>post their </a:t>
            </a:r>
            <a:r>
              <a:rPr lang="en-GB" sz="3800" dirty="0" smtClean="0">
                <a:latin typeface="+mj-lt"/>
              </a:rPr>
              <a:t>SG order.</a:t>
            </a:r>
          </a:p>
          <a:p>
            <a:r>
              <a:rPr lang="en-GB" sz="3800" dirty="0" smtClean="0"/>
              <a:t>SGO cases </a:t>
            </a:r>
            <a:r>
              <a:rPr lang="en-GB" sz="3800" dirty="0"/>
              <a:t>must have an </a:t>
            </a:r>
            <a:r>
              <a:rPr lang="en-GB" sz="3800" dirty="0" smtClean="0"/>
              <a:t>SGO  </a:t>
            </a:r>
            <a:r>
              <a:rPr lang="en-GB" sz="3800" dirty="0"/>
              <a:t>Support Assessment completed or reviewed within three months of the referral, with manager’s comments completed</a:t>
            </a:r>
            <a:r>
              <a:rPr lang="en-GB" sz="3800" dirty="0" smtClean="0"/>
              <a:t>.</a:t>
            </a:r>
          </a:p>
          <a:p>
            <a:r>
              <a:rPr lang="en-GB" sz="3800" dirty="0" smtClean="0"/>
              <a:t>TAP is particularly for children with an SGO who have not previously been looked after.</a:t>
            </a:r>
            <a:endParaRPr lang="en-GB" sz="3800" dirty="0"/>
          </a:p>
          <a:p>
            <a:pPr marL="0" indent="0">
              <a:buNone/>
            </a:pPr>
            <a:endParaRPr lang="en-GB" sz="3800" b="1" dirty="0" smtClean="0">
              <a:latin typeface="+mj-lt"/>
            </a:endParaRPr>
          </a:p>
          <a:p>
            <a:pPr marL="0" indent="0">
              <a:buNone/>
            </a:pPr>
            <a:r>
              <a:rPr lang="en-GB" sz="3800" b="1" dirty="0" smtClean="0">
                <a:latin typeface="+mj-lt"/>
              </a:rPr>
              <a:t>Fostering/Residential – </a:t>
            </a:r>
          </a:p>
          <a:p>
            <a:r>
              <a:rPr lang="en-GB" sz="3800" dirty="0" smtClean="0">
                <a:latin typeface="+mj-lt"/>
              </a:rPr>
              <a:t>For any children on a Section 20 we must have consent from all parties who hold PR or from a young person is they have capacity </a:t>
            </a:r>
          </a:p>
          <a:p>
            <a:r>
              <a:rPr lang="en-GB" sz="3800" dirty="0" smtClean="0">
                <a:latin typeface="+mj-lt"/>
              </a:rPr>
              <a:t>TAP is available for all children looked after placed by West Sussex .</a:t>
            </a:r>
          </a:p>
          <a:p>
            <a:pPr marL="0" indent="0">
              <a:buNone/>
            </a:pPr>
            <a:endParaRPr lang="en-GB" sz="3800" dirty="0" smtClean="0">
              <a:latin typeface="+mj-lt"/>
            </a:endParaRPr>
          </a:p>
          <a:p>
            <a:pPr marL="0" indent="0">
              <a:buNone/>
            </a:pPr>
            <a:r>
              <a:rPr lang="en-GB" sz="3800" b="1" dirty="0" smtClean="0">
                <a:latin typeface="+mj-lt"/>
              </a:rPr>
              <a:t>Please have discussions with young people to get their view before attending TAP </a:t>
            </a:r>
            <a:endParaRPr lang="en-GB" sz="3800" b="1" dirty="0">
              <a:latin typeface="+mj-lt"/>
            </a:endParaRPr>
          </a:p>
          <a:p>
            <a:pPr marL="0" indent="0">
              <a:buNone/>
            </a:pPr>
            <a:endParaRPr lang="en-GB" sz="3800" dirty="0" smtClean="0">
              <a:latin typeface="+mj-lt"/>
            </a:endParaRPr>
          </a:p>
          <a:p>
            <a:pPr marL="0" indent="0">
              <a:buNone/>
            </a:pPr>
            <a:endParaRPr lang="en-GB" sz="3800" dirty="0" smtClean="0">
              <a:latin typeface="+mj-lt"/>
            </a:endParaRPr>
          </a:p>
          <a:p>
            <a:endParaRPr lang="en-GB"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216" y="7965572"/>
            <a:ext cx="1255776" cy="815340"/>
          </a:xfrm>
          <a:prstGeom prst="rect">
            <a:avLst/>
          </a:prstGeom>
        </p:spPr>
      </p:pic>
    </p:spTree>
    <p:extLst>
      <p:ext uri="{BB962C8B-B14F-4D97-AF65-F5344CB8AC3E}">
        <p14:creationId xmlns:p14="http://schemas.microsoft.com/office/powerpoint/2010/main" val="399819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External Therapeutic Packages </a:t>
            </a:r>
            <a:endParaRPr lang="en-GB" b="1" u="sng" dirty="0"/>
          </a:p>
        </p:txBody>
      </p:sp>
      <p:sp>
        <p:nvSpPr>
          <p:cNvPr id="3" name="Content Placeholder 2"/>
          <p:cNvSpPr>
            <a:spLocks noGrp="1"/>
          </p:cNvSpPr>
          <p:nvPr>
            <p:ph idx="1"/>
          </p:nvPr>
        </p:nvSpPr>
        <p:spPr/>
        <p:txBody>
          <a:bodyPr>
            <a:normAutofit/>
          </a:bodyPr>
          <a:lstStyle/>
          <a:p>
            <a:r>
              <a:rPr lang="en-GB" sz="1800" dirty="0" smtClean="0"/>
              <a:t>Where social workers are considering buying an external therapeutic package of care for a child referral to TAP must be made for approval and recommendation for funding. This includes where there is a waiting list for CAMHS LAAC and the need is urgent.</a:t>
            </a:r>
          </a:p>
          <a:p>
            <a:r>
              <a:rPr lang="en-GB" sz="1800" dirty="0" smtClean="0"/>
              <a:t>Referrals should be made via Mosaic and sent to the TAP admin address :-tapadmin@westsussex.gov.uk</a:t>
            </a:r>
          </a:p>
          <a:p>
            <a:r>
              <a:rPr lang="en-GB" sz="1800" dirty="0" smtClean="0"/>
              <a:t>Following TAP the Chair will forward the recommendation to the relevant Service Leader to agree funding.</a:t>
            </a:r>
          </a:p>
          <a:p>
            <a:r>
              <a:rPr lang="en-GB" sz="1800" dirty="0" smtClean="0"/>
              <a:t>On going and extensions to packages of therapy will need to be reviewed at TAP as recommended by the SL</a:t>
            </a:r>
          </a:p>
          <a:p>
            <a:r>
              <a:rPr lang="en-GB" sz="1800" dirty="0" smtClean="0"/>
              <a:t>Exception to this include children in legal proceedings and adopters/special guardians accessing the Adoption Support Fund (ASF).</a:t>
            </a:r>
          </a:p>
          <a:p>
            <a:r>
              <a:rPr lang="en-GB" sz="1800" dirty="0" smtClean="0"/>
              <a:t>Any queries please contact the TAP Chair :-</a:t>
            </a:r>
            <a:r>
              <a:rPr lang="en-GB" sz="1800" dirty="0" smtClean="0">
                <a:hlinkClick r:id="rId2"/>
              </a:rPr>
              <a:t>Mary.blanchard@westsussex.gov.uk</a:t>
            </a:r>
            <a:endParaRPr lang="en-GB" sz="1800" dirty="0" smtClean="0"/>
          </a:p>
          <a:p>
            <a:r>
              <a:rPr lang="en-GB" sz="1800" dirty="0" smtClean="0"/>
              <a:t>Or  </a:t>
            </a:r>
            <a:r>
              <a:rPr lang="en-GB" sz="1800" dirty="0"/>
              <a:t>tapadmin@westsussex.gov.uk</a:t>
            </a:r>
          </a:p>
          <a:p>
            <a:endParaRPr lang="en-GB" sz="1800" dirty="0" smtClean="0"/>
          </a:p>
          <a:p>
            <a:endParaRPr lang="en-GB" sz="1800" dirty="0"/>
          </a:p>
          <a:p>
            <a:endParaRPr lang="en-GB" dirty="0"/>
          </a:p>
        </p:txBody>
      </p:sp>
    </p:spTree>
    <p:extLst>
      <p:ext uri="{BB962C8B-B14F-4D97-AF65-F5344CB8AC3E}">
        <p14:creationId xmlns:p14="http://schemas.microsoft.com/office/powerpoint/2010/main" val="309338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51520"/>
            <a:ext cx="6172200" cy="1524000"/>
          </a:xfrm>
        </p:spPr>
        <p:txBody>
          <a:bodyPr>
            <a:normAutofit/>
          </a:bodyPr>
          <a:lstStyle/>
          <a:p>
            <a:r>
              <a:rPr lang="en-GB" b="1" u="sng" dirty="0"/>
              <a:t>Outcomes of the meeting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3216" y="7965572"/>
            <a:ext cx="1255776" cy="815340"/>
          </a:xfrm>
          <a:prstGeom prst="rect">
            <a:avLst/>
          </a:prstGeom>
        </p:spPr>
      </p:pic>
      <p:grpSp>
        <p:nvGrpSpPr>
          <p:cNvPr id="5" name="Group 4"/>
          <p:cNvGrpSpPr/>
          <p:nvPr/>
        </p:nvGrpSpPr>
        <p:grpSpPr>
          <a:xfrm>
            <a:off x="2562190" y="4035377"/>
            <a:ext cx="1733621" cy="1551588"/>
            <a:chOff x="3402161" y="2073731"/>
            <a:chExt cx="1733621" cy="1551588"/>
          </a:xfrm>
        </p:grpSpPr>
        <p:sp>
          <p:nvSpPr>
            <p:cNvPr id="66" name="Oval 65"/>
            <p:cNvSpPr/>
            <p:nvPr/>
          </p:nvSpPr>
          <p:spPr>
            <a:xfrm>
              <a:off x="3402161" y="2073731"/>
              <a:ext cx="1733621" cy="1551588"/>
            </a:xfrm>
            <a:prstGeom prst="ellips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67" name="Oval 4"/>
            <p:cNvSpPr/>
            <p:nvPr/>
          </p:nvSpPr>
          <p:spPr>
            <a:xfrm>
              <a:off x="3656044" y="2300956"/>
              <a:ext cx="1225855" cy="10971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a:t>TAP OUTCOMES </a:t>
              </a:r>
            </a:p>
          </p:txBody>
        </p:sp>
      </p:grpSp>
      <p:grpSp>
        <p:nvGrpSpPr>
          <p:cNvPr id="6" name="Group 5"/>
          <p:cNvGrpSpPr/>
          <p:nvPr/>
        </p:nvGrpSpPr>
        <p:grpSpPr>
          <a:xfrm>
            <a:off x="3396536" y="3045350"/>
            <a:ext cx="49502" cy="990047"/>
            <a:chOff x="4236507" y="1083704"/>
            <a:chExt cx="49502" cy="990047"/>
          </a:xfrm>
        </p:grpSpPr>
        <p:sp>
          <p:nvSpPr>
            <p:cNvPr id="64" name="Straight Connector 5"/>
            <p:cNvSpPr/>
            <p:nvPr/>
          </p:nvSpPr>
          <p:spPr>
            <a:xfrm rot="16179135">
              <a:off x="3766235" y="1567304"/>
              <a:ext cx="990047" cy="22847"/>
            </a:xfrm>
            <a:custGeom>
              <a:avLst/>
              <a:gdLst/>
              <a:ahLst/>
              <a:cxnLst/>
              <a:rect l="0" t="0" r="0" b="0"/>
              <a:pathLst>
                <a:path>
                  <a:moveTo>
                    <a:pt x="0" y="11423"/>
                  </a:moveTo>
                  <a:lnTo>
                    <a:pt x="990047"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65" name="Straight Connector 6"/>
            <p:cNvSpPr/>
            <p:nvPr/>
          </p:nvSpPr>
          <p:spPr>
            <a:xfrm rot="26979135">
              <a:off x="4236507" y="1553976"/>
              <a:ext cx="49502" cy="4950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7" name="Group 6"/>
          <p:cNvGrpSpPr/>
          <p:nvPr/>
        </p:nvGrpSpPr>
        <p:grpSpPr>
          <a:xfrm>
            <a:off x="2873133" y="1961646"/>
            <a:ext cx="1083723" cy="1083723"/>
            <a:chOff x="3713104" y="0"/>
            <a:chExt cx="1083723" cy="1083723"/>
          </a:xfrm>
        </p:grpSpPr>
        <p:sp>
          <p:nvSpPr>
            <p:cNvPr id="62" name="Oval 61"/>
            <p:cNvSpPr/>
            <p:nvPr/>
          </p:nvSpPr>
          <p:spPr>
            <a:xfrm>
              <a:off x="3713104" y="0"/>
              <a:ext cx="1083723" cy="1083723"/>
            </a:xfrm>
            <a:prstGeom prst="ellipse">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63" name="Oval 8"/>
            <p:cNvSpPr/>
            <p:nvPr/>
          </p:nvSpPr>
          <p:spPr>
            <a:xfrm>
              <a:off x="3871812" y="158708"/>
              <a:ext cx="766307" cy="766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Referral to </a:t>
              </a:r>
              <a:r>
                <a:rPr lang="en-GB" sz="1100" dirty="0" smtClean="0"/>
                <a:t>external provider and funding recommendation/review</a:t>
              </a:r>
              <a:r>
                <a:rPr lang="en-GB" sz="1100" kern="1200" dirty="0" smtClean="0"/>
                <a:t>  </a:t>
              </a:r>
              <a:endParaRPr lang="en-GB" sz="1100" kern="1200" dirty="0"/>
            </a:p>
          </p:txBody>
        </p:sp>
      </p:grpSp>
      <p:grpSp>
        <p:nvGrpSpPr>
          <p:cNvPr id="8" name="Group 7"/>
          <p:cNvGrpSpPr/>
          <p:nvPr/>
        </p:nvGrpSpPr>
        <p:grpSpPr>
          <a:xfrm>
            <a:off x="4153751" y="3312367"/>
            <a:ext cx="46899" cy="937990"/>
            <a:chOff x="4993722" y="1350721"/>
            <a:chExt cx="46899" cy="937990"/>
          </a:xfrm>
        </p:grpSpPr>
        <p:sp>
          <p:nvSpPr>
            <p:cNvPr id="60" name="Straight Connector 9"/>
            <p:cNvSpPr/>
            <p:nvPr/>
          </p:nvSpPr>
          <p:spPr>
            <a:xfrm rot="18360000">
              <a:off x="4548176" y="1808292"/>
              <a:ext cx="937990" cy="22847"/>
            </a:xfrm>
            <a:custGeom>
              <a:avLst/>
              <a:gdLst/>
              <a:ahLst/>
              <a:cxnLst/>
              <a:rect l="0" t="0" r="0" b="0"/>
              <a:pathLst>
                <a:path>
                  <a:moveTo>
                    <a:pt x="0" y="11423"/>
                  </a:moveTo>
                  <a:lnTo>
                    <a:pt x="937990"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61" name="Straight Connector 10"/>
            <p:cNvSpPr/>
            <p:nvPr/>
          </p:nvSpPr>
          <p:spPr>
            <a:xfrm rot="18360000">
              <a:off x="4993722" y="1796266"/>
              <a:ext cx="46899" cy="468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9" name="Group 8"/>
          <p:cNvGrpSpPr/>
          <p:nvPr/>
        </p:nvGrpSpPr>
        <p:grpSpPr>
          <a:xfrm>
            <a:off x="4229506" y="2421700"/>
            <a:ext cx="1083723" cy="1083723"/>
            <a:chOff x="5069477" y="460054"/>
            <a:chExt cx="1083723" cy="1083723"/>
          </a:xfrm>
        </p:grpSpPr>
        <p:sp>
          <p:nvSpPr>
            <p:cNvPr id="58" name="Oval 57"/>
            <p:cNvSpPr/>
            <p:nvPr/>
          </p:nvSpPr>
          <p:spPr>
            <a:xfrm>
              <a:off x="5069477" y="460054"/>
              <a:ext cx="1083723" cy="1083723"/>
            </a:xfrm>
            <a:prstGeom prst="ellipse">
              <a:avLst/>
            </a:prstGeom>
          </p:spPr>
          <p:style>
            <a:lnRef idx="2">
              <a:schemeClr val="lt1">
                <a:hueOff val="0"/>
                <a:satOff val="0"/>
                <a:lumOff val="0"/>
                <a:alphaOff val="0"/>
              </a:schemeClr>
            </a:lnRef>
            <a:fillRef idx="1">
              <a:schemeClr val="accent3">
                <a:hueOff val="1250029"/>
                <a:satOff val="-1876"/>
                <a:lumOff val="-305"/>
                <a:alphaOff val="0"/>
              </a:schemeClr>
            </a:fillRef>
            <a:effectRef idx="0">
              <a:schemeClr val="accent3">
                <a:hueOff val="1250029"/>
                <a:satOff val="-1876"/>
                <a:lumOff val="-305"/>
                <a:alphaOff val="0"/>
              </a:schemeClr>
            </a:effectRef>
            <a:fontRef idx="minor">
              <a:schemeClr val="lt1"/>
            </a:fontRef>
          </p:style>
        </p:sp>
        <p:sp>
          <p:nvSpPr>
            <p:cNvPr id="59" name="Oval 12"/>
            <p:cNvSpPr/>
            <p:nvPr/>
          </p:nvSpPr>
          <p:spPr>
            <a:xfrm>
              <a:off x="5228185" y="618762"/>
              <a:ext cx="766307" cy="766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a:t>Virtual School  additional involvement </a:t>
              </a:r>
            </a:p>
          </p:txBody>
        </p:sp>
      </p:grpSp>
      <p:grpSp>
        <p:nvGrpSpPr>
          <p:cNvPr id="10" name="Group 9"/>
          <p:cNvGrpSpPr/>
          <p:nvPr/>
        </p:nvGrpSpPr>
        <p:grpSpPr>
          <a:xfrm>
            <a:off x="4222117" y="4387532"/>
            <a:ext cx="885199" cy="44259"/>
            <a:chOff x="5062088" y="2425886"/>
            <a:chExt cx="885199" cy="44259"/>
          </a:xfrm>
        </p:grpSpPr>
        <p:sp>
          <p:nvSpPr>
            <p:cNvPr id="56" name="Straight Connector 13"/>
            <p:cNvSpPr/>
            <p:nvPr/>
          </p:nvSpPr>
          <p:spPr>
            <a:xfrm rot="20520000">
              <a:off x="5062088" y="2436593"/>
              <a:ext cx="885199" cy="22847"/>
            </a:xfrm>
            <a:custGeom>
              <a:avLst/>
              <a:gdLst/>
              <a:ahLst/>
              <a:cxnLst/>
              <a:rect l="0" t="0" r="0" b="0"/>
              <a:pathLst>
                <a:path>
                  <a:moveTo>
                    <a:pt x="0" y="11423"/>
                  </a:moveTo>
                  <a:lnTo>
                    <a:pt x="885199"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7" name="Straight Connector 14"/>
            <p:cNvSpPr/>
            <p:nvPr/>
          </p:nvSpPr>
          <p:spPr>
            <a:xfrm rot="20520000">
              <a:off x="5482558" y="2425886"/>
              <a:ext cx="44259" cy="4425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11" name="Group 10"/>
          <p:cNvGrpSpPr/>
          <p:nvPr/>
        </p:nvGrpSpPr>
        <p:grpSpPr>
          <a:xfrm>
            <a:off x="5059134" y="3563585"/>
            <a:ext cx="1083723" cy="1083723"/>
            <a:chOff x="5899105" y="1601939"/>
            <a:chExt cx="1083723" cy="1083723"/>
          </a:xfrm>
        </p:grpSpPr>
        <p:sp>
          <p:nvSpPr>
            <p:cNvPr id="54" name="Oval 53"/>
            <p:cNvSpPr/>
            <p:nvPr/>
          </p:nvSpPr>
          <p:spPr>
            <a:xfrm>
              <a:off x="5899105" y="1601939"/>
              <a:ext cx="1083723" cy="1083723"/>
            </a:xfrm>
            <a:prstGeom prst="ellipse">
              <a:avLst/>
            </a:prstGeom>
          </p:spPr>
          <p:style>
            <a:lnRef idx="2">
              <a:schemeClr val="lt1">
                <a:hueOff val="0"/>
                <a:satOff val="0"/>
                <a:lumOff val="0"/>
                <a:alphaOff val="0"/>
              </a:schemeClr>
            </a:lnRef>
            <a:fillRef idx="1">
              <a:schemeClr val="accent3">
                <a:hueOff val="2500059"/>
                <a:satOff val="-3751"/>
                <a:lumOff val="-610"/>
                <a:alphaOff val="0"/>
              </a:schemeClr>
            </a:fillRef>
            <a:effectRef idx="0">
              <a:schemeClr val="accent3">
                <a:hueOff val="2500059"/>
                <a:satOff val="-3751"/>
                <a:lumOff val="-610"/>
                <a:alphaOff val="0"/>
              </a:schemeClr>
            </a:effectRef>
            <a:fontRef idx="minor">
              <a:schemeClr val="lt1"/>
            </a:fontRef>
          </p:style>
        </p:sp>
        <p:sp>
          <p:nvSpPr>
            <p:cNvPr id="55" name="Oval 16"/>
            <p:cNvSpPr/>
            <p:nvPr/>
          </p:nvSpPr>
          <p:spPr>
            <a:xfrm>
              <a:off x="6057813" y="1760647"/>
              <a:ext cx="766307" cy="766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a:t>Referral to Early Therapeutic Support Team </a:t>
              </a:r>
            </a:p>
          </p:txBody>
        </p:sp>
      </p:grpSp>
      <p:grpSp>
        <p:nvGrpSpPr>
          <p:cNvPr id="12" name="Group 11"/>
          <p:cNvGrpSpPr/>
          <p:nvPr/>
        </p:nvGrpSpPr>
        <p:grpSpPr>
          <a:xfrm>
            <a:off x="4222117" y="5190550"/>
            <a:ext cx="885199" cy="44259"/>
            <a:chOff x="5062088" y="3228904"/>
            <a:chExt cx="885199" cy="44259"/>
          </a:xfrm>
        </p:grpSpPr>
        <p:sp>
          <p:nvSpPr>
            <p:cNvPr id="52" name="Straight Connector 17"/>
            <p:cNvSpPr/>
            <p:nvPr/>
          </p:nvSpPr>
          <p:spPr>
            <a:xfrm rot="1080000">
              <a:off x="5062088" y="3239610"/>
              <a:ext cx="885199" cy="22847"/>
            </a:xfrm>
            <a:custGeom>
              <a:avLst/>
              <a:gdLst/>
              <a:ahLst/>
              <a:cxnLst/>
              <a:rect l="0" t="0" r="0" b="0"/>
              <a:pathLst>
                <a:path>
                  <a:moveTo>
                    <a:pt x="0" y="11423"/>
                  </a:moveTo>
                  <a:lnTo>
                    <a:pt x="885199"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53" name="Straight Connector 18"/>
            <p:cNvSpPr/>
            <p:nvPr/>
          </p:nvSpPr>
          <p:spPr>
            <a:xfrm rot="1080000">
              <a:off x="5482558" y="3228904"/>
              <a:ext cx="44259" cy="4425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13" name="Group 12"/>
          <p:cNvGrpSpPr/>
          <p:nvPr/>
        </p:nvGrpSpPr>
        <p:grpSpPr>
          <a:xfrm>
            <a:off x="5059134" y="4975033"/>
            <a:ext cx="1083723" cy="1083723"/>
            <a:chOff x="5899105" y="3013387"/>
            <a:chExt cx="1083723" cy="1083723"/>
          </a:xfrm>
        </p:grpSpPr>
        <p:sp>
          <p:nvSpPr>
            <p:cNvPr id="50" name="Oval 49"/>
            <p:cNvSpPr/>
            <p:nvPr/>
          </p:nvSpPr>
          <p:spPr>
            <a:xfrm>
              <a:off x="5899105" y="3013387"/>
              <a:ext cx="1083723" cy="1083723"/>
            </a:xfrm>
            <a:prstGeom prst="ellipse">
              <a:avLst/>
            </a:prstGeom>
          </p:spPr>
          <p:style>
            <a:lnRef idx="2">
              <a:schemeClr val="lt1">
                <a:hueOff val="0"/>
                <a:satOff val="0"/>
                <a:lumOff val="0"/>
                <a:alphaOff val="0"/>
              </a:schemeClr>
            </a:lnRef>
            <a:fillRef idx="1">
              <a:schemeClr val="accent3">
                <a:hueOff val="3750088"/>
                <a:satOff val="-5627"/>
                <a:lumOff val="-915"/>
                <a:alphaOff val="0"/>
              </a:schemeClr>
            </a:fillRef>
            <a:effectRef idx="0">
              <a:schemeClr val="accent3">
                <a:hueOff val="3750088"/>
                <a:satOff val="-5627"/>
                <a:lumOff val="-915"/>
                <a:alphaOff val="0"/>
              </a:schemeClr>
            </a:effectRef>
            <a:fontRef idx="minor">
              <a:schemeClr val="lt1"/>
            </a:fontRef>
          </p:style>
        </p:sp>
        <p:sp>
          <p:nvSpPr>
            <p:cNvPr id="51" name="Oval 20"/>
            <p:cNvSpPr/>
            <p:nvPr/>
          </p:nvSpPr>
          <p:spPr>
            <a:xfrm>
              <a:off x="6057813" y="3172095"/>
              <a:ext cx="766307" cy="766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a:t>Back to SW for additional work </a:t>
              </a:r>
            </a:p>
          </p:txBody>
        </p:sp>
      </p:grpSp>
      <p:grpSp>
        <p:nvGrpSpPr>
          <p:cNvPr id="14" name="Group 13"/>
          <p:cNvGrpSpPr/>
          <p:nvPr/>
        </p:nvGrpSpPr>
        <p:grpSpPr>
          <a:xfrm>
            <a:off x="4153751" y="5371985"/>
            <a:ext cx="46899" cy="937990"/>
            <a:chOff x="4993722" y="3410339"/>
            <a:chExt cx="46899" cy="937990"/>
          </a:xfrm>
        </p:grpSpPr>
        <p:sp>
          <p:nvSpPr>
            <p:cNvPr id="48" name="Straight Connector 21"/>
            <p:cNvSpPr/>
            <p:nvPr/>
          </p:nvSpPr>
          <p:spPr>
            <a:xfrm rot="3240000">
              <a:off x="4548176" y="3867910"/>
              <a:ext cx="937990" cy="22847"/>
            </a:xfrm>
            <a:custGeom>
              <a:avLst/>
              <a:gdLst/>
              <a:ahLst/>
              <a:cxnLst/>
              <a:rect l="0" t="0" r="0" b="0"/>
              <a:pathLst>
                <a:path>
                  <a:moveTo>
                    <a:pt x="0" y="11423"/>
                  </a:moveTo>
                  <a:lnTo>
                    <a:pt x="937990"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9" name="Straight Connector 22"/>
            <p:cNvSpPr/>
            <p:nvPr/>
          </p:nvSpPr>
          <p:spPr>
            <a:xfrm rot="3240000">
              <a:off x="4993722" y="3855884"/>
              <a:ext cx="46899" cy="468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15" name="Group 14"/>
          <p:cNvGrpSpPr/>
          <p:nvPr/>
        </p:nvGrpSpPr>
        <p:grpSpPr>
          <a:xfrm>
            <a:off x="4229506" y="6116919"/>
            <a:ext cx="1083723" cy="1083723"/>
            <a:chOff x="5069477" y="4155273"/>
            <a:chExt cx="1083723" cy="1083723"/>
          </a:xfrm>
        </p:grpSpPr>
        <p:sp>
          <p:nvSpPr>
            <p:cNvPr id="46" name="Oval 45"/>
            <p:cNvSpPr/>
            <p:nvPr/>
          </p:nvSpPr>
          <p:spPr>
            <a:xfrm>
              <a:off x="5069477" y="4155273"/>
              <a:ext cx="1083723" cy="1083723"/>
            </a:xfrm>
            <a:prstGeom prst="ellipse">
              <a:avLst/>
            </a:prstGeom>
          </p:spPr>
          <p:style>
            <a:lnRef idx="2">
              <a:schemeClr val="lt1">
                <a:hueOff val="0"/>
                <a:satOff val="0"/>
                <a:lumOff val="0"/>
                <a:alphaOff val="0"/>
              </a:schemeClr>
            </a:lnRef>
            <a:fillRef idx="1">
              <a:schemeClr val="accent3">
                <a:hueOff val="5000117"/>
                <a:satOff val="-7502"/>
                <a:lumOff val="-1220"/>
                <a:alphaOff val="0"/>
              </a:schemeClr>
            </a:fillRef>
            <a:effectRef idx="0">
              <a:schemeClr val="accent3">
                <a:hueOff val="5000117"/>
                <a:satOff val="-7502"/>
                <a:lumOff val="-1220"/>
                <a:alphaOff val="0"/>
              </a:schemeClr>
            </a:effectRef>
            <a:fontRef idx="minor">
              <a:schemeClr val="lt1"/>
            </a:fontRef>
          </p:style>
        </p:sp>
        <p:sp>
          <p:nvSpPr>
            <p:cNvPr id="47" name="Oval 24"/>
            <p:cNvSpPr/>
            <p:nvPr/>
          </p:nvSpPr>
          <p:spPr>
            <a:xfrm>
              <a:off x="5228185" y="4313981"/>
              <a:ext cx="766307" cy="766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a:t>CAMHS </a:t>
              </a:r>
            </a:p>
            <a:p>
              <a:pPr lvl="0" algn="ctr" defTabSz="488950">
                <a:lnSpc>
                  <a:spcPct val="90000"/>
                </a:lnSpc>
                <a:spcBef>
                  <a:spcPct val="0"/>
                </a:spcBef>
                <a:spcAft>
                  <a:spcPct val="35000"/>
                </a:spcAft>
              </a:pPr>
              <a:r>
                <a:rPr lang="en-GB" sz="1100" kern="1200"/>
                <a:t>LAAC </a:t>
              </a:r>
            </a:p>
          </p:txBody>
        </p:sp>
      </p:grpSp>
      <p:grpSp>
        <p:nvGrpSpPr>
          <p:cNvPr id="16" name="Group 15"/>
          <p:cNvGrpSpPr/>
          <p:nvPr/>
        </p:nvGrpSpPr>
        <p:grpSpPr>
          <a:xfrm>
            <a:off x="3404848" y="5586966"/>
            <a:ext cx="48305" cy="966114"/>
            <a:chOff x="4244819" y="3625320"/>
            <a:chExt cx="48305" cy="966114"/>
          </a:xfrm>
        </p:grpSpPr>
        <p:sp>
          <p:nvSpPr>
            <p:cNvPr id="44" name="Straight Connector 25"/>
            <p:cNvSpPr/>
            <p:nvPr/>
          </p:nvSpPr>
          <p:spPr>
            <a:xfrm rot="5400000">
              <a:off x="3785914" y="4096953"/>
              <a:ext cx="966114" cy="22847"/>
            </a:xfrm>
            <a:custGeom>
              <a:avLst/>
              <a:gdLst/>
              <a:ahLst/>
              <a:cxnLst/>
              <a:rect l="0" t="0" r="0" b="0"/>
              <a:pathLst>
                <a:path>
                  <a:moveTo>
                    <a:pt x="0" y="11423"/>
                  </a:moveTo>
                  <a:lnTo>
                    <a:pt x="966114"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5" name="Straight Connector 26"/>
            <p:cNvSpPr/>
            <p:nvPr/>
          </p:nvSpPr>
          <p:spPr>
            <a:xfrm rot="5400000">
              <a:off x="4244819" y="4084224"/>
              <a:ext cx="48305" cy="4830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17" name="Group 16"/>
          <p:cNvGrpSpPr/>
          <p:nvPr/>
        </p:nvGrpSpPr>
        <p:grpSpPr>
          <a:xfrm>
            <a:off x="2887139" y="6553080"/>
            <a:ext cx="1083723" cy="1083723"/>
            <a:chOff x="3727110" y="4591434"/>
            <a:chExt cx="1083723" cy="1083723"/>
          </a:xfrm>
        </p:grpSpPr>
        <p:sp>
          <p:nvSpPr>
            <p:cNvPr id="42" name="Oval 41"/>
            <p:cNvSpPr/>
            <p:nvPr/>
          </p:nvSpPr>
          <p:spPr>
            <a:xfrm>
              <a:off x="3727110" y="4591434"/>
              <a:ext cx="1083723" cy="1083723"/>
            </a:xfrm>
            <a:prstGeom prst="ellipse">
              <a:avLst/>
            </a:prstGeom>
          </p:spPr>
          <p:style>
            <a:lnRef idx="2">
              <a:schemeClr val="lt1">
                <a:hueOff val="0"/>
                <a:satOff val="0"/>
                <a:lumOff val="0"/>
                <a:alphaOff val="0"/>
              </a:schemeClr>
            </a:lnRef>
            <a:fillRef idx="1">
              <a:schemeClr val="accent3">
                <a:hueOff val="6250147"/>
                <a:satOff val="-9378"/>
                <a:lumOff val="-1525"/>
                <a:alphaOff val="0"/>
              </a:schemeClr>
            </a:fillRef>
            <a:effectRef idx="0">
              <a:schemeClr val="accent3">
                <a:hueOff val="6250147"/>
                <a:satOff val="-9378"/>
                <a:lumOff val="-1525"/>
                <a:alphaOff val="0"/>
              </a:schemeClr>
            </a:effectRef>
            <a:fontRef idx="minor">
              <a:schemeClr val="lt1"/>
            </a:fontRef>
          </p:style>
        </p:sp>
        <p:sp>
          <p:nvSpPr>
            <p:cNvPr id="43" name="Oval 28"/>
            <p:cNvSpPr/>
            <p:nvPr/>
          </p:nvSpPr>
          <p:spPr>
            <a:xfrm>
              <a:off x="3885818" y="4750142"/>
              <a:ext cx="766307" cy="766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a:t>Consultation wtih Educational Psychologist </a:t>
              </a:r>
            </a:p>
          </p:txBody>
        </p:sp>
      </p:grpSp>
      <p:grpSp>
        <p:nvGrpSpPr>
          <p:cNvPr id="18" name="Group 17"/>
          <p:cNvGrpSpPr/>
          <p:nvPr/>
        </p:nvGrpSpPr>
        <p:grpSpPr>
          <a:xfrm>
            <a:off x="2657351" y="5371985"/>
            <a:ext cx="46899" cy="937990"/>
            <a:chOff x="3497322" y="3410339"/>
            <a:chExt cx="46899" cy="937990"/>
          </a:xfrm>
        </p:grpSpPr>
        <p:sp>
          <p:nvSpPr>
            <p:cNvPr id="40" name="Straight Connector 29"/>
            <p:cNvSpPr/>
            <p:nvPr/>
          </p:nvSpPr>
          <p:spPr>
            <a:xfrm rot="7560000">
              <a:off x="3051776" y="3867910"/>
              <a:ext cx="937990" cy="22847"/>
            </a:xfrm>
            <a:custGeom>
              <a:avLst/>
              <a:gdLst/>
              <a:ahLst/>
              <a:cxnLst/>
              <a:rect l="0" t="0" r="0" b="0"/>
              <a:pathLst>
                <a:path>
                  <a:moveTo>
                    <a:pt x="0" y="11423"/>
                  </a:moveTo>
                  <a:lnTo>
                    <a:pt x="937990"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1" name="Straight Connector 30"/>
            <p:cNvSpPr/>
            <p:nvPr/>
          </p:nvSpPr>
          <p:spPr>
            <a:xfrm rot="18360000">
              <a:off x="3497322" y="3855884"/>
              <a:ext cx="46899" cy="468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19" name="Group 18"/>
          <p:cNvGrpSpPr/>
          <p:nvPr/>
        </p:nvGrpSpPr>
        <p:grpSpPr>
          <a:xfrm>
            <a:off x="1544772" y="6116919"/>
            <a:ext cx="1083723" cy="1083723"/>
            <a:chOff x="2384743" y="4155273"/>
            <a:chExt cx="1083723" cy="1083723"/>
          </a:xfrm>
        </p:grpSpPr>
        <p:sp>
          <p:nvSpPr>
            <p:cNvPr id="38" name="Oval 37"/>
            <p:cNvSpPr/>
            <p:nvPr/>
          </p:nvSpPr>
          <p:spPr>
            <a:xfrm>
              <a:off x="2384743" y="4155273"/>
              <a:ext cx="1083723" cy="1083723"/>
            </a:xfrm>
            <a:prstGeom prst="ellipse">
              <a:avLst/>
            </a:prstGeom>
          </p:spPr>
          <p:style>
            <a:lnRef idx="2">
              <a:schemeClr val="lt1">
                <a:hueOff val="0"/>
                <a:satOff val="0"/>
                <a:lumOff val="0"/>
                <a:alphaOff val="0"/>
              </a:schemeClr>
            </a:lnRef>
            <a:fillRef idx="1">
              <a:schemeClr val="accent3">
                <a:hueOff val="7500176"/>
                <a:satOff val="-11253"/>
                <a:lumOff val="-1830"/>
                <a:alphaOff val="0"/>
              </a:schemeClr>
            </a:fillRef>
            <a:effectRef idx="0">
              <a:schemeClr val="accent3">
                <a:hueOff val="7500176"/>
                <a:satOff val="-11253"/>
                <a:lumOff val="-1830"/>
                <a:alphaOff val="0"/>
              </a:schemeClr>
            </a:effectRef>
            <a:fontRef idx="minor">
              <a:schemeClr val="lt1"/>
            </a:fontRef>
          </p:style>
        </p:sp>
        <p:sp>
          <p:nvSpPr>
            <p:cNvPr id="39" name="Oval 32"/>
            <p:cNvSpPr/>
            <p:nvPr/>
          </p:nvSpPr>
          <p:spPr>
            <a:xfrm>
              <a:off x="2543451" y="4313981"/>
              <a:ext cx="766307" cy="766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a:t>Training </a:t>
              </a:r>
            </a:p>
          </p:txBody>
        </p:sp>
      </p:grpSp>
      <p:grpSp>
        <p:nvGrpSpPr>
          <p:cNvPr id="20" name="Group 19"/>
          <p:cNvGrpSpPr/>
          <p:nvPr/>
        </p:nvGrpSpPr>
        <p:grpSpPr>
          <a:xfrm>
            <a:off x="1750684" y="5190550"/>
            <a:ext cx="885199" cy="44259"/>
            <a:chOff x="2590655" y="3228904"/>
            <a:chExt cx="885199" cy="44259"/>
          </a:xfrm>
        </p:grpSpPr>
        <p:sp>
          <p:nvSpPr>
            <p:cNvPr id="36" name="Straight Connector 33"/>
            <p:cNvSpPr/>
            <p:nvPr/>
          </p:nvSpPr>
          <p:spPr>
            <a:xfrm rot="9720000">
              <a:off x="2590655" y="3239610"/>
              <a:ext cx="885199" cy="22847"/>
            </a:xfrm>
            <a:custGeom>
              <a:avLst/>
              <a:gdLst/>
              <a:ahLst/>
              <a:cxnLst/>
              <a:rect l="0" t="0" r="0" b="0"/>
              <a:pathLst>
                <a:path>
                  <a:moveTo>
                    <a:pt x="0" y="11423"/>
                  </a:moveTo>
                  <a:lnTo>
                    <a:pt x="885199"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7" name="Straight Connector 34"/>
            <p:cNvSpPr/>
            <p:nvPr/>
          </p:nvSpPr>
          <p:spPr>
            <a:xfrm rot="20520000">
              <a:off x="3011125" y="3228904"/>
              <a:ext cx="44259" cy="4425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21" name="Group 20"/>
          <p:cNvGrpSpPr/>
          <p:nvPr/>
        </p:nvGrpSpPr>
        <p:grpSpPr>
          <a:xfrm>
            <a:off x="715144" y="4975033"/>
            <a:ext cx="1083723" cy="1083723"/>
            <a:chOff x="1555115" y="3013387"/>
            <a:chExt cx="1083723" cy="1083723"/>
          </a:xfrm>
        </p:grpSpPr>
        <p:sp>
          <p:nvSpPr>
            <p:cNvPr id="34" name="Oval 33"/>
            <p:cNvSpPr/>
            <p:nvPr/>
          </p:nvSpPr>
          <p:spPr>
            <a:xfrm>
              <a:off x="1555115" y="3013387"/>
              <a:ext cx="1083723" cy="1083723"/>
            </a:xfrm>
            <a:prstGeom prst="ellipse">
              <a:avLst/>
            </a:prstGeom>
          </p:spPr>
          <p:style>
            <a:lnRef idx="2">
              <a:schemeClr val="lt1">
                <a:hueOff val="0"/>
                <a:satOff val="0"/>
                <a:lumOff val="0"/>
                <a:alphaOff val="0"/>
              </a:schemeClr>
            </a:lnRef>
            <a:fillRef idx="1">
              <a:schemeClr val="accent3">
                <a:hueOff val="8750205"/>
                <a:satOff val="-13129"/>
                <a:lumOff val="-2135"/>
                <a:alphaOff val="0"/>
              </a:schemeClr>
            </a:fillRef>
            <a:effectRef idx="0">
              <a:schemeClr val="accent3">
                <a:hueOff val="8750205"/>
                <a:satOff val="-13129"/>
                <a:lumOff val="-2135"/>
                <a:alphaOff val="0"/>
              </a:schemeClr>
            </a:effectRef>
            <a:fontRef idx="minor">
              <a:schemeClr val="lt1"/>
            </a:fontRef>
          </p:style>
        </p:sp>
        <p:sp>
          <p:nvSpPr>
            <p:cNvPr id="35" name="Oval 36"/>
            <p:cNvSpPr/>
            <p:nvPr/>
          </p:nvSpPr>
          <p:spPr>
            <a:xfrm>
              <a:off x="1713823" y="3172095"/>
              <a:ext cx="766307" cy="766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a:t>Referral to LAC nurses or other health provision</a:t>
              </a:r>
            </a:p>
          </p:txBody>
        </p:sp>
      </p:grpSp>
      <p:grpSp>
        <p:nvGrpSpPr>
          <p:cNvPr id="22" name="Group 21"/>
          <p:cNvGrpSpPr/>
          <p:nvPr/>
        </p:nvGrpSpPr>
        <p:grpSpPr>
          <a:xfrm>
            <a:off x="1750684" y="4387532"/>
            <a:ext cx="885199" cy="44259"/>
            <a:chOff x="2590655" y="2425886"/>
            <a:chExt cx="885199" cy="44259"/>
          </a:xfrm>
        </p:grpSpPr>
        <p:sp>
          <p:nvSpPr>
            <p:cNvPr id="32" name="Straight Connector 37"/>
            <p:cNvSpPr/>
            <p:nvPr/>
          </p:nvSpPr>
          <p:spPr>
            <a:xfrm rot="11880000">
              <a:off x="2590655" y="2436593"/>
              <a:ext cx="885199" cy="22847"/>
            </a:xfrm>
            <a:custGeom>
              <a:avLst/>
              <a:gdLst/>
              <a:ahLst/>
              <a:cxnLst/>
              <a:rect l="0" t="0" r="0" b="0"/>
              <a:pathLst>
                <a:path>
                  <a:moveTo>
                    <a:pt x="0" y="11423"/>
                  </a:moveTo>
                  <a:lnTo>
                    <a:pt x="885199"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3" name="Straight Connector 38"/>
            <p:cNvSpPr/>
            <p:nvPr/>
          </p:nvSpPr>
          <p:spPr>
            <a:xfrm rot="22680000">
              <a:off x="3011125" y="2425886"/>
              <a:ext cx="44259" cy="4425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23" name="Group 22"/>
          <p:cNvGrpSpPr/>
          <p:nvPr/>
        </p:nvGrpSpPr>
        <p:grpSpPr>
          <a:xfrm>
            <a:off x="715144" y="3563585"/>
            <a:ext cx="1083723" cy="1083723"/>
            <a:chOff x="1555115" y="1601939"/>
            <a:chExt cx="1083723" cy="1083723"/>
          </a:xfrm>
        </p:grpSpPr>
        <p:sp>
          <p:nvSpPr>
            <p:cNvPr id="30" name="Oval 29"/>
            <p:cNvSpPr/>
            <p:nvPr/>
          </p:nvSpPr>
          <p:spPr>
            <a:xfrm>
              <a:off x="1555115" y="1601939"/>
              <a:ext cx="1083723" cy="1083723"/>
            </a:xfrm>
            <a:prstGeom prst="ellipse">
              <a:avLst/>
            </a:prstGeom>
          </p:spPr>
          <p:style>
            <a:lnRef idx="2">
              <a:schemeClr val="lt1">
                <a:hueOff val="0"/>
                <a:satOff val="0"/>
                <a:lumOff val="0"/>
                <a:alphaOff val="0"/>
              </a:schemeClr>
            </a:lnRef>
            <a:fillRef idx="1">
              <a:schemeClr val="accent3">
                <a:hueOff val="10000235"/>
                <a:satOff val="-15004"/>
                <a:lumOff val="-2440"/>
                <a:alphaOff val="0"/>
              </a:schemeClr>
            </a:fillRef>
            <a:effectRef idx="0">
              <a:schemeClr val="accent3">
                <a:hueOff val="10000235"/>
                <a:satOff val="-15004"/>
                <a:lumOff val="-2440"/>
                <a:alphaOff val="0"/>
              </a:schemeClr>
            </a:effectRef>
            <a:fontRef idx="minor">
              <a:schemeClr val="lt1"/>
            </a:fontRef>
          </p:style>
        </p:sp>
        <p:sp>
          <p:nvSpPr>
            <p:cNvPr id="31" name="Oval 40"/>
            <p:cNvSpPr/>
            <p:nvPr/>
          </p:nvSpPr>
          <p:spPr>
            <a:xfrm>
              <a:off x="1713823" y="1760647"/>
              <a:ext cx="766307" cy="7663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dirty="0"/>
                <a:t>Youth </a:t>
              </a:r>
              <a:r>
                <a:rPr lang="en-GB" sz="1100" dirty="0"/>
                <a:t>E</a:t>
              </a:r>
              <a:r>
                <a:rPr lang="en-GB" sz="1100" kern="1200" dirty="0" smtClean="0"/>
                <a:t>motional Support</a:t>
              </a:r>
            </a:p>
            <a:p>
              <a:pPr lvl="0" algn="ctr" defTabSz="488950">
                <a:lnSpc>
                  <a:spcPct val="90000"/>
                </a:lnSpc>
                <a:spcBef>
                  <a:spcPct val="0"/>
                </a:spcBef>
                <a:spcAft>
                  <a:spcPct val="35000"/>
                </a:spcAft>
              </a:pPr>
              <a:r>
                <a:rPr lang="en-GB" sz="1100" kern="1200" dirty="0" smtClean="0"/>
                <a:t>or </a:t>
              </a:r>
              <a:r>
                <a:rPr lang="en-GB" sz="1100" kern="1200" dirty="0"/>
                <a:t>other Universal Services </a:t>
              </a:r>
            </a:p>
          </p:txBody>
        </p:sp>
      </p:grpSp>
      <p:grpSp>
        <p:nvGrpSpPr>
          <p:cNvPr id="24" name="Group 23"/>
          <p:cNvGrpSpPr/>
          <p:nvPr/>
        </p:nvGrpSpPr>
        <p:grpSpPr>
          <a:xfrm>
            <a:off x="2662255" y="3326277"/>
            <a:ext cx="46130" cy="922612"/>
            <a:chOff x="3502226" y="1364631"/>
            <a:chExt cx="46130" cy="922612"/>
          </a:xfrm>
        </p:grpSpPr>
        <p:sp>
          <p:nvSpPr>
            <p:cNvPr id="28" name="Straight Connector 41"/>
            <p:cNvSpPr/>
            <p:nvPr/>
          </p:nvSpPr>
          <p:spPr>
            <a:xfrm rot="14040000">
              <a:off x="3063985" y="1814513"/>
              <a:ext cx="922612" cy="22847"/>
            </a:xfrm>
            <a:custGeom>
              <a:avLst/>
              <a:gdLst/>
              <a:ahLst/>
              <a:cxnLst/>
              <a:rect l="0" t="0" r="0" b="0"/>
              <a:pathLst>
                <a:path>
                  <a:moveTo>
                    <a:pt x="0" y="11423"/>
                  </a:moveTo>
                  <a:lnTo>
                    <a:pt x="922612" y="11423"/>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29" name="Straight Connector 42"/>
            <p:cNvSpPr/>
            <p:nvPr/>
          </p:nvSpPr>
          <p:spPr>
            <a:xfrm rot="24840000">
              <a:off x="3502226" y="1802871"/>
              <a:ext cx="46130" cy="4613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700" tIns="0" rIns="12700" bIns="0" numCol="1" spcCol="1270" anchor="ctr" anchorCtr="0">
              <a:noAutofit/>
            </a:bodyPr>
            <a:lstStyle/>
            <a:p>
              <a:pPr lvl="0" algn="ctr" defTabSz="488950">
                <a:lnSpc>
                  <a:spcPct val="90000"/>
                </a:lnSpc>
                <a:spcBef>
                  <a:spcPct val="0"/>
                </a:spcBef>
                <a:spcAft>
                  <a:spcPct val="35000"/>
                </a:spcAft>
              </a:pPr>
              <a:endParaRPr lang="en-GB" sz="1100" kern="1200"/>
            </a:p>
          </p:txBody>
        </p:sp>
      </p:grpSp>
      <p:grpSp>
        <p:nvGrpSpPr>
          <p:cNvPr id="25" name="Group 24"/>
          <p:cNvGrpSpPr/>
          <p:nvPr/>
        </p:nvGrpSpPr>
        <p:grpSpPr>
          <a:xfrm>
            <a:off x="1525758" y="2408213"/>
            <a:ext cx="1121751" cy="1110697"/>
            <a:chOff x="2365729" y="446567"/>
            <a:chExt cx="1121751" cy="1110697"/>
          </a:xfrm>
        </p:grpSpPr>
        <p:sp>
          <p:nvSpPr>
            <p:cNvPr id="26" name="Oval 25"/>
            <p:cNvSpPr/>
            <p:nvPr/>
          </p:nvSpPr>
          <p:spPr>
            <a:xfrm>
              <a:off x="2365729" y="446567"/>
              <a:ext cx="1121751" cy="1110697"/>
            </a:xfrm>
            <a:prstGeom prst="ellipse">
              <a:avLst/>
            </a:prstGeom>
          </p:spPr>
          <p:style>
            <a:lnRef idx="2">
              <a:schemeClr val="lt1">
                <a:hueOff val="0"/>
                <a:satOff val="0"/>
                <a:lumOff val="0"/>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sp>
        <p:sp>
          <p:nvSpPr>
            <p:cNvPr id="27" name="Oval 44"/>
            <p:cNvSpPr/>
            <p:nvPr/>
          </p:nvSpPr>
          <p:spPr>
            <a:xfrm>
              <a:off x="2530006" y="609225"/>
              <a:ext cx="793197" cy="78538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GB" sz="1100" kern="1200"/>
                <a:t>Case Management (being developed) </a:t>
              </a:r>
            </a:p>
          </p:txBody>
        </p:sp>
      </p:grpSp>
    </p:spTree>
    <p:extLst>
      <p:ext uri="{BB962C8B-B14F-4D97-AF65-F5344CB8AC3E}">
        <p14:creationId xmlns:p14="http://schemas.microsoft.com/office/powerpoint/2010/main" val="3448568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686</Words>
  <Application>Microsoft Office PowerPoint</Application>
  <PresentationFormat>On-screen Show (4:3)</PresentationFormat>
  <Paragraphs>59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Therapeutic Access    Point</vt:lpstr>
      <vt:lpstr>What is TAP?</vt:lpstr>
      <vt:lpstr>Who attends TAP?</vt:lpstr>
      <vt:lpstr>Referral Criteria</vt:lpstr>
      <vt:lpstr>External Therapeutic Packages </vt:lpstr>
      <vt:lpstr>Outcomes of the meeting</vt:lpstr>
    </vt:vector>
  </TitlesOfParts>
  <Company>WSCC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to know each other Play sessions  using Theraplay  principles</dc:title>
  <dc:creator>Jan Furlong</dc:creator>
  <cp:lastModifiedBy>Nicola Honsa</cp:lastModifiedBy>
  <cp:revision>35</cp:revision>
  <cp:lastPrinted>2014-07-14T17:07:22Z</cp:lastPrinted>
  <dcterms:created xsi:type="dcterms:W3CDTF">2013-07-10T09:26:17Z</dcterms:created>
  <dcterms:modified xsi:type="dcterms:W3CDTF">2019-03-28T09:47:40Z</dcterms:modified>
</cp:coreProperties>
</file>