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5.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7"/>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Lst>
  <p:sldSz cx="9144000" cy="6858000" type="screen4x3"/>
  <p:notesSz cx="6797675" cy="9926638"/>
  <p:defaultTextStyle>
    <a:defPPr>
      <a:defRPr lang="en-GB"/>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D31"/>
    <a:srgbClr val="060E18"/>
    <a:srgbClr val="49AA42"/>
    <a:srgbClr val="1B4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49319" autoAdjust="0"/>
  </p:normalViewPr>
  <p:slideViewPr>
    <p:cSldViewPr snapToGrid="0" snapToObjects="1" showGuides="1">
      <p:cViewPr varScale="1">
        <p:scale>
          <a:sx n="33" d="100"/>
          <a:sy n="33" d="100"/>
        </p:scale>
        <p:origin x="22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7" d="100"/>
          <a:sy n="77" d="100"/>
        </p:scale>
        <p:origin x="-2058"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CB48DD-1781-43C8-A021-5932C5564098}" type="datetimeFigureOut">
              <a:rPr lang="en-GB" smtClean="0"/>
              <a:t>12/06/2019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D8C766-5580-49B4-AABF-30B603A5661A}" type="slidenum">
              <a:rPr lang="en-GB" smtClean="0"/>
              <a:t>‹#›</a:t>
            </a:fld>
            <a:endParaRPr lang="en-GB" dirty="0"/>
          </a:p>
        </p:txBody>
      </p:sp>
    </p:spTree>
    <p:extLst>
      <p:ext uri="{BB962C8B-B14F-4D97-AF65-F5344CB8AC3E}">
        <p14:creationId xmlns:p14="http://schemas.microsoft.com/office/powerpoint/2010/main" val="26605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Welcome to the Data Protection and IT Security refresher training.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a:t>
            </a:r>
            <a:r>
              <a:rPr lang="en-GB" baseline="0" dirty="0">
                <a:latin typeface="Arial" panose="020B0604020202020204" pitchFamily="34" charset="0"/>
                <a:cs typeface="Arial" panose="020B0604020202020204" pitchFamily="34" charset="0"/>
              </a:rPr>
              <a:t> purpose of this session is to:</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Remind you how we should handle personal and sensitive personal data we use and how to protect it</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Ensure you are aware of your responsibilities around information security</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Remind you of acceptable and safe use of Information Technology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Know what good record keeping entails</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Understand the importance of thinking and checking before sharing information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Highlight some of the information security incidents that have occurred and</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Ensure everyone knows how to report an information security incident and why it is important to do so</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Raise awareness of RIPA – a different form of information</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7D8C766-5580-49B4-AABF-30B603A5661A}" type="slidenum">
              <a:rPr lang="en-GB" smtClean="0"/>
              <a:t>1</a:t>
            </a:fld>
            <a:endParaRPr lang="en-GB" dirty="0"/>
          </a:p>
        </p:txBody>
      </p:sp>
    </p:spTree>
    <p:extLst>
      <p:ext uri="{BB962C8B-B14F-4D97-AF65-F5344CB8AC3E}">
        <p14:creationId xmlns:p14="http://schemas.microsoft.com/office/powerpoint/2010/main" val="2093508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So if we don’t keep the information secure then there is a risk to</a:t>
            </a:r>
            <a:r>
              <a:rPr lang="en-GB" baseline="0" dirty="0">
                <a:latin typeface="Arial" panose="020B0604020202020204" pitchFamily="34" charset="0"/>
                <a:cs typeface="Arial" panose="020B0604020202020204" pitchFamily="34" charset="0"/>
              </a:rPr>
              <a:t> the organisation and to the individual.  If we lose someone’s information we need to weigh up the </a:t>
            </a:r>
            <a:r>
              <a:rPr lang="en-GB" b="1" baseline="0" dirty="0">
                <a:latin typeface="Arial" panose="020B0604020202020204" pitchFamily="34" charset="0"/>
                <a:cs typeface="Arial" panose="020B0604020202020204" pitchFamily="34" charset="0"/>
              </a:rPr>
              <a:t>impact</a:t>
            </a:r>
            <a:r>
              <a:rPr lang="en-GB" baseline="0" dirty="0">
                <a:latin typeface="Arial" panose="020B0604020202020204" pitchFamily="34" charset="0"/>
                <a:cs typeface="Arial" panose="020B0604020202020204" pitchFamily="34" charset="0"/>
              </a:rPr>
              <a:t> and consider informing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We’ll also discuss later about how to report an incident and why it is important.</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 ICO is the data protection regulator.  They check whether we are compliant.  You may have heard about some of the fines that the ICO has brought against organisations for breaching the Data Protection Act.</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78153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To report an incident to the ICO we undertake a risk assessment of the incident.  We score one point for each of the following:</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more than 11 people are affected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the incident is a repeat of a similar incident in recent months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the information is of a highly sensitive nature -  Social or health care, criminal record etc.</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we have failed to have measures in place to protect the information</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there is a chance of significant harm to the individual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only need two points to report an incident to the ICO</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4852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Arial" panose="020B0604020202020204" pitchFamily="34" charset="0"/>
                <a:cs typeface="Arial" panose="020B0604020202020204" pitchFamily="34" charset="0"/>
              </a:rPr>
              <a:t>Accidents happen</a:t>
            </a:r>
            <a:r>
              <a:rPr lang="en-GB" b="0" baseline="0" dirty="0">
                <a:latin typeface="Arial" panose="020B0604020202020204" pitchFamily="34" charset="0"/>
                <a:cs typeface="Arial" panose="020B0604020202020204" pitchFamily="34" charset="0"/>
              </a:rPr>
              <a:t> but we can only learn from them if we know about them.  So we need to report incidents</a:t>
            </a:r>
            <a:r>
              <a:rPr lang="en-GB" b="0" baseline="0" dirty="0"/>
              <a:t>.  </a:t>
            </a:r>
            <a:r>
              <a:rPr lang="en-GB" dirty="0">
                <a:solidFill>
                  <a:schemeClr val="bg1">
                    <a:lumMod val="50000"/>
                  </a:schemeClr>
                </a:solidFill>
                <a:latin typeface="Times New Roman" panose="02020603050405020304" pitchFamily="18" charset="0"/>
                <a:cs typeface="Times New Roman" panose="02020603050405020304" pitchFamily="18" charset="0"/>
              </a:rPr>
              <a:t>{DIRECTION} Ask the question and discuss.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Report the incident to your Manager / info@adoptionwest.co.uk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reason for reporting the incident is illustrated in this incident:</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We </a:t>
            </a:r>
            <a:r>
              <a:rPr lang="en-GB" b="1" dirty="0">
                <a:latin typeface="Arial" panose="020B0604020202020204" pitchFamily="34" charset="0"/>
                <a:cs typeface="Arial" panose="020B0604020202020204" pitchFamily="34" charset="0"/>
              </a:rPr>
              <a:t>posted</a:t>
            </a:r>
            <a:r>
              <a:rPr lang="en-GB" dirty="0">
                <a:latin typeface="Arial" panose="020B0604020202020204" pitchFamily="34" charset="0"/>
                <a:cs typeface="Arial" panose="020B0604020202020204" pitchFamily="34" charset="0"/>
              </a:rPr>
              <a:t> a letter with very sensitive information to the wrong address.  We were also working with the family who received the information in error.  The letter was opened  and then returned to the worker who brought it back to the office.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incident was not reported.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Three months later the same error happened again.  Only this time the neighbour took it to the intended recipient but after she had opened and read the contents.  On the doorstep she revealed information she could only have known if she had read beyond page 2.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family complained; they didn’t feel safe in their community anymore.  The young person reported that she received horrible phone calls and messages left on her Facebook page (the information was a child protection report and contained sensitive information about the young person’s sexualised behaviour).  The young person and her family believed that the unpleasant phone call and Facebook messages received was because the neighbour had told other people in their community about what she had read.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We had to report this incident to the Information Commissioner’s Office and we had to support the family to move house.  As well as the obvious personal impact on the family there was a financial impact to the organisation.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If the first incident had been reported we would have put measures in place to reduce the risk of the same mistake being repeated. </a:t>
            </a:r>
          </a:p>
          <a:p>
            <a:r>
              <a:rPr lang="en-GB" dirty="0">
                <a:latin typeface="Arial" panose="020B0604020202020204" pitchFamily="34" charset="0"/>
                <a:cs typeface="Arial" panose="020B0604020202020204" pitchFamily="34" charset="0"/>
              </a:rPr>
              <a:t>As a result of this incident we now have reviewed the processes for sharing information between teams.  Addresses are checked at different points, template letters are now run from the database and clear instructions have been issued to staff to advise that case holders are responsible for updating contact details.</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6553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latin typeface="Arial" panose="020B0604020202020204" pitchFamily="34" charset="0"/>
                <a:cs typeface="Arial" panose="020B0604020202020204" pitchFamily="34" charset="0"/>
              </a:rPr>
              <a:t>Thinking about your </a:t>
            </a:r>
            <a:r>
              <a:rPr lang="en-GB" dirty="0">
                <a:latin typeface="Arial" panose="020B0604020202020204" pitchFamily="34" charset="0"/>
                <a:cs typeface="Arial" panose="020B0604020202020204" pitchFamily="34" charset="0"/>
              </a:rPr>
              <a:t>approach to protecting your own data.  Many of us use s</a:t>
            </a:r>
            <a:r>
              <a:rPr lang="en-GB" i="0" dirty="0">
                <a:latin typeface="Arial" panose="020B0604020202020204" pitchFamily="34" charset="0"/>
                <a:cs typeface="Arial" panose="020B0604020202020204" pitchFamily="34" charset="0"/>
              </a:rPr>
              <a:t>ocial media; it’s great</a:t>
            </a:r>
            <a:r>
              <a:rPr lang="en-GB" i="0" baseline="0" dirty="0">
                <a:latin typeface="Arial" panose="020B0604020202020204" pitchFamily="34" charset="0"/>
                <a:cs typeface="Arial" panose="020B0604020202020204" pitchFamily="34" charset="0"/>
              </a:rPr>
              <a:t> for keeping in touch with people and for sharing information.  There are some things we need to remember though about protecting our personal information so we can continue to get the benefit from social media and avoid the pitfalls.</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Ensure your privacy settings are set correctly.  In the above they’re set so anyone can see the information</a:t>
            </a:r>
            <a:endParaRPr lang="en-GB" i="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i="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i="0" baseline="0" dirty="0">
                <a:latin typeface="Arial" panose="020B0604020202020204" pitchFamily="34" charset="0"/>
                <a:cs typeface="Arial" panose="020B0604020202020204" pitchFamily="34" charset="0"/>
              </a:rPr>
              <a:t>Be mindful about who sees what information about you.</a:t>
            </a:r>
            <a:r>
              <a:rPr lang="en-GB" sz="1200" kern="1200" dirty="0">
                <a:solidFill>
                  <a:schemeClr val="tx1"/>
                </a:solidFill>
                <a:effectLst/>
                <a:latin typeface="Arial" panose="020B0604020202020204" pitchFamily="34" charset="0"/>
                <a:cs typeface="Arial" panose="020B0604020202020204" pitchFamily="34" charset="0"/>
              </a:rPr>
              <a:t> Always remember that you can never get back what you reveal ("right to be forgotten" won't affect any hackers who have made copies of your profile).</a:t>
            </a:r>
            <a:br>
              <a:rPr lang="en-GB" sz="1200" kern="1200" dirty="0">
                <a:solidFill>
                  <a:schemeClr val="tx1"/>
                </a:solidFill>
                <a:effectLst/>
                <a:latin typeface="Arial" panose="020B0604020202020204" pitchFamily="34" charset="0"/>
                <a:cs typeface="Arial" panose="020B0604020202020204" pitchFamily="34" charset="0"/>
              </a:rPr>
            </a:br>
            <a:endParaRPr lang="en-GB" sz="1200" kern="120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cs typeface="Arial" panose="020B0604020202020204" pitchFamily="34" charset="0"/>
              </a:rPr>
              <a:t>Do any of</a:t>
            </a:r>
            <a:r>
              <a:rPr lang="en-GB" sz="1200" kern="1200" baseline="0" dirty="0">
                <a:solidFill>
                  <a:schemeClr val="tx1"/>
                </a:solidFill>
                <a:effectLst/>
                <a:latin typeface="Arial" panose="020B0604020202020204" pitchFamily="34" charset="0"/>
                <a:cs typeface="Arial" panose="020B0604020202020204" pitchFamily="34" charset="0"/>
              </a:rPr>
              <a:t> your services / you check your clients’ social media pages?</a:t>
            </a:r>
          </a:p>
          <a:p>
            <a:pPr marL="0" indent="0">
              <a:buFont typeface="Arial" panose="020B0604020202020204" pitchFamily="34" charset="0"/>
              <a:buNone/>
            </a:pPr>
            <a:endParaRPr lang="en-GB" sz="1200" kern="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Arial" panose="020B0604020202020204" pitchFamily="34" charset="0"/>
                <a:ea typeface="+mn-ea"/>
                <a:cs typeface="Arial" panose="020B0604020202020204" pitchFamily="34" charset="0"/>
              </a:rPr>
              <a:t>Those of you who may use</a:t>
            </a:r>
            <a:r>
              <a:rPr lang="en-GB" sz="1200" kern="1200" baseline="0" dirty="0">
                <a:solidFill>
                  <a:schemeClr val="tx1"/>
                </a:solidFill>
                <a:effectLst/>
                <a:latin typeface="Arial" panose="020B0604020202020204" pitchFamily="34" charset="0"/>
                <a:ea typeface="+mn-ea"/>
                <a:cs typeface="Arial" panose="020B0604020202020204" pitchFamily="34" charset="0"/>
              </a:rPr>
              <a:t> social media at work may need to be mindful of another piece of legislation referred to as RIPA or the Regulation of Investigatory Powers Act. </a:t>
            </a:r>
            <a:r>
              <a:rPr lang="en-GB" dirty="0">
                <a:solidFill>
                  <a:schemeClr val="bg1">
                    <a:lumMod val="50000"/>
                  </a:schemeClr>
                </a:solidFill>
                <a:latin typeface="Times New Roman" panose="02020603050405020304" pitchFamily="18" charset="0"/>
                <a:cs typeface="Times New Roman" panose="02020603050405020304" pitchFamily="18" charset="0"/>
              </a:rPr>
              <a:t>{DIRECTION} click on the next slide.</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70811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0" baseline="0" dirty="0">
                <a:latin typeface="Arial" panose="020B0604020202020204" pitchFamily="34" charset="0"/>
                <a:cs typeface="Arial" panose="020B0604020202020204" pitchFamily="34" charset="0"/>
              </a:rPr>
              <a:t>Regulation of Investigatory Powers Act </a:t>
            </a:r>
            <a:r>
              <a:rPr lang="en-GB" b="0" i="0" baseline="0" dirty="0">
                <a:latin typeface="Arial" panose="020B0604020202020204" pitchFamily="34" charset="0"/>
                <a:cs typeface="Arial" panose="020B0604020202020204" pitchFamily="34" charset="0"/>
              </a:rPr>
              <a:t>gives us limited powers to investigate certain types of crime, both in terms of prevention and detection. We can use RIPA for: </a:t>
            </a:r>
          </a:p>
          <a:p>
            <a:pPr marL="171450" indent="-171450">
              <a:buFont typeface="Arial" panose="020B0604020202020204" pitchFamily="34" charset="0"/>
              <a:buChar char="•"/>
            </a:pPr>
            <a:r>
              <a:rPr lang="en-GB" b="0" i="0" baseline="0" dirty="0">
                <a:latin typeface="Arial" panose="020B0604020202020204" pitchFamily="34" charset="0"/>
                <a:cs typeface="Arial" panose="020B0604020202020204" pitchFamily="34" charset="0"/>
              </a:rPr>
              <a:t>Crimes associated with serious instances of anti-social behaviour and vandalism, particularly where vulnerable people are at risk,</a:t>
            </a:r>
          </a:p>
          <a:p>
            <a:pPr marL="171450" indent="-171450">
              <a:buFont typeface="Arial" panose="020B0604020202020204" pitchFamily="34" charset="0"/>
              <a:buChar char="•"/>
            </a:pPr>
            <a:r>
              <a:rPr lang="en-GB" b="0" i="0" baseline="0" dirty="0">
                <a:latin typeface="Arial" panose="020B0604020202020204" pitchFamily="34" charset="0"/>
                <a:cs typeface="Arial" panose="020B0604020202020204" pitchFamily="34" charset="0"/>
              </a:rPr>
              <a:t>Offences that attract a custodial sentence of 6 months or more</a:t>
            </a:r>
          </a:p>
          <a:p>
            <a:pPr marL="171450" indent="-171450">
              <a:buFont typeface="Arial" panose="020B0604020202020204" pitchFamily="34" charset="0"/>
              <a:buChar char="•"/>
            </a:pPr>
            <a:r>
              <a:rPr lang="en-GB" b="0" i="0" baseline="0" dirty="0">
                <a:latin typeface="Arial" panose="020B0604020202020204" pitchFamily="34" charset="0"/>
                <a:cs typeface="Arial" panose="020B0604020202020204" pitchFamily="34" charset="0"/>
              </a:rPr>
              <a:t>The sale of tobacco products and alcohol to underage children</a:t>
            </a:r>
          </a:p>
          <a:p>
            <a:pPr marL="171450" indent="-171450">
              <a:buFont typeface="Arial" panose="020B0604020202020204" pitchFamily="34" charset="0"/>
              <a:buChar char="•"/>
            </a:pPr>
            <a:r>
              <a:rPr lang="en-GB" b="0" i="0" baseline="0" dirty="0">
                <a:latin typeface="Arial" panose="020B0604020202020204" pitchFamily="34" charset="0"/>
                <a:cs typeface="Arial" panose="020B0604020202020204" pitchFamily="34" charset="0"/>
              </a:rPr>
              <a:t>The investigation of any employee serious wrong doing.</a:t>
            </a:r>
          </a:p>
          <a:p>
            <a:pPr marL="171450" indent="-171450">
              <a:buFont typeface="Arial" panose="020B0604020202020204" pitchFamily="34" charset="0"/>
              <a:buChar char="•"/>
            </a:pPr>
            <a:endParaRPr lang="en-GB" b="0" i="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0" i="0" baseline="0" dirty="0">
                <a:latin typeface="Arial" panose="020B0604020202020204" pitchFamily="34" charset="0"/>
                <a:cs typeface="Arial" panose="020B0604020202020204" pitchFamily="34" charset="0"/>
              </a:rPr>
              <a:t>The use of RIPA should be proportionate to the likely outcome of the crime, so before action can be taken we must seek authorisation from the local magistrates court. In most cases there are many other means of addressing the problem without resorting to RIPA, this is why we use it very infrequently.</a:t>
            </a:r>
          </a:p>
          <a:p>
            <a:pPr marL="0" indent="0">
              <a:buFont typeface="Arial" panose="020B0604020202020204" pitchFamily="34" charset="0"/>
              <a:buNone/>
            </a:pPr>
            <a:endParaRPr lang="en-GB" b="0" i="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0" i="0" baseline="0" dirty="0">
                <a:latin typeface="Arial" panose="020B0604020202020204" pitchFamily="34" charset="0"/>
                <a:cs typeface="Arial" panose="020B0604020202020204" pitchFamily="34" charset="0"/>
              </a:rPr>
              <a:t>Please note, do not use fictitious social media accounts and if you are using your accounts to regularly check on a suspect then you may need RIPA authorisation.  </a:t>
            </a:r>
          </a:p>
          <a:p>
            <a:pPr marL="0" indent="0">
              <a:buFont typeface="Arial" panose="020B0604020202020204" pitchFamily="34" charset="0"/>
              <a:buNone/>
            </a:pPr>
            <a:endParaRPr lang="en-GB" b="0" i="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0" i="0" baseline="0" dirty="0">
                <a:latin typeface="Arial" panose="020B0604020202020204" pitchFamily="34" charset="0"/>
                <a:cs typeface="Arial" panose="020B0604020202020204" pitchFamily="34" charset="0"/>
              </a:rPr>
              <a:t>If you feel you are getting involved in such an investigation and are not sure how to proceed please contact your line manager.</a:t>
            </a:r>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66161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Arial" panose="020B0604020202020204" pitchFamily="34" charset="0"/>
                <a:cs typeface="Arial" panose="020B0604020202020204" pitchFamily="34" charset="0"/>
              </a:rPr>
              <a:t>A recap</a:t>
            </a:r>
            <a:r>
              <a:rPr lang="en-GB" b="0" baseline="0" dirty="0">
                <a:latin typeface="Arial" panose="020B0604020202020204" pitchFamily="34" charset="0"/>
                <a:cs typeface="Arial" panose="020B0604020202020204" pitchFamily="34" charset="0"/>
              </a:rPr>
              <a:t> of the purpose of the s</a:t>
            </a:r>
            <a:r>
              <a:rPr lang="en-GB" baseline="0" dirty="0">
                <a:latin typeface="Arial" panose="020B0604020202020204" pitchFamily="34" charset="0"/>
                <a:cs typeface="Arial" panose="020B0604020202020204" pitchFamily="34" charset="0"/>
              </a:rPr>
              <a:t>ession, which was to:</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Remind you how we should handle personal and sensitive personal data we use and how to protect it</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Ensure you are aware of your responsibilities around information security</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Remind you of acceptable and safe use of Information Technology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Know what good record keeping entails</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Understand the importance of thinking and checking before sharing information </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Highlight some of the information security incidents that have occurred and</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Ensure everyone knows how to report an information security incident and why it is important to do so</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Raise awareness of RIPA</a:t>
            </a:r>
          </a:p>
          <a:p>
            <a:pPr marL="171450" indent="-17145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Any questions please contact your line manager.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50890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Lets take a swift look at the law that we need to make sure we comply with, the Data Protection Act 2018 (DPA).  It controls how personal information about living people is used by us.  It also applies to similar organisations, businesses or the government, e.g. our partners.  It’s the law, so failure to comply can be a criminal offence. Although fines rather than prosecution are the norm.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Everyone responsible for using data has to follow </a:t>
            </a:r>
            <a:r>
              <a:rPr lang="en-GB" u="sng" dirty="0">
                <a:latin typeface="Arial" panose="020B0604020202020204" pitchFamily="34" charset="0"/>
                <a:cs typeface="Arial" panose="020B0604020202020204" pitchFamily="34" charset="0"/>
              </a:rPr>
              <a:t>strict rules </a:t>
            </a:r>
            <a:r>
              <a:rPr lang="en-GB" dirty="0">
                <a:latin typeface="Arial" panose="020B0604020202020204" pitchFamily="34" charset="0"/>
                <a:cs typeface="Arial" panose="020B0604020202020204" pitchFamily="34" charset="0"/>
              </a:rPr>
              <a:t>called ‘data protection principles’.   So we must make sure the information we hold and process is:</a:t>
            </a:r>
          </a:p>
          <a:p>
            <a:pPr marL="171450" lvl="0" indent="-171450">
              <a:buFont typeface="Arial" panose="020B0604020202020204" pitchFamily="34" charset="0"/>
              <a:buChar char="•"/>
            </a:pPr>
            <a:r>
              <a:rPr lang="en-GB" dirty="0"/>
              <a:t>Processed lawfully, fairly, and in a transparent manner relating to individuals </a:t>
            </a:r>
          </a:p>
          <a:p>
            <a:pPr marL="171450" lvl="0" indent="-171450">
              <a:buFont typeface="Arial" panose="020B0604020202020204" pitchFamily="34" charset="0"/>
              <a:buChar char="•"/>
            </a:pPr>
            <a:r>
              <a:rPr lang="en-GB" dirty="0"/>
              <a:t>Collected for specified, explicit and legitimate purposes and not further processed in a manner that is incompatible with those purposes.</a:t>
            </a:r>
          </a:p>
          <a:p>
            <a:pPr marL="171450" lvl="0" indent="-171450">
              <a:buFont typeface="Arial" panose="020B0604020202020204" pitchFamily="34" charset="0"/>
              <a:buChar char="•"/>
            </a:pPr>
            <a:r>
              <a:rPr lang="en-GB" dirty="0"/>
              <a:t>Adequate, relevant and limited to what is necessary in relation to the purposes for which they are processed</a:t>
            </a:r>
          </a:p>
          <a:p>
            <a:pPr marL="171450" lvl="0" indent="-171450">
              <a:buFont typeface="Arial" panose="020B0604020202020204" pitchFamily="34" charset="0"/>
              <a:buChar char="•"/>
            </a:pPr>
            <a:r>
              <a:rPr lang="en-GB" dirty="0"/>
              <a:t>Accurate and, where necessary, kept up to date</a:t>
            </a:r>
          </a:p>
          <a:p>
            <a:pPr marL="171450" lvl="0" indent="-171450">
              <a:buFont typeface="Arial" panose="020B0604020202020204" pitchFamily="34" charset="0"/>
              <a:buChar char="•"/>
            </a:pPr>
            <a:r>
              <a:rPr lang="en-GB" dirty="0"/>
              <a:t>Kept in a form which permits identification of data subjects for no longer than is necessary for the purposes for which the personal data are processed.</a:t>
            </a:r>
          </a:p>
          <a:p>
            <a:pPr marL="171450" lvl="0" indent="-171450">
              <a:buFont typeface="Arial" panose="020B0604020202020204" pitchFamily="34" charset="0"/>
              <a:buChar char="•"/>
            </a:pPr>
            <a:r>
              <a:rPr lang="en-GB" dirty="0"/>
              <a:t>Processed in a manner that ensures appropriate security of the personal data, including protection against unauthorised or unlawful processing and against accidental loss, destruction or damage, using appropriate technical or organisational measures.</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During this session we’ll consider some of the recent data breaches we have experienced and show how these have failed the DPA principles.</a:t>
            </a:r>
          </a:p>
        </p:txBody>
      </p:sp>
      <p:sp>
        <p:nvSpPr>
          <p:cNvPr id="4" name="Slide Number Placeholder 3"/>
          <p:cNvSpPr>
            <a:spLocks noGrp="1"/>
          </p:cNvSpPr>
          <p:nvPr>
            <p:ph type="sldNum" sz="quarter" idx="10"/>
          </p:nvPr>
        </p:nvSpPr>
        <p:spPr/>
        <p:txBody>
          <a:bodyPr/>
          <a:lstStyle/>
          <a:p>
            <a:fld id="{D7D8C766-5580-49B4-AABF-30B603A5661A}" type="slidenum">
              <a:rPr lang="en-GB" smtClean="0"/>
              <a:t>2</a:t>
            </a:fld>
            <a:endParaRPr lang="en-GB" dirty="0"/>
          </a:p>
        </p:txBody>
      </p:sp>
    </p:spTree>
    <p:extLst>
      <p:ext uri="{BB962C8B-B14F-4D97-AF65-F5344CB8AC3E}">
        <p14:creationId xmlns:p14="http://schemas.microsoft.com/office/powerpoint/2010/main" val="143761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lumMod val="50000"/>
                  </a:schemeClr>
                </a:solidFill>
                <a:latin typeface="Times New Roman" panose="02020603050405020304" pitchFamily="18" charset="0"/>
              </a:rPr>
              <a:t>{DIRECTION}</a:t>
            </a:r>
            <a:r>
              <a:rPr lang="en-GB" baseline="0" dirty="0">
                <a:solidFill>
                  <a:schemeClr val="bg1">
                    <a:lumMod val="50000"/>
                  </a:schemeClr>
                </a:solidFill>
                <a:latin typeface="Times New Roman" panose="02020603050405020304" pitchFamily="18" charset="0"/>
              </a:rPr>
              <a:t> Allow the participants time to answer the first question</a:t>
            </a:r>
          </a:p>
          <a:p>
            <a:endParaRPr lang="en-GB" dirty="0"/>
          </a:p>
          <a:p>
            <a:r>
              <a:rPr lang="en-GB" dirty="0">
                <a:latin typeface="Arial" panose="020B0604020202020204" pitchFamily="34" charset="0"/>
              </a:rPr>
              <a:t>We need to ensure that colleagues are aware of</a:t>
            </a:r>
            <a:r>
              <a:rPr lang="en-GB" baseline="0" dirty="0">
                <a:latin typeface="Arial" panose="020B0604020202020204" pitchFamily="34" charset="0"/>
              </a:rPr>
              <a:t> the difference between personal and sensitive personal information because the risks are greater in relation to sensitive personal information.  Although just identifying the person can in some cases put the person at risk.  For instance, if their location is kept secret from others to protect them from possible physical harm.</a:t>
            </a:r>
          </a:p>
          <a:p>
            <a:endParaRPr lang="en-GB" dirty="0">
              <a:latin typeface="Arial" panose="020B0604020202020204" pitchFamily="34" charset="0"/>
            </a:endParaRPr>
          </a:p>
          <a:p>
            <a:r>
              <a:rPr lang="en-GB" dirty="0">
                <a:latin typeface="Arial" panose="020B0604020202020204" pitchFamily="34" charset="0"/>
              </a:rPr>
              <a:t>Personal information is</a:t>
            </a:r>
            <a:r>
              <a:rPr lang="en-GB" baseline="0" dirty="0">
                <a:latin typeface="Arial" panose="020B0604020202020204" pitchFamily="34" charset="0"/>
              </a:rPr>
              <a:t> data that identifies someone.  For instance their name and address, data of birth, email address, NI number, NHS number, School they attend.  </a:t>
            </a:r>
            <a:r>
              <a:rPr lang="en-GB" dirty="0">
                <a:latin typeface="Arial" panose="020B0604020202020204" pitchFamily="34" charset="0"/>
              </a:rPr>
              <a:t>There is stronger legal protection (e.g. Explicit consent must be gained from the data subject) for more sensitive information, such as:</a:t>
            </a:r>
          </a:p>
          <a:p>
            <a:pPr marL="171450" indent="-171450">
              <a:buFont typeface="Arial" panose="020B0604020202020204" pitchFamily="34" charset="0"/>
              <a:buChar char="•"/>
            </a:pPr>
            <a:r>
              <a:rPr lang="en-GB" dirty="0">
                <a:latin typeface="Arial" panose="020B0604020202020204" pitchFamily="34" charset="0"/>
              </a:rPr>
              <a:t>ethnic background</a:t>
            </a:r>
          </a:p>
          <a:p>
            <a:pPr marL="171450" indent="-171450">
              <a:buFont typeface="Arial" panose="020B0604020202020204" pitchFamily="34" charset="0"/>
              <a:buChar char="•"/>
            </a:pPr>
            <a:r>
              <a:rPr lang="en-GB" dirty="0">
                <a:latin typeface="Arial" panose="020B0604020202020204" pitchFamily="34" charset="0"/>
              </a:rPr>
              <a:t>political opinions</a:t>
            </a:r>
          </a:p>
          <a:p>
            <a:pPr marL="171450" indent="-171450">
              <a:buFont typeface="Arial" panose="020B0604020202020204" pitchFamily="34" charset="0"/>
              <a:buChar char="•"/>
            </a:pPr>
            <a:r>
              <a:rPr lang="en-GB" dirty="0">
                <a:latin typeface="Arial" panose="020B0604020202020204" pitchFamily="34" charset="0"/>
              </a:rPr>
              <a:t>religious beliefs</a:t>
            </a:r>
          </a:p>
          <a:p>
            <a:pPr marL="171450" indent="-171450">
              <a:buFont typeface="Arial" panose="020B0604020202020204" pitchFamily="34" charset="0"/>
              <a:buChar char="•"/>
            </a:pPr>
            <a:r>
              <a:rPr lang="en-GB" dirty="0">
                <a:latin typeface="Arial" panose="020B0604020202020204" pitchFamily="34" charset="0"/>
              </a:rPr>
              <a:t>health</a:t>
            </a:r>
          </a:p>
          <a:p>
            <a:pPr marL="171450" indent="-171450">
              <a:buFont typeface="Arial" panose="020B0604020202020204" pitchFamily="34" charset="0"/>
              <a:buChar char="•"/>
            </a:pPr>
            <a:r>
              <a:rPr lang="en-GB" dirty="0">
                <a:latin typeface="Arial" panose="020B0604020202020204" pitchFamily="34" charset="0"/>
              </a:rPr>
              <a:t>sexual health</a:t>
            </a:r>
          </a:p>
          <a:p>
            <a:pPr marL="171450" indent="-171450">
              <a:buFont typeface="Arial" panose="020B0604020202020204" pitchFamily="34" charset="0"/>
              <a:buChar char="•"/>
            </a:pPr>
            <a:r>
              <a:rPr lang="en-GB" dirty="0">
                <a:latin typeface="Arial" panose="020B0604020202020204" pitchFamily="34" charset="0"/>
              </a:rPr>
              <a:t>criminal records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lumMod val="50000"/>
                  </a:schemeClr>
                </a:solidFill>
                <a:latin typeface="Times New Roman" panose="02020603050405020304" pitchFamily="18" charset="0"/>
                <a:cs typeface="Times New Roman" panose="02020603050405020304" pitchFamily="18" charset="0"/>
              </a:rPr>
              <a:t>{DIRECTION}</a:t>
            </a:r>
            <a:r>
              <a:rPr lang="en-GB" baseline="0" dirty="0">
                <a:solidFill>
                  <a:schemeClr val="bg1">
                    <a:lumMod val="50000"/>
                  </a:schemeClr>
                </a:solidFill>
                <a:latin typeface="Times New Roman" panose="02020603050405020304" pitchFamily="18" charset="0"/>
                <a:cs typeface="Times New Roman" panose="02020603050405020304" pitchFamily="18" charset="0"/>
              </a:rPr>
              <a:t> Allow the participants time to answer the second question</a:t>
            </a:r>
          </a:p>
          <a:p>
            <a:endParaRPr lang="en-GB" baseline="0" dirty="0"/>
          </a:p>
          <a:p>
            <a:r>
              <a:rPr lang="en-GB" baseline="0" dirty="0">
                <a:latin typeface="Arial" panose="020B0604020202020204" pitchFamily="34" charset="0"/>
                <a:cs typeface="Arial" panose="020B0604020202020204" pitchFamily="34" charset="0"/>
              </a:rPr>
              <a:t>‘Processing’ – it’s a shorthand way of saying anything we do with the information, for instance: gathering; recording; storing; updating, sharing; disposing.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The act also talks about the ‘Data Subject’ (the person the information is about) and the ‘Data Controller’ (the organisation who owns and is responsible for the data, even though in some cases the data is processed by a third party ’Data Processor’ the Controller retains accountability for the data.</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86359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u="none" baseline="0" dirty="0">
                <a:solidFill>
                  <a:schemeClr val="bg1">
                    <a:lumMod val="50000"/>
                  </a:schemeClr>
                </a:solidFill>
                <a:latin typeface="Times New Roman" panose="02020603050405020304" pitchFamily="18" charset="0"/>
                <a:cs typeface="Times New Roman" panose="02020603050405020304" pitchFamily="18" charset="0"/>
              </a:rPr>
              <a:t>{DIRECTION} </a:t>
            </a:r>
            <a:r>
              <a:rPr lang="en-GB" baseline="0" dirty="0">
                <a:solidFill>
                  <a:schemeClr val="bg1">
                    <a:lumMod val="50000"/>
                  </a:schemeClr>
                </a:solidFill>
                <a:latin typeface="Times New Roman" panose="02020603050405020304" pitchFamily="18" charset="0"/>
                <a:cs typeface="Times New Roman" panose="02020603050405020304" pitchFamily="18" charset="0"/>
              </a:rPr>
              <a:t>Allow the participants time to answer the question.   Then s</a:t>
            </a:r>
            <a:r>
              <a:rPr lang="en-GB" i="0" u="none" baseline="0" dirty="0">
                <a:solidFill>
                  <a:schemeClr val="bg1">
                    <a:lumMod val="50000"/>
                  </a:schemeClr>
                </a:solidFill>
                <a:latin typeface="Times New Roman" panose="02020603050405020304" pitchFamily="18" charset="0"/>
                <a:cs typeface="Times New Roman" panose="02020603050405020304" pitchFamily="18" charset="0"/>
              </a:rPr>
              <a:t>hare with them the list of the current incident themes which is </a:t>
            </a:r>
            <a:r>
              <a:rPr lang="en-GB" i="0" u="none" dirty="0">
                <a:solidFill>
                  <a:schemeClr val="bg1">
                    <a:lumMod val="50000"/>
                  </a:schemeClr>
                </a:solidFill>
                <a:latin typeface="Times New Roman" panose="02020603050405020304" pitchFamily="18" charset="0"/>
                <a:cs typeface="Times New Roman" panose="02020603050405020304" pitchFamily="18" charset="0"/>
              </a:rPr>
              <a:t>based on recent analysis</a:t>
            </a:r>
            <a:r>
              <a:rPr lang="en-GB" i="0" u="none" baseline="0" dirty="0">
                <a:solidFill>
                  <a:schemeClr val="bg1">
                    <a:lumMod val="50000"/>
                  </a:schemeClr>
                </a:solidFill>
                <a:latin typeface="Times New Roman" panose="02020603050405020304" pitchFamily="18" charset="0"/>
                <a:cs typeface="Times New Roman" panose="02020603050405020304" pitchFamily="18" charset="0"/>
              </a:rPr>
              <a:t> of reported Information Governance (IG) incidents.</a:t>
            </a:r>
          </a:p>
          <a:p>
            <a:pPr marL="0" indent="0">
              <a:buNone/>
            </a:pPr>
            <a:endParaRPr lang="en-GB" i="0" u="none" dirty="0">
              <a:solidFill>
                <a:srgbClr val="FF0000"/>
              </a:solidFill>
            </a:endParaRPr>
          </a:p>
          <a:p>
            <a:r>
              <a:rPr lang="en-GB" u="none" dirty="0">
                <a:latin typeface="Arial" panose="020B0604020202020204" pitchFamily="34" charset="0"/>
                <a:cs typeface="Arial" panose="020B0604020202020204" pitchFamily="34" charset="0"/>
              </a:rPr>
              <a:t>There are always other risks that we may not even consider; for example, sensitive personal data recorded and potentially forgotten on digital cameras or </a:t>
            </a:r>
            <a:r>
              <a:rPr lang="en-GB" u="none" dirty="0" err="1">
                <a:latin typeface="Arial" panose="020B0604020202020204" pitchFamily="34" charset="0"/>
                <a:cs typeface="Arial" panose="020B0604020202020204" pitchFamily="34" charset="0"/>
              </a:rPr>
              <a:t>dictaphones</a:t>
            </a:r>
            <a:r>
              <a:rPr lang="en-GB" u="none" dirty="0">
                <a:latin typeface="Arial" panose="020B0604020202020204" pitchFamily="34" charset="0"/>
                <a:cs typeface="Arial" panose="020B0604020202020204" pitchFamily="34" charset="0"/>
              </a:rPr>
              <a:t> (</a:t>
            </a:r>
            <a:r>
              <a:rPr lang="en-GB" u="none" dirty="0" err="1">
                <a:latin typeface="Arial" panose="020B0604020202020204" pitchFamily="34" charset="0"/>
                <a:cs typeface="Arial" panose="020B0604020202020204" pitchFamily="34" charset="0"/>
              </a:rPr>
              <a:t>SDCards</a:t>
            </a:r>
            <a:r>
              <a:rPr lang="en-GB" u="none" dirty="0">
                <a:latin typeface="Arial" panose="020B0604020202020204" pitchFamily="34" charset="0"/>
                <a:cs typeface="Arial" panose="020B0604020202020204" pitchFamily="34" charset="0"/>
              </a:rPr>
              <a:t>) . Maybe even old unencrypted memory sticks.  We always need to consider the type of information we are dealing with, the risks associated with handling personal and sensitive information and when using electronic tools…</a:t>
            </a:r>
          </a:p>
          <a:p>
            <a:endParaRPr lang="en-GB" u="none" dirty="0">
              <a:latin typeface="Arial" panose="020B0604020202020204" pitchFamily="34" charset="0"/>
              <a:cs typeface="Arial" panose="020B0604020202020204" pitchFamily="34" charset="0"/>
            </a:endParaRPr>
          </a:p>
          <a:p>
            <a:r>
              <a:rPr lang="en-GB" u="none" dirty="0">
                <a:latin typeface="Arial" panose="020B0604020202020204" pitchFamily="34" charset="0"/>
                <a:cs typeface="Arial" panose="020B0604020202020204" pitchFamily="34" charset="0"/>
              </a:rPr>
              <a:t>Now lets consider</a:t>
            </a:r>
            <a:r>
              <a:rPr lang="en-GB" u="none" baseline="0" dirty="0">
                <a:latin typeface="Arial" panose="020B0604020202020204" pitchFamily="34" charset="0"/>
                <a:cs typeface="Arial" panose="020B0604020202020204" pitchFamily="34" charset="0"/>
              </a:rPr>
              <a:t> </a:t>
            </a:r>
            <a:r>
              <a:rPr lang="en-GB" u="none" dirty="0">
                <a:latin typeface="Arial" panose="020B0604020202020204" pitchFamily="34" charset="0"/>
                <a:cs typeface="Arial" panose="020B0604020202020204" pitchFamily="34" charset="0"/>
              </a:rPr>
              <a:t>the above risky areas in a little more detail…</a:t>
            </a: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908092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baseline="0" dirty="0">
                <a:solidFill>
                  <a:schemeClr val="bg1">
                    <a:lumMod val="50000"/>
                  </a:schemeClr>
                </a:solidFill>
                <a:latin typeface="Times New Roman" panose="02020603050405020304" pitchFamily="18" charset="0"/>
                <a:cs typeface="Times New Roman" panose="02020603050405020304" pitchFamily="18" charset="0"/>
              </a:rPr>
              <a:t>{DIRECTION} Allow audience to answer question</a:t>
            </a:r>
          </a:p>
          <a:p>
            <a:pPr marL="228600" indent="-228600">
              <a:buFont typeface="Arial" panose="020B0604020202020204" pitchFamily="34" charset="0"/>
              <a:buAutoNum type="arabicPeriod"/>
            </a:pPr>
            <a:endParaRPr lang="en-GB" i="0" baseline="0" dirty="0"/>
          </a:p>
          <a:p>
            <a:pPr marL="0" indent="0">
              <a:buFont typeface="Arial" panose="020B0604020202020204" pitchFamily="34" charset="0"/>
              <a:buNone/>
            </a:pPr>
            <a:r>
              <a:rPr lang="en-GB" i="0" baseline="0" dirty="0">
                <a:latin typeface="Arial" panose="020B0604020202020204" pitchFamily="34" charset="0"/>
              </a:rPr>
              <a:t>Most of us use some form of computer in our daily lives, whether it be our mobile phone or a laptop or desktop at work. All should be protected from misuse. All supplied devices now have software that encrypts all the data held on them. They are also protected by a unique user ID and password.   The ways you can keep passwords</a:t>
            </a:r>
            <a:r>
              <a:rPr lang="en-GB" i="0" dirty="0">
                <a:latin typeface="Arial" panose="020B0604020202020204" pitchFamily="34" charset="0"/>
              </a:rPr>
              <a:t> secure:</a:t>
            </a:r>
            <a:endParaRPr lang="en-GB" i="0" baseline="0" dirty="0">
              <a:latin typeface="Arial" panose="020B0604020202020204" pitchFamily="34" charset="0"/>
            </a:endParaRPr>
          </a:p>
          <a:p>
            <a:pPr marL="0" indent="0">
              <a:buFont typeface="Arial" panose="020B0604020202020204" pitchFamily="34" charset="0"/>
              <a:buNone/>
            </a:pPr>
            <a:r>
              <a:rPr lang="en-GB" i="0" baseline="0" dirty="0">
                <a:latin typeface="Arial" panose="020B0604020202020204" pitchFamily="34" charset="0"/>
              </a:rPr>
              <a:t>• YOU are responsible for action undertaken with your password </a:t>
            </a:r>
          </a:p>
          <a:p>
            <a:pPr marL="0" indent="0">
              <a:buFont typeface="Arial" panose="020B0604020202020204" pitchFamily="34" charset="0"/>
              <a:buNone/>
            </a:pPr>
            <a:r>
              <a:rPr lang="en-GB" i="0" baseline="0" dirty="0">
                <a:latin typeface="Arial" panose="020B0604020202020204" pitchFamily="34" charset="0"/>
              </a:rPr>
              <a:t>• Never disclose to anyone</a:t>
            </a:r>
          </a:p>
          <a:p>
            <a:pPr marL="0" indent="0">
              <a:buFont typeface="Arial" panose="020B0604020202020204" pitchFamily="34" charset="0"/>
              <a:buNone/>
            </a:pPr>
            <a:r>
              <a:rPr lang="en-GB" i="0" baseline="0" dirty="0">
                <a:latin typeface="Arial" panose="020B0604020202020204" pitchFamily="34" charset="0"/>
              </a:rPr>
              <a:t>• ICT / site administrator will never ask you for your password</a:t>
            </a:r>
          </a:p>
          <a:p>
            <a:pPr marL="0" indent="0">
              <a:buFont typeface="Arial" panose="020B0604020202020204" pitchFamily="34" charset="0"/>
              <a:buNone/>
            </a:pPr>
            <a:r>
              <a:rPr lang="en-GB" i="0" baseline="0" dirty="0">
                <a:latin typeface="Arial" panose="020B0604020202020204" pitchFamily="34" charset="0"/>
              </a:rPr>
              <a:t>• Create a ‘strong’ password by using a mix of lower and upper case, include a number and don’t make it obviously related to you, e.g. your name, street name, your car registration </a:t>
            </a:r>
            <a:r>
              <a:rPr lang="en-GB" i="0" baseline="0" dirty="0" err="1">
                <a:latin typeface="Arial" panose="020B0604020202020204" pitchFamily="34" charset="0"/>
              </a:rPr>
              <a:t>etc</a:t>
            </a:r>
            <a:endParaRPr lang="en-GB" i="0" baseline="0" dirty="0">
              <a:latin typeface="Arial" panose="020B0604020202020204" pitchFamily="34" charset="0"/>
            </a:endParaRPr>
          </a:p>
          <a:p>
            <a:pPr marL="0" indent="0">
              <a:buFont typeface="Arial" panose="020B0604020202020204" pitchFamily="34" charset="0"/>
              <a:buNone/>
            </a:pPr>
            <a:r>
              <a:rPr lang="en-GB" i="0" u="sng" baseline="0" dirty="0">
                <a:latin typeface="Arial" panose="020B0604020202020204" pitchFamily="34" charset="0"/>
              </a:rPr>
              <a:t>GOLDEN RULE</a:t>
            </a:r>
            <a:r>
              <a:rPr lang="en-GB" i="0" baseline="0" dirty="0">
                <a:latin typeface="Arial" panose="020B0604020202020204" pitchFamily="34" charset="0"/>
              </a:rPr>
              <a:t>: </a:t>
            </a:r>
            <a:r>
              <a:rPr lang="en-GB" sz="1200" kern="1200" dirty="0">
                <a:solidFill>
                  <a:schemeClr val="tx1"/>
                </a:solidFill>
                <a:effectLst/>
                <a:latin typeface="Arial" panose="020B0604020202020204" pitchFamily="34" charset="0"/>
              </a:rPr>
              <a:t>do not use the same password for work and private systems</a:t>
            </a:r>
            <a:endParaRPr lang="en-GB" i="0" baseline="0" dirty="0">
              <a:latin typeface="Arial" panose="020B0604020202020204" pitchFamily="34" charset="0"/>
            </a:endParaRPr>
          </a:p>
          <a:p>
            <a:pPr marL="171450" indent="-171450">
              <a:buFont typeface="Arial" panose="020B0604020202020204" pitchFamily="34" charset="0"/>
              <a:buChar char="•"/>
            </a:pPr>
            <a:endParaRPr lang="en-GB" i="0" baseline="0" dirty="0">
              <a:latin typeface="Arial" panose="020B0604020202020204" pitchFamily="34" charset="0"/>
            </a:endParaRPr>
          </a:p>
          <a:p>
            <a:r>
              <a:rPr lang="en-GB" dirty="0">
                <a:latin typeface="Arial" panose="020B0604020202020204" pitchFamily="34" charset="0"/>
              </a:rPr>
              <a:t>Organisation networks come under regular attack as can be seen from this video about phishing.</a:t>
            </a:r>
          </a:p>
          <a:p>
            <a:endParaRPr lang="en-GB" dirty="0">
              <a:solidFill>
                <a:schemeClr val="bg1">
                  <a:lumMod val="50000"/>
                </a:schemeClr>
              </a:solidFill>
              <a:latin typeface="Arial" panose="020B0604020202020204" pitchFamily="34" charset="0"/>
              <a:cs typeface="Times New Roman" panose="02020603050405020304" pitchFamily="18" charset="0"/>
            </a:endParaRPr>
          </a:p>
          <a:p>
            <a:r>
              <a:rPr lang="en-GB" dirty="0">
                <a:solidFill>
                  <a:schemeClr val="bg1">
                    <a:lumMod val="50000"/>
                  </a:schemeClr>
                </a:solidFill>
                <a:latin typeface="Times New Roman" panose="02020603050405020304" pitchFamily="18" charset="0"/>
                <a:cs typeface="Times New Roman" panose="02020603050405020304" pitchFamily="18" charset="0"/>
              </a:rPr>
              <a:t>{DIRECTION} Show the video  </a:t>
            </a:r>
          </a:p>
          <a:p>
            <a:endParaRPr lang="en-GB" dirty="0">
              <a:solidFill>
                <a:schemeClr val="bg1">
                  <a:lumMod val="50000"/>
                </a:schemeClr>
              </a:solidFill>
              <a:latin typeface="Times New Roman" panose="02020603050405020304" pitchFamily="18" charset="0"/>
              <a:cs typeface="Times New Roman" panose="02020603050405020304" pitchFamily="18" charset="0"/>
            </a:endParaRPr>
          </a:p>
          <a:p>
            <a:r>
              <a:rPr lang="en-GB" dirty="0">
                <a:latin typeface="Arial" panose="020B0604020202020204" pitchFamily="34" charset="0"/>
              </a:rPr>
              <a:t>Attackers will target specific individuals; this is referred to as </a:t>
            </a:r>
            <a:r>
              <a:rPr lang="en-GB" i="0" baseline="0" dirty="0">
                <a:latin typeface="Arial" panose="020B0604020202020204" pitchFamily="34" charset="0"/>
              </a:rPr>
              <a:t>‘spear phishing’.</a:t>
            </a:r>
            <a:r>
              <a:rPr lang="en-GB" i="0" dirty="0">
                <a:latin typeface="Arial" panose="020B0604020202020204" pitchFamily="34" charset="0"/>
              </a:rPr>
              <a:t>  So those in </a:t>
            </a:r>
            <a:r>
              <a:rPr lang="en-GB" dirty="0">
                <a:latin typeface="Arial" panose="020B0604020202020204" pitchFamily="34" charset="0"/>
              </a:rPr>
              <a:t>senior public facing roles may be targeted </a:t>
            </a:r>
            <a:r>
              <a:rPr lang="en-GB" i="0" baseline="0" dirty="0">
                <a:latin typeface="Arial" panose="020B0604020202020204" pitchFamily="34" charset="0"/>
              </a:rPr>
              <a:t>but some of the scams</a:t>
            </a:r>
            <a:r>
              <a:rPr lang="en-GB" i="0" dirty="0">
                <a:latin typeface="Arial" panose="020B0604020202020204" pitchFamily="34" charset="0"/>
              </a:rPr>
              <a:t> are quite clever and can easily fool us.  Keep up to </a:t>
            </a:r>
            <a:r>
              <a:rPr lang="en-GB" i="0" baseline="0" dirty="0">
                <a:latin typeface="Arial" panose="020B0604020202020204" pitchFamily="34" charset="0"/>
              </a:rPr>
              <a:t>speed with these types of scam</a:t>
            </a:r>
            <a:r>
              <a:rPr lang="en-GB" i="0" dirty="0">
                <a:latin typeface="Arial" panose="020B0604020202020204" pitchFamily="34" charset="0"/>
              </a:rPr>
              <a:t> and </a:t>
            </a:r>
            <a:r>
              <a:rPr lang="en-GB" b="1" i="0" dirty="0">
                <a:latin typeface="Arial" panose="020B0604020202020204" pitchFamily="34" charset="0"/>
              </a:rPr>
              <a:t>d</a:t>
            </a:r>
            <a:r>
              <a:rPr lang="en-GB" b="1" i="0" baseline="0" dirty="0">
                <a:latin typeface="Arial" panose="020B0604020202020204" pitchFamily="34" charset="0"/>
              </a:rPr>
              <a:t>on’t let it be YOU </a:t>
            </a:r>
            <a:r>
              <a:rPr lang="en-GB" i="0" baseline="0" dirty="0">
                <a:latin typeface="Arial" panose="020B0604020202020204" pitchFamily="34" charset="0"/>
              </a:rPr>
              <a:t>that lets the</a:t>
            </a:r>
            <a:r>
              <a:rPr lang="en-GB" i="0" dirty="0">
                <a:latin typeface="Arial" panose="020B0604020202020204" pitchFamily="34" charset="0"/>
              </a:rPr>
              <a:t> attacker in to our network</a:t>
            </a:r>
            <a:r>
              <a:rPr lang="en-GB" i="0" baseline="0" dirty="0">
                <a:latin typeface="Arial" panose="020B0604020202020204" pitchFamily="34" charset="0"/>
              </a:rPr>
              <a:t>.  </a:t>
            </a:r>
          </a:p>
          <a:p>
            <a:endParaRPr lang="en-GB" i="0" baseline="0" dirty="0">
              <a:latin typeface="Arial" panose="020B0604020202020204" pitchFamily="34" charset="0"/>
            </a:endParaRPr>
          </a:p>
          <a:p>
            <a:r>
              <a:rPr lang="en-GB" dirty="0">
                <a:latin typeface="Arial" panose="020B0604020202020204" pitchFamily="34" charset="0"/>
              </a:rPr>
              <a:t>If you don’t think it can happen in local government check out this video.  It happened to Lincolnshire Council in January 2017 </a:t>
            </a:r>
            <a:r>
              <a:rPr lang="en-GB" i="0" baseline="0" dirty="0">
                <a:latin typeface="Arial" panose="020B0604020202020204" pitchFamily="34" charset="0"/>
              </a:rPr>
              <a:t>and only a few months ago an Adoption West council had an attack where a member of staff accessed their personal email on their work device and released a ransom ware bug onto our network, fortunately we were able to isolate very quickly to minimise the impact. However, all the files on the device, some networked and application files were encrypted causing the application to fail. A ransom for 2 bit coins was received. The malware was isolated and removed and the corrupted files restored, but all the data input and processing within the application since the last backup was lost and services to our customers were similarly impacted. … </a:t>
            </a:r>
            <a:r>
              <a:rPr lang="en-GB" dirty="0">
                <a:solidFill>
                  <a:schemeClr val="bg1">
                    <a:lumMod val="50000"/>
                  </a:schemeClr>
                </a:solidFill>
                <a:latin typeface="Times New Roman" panose="02020603050405020304" pitchFamily="18" charset="0"/>
                <a:cs typeface="Times New Roman" panose="02020603050405020304" pitchFamily="18" charset="0"/>
              </a:rPr>
              <a:t>{DIRECTION} Show video within the BBC article.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1757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lumMod val="50000"/>
                  </a:schemeClr>
                </a:solidFill>
                <a:latin typeface="Times New Roman" panose="02020603050405020304" pitchFamily="18" charset="0"/>
                <a:cs typeface="Times New Roman" panose="02020603050405020304" pitchFamily="18" charset="0"/>
              </a:rPr>
              <a:t>{DIRECTION} Ask the question then reveal the list provided.  These are the ones we’ve had incidents about.  You can share the examples of incidents provided below. </a:t>
            </a:r>
            <a:endParaRPr lang="en-GB" baseline="0" dirty="0">
              <a:latin typeface="Arial" panose="020B0604020202020204" pitchFamily="34" charset="0"/>
              <a:cs typeface="Arial" panose="020B0604020202020204" pitchFamily="34" charset="0"/>
            </a:endParaRPr>
          </a:p>
          <a:p>
            <a:pP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 Examples of IG incidents that we have had: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 member of the public phoned to say that she was in a café in town and heard what she believed to be council employees talking about clients they had just visited in the area. The caller could pretty much identify the clients, where they lived and what support they needed.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are someone who works in the community you may receive calls and it may be difficult to talk confidentially in public places.  So either talk in code or advise the caller you will need to phone them back from a more private area (small conference room, or from your car).</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 member of staff was talking with her neighbour  over the garden wall.  The neighbour knew the employee worked for the council and asked a general question about whether we were working with someone in their community.  The employee decided to look this customer up even though she was not working with this person .  When she next saw her neighbour in the garden she told her what she had found out.  What they didn’t know was that someone else had overheard the conversation and reported the employee.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unauthorised access of council records.  It’s a </a:t>
            </a:r>
            <a:r>
              <a:rPr lang="en-GB" b="1" u="sng" dirty="0">
                <a:latin typeface="Arial" panose="020B0604020202020204" pitchFamily="34" charset="0"/>
                <a:cs typeface="Arial" panose="020B0604020202020204" pitchFamily="34" charset="0"/>
              </a:rPr>
              <a:t>code of conduct </a:t>
            </a:r>
            <a:r>
              <a:rPr lang="en-GB" dirty="0">
                <a:latin typeface="Arial" panose="020B0604020202020204" pitchFamily="34" charset="0"/>
                <a:cs typeface="Arial" panose="020B0604020202020204" pitchFamily="34" charset="0"/>
              </a:rPr>
              <a:t>issue. One of the DPA principles is about information being processed fairly and lawfully so if you don’t have a business reason to access the person’s record don’t. It’s just being nosey and amounts to gossip. </a:t>
            </a:r>
          </a:p>
          <a:p>
            <a:r>
              <a:rPr lang="en-GB"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an employment hearing a staff member was supporting her colleague.  A witness at the meeting was asked to provide a professional opinion about the employee’s practice.  Despite everyone being reminded that this was a confidential process this information was subsequently shared with all team members.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undermines a confidential process.  </a:t>
            </a:r>
          </a:p>
          <a:p>
            <a:pPr marL="685800" lvl="1" indent="-22860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r>
              <a:rPr lang="en-GB" dirty="0">
                <a:solidFill>
                  <a:schemeClr val="bg1">
                    <a:lumMod val="50000"/>
                  </a:schemeClr>
                </a:solidFill>
                <a:latin typeface="Times New Roman" panose="02020603050405020304" pitchFamily="18" charset="0"/>
                <a:cs typeface="Times New Roman" panose="02020603050405020304" pitchFamily="18" charset="0"/>
              </a:rPr>
              <a:t>{DIRECTION} Consider the second question and then review the example below.</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 member of the public phoned to get information about his birth Mother who he was trying to track down.  He hadn’t seen her in more than 30 years since he was taken into care.  He managed to track down the private care home that she had lived in from the electoral records and phoned the Home.  A staff member told him that she wasn’t there anymore but they knew she had moved to a different Home and told him which one.  He hinted that he wanted to be reunited with her as she had missed all his birthdays and Christmases and wanted her to make it up to him before she died.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someone phones to request information you need to check they are </a:t>
            </a:r>
            <a:r>
              <a:rPr lang="en-GB" b="1" dirty="0">
                <a:latin typeface="Arial" panose="020B0604020202020204" pitchFamily="34" charset="0"/>
                <a:cs typeface="Arial" panose="020B0604020202020204" pitchFamily="34" charset="0"/>
              </a:rPr>
              <a:t>who they say they are</a:t>
            </a:r>
            <a:r>
              <a:rPr lang="en-GB" dirty="0">
                <a:latin typeface="Arial" panose="020B0604020202020204" pitchFamily="34" charset="0"/>
                <a:cs typeface="Arial" panose="020B0604020202020204" pitchFamily="34" charset="0"/>
              </a:rPr>
              <a:t>.  If in doubt you should ask them to put their request in writing or you can ask for the switchboard number for you to verify they work for that organisation.  </a:t>
            </a:r>
            <a:r>
              <a:rPr lang="en-GB" b="1" dirty="0">
                <a:latin typeface="Arial" panose="020B0604020202020204" pitchFamily="34" charset="0"/>
                <a:cs typeface="Arial" panose="020B0604020202020204" pitchFamily="34" charset="0"/>
              </a:rPr>
              <a:t>Get advice</a:t>
            </a:r>
            <a:r>
              <a:rPr lang="en-GB" dirty="0">
                <a:latin typeface="Arial" panose="020B0604020202020204" pitchFamily="34" charset="0"/>
                <a:cs typeface="Arial" panose="020B0604020202020204" pitchFamily="34" charset="0"/>
              </a:rPr>
              <a:t>.  We need to check we have the right to share information so if you receive a request over the phone even the Police they need to say under what powers they are requesting the information.  As you can see from the video how can you confirm you are speaking with someone who has a </a:t>
            </a:r>
            <a:r>
              <a:rPr lang="en-GB" b="1" dirty="0">
                <a:latin typeface="Arial" panose="020B0604020202020204" pitchFamily="34" charset="0"/>
                <a:cs typeface="Arial" panose="020B0604020202020204" pitchFamily="34" charset="0"/>
              </a:rPr>
              <a:t>right to access </a:t>
            </a:r>
            <a:r>
              <a:rPr lang="en-GB" dirty="0">
                <a:latin typeface="Arial" panose="020B0604020202020204" pitchFamily="34" charset="0"/>
                <a:cs typeface="Arial" panose="020B0604020202020204" pitchFamily="34" charset="0"/>
              </a:rPr>
              <a:t>this information</a:t>
            </a:r>
          </a:p>
          <a:p>
            <a:endParaRPr lang="en-GB"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Most</a:t>
            </a:r>
            <a:r>
              <a:rPr lang="en-GB" b="0" baseline="0" dirty="0">
                <a:latin typeface="Arial" panose="020B0604020202020204" pitchFamily="34" charset="0"/>
                <a:cs typeface="Arial" panose="020B0604020202020204" pitchFamily="34" charset="0"/>
              </a:rPr>
              <a:t> council services have to share information with others, this might be to other Council departments or external partner organisations.  It’s a crucial component of our services and the Data Protection Act shouldn’t be a barrier to sharing information but you need to know how to do so confidently and appropriately.</a:t>
            </a: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393314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lumMod val="50000"/>
                  </a:schemeClr>
                </a:solidFill>
                <a:latin typeface="Times New Roman" panose="02020603050405020304" pitchFamily="18" charset="0"/>
                <a:cs typeface="Times New Roman" panose="02020603050405020304" pitchFamily="18" charset="0"/>
              </a:rPr>
              <a:t>{DIRECTION} Ask the questions in turn and discuss.</a:t>
            </a:r>
          </a:p>
          <a:p>
            <a:r>
              <a:rPr lang="en-GB" u="none" baseline="0" dirty="0">
                <a:latin typeface="Arial" panose="020B0604020202020204" pitchFamily="34" charset="0"/>
                <a:cs typeface="Arial" panose="020B0604020202020204" pitchFamily="34" charset="0"/>
              </a:rPr>
              <a:t>There are risks in sharing information outside of the organisation’s network</a:t>
            </a:r>
            <a:r>
              <a:rPr lang="en-GB" dirty="0">
                <a:latin typeface="Arial" panose="020B0604020202020204" pitchFamily="34" charset="0"/>
                <a:cs typeface="Arial" panose="020B0604020202020204" pitchFamily="34" charset="0"/>
              </a:rPr>
              <a:t>, for instance </a:t>
            </a:r>
            <a:r>
              <a:rPr lang="en-GB" u="none" baseline="0" dirty="0">
                <a:latin typeface="Arial" panose="020B0604020202020204" pitchFamily="34" charset="0"/>
                <a:cs typeface="Arial" panose="020B0604020202020204" pitchFamily="34" charset="0"/>
              </a:rPr>
              <a:t>by fax, email and post.  Some of the examples of incidents that have occurred</a:t>
            </a:r>
            <a:r>
              <a:rPr lang="en-GB" u="none" dirty="0">
                <a:latin typeface="Arial" panose="020B0604020202020204" pitchFamily="34" charset="0"/>
                <a:cs typeface="Arial" panose="020B0604020202020204" pitchFamily="34" charset="0"/>
              </a:rPr>
              <a:t> include: </a:t>
            </a:r>
            <a:endParaRPr lang="en-GB" u="none" baseline="0" dirty="0">
              <a:latin typeface="Arial" panose="020B0604020202020204" pitchFamily="34" charset="0"/>
              <a:cs typeface="Arial" panose="020B0604020202020204" pitchFamily="34" charset="0"/>
            </a:endParaRPr>
          </a:p>
          <a:p>
            <a:endParaRPr lang="en-GB" u="none" baseline="0" dirty="0">
              <a:latin typeface="Arial" panose="020B0604020202020204" pitchFamily="34" charset="0"/>
              <a:cs typeface="Arial" panose="020B0604020202020204" pitchFamily="34" charset="0"/>
            </a:endParaRPr>
          </a:p>
          <a:p>
            <a:r>
              <a:rPr lang="en-GB" b="1" u="sng" baseline="0" dirty="0">
                <a:latin typeface="Arial" panose="020B0604020202020204" pitchFamily="34" charset="0"/>
                <a:cs typeface="Arial" panose="020B0604020202020204" pitchFamily="34" charset="0"/>
              </a:rPr>
              <a:t>FAX</a:t>
            </a:r>
          </a:p>
          <a:p>
            <a:endParaRPr lang="en-GB" b="1" u="sng"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u="none" baseline="0" dirty="0">
                <a:latin typeface="Arial" panose="020B0604020202020204" pitchFamily="34" charset="0"/>
                <a:cs typeface="Arial" panose="020B0604020202020204" pitchFamily="34" charset="0"/>
              </a:rPr>
              <a:t>A member of the public phoned to say that he had received a </a:t>
            </a:r>
            <a:r>
              <a:rPr lang="en-GB" b="1" u="none" baseline="0" dirty="0">
                <a:latin typeface="Arial" panose="020B0604020202020204" pitchFamily="34" charset="0"/>
                <a:cs typeface="Arial" panose="020B0604020202020204" pitchFamily="34" charset="0"/>
              </a:rPr>
              <a:t>fax</a:t>
            </a:r>
            <a:r>
              <a:rPr lang="en-GB" u="none" baseline="0" dirty="0">
                <a:latin typeface="Arial" panose="020B0604020202020204" pitchFamily="34" charset="0"/>
                <a:cs typeface="Arial" panose="020B0604020202020204" pitchFamily="34" charset="0"/>
              </a:rPr>
              <a:t> in error.  It was intended for an organisation but the number was different from his by one digit.  He explained that he has a fax / phone as he works from home.  Fortunately he reported it and we were able to assess that there was very limited personal information that had been sent by fax but it highlights what can happen if you get the fax number wrong can be really risky an easy to do when you are working quickly.  </a:t>
            </a:r>
          </a:p>
          <a:p>
            <a:pPr marL="171450" indent="-171450">
              <a:buFont typeface="Arial" panose="020B0604020202020204" pitchFamily="34" charset="0"/>
              <a:buChar char="•"/>
            </a:pPr>
            <a:endParaRPr lang="en-GB" u="none"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u="none" baseline="0" dirty="0">
                <a:latin typeface="Arial" panose="020B0604020202020204" pitchFamily="34" charset="0"/>
                <a:cs typeface="Arial" panose="020B0604020202020204" pitchFamily="34" charset="0"/>
              </a:rPr>
              <a:t> The ICO has commented on the cost of carelessness </a:t>
            </a:r>
            <a:r>
              <a:rPr lang="en-GB" dirty="0">
                <a:effectLst/>
                <a:latin typeface="Arial" panose="020B0604020202020204" pitchFamily="34" charset="0"/>
                <a:cs typeface="Arial" panose="020B0604020202020204" pitchFamily="34" charset="0"/>
              </a:rPr>
              <a:t>“</a:t>
            </a:r>
            <a:r>
              <a:rPr lang="en-GB" i="1" dirty="0">
                <a:effectLst/>
                <a:latin typeface="Arial" panose="020B0604020202020204" pitchFamily="34" charset="0"/>
                <a:cs typeface="Arial" panose="020B0604020202020204" pitchFamily="34" charset="0"/>
              </a:rPr>
              <a:t>To send a person’s financial records to the wrong fax number once is careless. To do so continually, despite being aware of the problem, is unforgiveable</a:t>
            </a:r>
            <a:r>
              <a:rPr lang="en-GB" dirty="0">
                <a:effectLst/>
                <a:latin typeface="Arial" panose="020B0604020202020204" pitchFamily="34" charset="0"/>
                <a:cs typeface="Arial" panose="020B0604020202020204" pitchFamily="34" charset="0"/>
              </a:rPr>
              <a:t>.”  </a:t>
            </a:r>
            <a:r>
              <a:rPr lang="en-GB" u="none" dirty="0">
                <a:effectLst/>
                <a:latin typeface="Arial" panose="020B0604020202020204" pitchFamily="34" charset="0"/>
                <a:cs typeface="Arial" panose="020B0604020202020204" pitchFamily="34" charset="0"/>
              </a:rPr>
              <a:t>It cost the Bank of Scotland £75k.</a:t>
            </a:r>
          </a:p>
          <a:p>
            <a:endParaRPr lang="en-GB" u="none" dirty="0">
              <a:effectLst/>
              <a:latin typeface="Arial" panose="020B0604020202020204" pitchFamily="34" charset="0"/>
              <a:cs typeface="Arial" panose="020B0604020202020204" pitchFamily="34" charset="0"/>
            </a:endParaRPr>
          </a:p>
          <a:p>
            <a:r>
              <a:rPr lang="en-GB" u="none" dirty="0">
                <a:effectLst/>
                <a:latin typeface="Arial" panose="020B0604020202020204" pitchFamily="34" charset="0"/>
                <a:cs typeface="Arial" panose="020B0604020202020204" pitchFamily="34" charset="0"/>
              </a:rPr>
              <a:t>Fax machines should be used as a last resort; find a more secure way of sharing</a:t>
            </a:r>
            <a:r>
              <a:rPr lang="en-GB" u="none" baseline="0" dirty="0">
                <a:effectLst/>
                <a:latin typeface="Arial" panose="020B0604020202020204" pitchFamily="34" charset="0"/>
                <a:cs typeface="Arial" panose="020B0604020202020204" pitchFamily="34" charset="0"/>
              </a:rPr>
              <a:t> the information to reduce the risk.  If you must use fax then take great care in programming </a:t>
            </a:r>
            <a:r>
              <a:rPr lang="en-GB" u="none" dirty="0">
                <a:effectLst/>
                <a:latin typeface="Arial" panose="020B0604020202020204" pitchFamily="34" charset="0"/>
                <a:cs typeface="Arial" panose="020B0604020202020204" pitchFamily="34" charset="0"/>
              </a:rPr>
              <a:t>the correct number, test it by sending a test or non-personal data fax.  Contact the receiver by phone to let them know the fax is on the way.  Make sure they keep the fax in a ‘safe haven’.  Does anyone know what a ‘safe haven’ is?</a:t>
            </a:r>
            <a:r>
              <a:rPr lang="en-GB" u="none" baseline="0" dirty="0">
                <a:effectLst/>
                <a:latin typeface="Arial" panose="020B0604020202020204" pitchFamily="34" charset="0"/>
                <a:cs typeface="Arial" panose="020B0604020202020204" pitchFamily="34" charset="0"/>
              </a:rPr>
              <a:t>  </a:t>
            </a:r>
          </a:p>
          <a:p>
            <a:endParaRPr lang="en-GB" u="none" baseline="0" dirty="0">
              <a:effectLst/>
              <a:latin typeface="Arial" panose="020B0604020202020204" pitchFamily="34" charset="0"/>
              <a:cs typeface="Arial" panose="020B0604020202020204" pitchFamily="34" charset="0"/>
            </a:endParaRPr>
          </a:p>
          <a:p>
            <a:r>
              <a:rPr lang="en-GB" b="1" u="sng" baseline="0" dirty="0">
                <a:effectLst/>
                <a:latin typeface="Arial" panose="020B0604020202020204" pitchFamily="34" charset="0"/>
                <a:cs typeface="Arial" panose="020B0604020202020204" pitchFamily="34" charset="0"/>
              </a:rPr>
              <a:t>EMAIL</a:t>
            </a:r>
          </a:p>
          <a:p>
            <a:endParaRPr lang="en-GB" u="none" baseline="0" dirty="0">
              <a:effectLst/>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GB" u="none" baseline="0" dirty="0">
                <a:effectLst/>
                <a:latin typeface="Arial" panose="020B0604020202020204" pitchFamily="34" charset="0"/>
                <a:cs typeface="Arial" panose="020B0604020202020204" pitchFamily="34" charset="0"/>
              </a:rPr>
              <a:t>Be cautious and diligent when addressing email and selecting contacts (especially from address lists or when auto-fill function is operating)</a:t>
            </a:r>
          </a:p>
          <a:p>
            <a:pPr marL="228600" indent="-228600">
              <a:buFont typeface="Arial" panose="020B0604020202020204" pitchFamily="34" charset="0"/>
              <a:buChar char="•"/>
            </a:pPr>
            <a:r>
              <a:rPr lang="en-GB" u="none" baseline="0" dirty="0">
                <a:effectLst/>
                <a:latin typeface="Arial" panose="020B0604020202020204" pitchFamily="34" charset="0"/>
                <a:cs typeface="Arial" panose="020B0604020202020204" pitchFamily="34" charset="0"/>
              </a:rPr>
              <a:t>Be aware of what information you are sharing and with who and consider password protecting and encrypting sensitive information</a:t>
            </a:r>
          </a:p>
          <a:p>
            <a:pPr marL="228600" indent="-228600">
              <a:buFont typeface="Arial" panose="020B0604020202020204" pitchFamily="34" charset="0"/>
              <a:buChar char="•"/>
            </a:pPr>
            <a:r>
              <a:rPr lang="en-GB" u="none" baseline="0" dirty="0">
                <a:effectLst/>
                <a:latin typeface="Arial" panose="020B0604020202020204" pitchFamily="34" charset="0"/>
                <a:cs typeface="Arial" panose="020B0604020202020204" pitchFamily="34" charset="0"/>
              </a:rPr>
              <a:t>Exercise particular caution when sending email externally and to larger groups of recipients</a:t>
            </a:r>
          </a:p>
          <a:p>
            <a:pPr marL="228600" indent="-228600">
              <a:buFont typeface="Arial" panose="020B0604020202020204" pitchFamily="34" charset="0"/>
              <a:buChar char="•"/>
            </a:pPr>
            <a:r>
              <a:rPr lang="en-GB" u="none" baseline="0" dirty="0">
                <a:effectLst/>
                <a:latin typeface="Arial" panose="020B0604020202020204" pitchFamily="34" charset="0"/>
                <a:cs typeface="Arial" panose="020B0604020202020204" pitchFamily="34" charset="0"/>
              </a:rPr>
              <a:t>[Example of emails sent to the wrong recipient - Surrey County Council was fined £120,000 for a "serious breach" of the Data Protection Act after sensitive personal information was emailed to the wrong recipients on three occasions.  North Somerset Council was fined £60,000 as an employee sent five emails about a child's serious case review to the wrong NHS employee; two contained highly sensitive and confidential information.  They selected the wrong email address when creating a personal distribution list. Croydon Council was fined £100,000 after a bag containing papers relating to the care of a child sex abuse victim was stolen from a London pub. ] However, please use recent team or departmental instances if you have them. </a:t>
            </a:r>
          </a:p>
          <a:p>
            <a:pPr marL="0" indent="0">
              <a:buFont typeface="Arial" panose="020B0604020202020204" pitchFamily="34" charset="0"/>
              <a:buNone/>
            </a:pPr>
            <a:endParaRPr lang="en-GB" u="none" baseline="0" dirty="0">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en-GB" b="1" u="sng" baseline="0" dirty="0">
                <a:effectLst/>
                <a:latin typeface="Arial" panose="020B0604020202020204" pitchFamily="34" charset="0"/>
                <a:cs typeface="Arial" panose="020B0604020202020204" pitchFamily="34" charset="0"/>
              </a:rPr>
              <a:t>POST</a:t>
            </a:r>
          </a:p>
          <a:p>
            <a:pPr marL="0" indent="0">
              <a:buFont typeface="Arial" panose="020B0604020202020204" pitchFamily="34" charset="0"/>
              <a:buNone/>
            </a:pPr>
            <a:r>
              <a:rPr lang="en-GB" u="none" baseline="0" dirty="0">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At the end of the session we’ll share an example of a post incident to illustrate the impact of what can happen if you don’t keep records up-to-date and accurate and correct any factual inaccuracies.  Have measures in place to regularly check</a:t>
            </a:r>
            <a:r>
              <a:rPr lang="en-GB" baseline="0" dirty="0">
                <a:latin typeface="Arial" panose="020B0604020202020204" pitchFamily="34" charset="0"/>
                <a:cs typeface="Arial" panose="020B0604020202020204" pitchFamily="34" charset="0"/>
              </a:rPr>
              <a:t> the personal information we hold to ensure it is accurate.</a:t>
            </a:r>
            <a:r>
              <a:rPr lang="en-GB"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GB" u="none" baseline="0" dirty="0">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u="none" baseline="0" dirty="0">
                <a:effectLst/>
                <a:latin typeface="Arial" panose="020B0604020202020204" pitchFamily="34" charset="0"/>
                <a:cs typeface="Arial" panose="020B0604020202020204" pitchFamily="34" charset="0"/>
              </a:rPr>
              <a:t>Just a quick reminder about redaction – you may be about to share information, having established who you are going to share the information with and that they have the right to receive the information. Before sending obviously double check that you are going to use the correct correspondence address but also check the content to make sure that third party personal information isn’t accidentally included (perhaps a reference to an associated person embedded within a letter). If such information is included please make sure it’s effectively redacted before sending. Redaction guidance can be found within the policies and guidance section of the Information Governance intranet pages.</a:t>
            </a:r>
          </a:p>
          <a:p>
            <a:pPr marL="171450" indent="-171450">
              <a:buFont typeface="Arial" panose="020B0604020202020204" pitchFamily="34" charset="0"/>
              <a:buChar char="•"/>
            </a:pPr>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188167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bg1">
                    <a:lumMod val="50000"/>
                  </a:schemeClr>
                </a:solidFill>
                <a:latin typeface="Times New Roman" panose="02020603050405020304" pitchFamily="18" charset="0"/>
                <a:cs typeface="Times New Roman" panose="02020603050405020304" pitchFamily="18" charset="0"/>
              </a:rPr>
              <a:t>{DIRECTION} Discuss the questions above particularly if your staff need to take personal information off-site. </a:t>
            </a:r>
            <a:r>
              <a:rPr lang="en-GB" dirty="0">
                <a:latin typeface="Arial" panose="020B0604020202020204" pitchFamily="34" charset="0"/>
                <a:cs typeface="Arial" panose="020B0604020202020204" pitchFamily="34" charset="0"/>
              </a:rPr>
              <a:t>Examples of incidents that have happened in this organisation include:</a:t>
            </a:r>
            <a:endParaRPr lang="en-GB" i="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Worker </a:t>
            </a:r>
            <a:r>
              <a:rPr lang="en-GB" i="0" baseline="0" dirty="0">
                <a:latin typeface="Arial" panose="020B0604020202020204" pitchFamily="34" charset="0"/>
                <a:cs typeface="Arial" panose="020B0604020202020204" pitchFamily="34" charset="0"/>
              </a:rPr>
              <a:t>rotas fell out of a car</a:t>
            </a:r>
            <a:r>
              <a:rPr lang="en-GB" i="0" dirty="0">
                <a:latin typeface="Arial" panose="020B0604020202020204" pitchFamily="34" charset="0"/>
                <a:cs typeface="Arial" panose="020B0604020202020204" pitchFamily="34" charset="0"/>
              </a:rPr>
              <a:t> and into the public car park.  The rota included client </a:t>
            </a:r>
            <a:r>
              <a:rPr lang="en-GB" i="0" baseline="0" dirty="0">
                <a:latin typeface="Arial" panose="020B0604020202020204" pitchFamily="34" charset="0"/>
                <a:cs typeface="Arial" panose="020B0604020202020204" pitchFamily="34" charset="0"/>
              </a:rPr>
              <a:t>names and addresses, including their key safe numbers.  We needed to work with the agency to re-programme</a:t>
            </a:r>
            <a:r>
              <a:rPr lang="en-GB" i="0" dirty="0">
                <a:latin typeface="Arial" panose="020B0604020202020204" pitchFamily="34" charset="0"/>
                <a:cs typeface="Arial" panose="020B0604020202020204" pitchFamily="34" charset="0"/>
              </a:rPr>
              <a:t> all of the key safe codes to ensure people were kept safe.</a:t>
            </a:r>
          </a:p>
          <a:p>
            <a:endParaRPr lang="en-GB" baseline="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agency ensured that in future they separated the contact details from the names and addresses and found more secure ways of sharing this information with their workers.</a:t>
            </a:r>
            <a:endParaRPr lang="en-GB" baseline="0" dirty="0">
              <a:latin typeface="Arial" panose="020B0604020202020204" pitchFamily="34" charset="0"/>
              <a:cs typeface="Arial" panose="020B0604020202020204" pitchFamily="34" charset="0"/>
            </a:endParaRPr>
          </a:p>
          <a:p>
            <a:endParaRPr lang="en-GB" i="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We’ve had several t</a:t>
            </a:r>
            <a:r>
              <a:rPr lang="en-GB" i="0" baseline="0" dirty="0">
                <a:latin typeface="Arial" panose="020B0604020202020204" pitchFamily="34" charset="0"/>
                <a:cs typeface="Arial" panose="020B0604020202020204" pitchFamily="34" charset="0"/>
              </a:rPr>
              <a:t>hefts of laptops from the boots of cars</a:t>
            </a:r>
            <a:r>
              <a:rPr lang="en-GB" i="0" dirty="0">
                <a:latin typeface="Arial" panose="020B0604020202020204" pitchFamily="34" charset="0"/>
                <a:cs typeface="Arial" panose="020B0604020202020204" pitchFamily="34" charset="0"/>
              </a:rPr>
              <a:t> and</a:t>
            </a:r>
            <a:r>
              <a:rPr lang="en-GB" i="0" baseline="0" dirty="0">
                <a:latin typeface="Arial" panose="020B0604020202020204" pitchFamily="34" charset="0"/>
                <a:cs typeface="Arial" panose="020B0604020202020204" pitchFamily="34" charset="0"/>
              </a:rPr>
              <a:t> mobile phones</a:t>
            </a:r>
            <a:r>
              <a:rPr lang="en-GB" i="0" dirty="0">
                <a:latin typeface="Arial" panose="020B0604020202020204" pitchFamily="34" charset="0"/>
                <a:cs typeface="Arial" panose="020B0604020202020204" pitchFamily="34" charset="0"/>
              </a:rPr>
              <a:t> being left on buses or lost in other places or stolen</a:t>
            </a:r>
            <a:r>
              <a:rPr lang="en-GB" i="0" baseline="0" dirty="0">
                <a:latin typeface="Arial" panose="020B0604020202020204" pitchFamily="34" charset="0"/>
                <a:cs typeface="Arial" panose="020B0604020202020204" pitchFamily="34" charset="0"/>
              </a:rPr>
              <a:t>.  With the laptop thefts</a:t>
            </a:r>
            <a:r>
              <a:rPr lang="en-GB" i="0" dirty="0">
                <a:latin typeface="Arial" panose="020B0604020202020204" pitchFamily="34" charset="0"/>
                <a:cs typeface="Arial" panose="020B0604020202020204" pitchFamily="34" charset="0"/>
              </a:rPr>
              <a:t> confidential paperwork was stored in the laptop bag.  In some instances there was sensitive personal information about lots of people including intelligence reports from the Police.  We needed to inform the organisations who shared information with us to ensure the incident did not compromise their work.  We needed to inform all of the data subjects affected (clients, their relatives and staff)</a:t>
            </a:r>
          </a:p>
          <a:p>
            <a:pPr marL="171450" indent="-171450">
              <a:buFont typeface="Arial" panose="020B0604020202020204" pitchFamily="34" charset="0"/>
              <a:buChar char="•"/>
            </a:pPr>
            <a:endParaRPr lang="en-GB" baseline="0" dirty="0">
              <a:latin typeface="Arial" panose="020B0604020202020204" pitchFamily="34" charset="0"/>
              <a:cs typeface="Arial" panose="020B0604020202020204" pitchFamily="34" charset="0"/>
            </a:endParaRPr>
          </a:p>
          <a:p>
            <a:r>
              <a:rPr lang="en-GB" i="0" baseline="0" dirty="0">
                <a:latin typeface="Arial" panose="020B0604020202020204" pitchFamily="34" charset="0"/>
                <a:cs typeface="Arial" panose="020B0604020202020204" pitchFamily="34" charset="0"/>
              </a:rPr>
              <a:t>The equipment may be encrypted but the </a:t>
            </a:r>
            <a:r>
              <a:rPr lang="en-GB" b="1" i="0" baseline="0" dirty="0">
                <a:latin typeface="Arial" panose="020B0604020202020204" pitchFamily="34" charset="0"/>
                <a:cs typeface="Arial" panose="020B0604020202020204" pitchFamily="34" charset="0"/>
              </a:rPr>
              <a:t>paper isn’t</a:t>
            </a:r>
            <a:r>
              <a:rPr lang="en-GB" i="0" baseline="0" dirty="0">
                <a:latin typeface="Arial" panose="020B0604020202020204" pitchFamily="34" charset="0"/>
                <a:cs typeface="Arial" panose="020B0604020202020204" pitchFamily="34" charset="0"/>
              </a:rPr>
              <a:t>.   Workers who have been through these incidents now think carefully about the amount of paper they are taking,</a:t>
            </a:r>
            <a:r>
              <a:rPr lang="en-GB" i="0" dirty="0">
                <a:latin typeface="Arial" panose="020B0604020202020204" pitchFamily="34" charset="0"/>
                <a:cs typeface="Arial" panose="020B0604020202020204" pitchFamily="34" charset="0"/>
              </a:rPr>
              <a:t> </a:t>
            </a:r>
            <a:r>
              <a:rPr lang="en-GB" i="0" baseline="0" dirty="0">
                <a:latin typeface="Arial" panose="020B0604020202020204" pitchFamily="34" charset="0"/>
                <a:cs typeface="Arial" panose="020B0604020202020204" pitchFamily="34" charset="0"/>
              </a:rPr>
              <a:t>about what information is stored on their mobile phone and whether it is password protected.  Some teams have talked in team meetings about what information they include in their diaries and in their notebooks.  </a:t>
            </a:r>
          </a:p>
          <a:p>
            <a:pPr marL="171450" indent="-171450">
              <a:buFont typeface="Arial" panose="020B0604020202020204" pitchFamily="34" charset="0"/>
              <a:buChar char="•"/>
            </a:pPr>
            <a:endParaRPr lang="en-GB" i="0" baseline="0" dirty="0">
              <a:latin typeface="Arial" panose="020B0604020202020204" pitchFamily="34" charset="0"/>
              <a:cs typeface="Arial" panose="020B0604020202020204" pitchFamily="34" charset="0"/>
            </a:endParaRPr>
          </a:p>
          <a:p>
            <a:r>
              <a:rPr lang="en-GB" i="0" baseline="0" dirty="0">
                <a:latin typeface="Arial" panose="020B0604020202020204" pitchFamily="34" charset="0"/>
                <a:cs typeface="Arial" panose="020B0604020202020204" pitchFamily="34" charset="0"/>
              </a:rPr>
              <a:t>When you take personal information off site you need to do securely by weighing up the need</a:t>
            </a:r>
            <a:r>
              <a:rPr lang="en-GB" i="0" dirty="0">
                <a:latin typeface="Arial" panose="020B0604020202020204" pitchFamily="34" charset="0"/>
                <a:cs typeface="Arial" panose="020B0604020202020204" pitchFamily="34" charset="0"/>
              </a:rPr>
              <a:t> to be able to do your job effectively against the need to protect the information</a:t>
            </a:r>
            <a:r>
              <a:rPr lang="en-GB" i="0" baseline="0" dirty="0">
                <a:latin typeface="Arial" panose="020B0604020202020204" pitchFamily="34" charset="0"/>
                <a:cs typeface="Arial" panose="020B0604020202020204" pitchFamily="34" charset="0"/>
              </a:rPr>
              <a:t>.  We can’t eradicate all risk but we can take steps to reduce it.</a:t>
            </a:r>
          </a:p>
          <a:p>
            <a:endParaRPr lang="en-GB" i="0" baseline="0" dirty="0">
              <a:latin typeface="Arial" panose="020B0604020202020204" pitchFamily="34" charset="0"/>
              <a:cs typeface="Arial" panose="020B0604020202020204" pitchFamily="34" charset="0"/>
            </a:endParaRPr>
          </a:p>
          <a:p>
            <a:r>
              <a:rPr lang="en-GB" b="1" i="0" baseline="0" dirty="0">
                <a:latin typeface="Arial" panose="020B0604020202020204" pitchFamily="34" charset="0"/>
                <a:cs typeface="Arial" panose="020B0604020202020204" pitchFamily="34" charset="0"/>
              </a:rPr>
              <a:t>Always consider the RISKs and talk action to make them reasonable and acceptable.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Some of the things to think about: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where you store your laptop, phone or confidential papers when you are out of the office.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timing of your visits and trips to the shops or to get petrol if you have to take equipment with you. </a:t>
            </a:r>
          </a:p>
          <a:p>
            <a:pPr marL="171450" indent="-171450">
              <a:buFont typeface="Arial" panose="020B0604020202020204" pitchFamily="34" charset="0"/>
              <a:buChar char="•"/>
            </a:pPr>
            <a:r>
              <a:rPr lang="en-GB" i="0" baseline="0" dirty="0">
                <a:latin typeface="Arial" panose="020B0604020202020204" pitchFamily="34" charset="0"/>
                <a:cs typeface="Arial" panose="020B0604020202020204" pitchFamily="34" charset="0"/>
              </a:rPr>
              <a:t>Do you need to take lots of information?</a:t>
            </a:r>
            <a:r>
              <a:rPr lang="en-GB" i="0" dirty="0">
                <a:latin typeface="Arial" panose="020B0604020202020204" pitchFamily="34" charset="0"/>
                <a:cs typeface="Arial" panose="020B0604020202020204" pitchFamily="34" charset="0"/>
              </a:rPr>
              <a:t>  The risks are greater the more you take as more people are affected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Save documents to the laptop C: drive (it’s still encrypted) just remember to back it up to the right network drive later</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368840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solidFill>
                  <a:schemeClr val="bg1">
                    <a:lumMod val="50000"/>
                  </a:schemeClr>
                </a:solidFill>
                <a:latin typeface="Times New Roman" panose="02020603050405020304" pitchFamily="18" charset="0"/>
                <a:cs typeface="Times New Roman" panose="02020603050405020304" pitchFamily="18" charset="0"/>
              </a:rPr>
              <a:t>{DIRECTION} Ask the first question and discuss.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latin typeface="Arial" panose="020B0604020202020204" pitchFamily="34" charset="0"/>
                <a:cs typeface="Arial" panose="020B0604020202020204" pitchFamily="34" charset="0"/>
              </a:rPr>
              <a:t>People share information with us and trust us to keep that information safe.  You as employees would also expect your information to be kept secure.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latin typeface="Arial" panose="020B0604020202020204" pitchFamily="34" charset="0"/>
                <a:cs typeface="Arial" panose="020B0604020202020204" pitchFamily="34" charset="0"/>
              </a:rPr>
              <a:t>Data loss </a:t>
            </a:r>
            <a:r>
              <a:rPr lang="en-GB" baseline="0" dirty="0">
                <a:latin typeface="Arial" panose="020B0604020202020204" pitchFamily="34" charset="0"/>
                <a:cs typeface="Arial" panose="020B0604020202020204" pitchFamily="34" charset="0"/>
              </a:rPr>
              <a:t>can involve: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losing paperwork (including via confidential waste)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sending information to the wrong place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someone having unauthorised access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verbal disclosure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latin typeface="Arial" panose="020B0604020202020204" pitchFamily="34" charset="0"/>
                <a:cs typeface="Arial" panose="020B0604020202020204" pitchFamily="34" charset="0"/>
              </a:rPr>
              <a:t>theft of equipment….</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….so it’s not just about ensuring there is no loss, it is about the right people also having access at the right time.</a:t>
            </a:r>
            <a:endParaRPr lang="en-GB"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latin typeface="Arial" panose="020B0604020202020204" pitchFamily="34" charset="0"/>
              <a:cs typeface="Arial" panose="020B0604020202020204" pitchFamily="34" charset="0"/>
            </a:endParaRPr>
          </a:p>
          <a:p>
            <a:r>
              <a:rPr lang="en-GB" dirty="0">
                <a:solidFill>
                  <a:schemeClr val="bg1">
                    <a:lumMod val="50000"/>
                  </a:schemeClr>
                </a:solidFill>
                <a:latin typeface="Times New Roman" panose="02020603050405020304" pitchFamily="18" charset="0"/>
                <a:cs typeface="Times New Roman" panose="02020603050405020304" pitchFamily="18" charset="0"/>
              </a:rPr>
              <a:t>{DIRECTION} Ask the second question and discuss; the answers are on the next slide.</a:t>
            </a:r>
          </a:p>
          <a:p>
            <a:endParaRPr lang="en-GB" u="none" baseline="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D8C766-5580-49B4-AABF-30B603A5661A}"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92131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82" y="77014"/>
            <a:ext cx="3408044" cy="135273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9724" y="5543441"/>
            <a:ext cx="936113" cy="124111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2076" y="5540522"/>
            <a:ext cx="937412" cy="124284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14759" y="5519298"/>
            <a:ext cx="953420" cy="1264064"/>
          </a:xfrm>
          <a:prstGeom prst="rect">
            <a:avLst/>
          </a:prstGeom>
        </p:spPr>
      </p:pic>
      <p:cxnSp>
        <p:nvCxnSpPr>
          <p:cNvPr id="11" name="Elbow Connector 10"/>
          <p:cNvCxnSpPr/>
          <p:nvPr userDrawn="1"/>
        </p:nvCxnSpPr>
        <p:spPr>
          <a:xfrm>
            <a:off x="3398293" y="655092"/>
            <a:ext cx="5566984" cy="4888349"/>
          </a:xfrm>
          <a:prstGeom prst="bentConnector3">
            <a:avLst>
              <a:gd name="adj1" fmla="val 10017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userDrawn="1"/>
        </p:nvCxnSpPr>
        <p:spPr>
          <a:xfrm>
            <a:off x="185549" y="1080655"/>
            <a:ext cx="6036528" cy="5536276"/>
          </a:xfrm>
          <a:prstGeom prst="bentConnector3">
            <a:avLst>
              <a:gd name="adj1" fmla="val 1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82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82" y="77014"/>
            <a:ext cx="3408044" cy="13527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9724" y="5543441"/>
            <a:ext cx="936113" cy="1241119"/>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2076" y="5540522"/>
            <a:ext cx="937412" cy="1242840"/>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14759" y="5519298"/>
            <a:ext cx="953420" cy="1264064"/>
          </a:xfrm>
          <a:prstGeom prst="rect">
            <a:avLst/>
          </a:prstGeom>
        </p:spPr>
      </p:pic>
      <p:cxnSp>
        <p:nvCxnSpPr>
          <p:cNvPr id="13" name="Elbow Connector 12"/>
          <p:cNvCxnSpPr/>
          <p:nvPr userDrawn="1"/>
        </p:nvCxnSpPr>
        <p:spPr>
          <a:xfrm>
            <a:off x="3398293" y="655092"/>
            <a:ext cx="5566984" cy="4888349"/>
          </a:xfrm>
          <a:prstGeom prst="bentConnector3">
            <a:avLst>
              <a:gd name="adj1" fmla="val 10017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userDrawn="1"/>
        </p:nvCxnSpPr>
        <p:spPr>
          <a:xfrm>
            <a:off x="185549" y="1080655"/>
            <a:ext cx="6036528" cy="5536276"/>
          </a:xfrm>
          <a:prstGeom prst="bentConnector3">
            <a:avLst>
              <a:gd name="adj1" fmla="val 1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824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0ahUKEwip48yHvZvPAhWFAxoKHcqZCSIQjRwIBw&amp;url=http://www.bestvpnservice.com/blog/telecommunication-and-data-retention-in-uk-ripa-act-2000/&amp;psig=AFQjCNGuj7q1XNLM2w1PhXYUmJmXShTIQg&amp;ust=1474376029838687"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hyperlink" Target="mailto:info@adoptionwest.co.uk?subject=Information%20governance%20request%20for%20further%20information"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bbc.co.uk/news/uk-england-lincolnshire-35443434" TargetMode="External"/><Relationship Id="rId5" Type="http://schemas.openxmlformats.org/officeDocument/2006/relationships/image" Target="../media/image8.png"/><Relationship Id="rId4" Type="http://schemas.openxmlformats.org/officeDocument/2006/relationships/hyperlink" Target="https://www.youtube.com/watch?v=5aJ0mZntZE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2900" y="1895146"/>
            <a:ext cx="8458200" cy="4322774"/>
          </a:xfrm>
          <a:prstGeom prst="rect">
            <a:avLst/>
          </a:prstGeom>
        </p:spPr>
        <p:txBody>
          <a:bodyPr/>
          <a:lstStyle/>
          <a:p>
            <a:pPr algn="ctr"/>
            <a:r>
              <a:rPr lang="en-GB" sz="3600" b="1" dirty="0">
                <a:latin typeface="+mn-lt"/>
              </a:rPr>
              <a:t>Welcome</a:t>
            </a:r>
            <a:br>
              <a:rPr lang="en-GB" sz="3600" b="1" dirty="0">
                <a:latin typeface="+mn-lt"/>
              </a:rPr>
            </a:br>
            <a:r>
              <a:rPr lang="en-GB" sz="3600" b="1" dirty="0">
                <a:latin typeface="+mn-lt"/>
              </a:rPr>
              <a:t> </a:t>
            </a:r>
            <a:br>
              <a:rPr lang="en-GB" sz="3600" b="1" dirty="0">
                <a:latin typeface="+mn-lt"/>
              </a:rPr>
            </a:br>
            <a:r>
              <a:rPr lang="en-GB" sz="3600" b="1" dirty="0">
                <a:latin typeface="+mn-lt"/>
              </a:rPr>
              <a:t>A Risky Business: </a:t>
            </a:r>
            <a:br>
              <a:rPr lang="en-GB" sz="3600" b="1" dirty="0">
                <a:latin typeface="+mn-lt"/>
              </a:rPr>
            </a:br>
            <a:r>
              <a:rPr lang="en-GB" sz="3600" b="1" dirty="0">
                <a:latin typeface="+mn-lt"/>
              </a:rPr>
              <a:t>Protecting Other People’s Information</a:t>
            </a:r>
            <a:br>
              <a:rPr lang="en-GB" sz="3600" b="1" dirty="0">
                <a:latin typeface="+mn-lt"/>
              </a:rPr>
            </a:br>
            <a:br>
              <a:rPr lang="en-GB" dirty="0">
                <a:latin typeface="+mn-lt"/>
              </a:rPr>
            </a:br>
            <a:r>
              <a:rPr lang="en-GB" sz="3200" dirty="0">
                <a:latin typeface="+mn-lt"/>
              </a:rPr>
              <a:t>Data Protection and IT Security Training</a:t>
            </a:r>
            <a:br>
              <a:rPr lang="en-GB" sz="3200" dirty="0">
                <a:latin typeface="+mn-lt"/>
              </a:rPr>
            </a:br>
            <a:endParaRPr lang="en-GB" dirty="0">
              <a:latin typeface="+mn-lt"/>
            </a:endParaRPr>
          </a:p>
        </p:txBody>
      </p:sp>
    </p:spTree>
    <p:extLst>
      <p:ext uri="{BB962C8B-B14F-4D97-AF65-F5344CB8AC3E}">
        <p14:creationId xmlns:p14="http://schemas.microsoft.com/office/powerpoint/2010/main" val="139758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The potential impact of losing data</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874" y="2587157"/>
            <a:ext cx="2030349" cy="1753483"/>
          </a:xfrm>
          <a:prstGeom prst="rect">
            <a:avLst/>
          </a:prstGeom>
        </p:spPr>
      </p:pic>
      <p:sp>
        <p:nvSpPr>
          <p:cNvPr id="4" name="Rectangle 3"/>
          <p:cNvSpPr/>
          <p:nvPr/>
        </p:nvSpPr>
        <p:spPr>
          <a:xfrm>
            <a:off x="457200" y="2141484"/>
            <a:ext cx="7080422" cy="2308324"/>
          </a:xfrm>
          <a:prstGeom prst="rect">
            <a:avLst/>
          </a:prstGeom>
        </p:spPr>
        <p:txBody>
          <a:bodyPr wrap="square">
            <a:spAutoFit/>
          </a:bodyPr>
          <a:lstStyle/>
          <a:p>
            <a:r>
              <a:rPr lang="en-GB" sz="2400" dirty="0"/>
              <a:t>For the </a:t>
            </a:r>
            <a:r>
              <a:rPr lang="en-GB" sz="2400" b="1" dirty="0"/>
              <a:t>organisation</a:t>
            </a:r>
            <a:r>
              <a:rPr lang="en-GB" sz="2400" dirty="0"/>
              <a:t>:</a:t>
            </a:r>
          </a:p>
          <a:p>
            <a:pPr marL="342900" indent="-342900">
              <a:buFont typeface="Arial" panose="020B0604020202020204" pitchFamily="34" charset="0"/>
              <a:buChar char="•"/>
            </a:pPr>
            <a:r>
              <a:rPr lang="en-GB" sz="2400" dirty="0"/>
              <a:t>The cost of investigation and correcting the problem</a:t>
            </a:r>
          </a:p>
          <a:p>
            <a:pPr marL="342900" indent="-342900">
              <a:buFont typeface="Arial" panose="020B0604020202020204" pitchFamily="34" charset="0"/>
              <a:buChar char="•"/>
            </a:pPr>
            <a:r>
              <a:rPr lang="en-GB" sz="2400" dirty="0"/>
              <a:t>The cost of  dealing with prosecution</a:t>
            </a:r>
          </a:p>
          <a:p>
            <a:pPr marL="342900" indent="-342900">
              <a:buFont typeface="Arial" panose="020B0604020202020204" pitchFamily="34" charset="0"/>
              <a:buChar char="•"/>
            </a:pPr>
            <a:r>
              <a:rPr lang="en-GB" sz="2400" dirty="0"/>
              <a:t>Loss of trust in the organisation</a:t>
            </a:r>
          </a:p>
          <a:p>
            <a:pPr marL="342900" indent="-342900">
              <a:buFont typeface="Arial" panose="020B0604020202020204" pitchFamily="34" charset="0"/>
              <a:buChar char="•"/>
            </a:pPr>
            <a:r>
              <a:rPr lang="en-GB" sz="2400" dirty="0"/>
              <a:t>Loss of reputation</a:t>
            </a:r>
          </a:p>
          <a:p>
            <a:pPr marL="342900" indent="-342900">
              <a:buFont typeface="Arial" panose="020B0604020202020204" pitchFamily="34" charset="0"/>
              <a:buChar char="•"/>
            </a:pPr>
            <a:r>
              <a:rPr lang="en-GB" sz="2400" dirty="0"/>
              <a:t>Staff breach of policy and code of conduct </a:t>
            </a:r>
          </a:p>
        </p:txBody>
      </p:sp>
      <p:sp>
        <p:nvSpPr>
          <p:cNvPr id="5" name="Rectangle 4"/>
          <p:cNvSpPr/>
          <p:nvPr/>
        </p:nvSpPr>
        <p:spPr>
          <a:xfrm>
            <a:off x="457200" y="4598092"/>
            <a:ext cx="4572000" cy="1938992"/>
          </a:xfrm>
          <a:prstGeom prst="rect">
            <a:avLst/>
          </a:prstGeom>
        </p:spPr>
        <p:txBody>
          <a:bodyPr>
            <a:spAutoFit/>
          </a:bodyPr>
          <a:lstStyle/>
          <a:p>
            <a:r>
              <a:rPr lang="en-GB" sz="2400" dirty="0">
                <a:latin typeface="+mn-lt"/>
                <a:ea typeface="ＭＳ Ｐゴシック" charset="0"/>
                <a:cs typeface="ＭＳ Ｐゴシック" charset="0"/>
              </a:rPr>
              <a:t>For the </a:t>
            </a:r>
            <a:r>
              <a:rPr lang="en-GB" sz="2400" b="1" dirty="0">
                <a:latin typeface="+mn-lt"/>
                <a:ea typeface="ＭＳ Ｐゴシック" charset="0"/>
                <a:cs typeface="ＭＳ Ｐゴシック" charset="0"/>
              </a:rPr>
              <a:t>individual</a:t>
            </a:r>
            <a:r>
              <a:rPr lang="en-GB" sz="2400" dirty="0">
                <a:latin typeface="+mn-lt"/>
                <a:ea typeface="ＭＳ Ｐゴシック" charset="0"/>
                <a:cs typeface="ＭＳ Ｐゴシック" charset="0"/>
              </a:rPr>
              <a:t>:</a:t>
            </a:r>
          </a:p>
          <a:p>
            <a:pPr marL="342900" indent="-342900">
              <a:buFont typeface="Arial" panose="020B0604020202020204" pitchFamily="34" charset="0"/>
              <a:buChar char="•"/>
            </a:pPr>
            <a:r>
              <a:rPr lang="en-GB" sz="2400" dirty="0">
                <a:latin typeface="+mn-lt"/>
                <a:ea typeface="ＭＳ Ｐゴシック" charset="0"/>
                <a:cs typeface="ＭＳ Ｐゴシック" charset="0"/>
              </a:rPr>
              <a:t>Financial loss</a:t>
            </a:r>
          </a:p>
          <a:p>
            <a:pPr marL="342900" indent="-342900">
              <a:buFont typeface="Arial" panose="020B0604020202020204" pitchFamily="34" charset="0"/>
              <a:buChar char="•"/>
            </a:pPr>
            <a:r>
              <a:rPr lang="en-GB" sz="2400" dirty="0">
                <a:latin typeface="+mn-lt"/>
                <a:ea typeface="ＭＳ Ｐゴシック" charset="0"/>
                <a:cs typeface="ＭＳ Ｐゴシック" charset="0"/>
              </a:rPr>
              <a:t>Risk of harm</a:t>
            </a:r>
          </a:p>
          <a:p>
            <a:pPr marL="342900" indent="-342900">
              <a:buFont typeface="Arial" panose="020B0604020202020204" pitchFamily="34" charset="0"/>
              <a:buChar char="•"/>
            </a:pPr>
            <a:r>
              <a:rPr lang="en-GB" sz="2400" dirty="0">
                <a:latin typeface="+mn-lt"/>
                <a:ea typeface="ＭＳ Ｐゴシック" charset="0"/>
                <a:cs typeface="ＭＳ Ｐゴシック" charset="0"/>
              </a:rPr>
              <a:t>Loss of dignity / confidence / respect / relationships</a:t>
            </a:r>
          </a:p>
        </p:txBody>
      </p:sp>
    </p:spTree>
    <p:extLst>
      <p:ext uri="{BB962C8B-B14F-4D97-AF65-F5344CB8AC3E}">
        <p14:creationId xmlns:p14="http://schemas.microsoft.com/office/powerpoint/2010/main" val="318496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The potential impact of losing data</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sp>
        <p:nvSpPr>
          <p:cNvPr id="4" name="Rectangle 3"/>
          <p:cNvSpPr/>
          <p:nvPr/>
        </p:nvSpPr>
        <p:spPr>
          <a:xfrm>
            <a:off x="457200" y="2141484"/>
            <a:ext cx="7549978" cy="4524315"/>
          </a:xfrm>
          <a:prstGeom prst="rect">
            <a:avLst/>
          </a:prstGeom>
        </p:spPr>
        <p:txBody>
          <a:bodyPr wrap="square">
            <a:spAutoFit/>
          </a:bodyPr>
          <a:lstStyle/>
          <a:p>
            <a:r>
              <a:rPr lang="en-GB" sz="2400" dirty="0"/>
              <a:t>Risk assessment :</a:t>
            </a:r>
          </a:p>
          <a:p>
            <a:pPr marL="171450" indent="-171450">
              <a:buFont typeface="Arial" panose="020B0604020202020204" pitchFamily="34" charset="0"/>
              <a:buChar char="•"/>
            </a:pPr>
            <a:r>
              <a:rPr lang="en-GB" sz="2400" dirty="0">
                <a:cs typeface="Arial" panose="020B0604020202020204" pitchFamily="34" charset="0"/>
              </a:rPr>
              <a:t>If more than 11 people are affected</a:t>
            </a:r>
          </a:p>
          <a:p>
            <a:pPr marL="171450" indent="-171450">
              <a:buFont typeface="Arial" panose="020B0604020202020204" pitchFamily="34" charset="0"/>
              <a:buChar char="•"/>
            </a:pPr>
            <a:r>
              <a:rPr lang="en-GB" sz="2400" dirty="0">
                <a:cs typeface="Arial" panose="020B0604020202020204" pitchFamily="34" charset="0"/>
              </a:rPr>
              <a:t>If the incident is a repeat of a similar incident in </a:t>
            </a:r>
          </a:p>
          <a:p>
            <a:r>
              <a:rPr lang="en-GB" sz="2400" dirty="0">
                <a:cs typeface="Arial" panose="020B0604020202020204" pitchFamily="34" charset="0"/>
              </a:rPr>
              <a:t>   recent months</a:t>
            </a:r>
          </a:p>
          <a:p>
            <a:pPr marL="171450" indent="-171450">
              <a:buFont typeface="Arial" panose="020B0604020202020204" pitchFamily="34" charset="0"/>
              <a:buChar char="•"/>
            </a:pPr>
            <a:r>
              <a:rPr lang="en-GB" sz="2400" dirty="0">
                <a:cs typeface="Arial" panose="020B0604020202020204" pitchFamily="34" charset="0"/>
              </a:rPr>
              <a:t>If the information is of a highly sensitive nature</a:t>
            </a:r>
          </a:p>
          <a:p>
            <a:pPr marL="171450" indent="-171450">
              <a:buFont typeface="Arial" panose="020B0604020202020204" pitchFamily="34" charset="0"/>
              <a:buChar char="•"/>
            </a:pPr>
            <a:r>
              <a:rPr lang="en-GB" sz="2400" dirty="0">
                <a:cs typeface="Arial" panose="020B0604020202020204" pitchFamily="34" charset="0"/>
              </a:rPr>
              <a:t>If we have failed to have measures in place to protect the information</a:t>
            </a:r>
          </a:p>
          <a:p>
            <a:pPr marL="171450" indent="-171450">
              <a:buFont typeface="Arial" panose="020B0604020202020204" pitchFamily="34" charset="0"/>
              <a:buChar char="•"/>
            </a:pPr>
            <a:r>
              <a:rPr lang="en-GB" sz="2400" dirty="0">
                <a:cs typeface="Arial" panose="020B0604020202020204" pitchFamily="34" charset="0"/>
              </a:rPr>
              <a:t>If there is a chance of significant harm to the individual</a:t>
            </a:r>
          </a:p>
          <a:p>
            <a:pPr marL="171450" indent="-171450">
              <a:buFont typeface="Arial" panose="020B0604020202020204" pitchFamily="34" charset="0"/>
              <a:buChar char="•"/>
            </a:pPr>
            <a:endParaRPr lang="en-GB" sz="2400" dirty="0">
              <a:cs typeface="Arial" panose="020B0604020202020204" pitchFamily="34" charset="0"/>
            </a:endParaRPr>
          </a:p>
          <a:p>
            <a:r>
              <a:rPr lang="en-GB" sz="2400" dirty="0">
                <a:cs typeface="Arial" panose="020B0604020202020204" pitchFamily="34" charset="0"/>
              </a:rPr>
              <a:t>Each of the above will score a point… we only </a:t>
            </a:r>
          </a:p>
          <a:p>
            <a:r>
              <a:rPr lang="en-GB" sz="2400" dirty="0">
                <a:cs typeface="Arial" panose="020B0604020202020204" pitchFamily="34" charset="0"/>
              </a:rPr>
              <a:t>need two points to have to report to the ICO</a:t>
            </a:r>
          </a:p>
          <a:p>
            <a:pPr marL="171450" indent="-171450">
              <a:buFont typeface="Arial" panose="020B0604020202020204" pitchFamily="34" charset="0"/>
              <a:buChar char="•"/>
            </a:pPr>
            <a:endParaRPr lang="en-GB" sz="2400" dirty="0">
              <a:cs typeface="Arial" panose="020B0604020202020204" pitchFamily="34" charset="0"/>
            </a:endParaRPr>
          </a:p>
        </p:txBody>
      </p:sp>
      <p:pic>
        <p:nvPicPr>
          <p:cNvPr id="7" name="Picture 3" descr="C:\Users\xmh2\Desktop\ICO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931" y="2394303"/>
            <a:ext cx="2096012" cy="13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5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Accidents happen…</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sp>
        <p:nvSpPr>
          <p:cNvPr id="4" name="Rectangle 3"/>
          <p:cNvSpPr/>
          <p:nvPr/>
        </p:nvSpPr>
        <p:spPr>
          <a:xfrm>
            <a:off x="3299254" y="2314482"/>
            <a:ext cx="5600526" cy="1200329"/>
          </a:xfrm>
          <a:prstGeom prst="rect">
            <a:avLst/>
          </a:prstGeom>
        </p:spPr>
        <p:txBody>
          <a:bodyPr wrap="square">
            <a:spAutoFit/>
          </a:bodyPr>
          <a:lstStyle/>
          <a:p>
            <a:r>
              <a:rPr lang="en-GB" sz="2400" dirty="0"/>
              <a:t>…we just need to learn from them so we can improve our approach to information security</a:t>
            </a:r>
            <a:endParaRPr lang="en-GB" sz="2400" b="1" dirty="0"/>
          </a:p>
        </p:txBody>
      </p:sp>
      <p:sp>
        <p:nvSpPr>
          <p:cNvPr id="2" name="Rectangle 1"/>
          <p:cNvSpPr/>
          <p:nvPr/>
        </p:nvSpPr>
        <p:spPr>
          <a:xfrm>
            <a:off x="4475881" y="4038096"/>
            <a:ext cx="4572000" cy="830997"/>
          </a:xfrm>
          <a:prstGeom prst="rect">
            <a:avLst/>
          </a:prstGeom>
        </p:spPr>
        <p:txBody>
          <a:bodyPr>
            <a:spAutoFit/>
          </a:bodyPr>
          <a:lstStyle/>
          <a:p>
            <a:r>
              <a:rPr lang="en-GB" sz="2400" dirty="0"/>
              <a:t>How do you report an information security incident?</a:t>
            </a:r>
            <a:endParaRPr lang="en-GB" sz="2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92" y="3923189"/>
            <a:ext cx="1016697" cy="1016697"/>
          </a:xfrm>
          <a:prstGeom prst="rect">
            <a:avLst/>
          </a:prstGeom>
          <a:effectLst>
            <a:outerShdw blurRad="50800" dist="38100" dir="8100000" algn="tr" rotWithShape="0">
              <a:srgbClr val="060E18">
                <a:alpha val="40000"/>
              </a:srgbClr>
            </a:outerShdw>
          </a:effectLst>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324" y="2256672"/>
            <a:ext cx="2514951" cy="3562847"/>
          </a:xfrm>
          <a:prstGeom prst="rect">
            <a:avLst/>
          </a:prstGeom>
        </p:spPr>
      </p:pic>
    </p:spTree>
    <p:extLst>
      <p:ext uri="{BB962C8B-B14F-4D97-AF65-F5344CB8AC3E}">
        <p14:creationId xmlns:p14="http://schemas.microsoft.com/office/powerpoint/2010/main" val="349049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Risks around Social Media</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pic>
        <p:nvPicPr>
          <p:cNvPr id="11"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901" y="2902205"/>
            <a:ext cx="3445329" cy="12961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2" y="2593075"/>
            <a:ext cx="3828143" cy="2153330"/>
          </a:xfrm>
          <a:prstGeom prst="rect">
            <a:avLst/>
          </a:prstGeom>
        </p:spPr>
      </p:pic>
    </p:spTree>
    <p:extLst>
      <p:ext uri="{BB962C8B-B14F-4D97-AF65-F5344CB8AC3E}">
        <p14:creationId xmlns:p14="http://schemas.microsoft.com/office/powerpoint/2010/main" val="57170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65508"/>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What is RIPA? – Another form of information…</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pic>
        <p:nvPicPr>
          <p:cNvPr id="6" name="Picture 4" descr="Image result for regulation of investigatory powers act 2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07" y="2515523"/>
            <a:ext cx="1929534" cy="24316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93048" y="2118605"/>
            <a:ext cx="5419609" cy="3785652"/>
          </a:xfrm>
          <a:prstGeom prst="rect">
            <a:avLst/>
          </a:prstGeom>
        </p:spPr>
        <p:txBody>
          <a:bodyPr wrap="square">
            <a:spAutoFit/>
          </a:bodyPr>
          <a:lstStyle/>
          <a:p>
            <a:r>
              <a:rPr lang="en-GB" sz="2400" b="1" dirty="0"/>
              <a:t>Targeted Surveillance:</a:t>
            </a:r>
          </a:p>
          <a:p>
            <a:pPr marL="342900" indent="-342900">
              <a:buFont typeface="Arial" panose="020B0604020202020204" pitchFamily="34" charset="0"/>
              <a:buChar char="•"/>
            </a:pPr>
            <a:r>
              <a:rPr lang="en-GB" sz="2400" dirty="0"/>
              <a:t>Hidden Camera</a:t>
            </a:r>
          </a:p>
          <a:p>
            <a:pPr marL="342900" indent="-342900">
              <a:buFont typeface="Arial" panose="020B0604020202020204" pitchFamily="34" charset="0"/>
              <a:buChar char="•"/>
            </a:pPr>
            <a:r>
              <a:rPr lang="en-GB" sz="2400" dirty="0"/>
              <a:t>Social Media Accounts </a:t>
            </a:r>
          </a:p>
          <a:p>
            <a:pPr marL="342900" indent="-342900">
              <a:buFont typeface="Arial" panose="020B0604020202020204" pitchFamily="34" charset="0"/>
              <a:buChar char="•"/>
            </a:pPr>
            <a:r>
              <a:rPr lang="en-GB" sz="2400" dirty="0"/>
              <a:t>Use of existing CCTV</a:t>
            </a:r>
          </a:p>
          <a:p>
            <a:pPr marL="342900" indent="-342900">
              <a:buFont typeface="Arial" panose="020B0604020202020204" pitchFamily="34" charset="0"/>
              <a:buChar char="•"/>
            </a:pPr>
            <a:endParaRPr lang="en-GB" sz="2400" dirty="0"/>
          </a:p>
          <a:p>
            <a:r>
              <a:rPr lang="en-GB" sz="2400" b="1" dirty="0"/>
              <a:t>Covert Human Intelligence Sources</a:t>
            </a:r>
          </a:p>
          <a:p>
            <a:endParaRPr lang="en-GB" sz="2400" b="1" dirty="0"/>
          </a:p>
          <a:p>
            <a:r>
              <a:rPr lang="en-GB" sz="2400" b="1" dirty="0"/>
              <a:t>Communication interceptions:</a:t>
            </a:r>
          </a:p>
          <a:p>
            <a:pPr marL="342900" indent="-342900">
              <a:buFont typeface="Arial" panose="020B0604020202020204" pitchFamily="34" charset="0"/>
              <a:buChar char="•"/>
            </a:pPr>
            <a:r>
              <a:rPr lang="en-GB" sz="2400" dirty="0"/>
              <a:t>Mobile Phone numbers</a:t>
            </a:r>
          </a:p>
          <a:p>
            <a:pPr marL="342900" indent="-342900">
              <a:buFont typeface="Arial" panose="020B0604020202020204" pitchFamily="34" charset="0"/>
              <a:buChar char="•"/>
            </a:pPr>
            <a:r>
              <a:rPr lang="en-GB" sz="2400" dirty="0"/>
              <a:t>Subscriber details</a:t>
            </a:r>
            <a:endParaRPr lang="en-GB" sz="2400" dirty="0">
              <a:solidFill>
                <a:schemeClr val="bg1"/>
              </a:solidFill>
            </a:endParaRPr>
          </a:p>
        </p:txBody>
      </p:sp>
    </p:spTree>
    <p:extLst>
      <p:ext uri="{BB962C8B-B14F-4D97-AF65-F5344CB8AC3E}">
        <p14:creationId xmlns:p14="http://schemas.microsoft.com/office/powerpoint/2010/main" val="186807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65508"/>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Summing up</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sp>
        <p:nvSpPr>
          <p:cNvPr id="3" name="Rectangle 2"/>
          <p:cNvSpPr/>
          <p:nvPr/>
        </p:nvSpPr>
        <p:spPr>
          <a:xfrm>
            <a:off x="457200" y="2090578"/>
            <a:ext cx="8464378" cy="4093428"/>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What have we covered today?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Recapped the DPA principles</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Highlighted examples of information security risks by sharing examples of incidents that have occurred</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Discussed ways of reducing those risks</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How to report an information security incident and</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Briefly introduced RIPA</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For more information</a:t>
            </a:r>
          </a:p>
          <a:p>
            <a:r>
              <a:rPr lang="en-GB" sz="2400" dirty="0">
                <a:latin typeface="Arial" panose="020B0604020202020204" pitchFamily="34" charset="0"/>
                <a:cs typeface="Arial" panose="020B0604020202020204" pitchFamily="34" charset="0"/>
              </a:rPr>
              <a:t>email </a:t>
            </a:r>
            <a:r>
              <a:rPr lang="en-GB" sz="2400" dirty="0">
                <a:latin typeface="Arial" panose="020B0604020202020204" pitchFamily="34" charset="0"/>
                <a:cs typeface="Arial" panose="020B0604020202020204" pitchFamily="34" charset="0"/>
                <a:hlinkClick r:id="rId3"/>
              </a:rPr>
              <a:t>info@adoptionwest.co.uk</a:t>
            </a:r>
            <a:r>
              <a:rPr lang="en-GB" sz="2400" dirty="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58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7749" y="1540305"/>
            <a:ext cx="8458200" cy="664770"/>
          </a:xfrm>
          <a:prstGeom prst="rect">
            <a:avLst/>
          </a:prstGeom>
        </p:spPr>
        <p:txBody>
          <a:bodyPr/>
          <a:lstStyle/>
          <a:p>
            <a:r>
              <a:rPr lang="en-GB" sz="3600" dirty="0">
                <a:latin typeface="+mn-lt"/>
              </a:rPr>
              <a:t>Data Protection Act (DPA) 2018</a:t>
            </a:r>
            <a:endParaRPr lang="en-GB" sz="3600" b="1" dirty="0">
              <a:latin typeface="+mn-lt"/>
            </a:endParaRPr>
          </a:p>
        </p:txBody>
      </p:sp>
      <p:sp>
        <p:nvSpPr>
          <p:cNvPr id="3" name="Content Placeholder 2"/>
          <p:cNvSpPr txBox="1">
            <a:spLocks/>
          </p:cNvSpPr>
          <p:nvPr/>
        </p:nvSpPr>
        <p:spPr>
          <a:xfrm>
            <a:off x="442884" y="2740271"/>
            <a:ext cx="6121914" cy="34912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GB" dirty="0"/>
              <a:t>Processed lawfully, fairly, and in a transparent manner</a:t>
            </a:r>
          </a:p>
          <a:p>
            <a:pPr lvl="0"/>
            <a:r>
              <a:rPr lang="en-GB" dirty="0"/>
              <a:t>Collected for specified, explicit and legitimate purposes</a:t>
            </a:r>
          </a:p>
          <a:p>
            <a:pPr lvl="0"/>
            <a:r>
              <a:rPr lang="en-GB" dirty="0"/>
              <a:t>Adequate, relevant and limited to what is necessary</a:t>
            </a:r>
          </a:p>
          <a:p>
            <a:pPr lvl="0"/>
            <a:r>
              <a:rPr lang="en-GB" dirty="0"/>
              <a:t>Accurate and, where necessary, kept up to date</a:t>
            </a:r>
          </a:p>
          <a:p>
            <a:pPr lvl="0"/>
            <a:r>
              <a:rPr lang="en-GB" dirty="0"/>
              <a:t>Kept in a form which permits identification of data subjects for no longer than is necessary</a:t>
            </a:r>
          </a:p>
          <a:p>
            <a:pPr lvl="0"/>
            <a:r>
              <a:rPr lang="en-GB" dirty="0"/>
              <a:t>Processed in a manner that ensures appropriate security of the personal data</a:t>
            </a:r>
          </a:p>
        </p:txBody>
      </p:sp>
      <p:sp>
        <p:nvSpPr>
          <p:cNvPr id="4" name="Rectangle 3"/>
          <p:cNvSpPr/>
          <p:nvPr/>
        </p:nvSpPr>
        <p:spPr>
          <a:xfrm>
            <a:off x="442884" y="2257229"/>
            <a:ext cx="8383065" cy="461665"/>
          </a:xfrm>
          <a:prstGeom prst="rect">
            <a:avLst/>
          </a:prstGeom>
        </p:spPr>
        <p:txBody>
          <a:bodyPr wrap="square">
            <a:spAutoFit/>
          </a:bodyPr>
          <a:lstStyle/>
          <a:p>
            <a:r>
              <a:rPr lang="en-GB" sz="2400" dirty="0">
                <a:latin typeface="+mn-lt"/>
                <a:cs typeface="Arial" panose="020B0604020202020204" pitchFamily="34" charset="0"/>
              </a:rPr>
              <a:t>The Principles say that personal information shall be:</a:t>
            </a:r>
            <a:endParaRPr lang="en-GB" sz="2400" b="1" dirty="0">
              <a:latin typeface="+mn-lt"/>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798" y="2740270"/>
            <a:ext cx="1957753" cy="209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45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67749" y="1540305"/>
            <a:ext cx="8458200" cy="664770"/>
          </a:xfrm>
          <a:prstGeom prst="rect">
            <a:avLst/>
          </a:prstGeom>
        </p:spPr>
        <p:txBody>
          <a:bodyPr/>
          <a:lstStyle/>
          <a:p>
            <a:r>
              <a:rPr lang="en-GB" sz="3600" dirty="0">
                <a:latin typeface="+mn-lt"/>
              </a:rPr>
              <a:t>Data Protection Act (DPA) 2018: Recap</a:t>
            </a:r>
          </a:p>
        </p:txBody>
      </p:sp>
      <p:sp>
        <p:nvSpPr>
          <p:cNvPr id="6" name="Content Placeholder 2"/>
          <p:cNvSpPr txBox="1">
            <a:spLocks/>
          </p:cNvSpPr>
          <p:nvPr/>
        </p:nvSpPr>
        <p:spPr>
          <a:xfrm>
            <a:off x="2399235" y="2511024"/>
            <a:ext cx="6121914" cy="83530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GB" sz="2800" dirty="0"/>
              <a:t>What is the difference between </a:t>
            </a:r>
            <a:r>
              <a:rPr lang="en-GB" sz="2800" b="1" dirty="0"/>
              <a:t>personal information </a:t>
            </a:r>
            <a:r>
              <a:rPr lang="en-GB" sz="2800" dirty="0"/>
              <a:t>and </a:t>
            </a:r>
            <a:r>
              <a:rPr lang="en-GB" sz="2800" b="1" dirty="0"/>
              <a:t>sensitive personal information</a:t>
            </a:r>
            <a:r>
              <a:rPr lang="en-GB" sz="2800" dirty="0"/>
              <a:t>?</a:t>
            </a:r>
            <a:endParaRPr lang="en-GB" sz="2800" b="1" dirty="0"/>
          </a:p>
        </p:txBody>
      </p:sp>
      <p:sp>
        <p:nvSpPr>
          <p:cNvPr id="7" name="Content Placeholder 2"/>
          <p:cNvSpPr txBox="1">
            <a:spLocks/>
          </p:cNvSpPr>
          <p:nvPr/>
        </p:nvSpPr>
        <p:spPr bwMode="auto">
          <a:xfrm>
            <a:off x="2399235" y="4077778"/>
            <a:ext cx="6121914" cy="90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anose="020B0604020202020204" pitchFamily="34" charset="0"/>
              <a:buNone/>
              <a:defRPr sz="2100" kern="1200" baseline="0">
                <a:solidFill>
                  <a:schemeClr val="bg1"/>
                </a:solidFill>
                <a:latin typeface="Arial" panose="020B0604020202020204" pitchFamily="34" charset="0"/>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solidFill>
                  <a:schemeClr val="tx1"/>
                </a:solidFill>
                <a:latin typeface="+mn-lt"/>
              </a:rPr>
              <a:t>The Act talks about ‘</a:t>
            </a:r>
            <a:r>
              <a:rPr lang="en-GB" sz="2800" b="1" dirty="0">
                <a:solidFill>
                  <a:schemeClr val="tx1"/>
                </a:solidFill>
                <a:latin typeface="+mn-lt"/>
              </a:rPr>
              <a:t>processing</a:t>
            </a:r>
            <a:r>
              <a:rPr lang="en-GB" sz="2800" dirty="0">
                <a:solidFill>
                  <a:schemeClr val="tx1"/>
                </a:solidFill>
                <a:latin typeface="+mn-lt"/>
              </a:rPr>
              <a:t>’ people’s information what does this mean?</a:t>
            </a:r>
            <a:endParaRPr lang="en-GB" sz="2800" b="1" dirty="0">
              <a:solidFill>
                <a:schemeClr val="tx1"/>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82" y="2511024"/>
            <a:ext cx="1016697" cy="1016697"/>
          </a:xfrm>
          <a:prstGeom prst="rect">
            <a:avLst/>
          </a:prstGeom>
          <a:effectLst>
            <a:outerShdw blurRad="50800" dist="38100" dir="8100000" algn="tr" rotWithShape="0">
              <a:srgbClr val="060E18">
                <a:alpha val="40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81" y="4011385"/>
            <a:ext cx="1016697" cy="1016697"/>
          </a:xfrm>
          <a:prstGeom prst="rect">
            <a:avLst/>
          </a:prstGeom>
          <a:effectLst>
            <a:outerShdw blurRad="50800" dist="38100" dir="8100000" algn="tr" rotWithShape="0">
              <a:srgbClr val="060E18">
                <a:alpha val="40000"/>
              </a:srgbClr>
            </a:outerShdw>
          </a:effectLst>
        </p:spPr>
      </p:pic>
    </p:spTree>
    <p:extLst>
      <p:ext uri="{BB962C8B-B14F-4D97-AF65-F5344CB8AC3E}">
        <p14:creationId xmlns:p14="http://schemas.microsoft.com/office/powerpoint/2010/main" val="295359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40" y="1625504"/>
            <a:ext cx="1016697" cy="1016697"/>
          </a:xfrm>
          <a:prstGeom prst="rect">
            <a:avLst/>
          </a:prstGeom>
          <a:effectLst>
            <a:outerShdw blurRad="50800" dist="38100" dir="8100000" algn="tr" rotWithShape="0">
              <a:srgbClr val="060E18">
                <a:alpha val="40000"/>
              </a:srgbClr>
            </a:outerShdw>
          </a:effectLst>
        </p:spPr>
      </p:pic>
      <p:sp>
        <p:nvSpPr>
          <p:cNvPr id="10" name="Title 1"/>
          <p:cNvSpPr txBox="1">
            <a:spLocks/>
          </p:cNvSpPr>
          <p:nvPr/>
        </p:nvSpPr>
        <p:spPr>
          <a:xfrm>
            <a:off x="2170130" y="1641083"/>
            <a:ext cx="6259579" cy="101669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GB" dirty="0"/>
              <a:t>What sort of data protection risks do you think we currently have?</a:t>
            </a:r>
          </a:p>
        </p:txBody>
      </p:sp>
      <p:sp>
        <p:nvSpPr>
          <p:cNvPr id="11" name="Content Placeholder 2"/>
          <p:cNvSpPr txBox="1">
            <a:spLocks/>
          </p:cNvSpPr>
          <p:nvPr/>
        </p:nvSpPr>
        <p:spPr>
          <a:xfrm>
            <a:off x="994840" y="2985382"/>
            <a:ext cx="7605251" cy="324678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0"/>
              </a:spcAft>
            </a:pPr>
            <a:r>
              <a:rPr lang="en-GB" sz="2400" b="1" dirty="0"/>
              <a:t>Phishing / attacks to our ICT network</a:t>
            </a:r>
          </a:p>
          <a:p>
            <a:pPr marL="342900" indent="-342900" fontAlgn="auto">
              <a:spcAft>
                <a:spcPts val="0"/>
              </a:spcAft>
            </a:pPr>
            <a:r>
              <a:rPr lang="en-GB" sz="2400" b="1" dirty="0"/>
              <a:t>Verbal disclosure</a:t>
            </a:r>
          </a:p>
          <a:p>
            <a:pPr marL="342900" indent="-342900" fontAlgn="auto">
              <a:spcAft>
                <a:spcPts val="0"/>
              </a:spcAft>
            </a:pPr>
            <a:r>
              <a:rPr lang="en-GB" sz="2400" b="1" dirty="0"/>
              <a:t>Risks in using Fax</a:t>
            </a:r>
          </a:p>
          <a:p>
            <a:pPr marL="342900" indent="-342900" fontAlgn="auto">
              <a:spcAft>
                <a:spcPts val="0"/>
              </a:spcAft>
            </a:pPr>
            <a:r>
              <a:rPr lang="en-GB" sz="2400" b="1" dirty="0"/>
              <a:t>Incorrect email and postal addresses</a:t>
            </a:r>
          </a:p>
          <a:p>
            <a:pPr marL="342900" indent="-342900" fontAlgn="auto">
              <a:spcAft>
                <a:spcPts val="0"/>
              </a:spcAft>
            </a:pPr>
            <a:r>
              <a:rPr lang="en-GB" sz="2400" b="1" dirty="0"/>
              <a:t>Loss or theft:</a:t>
            </a:r>
          </a:p>
          <a:p>
            <a:pPr marL="628650" lvl="1" indent="-342900" fontAlgn="auto">
              <a:spcAft>
                <a:spcPts val="0"/>
              </a:spcAft>
            </a:pPr>
            <a:r>
              <a:rPr lang="en-GB" sz="2400" dirty="0"/>
              <a:t>paper documents</a:t>
            </a:r>
          </a:p>
          <a:p>
            <a:pPr marL="628650" lvl="1" indent="-342900" fontAlgn="auto">
              <a:spcAft>
                <a:spcPts val="0"/>
              </a:spcAft>
            </a:pPr>
            <a:r>
              <a:rPr lang="en-GB" sz="2400" dirty="0"/>
              <a:t>Mobile phone</a:t>
            </a:r>
          </a:p>
          <a:p>
            <a:pPr marL="628650" lvl="1" indent="-342900" fontAlgn="auto">
              <a:spcAft>
                <a:spcPts val="0"/>
              </a:spcAft>
            </a:pPr>
            <a:r>
              <a:rPr lang="en-GB" sz="2400" dirty="0"/>
              <a:t>Laptop</a:t>
            </a:r>
          </a:p>
        </p:txBody>
      </p:sp>
      <p:pic>
        <p:nvPicPr>
          <p:cNvPr id="12" name="Picture 2" descr="C:\Users\xmh2\Pictures\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434" y="3022555"/>
            <a:ext cx="2600409" cy="167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3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82" y="2086312"/>
            <a:ext cx="1016697" cy="1016697"/>
          </a:xfrm>
          <a:prstGeom prst="rect">
            <a:avLst/>
          </a:prstGeom>
          <a:effectLst>
            <a:outerShdw blurRad="50800" dist="38100" dir="8100000" algn="tr" rotWithShape="0">
              <a:srgbClr val="060E18">
                <a:alpha val="40000"/>
              </a:srgbClr>
            </a:outerShdw>
          </a:effectLst>
        </p:spPr>
      </p:pic>
      <p:sp>
        <p:nvSpPr>
          <p:cNvPr id="10" name="Title 1"/>
          <p:cNvSpPr txBox="1">
            <a:spLocks/>
          </p:cNvSpPr>
          <p:nvPr/>
        </p:nvSpPr>
        <p:spPr>
          <a:xfrm>
            <a:off x="457200" y="1617238"/>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ICT Security risks</a:t>
            </a:r>
          </a:p>
        </p:txBody>
      </p:sp>
      <p:sp>
        <p:nvSpPr>
          <p:cNvPr id="11" name="Rectangle 10"/>
          <p:cNvSpPr/>
          <p:nvPr/>
        </p:nvSpPr>
        <p:spPr>
          <a:xfrm rot="10800000" flipH="1" flipV="1">
            <a:off x="2177143" y="2479988"/>
            <a:ext cx="6509657" cy="461665"/>
          </a:xfrm>
          <a:prstGeom prst="rect">
            <a:avLst/>
          </a:prstGeom>
        </p:spPr>
        <p:txBody>
          <a:bodyPr wrap="square">
            <a:spAutoFit/>
          </a:bodyPr>
          <a:lstStyle/>
          <a:p>
            <a:r>
              <a:rPr lang="en-GB" sz="2400" dirty="0">
                <a:latin typeface="+mn-lt"/>
                <a:cs typeface="Arial" panose="020B0604020202020204" pitchFamily="34" charset="0"/>
              </a:rPr>
              <a:t>What are the ways we keep our passwords secure?</a:t>
            </a:r>
          </a:p>
        </p:txBody>
      </p:sp>
      <p:sp>
        <p:nvSpPr>
          <p:cNvPr id="12" name="Content Placeholder 2"/>
          <p:cNvSpPr txBox="1">
            <a:spLocks/>
          </p:cNvSpPr>
          <p:nvPr/>
        </p:nvSpPr>
        <p:spPr>
          <a:xfrm>
            <a:off x="2177142" y="3316935"/>
            <a:ext cx="6509658" cy="86017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en-GB" sz="2400" dirty="0"/>
              <a:t>Anyone like Fishing? Well this sort of phishing means that you are the Fish……DON’T byte! </a:t>
            </a:r>
          </a:p>
          <a:p>
            <a:pPr fontAlgn="auto">
              <a:spcAft>
                <a:spcPts val="0"/>
              </a:spcAft>
            </a:pPr>
            <a:endParaRPr lang="en-GB" sz="2400" dirty="0"/>
          </a:p>
        </p:txBody>
      </p:sp>
      <p:sp>
        <p:nvSpPr>
          <p:cNvPr id="13" name="Rectangle 12"/>
          <p:cNvSpPr/>
          <p:nvPr/>
        </p:nvSpPr>
        <p:spPr>
          <a:xfrm>
            <a:off x="2177143" y="4414616"/>
            <a:ext cx="6509658" cy="1200329"/>
          </a:xfrm>
          <a:prstGeom prst="rect">
            <a:avLst/>
          </a:prstGeom>
        </p:spPr>
        <p:txBody>
          <a:bodyPr wrap="square">
            <a:spAutoFit/>
          </a:bodyPr>
          <a:lstStyle/>
          <a:p>
            <a:r>
              <a:rPr lang="en-GB" sz="2400" dirty="0">
                <a:latin typeface="+mn-lt"/>
                <a:cs typeface="Arial" panose="020B0604020202020204" pitchFamily="34" charset="0"/>
              </a:rPr>
              <a:t>Lincolnshire County Council hit by £1m malware demand and local councils recently dealt with a ransomware attack!</a:t>
            </a:r>
          </a:p>
        </p:txBody>
      </p:sp>
      <p:pic>
        <p:nvPicPr>
          <p:cNvPr id="14" name="Picture 1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699" y="3316935"/>
            <a:ext cx="989280" cy="989280"/>
          </a:xfrm>
          <a:prstGeom prst="rect">
            <a:avLst/>
          </a:prstGeom>
          <a:effectLst>
            <a:outerShdw blurRad="50800" dist="38100" dir="8100000" algn="tr" rotWithShape="0">
              <a:srgbClr val="0D1D31">
                <a:alpha val="40000"/>
              </a:srgbClr>
            </a:outerShdw>
          </a:effectLst>
        </p:spPr>
      </p:pic>
      <p:pic>
        <p:nvPicPr>
          <p:cNvPr id="15" name="Picture 14">
            <a:hlinkClick r:id="rId6"/>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781" y="4520141"/>
            <a:ext cx="989280" cy="989280"/>
          </a:xfrm>
          <a:prstGeom prst="rect">
            <a:avLst/>
          </a:prstGeom>
          <a:effectLst>
            <a:outerShdw blurRad="50800" dist="38100" dir="8100000" algn="tr" rotWithShape="0">
              <a:srgbClr val="0D1D31">
                <a:alpha val="40000"/>
              </a:srgbClr>
            </a:outerShdw>
          </a:effectLst>
        </p:spPr>
      </p:pic>
    </p:spTree>
    <p:extLst>
      <p:ext uri="{BB962C8B-B14F-4D97-AF65-F5344CB8AC3E}">
        <p14:creationId xmlns:p14="http://schemas.microsoft.com/office/powerpoint/2010/main" val="377648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282" y="2177752"/>
            <a:ext cx="1016697" cy="1016697"/>
          </a:xfrm>
          <a:prstGeom prst="rect">
            <a:avLst/>
          </a:prstGeom>
          <a:effectLst>
            <a:outerShdw blurRad="50800" dist="38100" dir="8100000" algn="tr" rotWithShape="0">
              <a:srgbClr val="060E18">
                <a:alpha val="40000"/>
              </a:srgbClr>
            </a:outerShdw>
          </a:effectLst>
        </p:spPr>
      </p:pic>
      <p:sp>
        <p:nvSpPr>
          <p:cNvPr id="9" name="Title 1"/>
          <p:cNvSpPr txBox="1">
            <a:spLocks/>
          </p:cNvSpPr>
          <p:nvPr/>
        </p:nvSpPr>
        <p:spPr>
          <a:xfrm>
            <a:off x="457200" y="151422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Risk of verbal disclosure</a:t>
            </a:r>
          </a:p>
        </p:txBody>
      </p:sp>
      <p:sp>
        <p:nvSpPr>
          <p:cNvPr id="16" name="Content Placeholder 3"/>
          <p:cNvSpPr txBox="1">
            <a:spLocks/>
          </p:cNvSpPr>
          <p:nvPr/>
        </p:nvSpPr>
        <p:spPr bwMode="auto">
          <a:xfrm>
            <a:off x="2266123" y="2132936"/>
            <a:ext cx="6137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panose="020B0604020202020204" pitchFamily="34" charset="0"/>
              <a:buNone/>
              <a:defRPr sz="2100" kern="1200" baseline="0">
                <a:solidFill>
                  <a:schemeClr val="bg1"/>
                </a:solidFill>
                <a:latin typeface="Arial" panose="020B0604020202020204" pitchFamily="34" charset="0"/>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solidFill>
                  <a:schemeClr val="tx1"/>
                </a:solidFill>
                <a:latin typeface="+mn-lt"/>
              </a:rPr>
              <a:t>What sorts of incidents do you think this might relate to?  </a:t>
            </a:r>
          </a:p>
        </p:txBody>
      </p:sp>
      <p:sp>
        <p:nvSpPr>
          <p:cNvPr id="17" name="Rectangle 16"/>
          <p:cNvSpPr/>
          <p:nvPr/>
        </p:nvSpPr>
        <p:spPr>
          <a:xfrm>
            <a:off x="2286000" y="2826477"/>
            <a:ext cx="4572000" cy="1938992"/>
          </a:xfrm>
          <a:prstGeom prst="rect">
            <a:avLst/>
          </a:prstGeom>
        </p:spPr>
        <p:txBody>
          <a:bodyPr>
            <a:spAutoFit/>
          </a:bodyPr>
          <a:lstStyle/>
          <a:p>
            <a:pPr marL="285750" indent="-285750">
              <a:buFont typeface="Arial" panose="020B0604020202020204" pitchFamily="34" charset="0"/>
              <a:buChar char="•"/>
            </a:pPr>
            <a:r>
              <a:rPr lang="en-GB" sz="2400" b="1" dirty="0">
                <a:latin typeface="+mn-lt"/>
                <a:cs typeface="Arial" panose="020B0604020202020204" pitchFamily="34" charset="0"/>
              </a:rPr>
              <a:t>Being overheard in public</a:t>
            </a:r>
          </a:p>
          <a:p>
            <a:pPr marL="285750" indent="-285750">
              <a:buFont typeface="Arial" panose="020B0604020202020204" pitchFamily="34" charset="0"/>
              <a:buChar char="•"/>
            </a:pPr>
            <a:r>
              <a:rPr lang="en-GB" sz="2400" b="1" dirty="0">
                <a:latin typeface="+mn-lt"/>
                <a:cs typeface="Arial" panose="020B0604020202020204" pitchFamily="34" charset="0"/>
              </a:rPr>
              <a:t>Unauthorised access</a:t>
            </a:r>
          </a:p>
          <a:p>
            <a:pPr marL="285750" indent="-285750">
              <a:buFont typeface="Arial" panose="020B0604020202020204" pitchFamily="34" charset="0"/>
              <a:buChar char="•"/>
            </a:pPr>
            <a:r>
              <a:rPr lang="en-GB" sz="2400" b="1" dirty="0">
                <a:latin typeface="+mn-lt"/>
                <a:cs typeface="Arial" panose="020B0604020202020204" pitchFamily="34" charset="0"/>
              </a:rPr>
              <a:t>Gossip</a:t>
            </a:r>
          </a:p>
          <a:p>
            <a:pPr marL="285750" indent="-285750">
              <a:buFont typeface="Arial" panose="020B0604020202020204" pitchFamily="34" charset="0"/>
              <a:buChar char="•"/>
            </a:pPr>
            <a:r>
              <a:rPr lang="en-GB" sz="2400" b="1" dirty="0">
                <a:latin typeface="+mn-lt"/>
                <a:cs typeface="Arial" panose="020B0604020202020204" pitchFamily="34" charset="0"/>
              </a:rPr>
              <a:t>Someone blagging the information</a:t>
            </a:r>
          </a:p>
        </p:txBody>
      </p:sp>
      <p:sp>
        <p:nvSpPr>
          <p:cNvPr id="18" name="Content Placeholder 3"/>
          <p:cNvSpPr txBox="1">
            <a:spLocks/>
          </p:cNvSpPr>
          <p:nvPr/>
        </p:nvSpPr>
        <p:spPr bwMode="auto">
          <a:xfrm>
            <a:off x="2266123" y="4721500"/>
            <a:ext cx="64714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panose="020B0604020202020204" pitchFamily="34" charset="0"/>
              <a:buNone/>
              <a:defRPr sz="2100" kern="1200" baseline="0">
                <a:solidFill>
                  <a:schemeClr val="bg1"/>
                </a:solidFill>
                <a:latin typeface="Arial" panose="020B0604020202020204" pitchFamily="34" charset="0"/>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2800" kern="1200">
                <a:solidFill>
                  <a:schemeClr val="bg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solidFill>
                  <a:schemeClr val="tx1"/>
                </a:solidFill>
                <a:latin typeface="+mn-lt"/>
              </a:rPr>
              <a:t>Do you know who you are sharing information with?  Do you have permission to share?</a:t>
            </a:r>
            <a:endParaRPr lang="en-GB" sz="2400" b="1" dirty="0">
              <a:solidFill>
                <a:schemeClr val="tx1"/>
              </a:solidFill>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242" y="4730452"/>
            <a:ext cx="1016697" cy="1016697"/>
          </a:xfrm>
          <a:prstGeom prst="rect">
            <a:avLst/>
          </a:prstGeom>
          <a:effectLst>
            <a:outerShdw blurRad="50800" dist="38100" dir="8100000" algn="tr" rotWithShape="0">
              <a:srgbClr val="060E18">
                <a:alpha val="40000"/>
              </a:srgbClr>
            </a:outerShdw>
          </a:effectLst>
        </p:spPr>
      </p:pic>
    </p:spTree>
    <p:extLst>
      <p:ext uri="{BB962C8B-B14F-4D97-AF65-F5344CB8AC3E}">
        <p14:creationId xmlns:p14="http://schemas.microsoft.com/office/powerpoint/2010/main" val="368033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57" y="2443670"/>
            <a:ext cx="1016697" cy="1016697"/>
          </a:xfrm>
          <a:prstGeom prst="rect">
            <a:avLst/>
          </a:prstGeom>
          <a:effectLst>
            <a:outerShdw blurRad="50800" dist="38100" dir="8100000" algn="tr" rotWithShape="0">
              <a:srgbClr val="060E18">
                <a:alpha val="40000"/>
              </a:srgbClr>
            </a:outerShdw>
          </a:effectLst>
        </p:spPr>
      </p:pic>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Data sharing risks </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r>
              <a:rPr lang="en-GB" sz="2400" dirty="0"/>
              <a:t>What are the risks in sending information by </a:t>
            </a:r>
            <a:r>
              <a:rPr lang="en-GB" sz="2400" b="1" dirty="0"/>
              <a:t>FAX</a:t>
            </a:r>
            <a:r>
              <a:rPr lang="en-GB" sz="2400" dirty="0"/>
              <a:t>?  How can you reduce the risks?</a:t>
            </a:r>
          </a:p>
          <a:p>
            <a:pPr marL="342900" indent="-342900" fontAlgn="auto">
              <a:spcAft>
                <a:spcPts val="1200"/>
              </a:spcAft>
            </a:pPr>
            <a:r>
              <a:rPr lang="en-GB" sz="2400" dirty="0"/>
              <a:t>What do you think the risks associated with </a:t>
            </a:r>
            <a:r>
              <a:rPr lang="en-GB" sz="2400" b="1" dirty="0"/>
              <a:t>emailing</a:t>
            </a:r>
            <a:r>
              <a:rPr lang="en-GB" sz="2400" dirty="0"/>
              <a:t> personal information?  How can you reduce the risks? </a:t>
            </a:r>
          </a:p>
          <a:p>
            <a:pPr marL="342900" indent="-342900" fontAlgn="auto">
              <a:spcAft>
                <a:spcPts val="0"/>
              </a:spcAft>
            </a:pPr>
            <a:r>
              <a:rPr lang="en-GB" sz="2400" dirty="0"/>
              <a:t>What are the risks associated with </a:t>
            </a:r>
            <a:r>
              <a:rPr lang="en-GB" sz="2400" b="1" dirty="0"/>
              <a:t>posting</a:t>
            </a:r>
            <a:r>
              <a:rPr lang="en-GB" sz="2400" dirty="0"/>
              <a:t> personal information?  How can we reduce the risks?</a:t>
            </a:r>
          </a:p>
          <a:p>
            <a:pPr marL="342900" indent="-342900" fontAlgn="auto">
              <a:spcAft>
                <a:spcPts val="0"/>
              </a:spcAft>
            </a:pPr>
            <a:r>
              <a:rPr lang="en-GB" sz="2400" dirty="0"/>
              <a:t>Request the email guidance document for more information</a:t>
            </a:r>
          </a:p>
        </p:txBody>
      </p:sp>
      <p:pic>
        <p:nvPicPr>
          <p:cNvPr id="17" name="Picture 8" descr="http://4.bp.blogspot.com/-SSD3TcMJB58/UD-sPaktJkI/AAAAAAAABsA/tzjeBpoONv4/s1600/wrong%2Bhouse%2Bnumb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957" y="3780499"/>
            <a:ext cx="1143606" cy="112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The risks of mobile working </a:t>
            </a:r>
          </a:p>
        </p:txBody>
      </p:sp>
      <p:sp>
        <p:nvSpPr>
          <p:cNvPr id="16" name="Content Placeholder 2"/>
          <p:cNvSpPr txBox="1">
            <a:spLocks/>
          </p:cNvSpPr>
          <p:nvPr/>
        </p:nvSpPr>
        <p:spPr>
          <a:xfrm>
            <a:off x="3091543"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a:ea typeface="ＭＳ Ｐゴシック" charset="0"/>
                <a:cs typeface="ＭＳ Ｐゴシック" charset="0"/>
              </a:rPr>
              <a:t>Before you take information off-site </a:t>
            </a:r>
            <a:r>
              <a:rPr lang="en-GB" sz="2800" b="1" dirty="0">
                <a:ea typeface="ＭＳ Ｐゴシック" charset="0"/>
                <a:cs typeface="ＭＳ Ｐゴシック" charset="0"/>
              </a:rPr>
              <a:t>think</a:t>
            </a:r>
            <a:r>
              <a:rPr lang="en-GB" sz="2800" dirty="0">
                <a:ea typeface="ＭＳ Ｐゴシック" charset="0"/>
                <a:cs typeface="ＭＳ Ｐゴシック" charset="0"/>
              </a:rPr>
              <a:t>:</a:t>
            </a:r>
          </a:p>
          <a:p>
            <a:pPr marL="457200" indent="-457200">
              <a:buFont typeface="+mj-lt"/>
              <a:buAutoNum type="arabicPeriod"/>
            </a:pPr>
            <a:r>
              <a:rPr lang="en-GB" sz="2800" b="1" dirty="0">
                <a:ea typeface="ＭＳ Ｐゴシック" charset="0"/>
                <a:cs typeface="ＭＳ Ｐゴシック" charset="0"/>
              </a:rPr>
              <a:t>What information am I taking?</a:t>
            </a:r>
          </a:p>
          <a:p>
            <a:pPr marL="457200" indent="-457200">
              <a:buFont typeface="+mj-lt"/>
              <a:buAutoNum type="arabicPeriod"/>
            </a:pPr>
            <a:r>
              <a:rPr lang="en-GB" sz="2800" b="1" dirty="0">
                <a:ea typeface="ＭＳ Ｐゴシック" charset="0"/>
                <a:cs typeface="ＭＳ Ｐゴシック" charset="0"/>
              </a:rPr>
              <a:t>Am I allowed to take it?</a:t>
            </a:r>
          </a:p>
          <a:p>
            <a:pPr marL="457200" indent="-457200">
              <a:buFont typeface="+mj-lt"/>
              <a:buAutoNum type="arabicPeriod"/>
            </a:pPr>
            <a:r>
              <a:rPr lang="en-GB" sz="2800" b="1" dirty="0">
                <a:ea typeface="ＭＳ Ｐゴシック" charset="0"/>
                <a:cs typeface="ＭＳ Ｐゴシック" charset="0"/>
              </a:rPr>
              <a:t>Do I know what I can share in line with policy?</a:t>
            </a:r>
          </a:p>
          <a:p>
            <a:pPr marL="457200" indent="-457200">
              <a:buFont typeface="+mj-lt"/>
              <a:buAutoNum type="arabicPeriod"/>
            </a:pPr>
            <a:r>
              <a:rPr lang="en-GB" sz="2800" b="1" dirty="0">
                <a:ea typeface="ＭＳ Ｐゴシック" charset="0"/>
                <a:cs typeface="ＭＳ Ｐゴシック" charset="0"/>
              </a:rPr>
              <a:t>Am I storing it securely?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43320"/>
            <a:ext cx="2524478" cy="3562847"/>
          </a:xfrm>
          <a:prstGeom prst="rect">
            <a:avLst/>
          </a:prstGeom>
        </p:spPr>
      </p:pic>
    </p:spTree>
    <p:extLst>
      <p:ext uri="{BB962C8B-B14F-4D97-AF65-F5344CB8AC3E}">
        <p14:creationId xmlns:p14="http://schemas.microsoft.com/office/powerpoint/2010/main" val="48617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9" y="2410007"/>
            <a:ext cx="1016697" cy="1016697"/>
          </a:xfrm>
          <a:prstGeom prst="rect">
            <a:avLst/>
          </a:prstGeom>
          <a:effectLst>
            <a:outerShdw blurRad="50800" dist="38100" dir="8100000" algn="tr" rotWithShape="0">
              <a:srgbClr val="060E18">
                <a:alpha val="40000"/>
              </a:srgbClr>
            </a:outerShdw>
          </a:effectLst>
        </p:spPr>
      </p:pic>
      <p:sp>
        <p:nvSpPr>
          <p:cNvPr id="9" name="Title 1"/>
          <p:cNvSpPr txBox="1">
            <a:spLocks/>
          </p:cNvSpPr>
          <p:nvPr/>
        </p:nvSpPr>
        <p:spPr>
          <a:xfrm>
            <a:off x="457200" y="1491366"/>
            <a:ext cx="8229600" cy="6519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GB" dirty="0"/>
              <a:t>Thinking about information security</a:t>
            </a:r>
          </a:p>
        </p:txBody>
      </p:sp>
      <p:sp>
        <p:nvSpPr>
          <p:cNvPr id="16" name="Content Placeholder 2"/>
          <p:cNvSpPr txBox="1">
            <a:spLocks/>
          </p:cNvSpPr>
          <p:nvPr/>
        </p:nvSpPr>
        <p:spPr>
          <a:xfrm>
            <a:off x="457200" y="2143320"/>
            <a:ext cx="6052457" cy="439464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fontAlgn="auto">
              <a:spcAft>
                <a:spcPts val="1200"/>
              </a:spcAft>
            </a:pPr>
            <a:endParaRPr lang="en-GB" sz="2400" dirty="0"/>
          </a:p>
        </p:txBody>
      </p:sp>
      <p:sp>
        <p:nvSpPr>
          <p:cNvPr id="2" name="Rectangle 1"/>
          <p:cNvSpPr/>
          <p:nvPr/>
        </p:nvSpPr>
        <p:spPr>
          <a:xfrm>
            <a:off x="1877055" y="3966411"/>
            <a:ext cx="6080701" cy="1200329"/>
          </a:xfrm>
          <a:prstGeom prst="rect">
            <a:avLst/>
          </a:prstGeom>
        </p:spPr>
        <p:txBody>
          <a:bodyPr wrap="square">
            <a:spAutoFit/>
          </a:bodyPr>
          <a:lstStyle/>
          <a:p>
            <a:r>
              <a:rPr lang="en-GB" sz="2400" dirty="0">
                <a:latin typeface="+mn-lt"/>
                <a:ea typeface="ＭＳ Ｐゴシック" charset="0"/>
                <a:cs typeface="ＭＳ Ｐゴシック" charset="0"/>
              </a:rPr>
              <a:t>What do you think is the potential impact of lost data on the </a:t>
            </a:r>
            <a:r>
              <a:rPr lang="en-GB" sz="2400" b="1" dirty="0">
                <a:latin typeface="+mn-lt"/>
                <a:ea typeface="ＭＳ Ｐゴシック" charset="0"/>
                <a:cs typeface="ＭＳ Ｐゴシック" charset="0"/>
              </a:rPr>
              <a:t>organisation</a:t>
            </a:r>
            <a:r>
              <a:rPr lang="en-GB" sz="2400" dirty="0">
                <a:latin typeface="+mn-lt"/>
                <a:ea typeface="ＭＳ Ｐゴシック" charset="0"/>
                <a:cs typeface="ＭＳ Ｐゴシック" charset="0"/>
              </a:rPr>
              <a:t> and on the </a:t>
            </a:r>
            <a:r>
              <a:rPr lang="en-GB" sz="2400" b="1" dirty="0">
                <a:latin typeface="+mn-lt"/>
                <a:ea typeface="ＭＳ Ｐゴシック" charset="0"/>
                <a:cs typeface="ＭＳ Ｐゴシック" charset="0"/>
              </a:rPr>
              <a:t>individual</a:t>
            </a:r>
            <a:r>
              <a:rPr lang="en-GB" sz="2400" dirty="0">
                <a:latin typeface="+mn-lt"/>
                <a:ea typeface="ＭＳ Ｐゴシック" charset="0"/>
                <a:cs typeface="ＭＳ Ｐゴシック" charset="0"/>
              </a:rPr>
              <a:t>?</a:t>
            </a:r>
          </a:p>
        </p:txBody>
      </p:sp>
      <p:sp>
        <p:nvSpPr>
          <p:cNvPr id="3" name="Rectangle 2"/>
          <p:cNvSpPr/>
          <p:nvPr/>
        </p:nvSpPr>
        <p:spPr>
          <a:xfrm>
            <a:off x="1877055" y="2318192"/>
            <a:ext cx="6292728" cy="1200329"/>
          </a:xfrm>
          <a:prstGeom prst="rect">
            <a:avLst/>
          </a:prstGeom>
        </p:spPr>
        <p:txBody>
          <a:bodyPr wrap="square">
            <a:spAutoFit/>
          </a:bodyPr>
          <a:lstStyle/>
          <a:p>
            <a:r>
              <a:rPr lang="en-GB" sz="2400" dirty="0">
                <a:latin typeface="+mn-lt"/>
                <a:ea typeface="ＭＳ Ｐゴシック" charset="0"/>
                <a:cs typeface="ＭＳ Ｐゴシック" charset="0"/>
              </a:rPr>
              <a:t>Information security is about protecting information from loss.  When we talk about data loss what do you think this might involve?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8" y="4078658"/>
            <a:ext cx="1016697" cy="1016697"/>
          </a:xfrm>
          <a:prstGeom prst="rect">
            <a:avLst/>
          </a:prstGeom>
          <a:effectLst>
            <a:outerShdw blurRad="50800" dist="38100" dir="8100000" algn="tr" rotWithShape="0">
              <a:srgbClr val="060E18">
                <a:alpha val="40000"/>
              </a:srgbClr>
            </a:outerShdw>
          </a:effectLst>
        </p:spPr>
      </p:pic>
    </p:spTree>
    <p:extLst>
      <p:ext uri="{BB962C8B-B14F-4D97-AF65-F5344CB8AC3E}">
        <p14:creationId xmlns:p14="http://schemas.microsoft.com/office/powerpoint/2010/main" val="132583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5105</TotalTime>
  <Words>4613</Words>
  <Application>Microsoft Office PowerPoint</Application>
  <PresentationFormat>On-screen Show (4:3)</PresentationFormat>
  <Paragraphs>299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Calibri Light</vt:lpstr>
      <vt:lpstr>Times New Roman</vt:lpstr>
      <vt:lpstr>Office Theme</vt:lpstr>
      <vt:lpstr>Welcome   A Risky Business:  Protecting Other People’s Information  Data Protection and IT Security Training </vt:lpstr>
      <vt:lpstr>Data Protection Act (DPA) 2018</vt:lpstr>
      <vt:lpstr>Data Protection Act (DPA) 2018: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Gloucestershire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 (ID: swf on SGC100136)</dc:creator>
  <cp:lastModifiedBy>Stuart Babbage</cp:lastModifiedBy>
  <cp:revision>207</cp:revision>
  <cp:lastPrinted>2016-11-25T13:35:35Z</cp:lastPrinted>
  <dcterms:created xsi:type="dcterms:W3CDTF">2012-04-13T09:59:07Z</dcterms:created>
  <dcterms:modified xsi:type="dcterms:W3CDTF">2019-06-12T15:09:38Z</dcterms:modified>
</cp:coreProperties>
</file>