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71" r:id="rId3"/>
    <p:sldId id="283" r:id="rId4"/>
    <p:sldId id="256" r:id="rId5"/>
    <p:sldId id="273" r:id="rId6"/>
    <p:sldId id="272" r:id="rId7"/>
    <p:sldId id="274" r:id="rId8"/>
    <p:sldId id="275" r:id="rId9"/>
    <p:sldId id="276" r:id="rId10"/>
    <p:sldId id="277" r:id="rId11"/>
    <p:sldId id="279" r:id="rId12"/>
    <p:sldId id="281" r:id="rId13"/>
    <p:sldId id="280" r:id="rId14"/>
    <p:sldId id="282"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Hill (Childrens Services)" initials="SH(S" lastIdx="1" clrIdx="0">
    <p:extLst>
      <p:ext uri="{19B8F6BF-5375-455C-9EA6-DF929625EA0E}">
        <p15:presenceInfo xmlns:p15="http://schemas.microsoft.com/office/powerpoint/2012/main" userId="S::Sarah.Hill@derbyshire.gov.uk::37580ba5-c55f-4134-9cd8-063a382bc0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3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en-GB"/>
              <a:t>CONTROLLED v0.1</a:t>
            </a: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15FF2F6-4D42-4AA2-A2C4-E64B7F09394D}" type="datetimeFigureOut">
              <a:rPr lang="en-GB" smtClean="0"/>
              <a:t>11/01/2021</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FD18B9EE-8184-470D-A902-18AA05358B0B}" type="slidenum">
              <a:rPr lang="en-GB" smtClean="0"/>
              <a:t>‹#›</a:t>
            </a:fld>
            <a:endParaRPr lang="en-GB"/>
          </a:p>
        </p:txBody>
      </p:sp>
    </p:spTree>
    <p:extLst>
      <p:ext uri="{BB962C8B-B14F-4D97-AF65-F5344CB8AC3E}">
        <p14:creationId xmlns:p14="http://schemas.microsoft.com/office/powerpoint/2010/main" val="108347517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en-GB"/>
              <a:t>CONTROLLED v0.1</a:t>
            </a:r>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006F3F8-233A-4EEB-B0CB-6B3D234547AE}" type="datetimeFigureOut">
              <a:rPr lang="en-GB" smtClean="0"/>
              <a:t>11/01/2021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D9C7C1B-13A9-4F68-9390-C2689A39585E}" type="slidenum">
              <a:rPr lang="en-GB" smtClean="0"/>
              <a:t>‹#›</a:t>
            </a:fld>
            <a:endParaRPr lang="en-GB"/>
          </a:p>
        </p:txBody>
      </p:sp>
    </p:spTree>
    <p:extLst>
      <p:ext uri="{BB962C8B-B14F-4D97-AF65-F5344CB8AC3E}">
        <p14:creationId xmlns:p14="http://schemas.microsoft.com/office/powerpoint/2010/main" val="1484589056"/>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D9C7C1B-13A9-4F68-9390-C2689A39585E}" type="slidenum">
              <a:rPr lang="en-GB" smtClean="0"/>
              <a:t>3</a:t>
            </a:fld>
            <a:endParaRPr lang="en-GB"/>
          </a:p>
        </p:txBody>
      </p:sp>
      <p:sp>
        <p:nvSpPr>
          <p:cNvPr id="5" name="Header Placeholder 4"/>
          <p:cNvSpPr>
            <a:spLocks noGrp="1"/>
          </p:cNvSpPr>
          <p:nvPr>
            <p:ph type="hdr" sz="quarter" idx="11"/>
          </p:nvPr>
        </p:nvSpPr>
        <p:spPr/>
        <p:txBody>
          <a:bodyPr/>
          <a:lstStyle/>
          <a:p>
            <a:r>
              <a:rPr lang="en-GB"/>
              <a:t>CONTROLLED v0.1</a:t>
            </a:r>
          </a:p>
        </p:txBody>
      </p:sp>
    </p:spTree>
    <p:extLst>
      <p:ext uri="{BB962C8B-B14F-4D97-AF65-F5344CB8AC3E}">
        <p14:creationId xmlns:p14="http://schemas.microsoft.com/office/powerpoint/2010/main" val="1739142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CONTROLLED v0.1</a:t>
            </a:r>
          </a:p>
        </p:txBody>
      </p:sp>
      <p:sp>
        <p:nvSpPr>
          <p:cNvPr id="5" name="Slide Number Placeholder 4"/>
          <p:cNvSpPr>
            <a:spLocks noGrp="1"/>
          </p:cNvSpPr>
          <p:nvPr>
            <p:ph type="sldNum" sz="quarter" idx="11"/>
          </p:nvPr>
        </p:nvSpPr>
        <p:spPr/>
        <p:txBody>
          <a:bodyPr/>
          <a:lstStyle/>
          <a:p>
            <a:fld id="{FD9C7C1B-13A9-4F68-9390-C2689A39585E}" type="slidenum">
              <a:rPr lang="en-GB" smtClean="0"/>
              <a:t>5</a:t>
            </a:fld>
            <a:endParaRPr lang="en-GB"/>
          </a:p>
        </p:txBody>
      </p:sp>
    </p:spTree>
    <p:extLst>
      <p:ext uri="{BB962C8B-B14F-4D97-AF65-F5344CB8AC3E}">
        <p14:creationId xmlns:p14="http://schemas.microsoft.com/office/powerpoint/2010/main" val="419514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EC4D21B-03A9-4F47-8D34-4D9ACCC01921}"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345722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C4D21B-03A9-4F47-8D34-4D9ACCC01921}"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420882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C4D21B-03A9-4F47-8D34-4D9ACCC01921}"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150648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24165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65794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7408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59928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06479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3386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51943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8387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EC4D21B-03A9-4F47-8D34-4D9ACCC01921}"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20693714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08104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2473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60118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C4D21B-03A9-4F47-8D34-4D9ACCC01921}" type="datetimeFigureOut">
              <a:rPr lang="en-GB" smtClean="0"/>
              <a:t>11/01/2021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1768296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EC4D21B-03A9-4F47-8D34-4D9ACCC01921}"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161823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EC4D21B-03A9-4F47-8D34-4D9ACCC01921}" type="datetimeFigureOut">
              <a:rPr lang="en-GB" smtClean="0"/>
              <a:t>11/01/2021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3346633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EC4D21B-03A9-4F47-8D34-4D9ACCC01921}" type="datetimeFigureOut">
              <a:rPr lang="en-GB" smtClean="0"/>
              <a:t>11/01/2021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1711717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C4D21B-03A9-4F47-8D34-4D9ACCC01921}" type="datetimeFigureOut">
              <a:rPr lang="en-GB" smtClean="0"/>
              <a:t>11/01/2021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401122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C4D21B-03A9-4F47-8D34-4D9ACCC01921}"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85403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C4D21B-03A9-4F47-8D34-4D9ACCC01921}" type="datetimeFigureOut">
              <a:rPr lang="en-GB" smtClean="0"/>
              <a:t>11/01/2021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534E70-8FBB-4D89-B39D-D5AEABE17095}" type="slidenum">
              <a:rPr lang="en-GB" smtClean="0"/>
              <a:t>‹#›</a:t>
            </a:fld>
            <a:endParaRPr lang="en-GB"/>
          </a:p>
        </p:txBody>
      </p:sp>
    </p:spTree>
    <p:extLst>
      <p:ext uri="{BB962C8B-B14F-4D97-AF65-F5344CB8AC3E}">
        <p14:creationId xmlns:p14="http://schemas.microsoft.com/office/powerpoint/2010/main" val="141607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C4D21B-03A9-4F47-8D34-4D9ACCC01921}" type="datetimeFigureOut">
              <a:rPr lang="en-GB" smtClean="0"/>
              <a:t>11/01/2021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534E70-8FBB-4D89-B39D-D5AEABE17095}" type="slidenum">
              <a:rPr lang="en-GB" smtClean="0"/>
              <a:t>‹#›</a:t>
            </a:fld>
            <a:endParaRPr lang="en-GB"/>
          </a:p>
        </p:txBody>
      </p:sp>
    </p:spTree>
    <p:extLst>
      <p:ext uri="{BB962C8B-B14F-4D97-AF65-F5344CB8AC3E}">
        <p14:creationId xmlns:p14="http://schemas.microsoft.com/office/powerpoint/2010/main" val="4275753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BA456B-E7F3-49EE-B6D1-3E49E279A887}" type="datetimeFigureOut">
              <a:rPr lang="en-GB" smtClean="0">
                <a:solidFill>
                  <a:prstClr val="black">
                    <a:tint val="75000"/>
                  </a:prstClr>
                </a:solidFill>
              </a:rPr>
              <a:pPr/>
              <a:t>11/01/2021</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0545F-4678-421C-ACF3-C30AA4059EE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97012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13.xml"/><Relationship Id="rId5" Type="http://schemas.openxmlformats.org/officeDocument/2006/relationships/image" Target="../media/image25.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55229"/>
            <a:ext cx="12192000" cy="1571457"/>
          </a:xfrm>
        </p:spPr>
        <p:txBody>
          <a:bodyPr>
            <a:normAutofit/>
          </a:bodyPr>
          <a:lstStyle/>
          <a:p>
            <a:r>
              <a:rPr lang="en-GB" sz="4000" b="1" dirty="0">
                <a:solidFill>
                  <a:srgbClr val="333399"/>
                </a:solidFill>
                <a:latin typeface="Arial" panose="020B0604020202020204" pitchFamily="34" charset="0"/>
                <a:cs typeface="Arial" panose="020B0604020202020204" pitchFamily="34" charset="0"/>
              </a:rPr>
              <a:t>CS Exceptional Payment Request</a:t>
            </a:r>
            <a:endParaRPr lang="en-GB" sz="4000" dirty="0">
              <a:solidFill>
                <a:srgbClr val="333399"/>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715250" y="5502876"/>
            <a:ext cx="4476750" cy="1355124"/>
          </a:xfrm>
        </p:spPr>
        <p:txBody>
          <a:bodyPr>
            <a:normAutofit/>
          </a:bodyPr>
          <a:lstStyle/>
          <a:p>
            <a:pPr algn="r"/>
            <a:r>
              <a:rPr lang="en-GB" sz="1400" dirty="0">
                <a:solidFill>
                  <a:srgbClr val="333399"/>
                </a:solidFill>
                <a:latin typeface="Arial" panose="020B0604020202020204" pitchFamily="34" charset="0"/>
                <a:cs typeface="Arial" panose="020B0604020202020204" pitchFamily="34" charset="0"/>
              </a:rPr>
              <a:t>V1.0 August 2020</a:t>
            </a:r>
          </a:p>
          <a:p>
            <a:pPr algn="r"/>
            <a:r>
              <a:rPr lang="en-GB" sz="1400" dirty="0">
                <a:solidFill>
                  <a:srgbClr val="333399"/>
                </a:solidFill>
                <a:latin typeface="Arial" panose="020B0604020202020204" pitchFamily="34" charset="0"/>
                <a:cs typeface="Arial" panose="020B0604020202020204" pitchFamily="34" charset="0"/>
              </a:rPr>
              <a:t>Sarah Hill &amp; </a:t>
            </a:r>
            <a:r>
              <a:rPr lang="en-GB" sz="1400">
                <a:solidFill>
                  <a:srgbClr val="333399"/>
                </a:solidFill>
                <a:latin typeface="Arial" panose="020B0604020202020204" pitchFamily="34" charset="0"/>
                <a:cs typeface="Arial" panose="020B0604020202020204" pitchFamily="34" charset="0"/>
              </a:rPr>
              <a:t>Paula Lievesley</a:t>
            </a:r>
            <a:endParaRPr lang="en-GB" sz="1400" dirty="0">
              <a:solidFill>
                <a:srgbClr val="333399"/>
              </a:solidFill>
              <a:latin typeface="Arial" panose="020B0604020202020204" pitchFamily="34" charset="0"/>
              <a:cs typeface="Arial" panose="020B0604020202020204" pitchFamily="34" charset="0"/>
            </a:endParaRPr>
          </a:p>
          <a:p>
            <a:pPr algn="r"/>
            <a:r>
              <a:rPr lang="en-GB" sz="1400" dirty="0">
                <a:solidFill>
                  <a:srgbClr val="333399"/>
                </a:solidFill>
                <a:latin typeface="Arial" panose="020B0604020202020204" pitchFamily="34" charset="0"/>
                <a:cs typeface="Arial" panose="020B0604020202020204" pitchFamily="34" charset="0"/>
              </a:rPr>
              <a:t>MOSAIC Implementation Team</a:t>
            </a:r>
          </a:p>
          <a:p>
            <a:pPr algn="r"/>
            <a:r>
              <a:rPr lang="en-GB" sz="1400" dirty="0">
                <a:solidFill>
                  <a:srgbClr val="333399"/>
                </a:solidFill>
                <a:latin typeface="Arial" panose="020B0604020202020204" pitchFamily="34" charset="0"/>
                <a:cs typeface="Arial" panose="020B0604020202020204" pitchFamily="34" charset="0"/>
              </a:rPr>
              <a:t>CSMosaic@derbyshire.gov.uk</a:t>
            </a:r>
          </a:p>
          <a:p>
            <a:pPr algn="r"/>
            <a:endParaRPr lang="en-GB" sz="1400" dirty="0">
              <a:solidFill>
                <a:srgbClr val="333399"/>
              </a:solidFill>
              <a:latin typeface="Arial" panose="020B060402020202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0" y="0"/>
            <a:ext cx="12192000" cy="2588578"/>
          </a:xfrm>
          <a:prstGeom prst="rect">
            <a:avLst/>
          </a:prstGeom>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sp>
        <p:nvSpPr>
          <p:cNvPr id="6" name="TextBox 5"/>
          <p:cNvSpPr txBox="1"/>
          <p:nvPr/>
        </p:nvSpPr>
        <p:spPr>
          <a:xfrm>
            <a:off x="10058400" y="103762"/>
            <a:ext cx="2047875" cy="307777"/>
          </a:xfrm>
          <a:prstGeom prst="rect">
            <a:avLst/>
          </a:prstGeom>
          <a:noFill/>
        </p:spPr>
        <p:txBody>
          <a:bodyPr wrap="square" rtlCol="0">
            <a:spAutoFit/>
          </a:bodyPr>
          <a:lstStyle/>
          <a:p>
            <a:pPr algn="r"/>
            <a:r>
              <a:rPr lang="en-GB" sz="1400" b="1" dirty="0">
                <a:solidFill>
                  <a:srgbClr val="FF0000"/>
                </a:solidFill>
                <a:latin typeface="Arial" panose="020B0604020202020204" pitchFamily="34" charset="0"/>
                <a:cs typeface="Arial" panose="020B0604020202020204" pitchFamily="34" charset="0"/>
              </a:rPr>
              <a:t>CONTROLLED</a:t>
            </a:r>
          </a:p>
        </p:txBody>
      </p:sp>
    </p:spTree>
    <p:extLst>
      <p:ext uri="{BB962C8B-B14F-4D97-AF65-F5344CB8AC3E}">
        <p14:creationId xmlns:p14="http://schemas.microsoft.com/office/powerpoint/2010/main" val="2083990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F7A7EB-CA44-4DB8-9396-BA5093219104}"/>
              </a:ext>
            </a:extLst>
          </p:cNvPr>
          <p:cNvSpPr>
            <a:spLocks noGrp="1"/>
          </p:cNvSpPr>
          <p:nvPr>
            <p:ph idx="1"/>
          </p:nvPr>
        </p:nvSpPr>
        <p:spPr>
          <a:xfrm>
            <a:off x="228600" y="314325"/>
            <a:ext cx="11125200" cy="5862638"/>
          </a:xfrm>
        </p:spPr>
        <p:txBody>
          <a:bodyPr/>
          <a:lstStyle/>
          <a:p>
            <a:pPr marL="0" indent="0">
              <a:buNone/>
            </a:pPr>
            <a:r>
              <a:rPr lang="en-GB" b="1" u="sng" dirty="0"/>
              <a:t>Head of Service</a:t>
            </a:r>
          </a:p>
          <a:p>
            <a:pPr marL="0" indent="0">
              <a:buNone/>
            </a:pPr>
            <a:r>
              <a:rPr lang="en-GB" sz="2000" dirty="0"/>
              <a:t>On receiving the Request, the Head of Service must review the content of the form and complete the ‘Head of Service Recommendation’ box and tick the verification box.</a:t>
            </a:r>
          </a:p>
          <a:p>
            <a:pPr marL="0" indent="0">
              <a:buNone/>
            </a:pPr>
            <a:r>
              <a:rPr lang="en-GB" dirty="0"/>
              <a:t>1. 				2. </a:t>
            </a:r>
          </a:p>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r>
              <a:rPr lang="en-GB" dirty="0"/>
              <a:t>3.						4. </a:t>
            </a:r>
          </a:p>
        </p:txBody>
      </p:sp>
      <p:pic>
        <p:nvPicPr>
          <p:cNvPr id="4" name="Picture 3">
            <a:extLst>
              <a:ext uri="{FF2B5EF4-FFF2-40B4-BE49-F238E27FC236}">
                <a16:creationId xmlns:a16="http://schemas.microsoft.com/office/drawing/2014/main" id="{72C74559-E8A5-4CB4-A7C2-58DD3D953E38}"/>
              </a:ext>
            </a:extLst>
          </p:cNvPr>
          <p:cNvPicPr>
            <a:picLocks noChangeAspect="1"/>
          </p:cNvPicPr>
          <p:nvPr/>
        </p:nvPicPr>
        <p:blipFill>
          <a:blip r:embed="rId2"/>
          <a:stretch>
            <a:fillRect/>
          </a:stretch>
        </p:blipFill>
        <p:spPr>
          <a:xfrm>
            <a:off x="858287" y="1645443"/>
            <a:ext cx="3067050" cy="1533525"/>
          </a:xfrm>
          <a:prstGeom prst="rect">
            <a:avLst/>
          </a:prstGeom>
        </p:spPr>
      </p:pic>
      <p:pic>
        <p:nvPicPr>
          <p:cNvPr id="5" name="Picture 4">
            <a:extLst>
              <a:ext uri="{FF2B5EF4-FFF2-40B4-BE49-F238E27FC236}">
                <a16:creationId xmlns:a16="http://schemas.microsoft.com/office/drawing/2014/main" id="{D15B107D-1FF5-4CE7-B28C-C3D990245597}"/>
              </a:ext>
            </a:extLst>
          </p:cNvPr>
          <p:cNvPicPr>
            <a:picLocks noChangeAspect="1"/>
          </p:cNvPicPr>
          <p:nvPr/>
        </p:nvPicPr>
        <p:blipFill rotWithShape="1">
          <a:blip r:embed="rId3"/>
          <a:srcRect b="24590"/>
          <a:stretch/>
        </p:blipFill>
        <p:spPr>
          <a:xfrm>
            <a:off x="5021539" y="1544267"/>
            <a:ext cx="4778649" cy="1701377"/>
          </a:xfrm>
          <a:prstGeom prst="rect">
            <a:avLst/>
          </a:prstGeom>
        </p:spPr>
      </p:pic>
      <p:pic>
        <p:nvPicPr>
          <p:cNvPr id="6" name="Picture 5">
            <a:extLst>
              <a:ext uri="{FF2B5EF4-FFF2-40B4-BE49-F238E27FC236}">
                <a16:creationId xmlns:a16="http://schemas.microsoft.com/office/drawing/2014/main" id="{40747284-2B8D-47B8-B3D2-3C333FB2130F}"/>
              </a:ext>
            </a:extLst>
          </p:cNvPr>
          <p:cNvPicPr>
            <a:picLocks noChangeAspect="1"/>
          </p:cNvPicPr>
          <p:nvPr/>
        </p:nvPicPr>
        <p:blipFill>
          <a:blip r:embed="rId4"/>
          <a:stretch>
            <a:fillRect/>
          </a:stretch>
        </p:blipFill>
        <p:spPr>
          <a:xfrm>
            <a:off x="681038" y="3524084"/>
            <a:ext cx="4778650" cy="1859712"/>
          </a:xfrm>
          <a:prstGeom prst="rect">
            <a:avLst/>
          </a:prstGeom>
        </p:spPr>
      </p:pic>
      <p:pic>
        <p:nvPicPr>
          <p:cNvPr id="7" name="Picture 6">
            <a:extLst>
              <a:ext uri="{FF2B5EF4-FFF2-40B4-BE49-F238E27FC236}">
                <a16:creationId xmlns:a16="http://schemas.microsoft.com/office/drawing/2014/main" id="{C5279E01-A742-4346-BC24-0F03EA0F6190}"/>
              </a:ext>
            </a:extLst>
          </p:cNvPr>
          <p:cNvPicPr>
            <a:picLocks noChangeAspect="1"/>
          </p:cNvPicPr>
          <p:nvPr/>
        </p:nvPicPr>
        <p:blipFill rotWithShape="1">
          <a:blip r:embed="rId5"/>
          <a:srcRect l="8887" r="11068"/>
          <a:stretch/>
        </p:blipFill>
        <p:spPr>
          <a:xfrm>
            <a:off x="6238875" y="3612357"/>
            <a:ext cx="5486400" cy="1881499"/>
          </a:xfrm>
          <a:prstGeom prst="rect">
            <a:avLst/>
          </a:prstGeom>
        </p:spPr>
      </p:pic>
    </p:spTree>
    <p:extLst>
      <p:ext uri="{BB962C8B-B14F-4D97-AF65-F5344CB8AC3E}">
        <p14:creationId xmlns:p14="http://schemas.microsoft.com/office/powerpoint/2010/main" val="927662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9E0FC2-9BF8-4739-A2F6-541951E87644}"/>
              </a:ext>
            </a:extLst>
          </p:cNvPr>
          <p:cNvSpPr>
            <a:spLocks noGrp="1"/>
          </p:cNvSpPr>
          <p:nvPr>
            <p:ph idx="1"/>
          </p:nvPr>
        </p:nvSpPr>
        <p:spPr>
          <a:xfrm>
            <a:off x="352424" y="311150"/>
            <a:ext cx="11839575" cy="4060825"/>
          </a:xfrm>
        </p:spPr>
        <p:txBody>
          <a:bodyPr>
            <a:normAutofit lnSpcReduction="10000"/>
          </a:bodyPr>
          <a:lstStyle/>
          <a:p>
            <a:pPr marL="0" indent="0">
              <a:buNone/>
            </a:pPr>
            <a:r>
              <a:rPr lang="en-GB" sz="2000" b="1" dirty="0"/>
              <a:t>If the Exceptional Payment is NOT agreed:</a:t>
            </a:r>
          </a:p>
          <a:p>
            <a:r>
              <a:rPr lang="en-GB" sz="2000" dirty="0"/>
              <a:t>The Head of Service should input a Next Action of ‘Does Not Qualify for Payment’ and finish the Workflow Step. Please ensure the worker is aware of this. </a:t>
            </a:r>
          </a:p>
          <a:p>
            <a:endParaRPr lang="en-GB" dirty="0"/>
          </a:p>
          <a:p>
            <a:endParaRPr lang="en-GB" dirty="0"/>
          </a:p>
          <a:p>
            <a:endParaRPr lang="en-GB" dirty="0"/>
          </a:p>
          <a:p>
            <a:endParaRPr lang="en-GB" dirty="0"/>
          </a:p>
          <a:p>
            <a:pPr marL="0" indent="0">
              <a:buNone/>
            </a:pPr>
            <a:r>
              <a:rPr lang="en-GB" sz="2200" b="1" dirty="0"/>
              <a:t>If the Exceptional Payment IS agreed:</a:t>
            </a:r>
          </a:p>
          <a:p>
            <a:r>
              <a:rPr lang="en-GB" sz="2000" dirty="0"/>
              <a:t>The Head of Service should send the ‘Assistant Director Review Exceptional Payment and Confirm Decisions’ Request. The Head of Service should then Save and Close the Workflow Step.</a:t>
            </a:r>
          </a:p>
          <a:p>
            <a:endParaRPr lang="en-GB" sz="2000" dirty="0"/>
          </a:p>
        </p:txBody>
      </p:sp>
      <p:pic>
        <p:nvPicPr>
          <p:cNvPr id="4" name="Picture 3">
            <a:extLst>
              <a:ext uri="{FF2B5EF4-FFF2-40B4-BE49-F238E27FC236}">
                <a16:creationId xmlns:a16="http://schemas.microsoft.com/office/drawing/2014/main" id="{8C013D77-61C9-44F4-8EA8-83B2332C9667}"/>
              </a:ext>
            </a:extLst>
          </p:cNvPr>
          <p:cNvPicPr>
            <a:picLocks noChangeAspect="1"/>
          </p:cNvPicPr>
          <p:nvPr/>
        </p:nvPicPr>
        <p:blipFill>
          <a:blip r:embed="rId2"/>
          <a:stretch>
            <a:fillRect/>
          </a:stretch>
        </p:blipFill>
        <p:spPr>
          <a:xfrm>
            <a:off x="285750" y="1485899"/>
            <a:ext cx="5962650" cy="1457325"/>
          </a:xfrm>
          <a:prstGeom prst="rect">
            <a:avLst/>
          </a:prstGeom>
        </p:spPr>
      </p:pic>
      <p:pic>
        <p:nvPicPr>
          <p:cNvPr id="5" name="Picture 4">
            <a:extLst>
              <a:ext uri="{FF2B5EF4-FFF2-40B4-BE49-F238E27FC236}">
                <a16:creationId xmlns:a16="http://schemas.microsoft.com/office/drawing/2014/main" id="{06D6FD3D-2502-4191-90A1-3B368D624947}"/>
              </a:ext>
            </a:extLst>
          </p:cNvPr>
          <p:cNvPicPr>
            <a:picLocks noChangeAspect="1"/>
          </p:cNvPicPr>
          <p:nvPr/>
        </p:nvPicPr>
        <p:blipFill>
          <a:blip r:embed="rId3"/>
          <a:stretch>
            <a:fillRect/>
          </a:stretch>
        </p:blipFill>
        <p:spPr>
          <a:xfrm>
            <a:off x="6605997" y="1485899"/>
            <a:ext cx="4919253" cy="865981"/>
          </a:xfrm>
          <a:prstGeom prst="rect">
            <a:avLst/>
          </a:prstGeom>
        </p:spPr>
      </p:pic>
      <p:pic>
        <p:nvPicPr>
          <p:cNvPr id="2" name="Picture 1">
            <a:extLst>
              <a:ext uri="{FF2B5EF4-FFF2-40B4-BE49-F238E27FC236}">
                <a16:creationId xmlns:a16="http://schemas.microsoft.com/office/drawing/2014/main" id="{66365175-FE90-4298-9B5E-EE81997A2070}"/>
              </a:ext>
            </a:extLst>
          </p:cNvPr>
          <p:cNvPicPr>
            <a:picLocks noChangeAspect="1"/>
          </p:cNvPicPr>
          <p:nvPr/>
        </p:nvPicPr>
        <p:blipFill>
          <a:blip r:embed="rId4"/>
          <a:stretch>
            <a:fillRect/>
          </a:stretch>
        </p:blipFill>
        <p:spPr>
          <a:xfrm>
            <a:off x="352424" y="4408487"/>
            <a:ext cx="8629651" cy="2146188"/>
          </a:xfrm>
          <a:prstGeom prst="rect">
            <a:avLst/>
          </a:prstGeom>
        </p:spPr>
      </p:pic>
    </p:spTree>
    <p:extLst>
      <p:ext uri="{BB962C8B-B14F-4D97-AF65-F5344CB8AC3E}">
        <p14:creationId xmlns:p14="http://schemas.microsoft.com/office/powerpoint/2010/main" val="3700010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8E8FA8-D984-4BF2-8274-7F6B02BABB44}"/>
              </a:ext>
            </a:extLst>
          </p:cNvPr>
          <p:cNvSpPr>
            <a:spLocks noGrp="1"/>
          </p:cNvSpPr>
          <p:nvPr>
            <p:ph idx="1"/>
          </p:nvPr>
        </p:nvSpPr>
        <p:spPr>
          <a:xfrm>
            <a:off x="333375" y="400050"/>
            <a:ext cx="11410950" cy="5776913"/>
          </a:xfrm>
        </p:spPr>
        <p:txBody>
          <a:bodyPr/>
          <a:lstStyle/>
          <a:p>
            <a:pPr marL="0" indent="0">
              <a:buNone/>
            </a:pPr>
            <a:r>
              <a:rPr lang="en-GB" b="1" u="sng" dirty="0"/>
              <a:t>Assistant Director </a:t>
            </a:r>
          </a:p>
          <a:p>
            <a:pPr marL="0" indent="0">
              <a:buNone/>
            </a:pPr>
            <a:r>
              <a:rPr lang="en-GB" sz="2000" dirty="0"/>
              <a:t>On receiving the Request, the Assistant Director must review the content of the form and complete the ‘Assistant Director’ box and tick the verification box.</a:t>
            </a:r>
          </a:p>
          <a:p>
            <a:pPr marL="0" indent="0">
              <a:buNone/>
            </a:pPr>
            <a:endParaRPr lang="en-GB" sz="2400" dirty="0"/>
          </a:p>
          <a:p>
            <a:pPr marL="0" indent="0">
              <a:buNone/>
            </a:pPr>
            <a:r>
              <a:rPr lang="en-GB" sz="2400" dirty="0"/>
              <a:t>1. 					2.  								</a:t>
            </a:r>
          </a:p>
          <a:p>
            <a:pPr marL="0" indent="0">
              <a:buNone/>
            </a:pPr>
            <a:endParaRPr lang="en-GB" sz="2400" dirty="0"/>
          </a:p>
          <a:p>
            <a:pPr marL="0" indent="0">
              <a:buNone/>
            </a:pPr>
            <a:endParaRPr lang="en-GB" sz="2400" dirty="0"/>
          </a:p>
          <a:p>
            <a:pPr marL="0" indent="0">
              <a:buNone/>
            </a:pPr>
            <a:endParaRPr lang="en-GB" sz="2400" dirty="0"/>
          </a:p>
          <a:p>
            <a:pPr marL="0" indent="0">
              <a:buNone/>
            </a:pPr>
            <a:r>
              <a:rPr lang="en-GB" sz="2400" dirty="0"/>
              <a:t>3.					     4.  </a:t>
            </a:r>
          </a:p>
        </p:txBody>
      </p:sp>
      <p:pic>
        <p:nvPicPr>
          <p:cNvPr id="4" name="Picture 3">
            <a:extLst>
              <a:ext uri="{FF2B5EF4-FFF2-40B4-BE49-F238E27FC236}">
                <a16:creationId xmlns:a16="http://schemas.microsoft.com/office/drawing/2014/main" id="{9325CB70-8529-46FB-8C8B-5A64ABC6CBFF}"/>
              </a:ext>
            </a:extLst>
          </p:cNvPr>
          <p:cNvPicPr>
            <a:picLocks noChangeAspect="1"/>
          </p:cNvPicPr>
          <p:nvPr/>
        </p:nvPicPr>
        <p:blipFill>
          <a:blip r:embed="rId2"/>
          <a:stretch>
            <a:fillRect/>
          </a:stretch>
        </p:blipFill>
        <p:spPr>
          <a:xfrm>
            <a:off x="933450" y="1955006"/>
            <a:ext cx="3181350" cy="1333500"/>
          </a:xfrm>
          <a:prstGeom prst="rect">
            <a:avLst/>
          </a:prstGeom>
        </p:spPr>
      </p:pic>
      <p:pic>
        <p:nvPicPr>
          <p:cNvPr id="5" name="Picture 4">
            <a:extLst>
              <a:ext uri="{FF2B5EF4-FFF2-40B4-BE49-F238E27FC236}">
                <a16:creationId xmlns:a16="http://schemas.microsoft.com/office/drawing/2014/main" id="{00C7C64C-A7E0-45D1-A11C-453699974D25}"/>
              </a:ext>
            </a:extLst>
          </p:cNvPr>
          <p:cNvPicPr>
            <a:picLocks noChangeAspect="1"/>
          </p:cNvPicPr>
          <p:nvPr/>
        </p:nvPicPr>
        <p:blipFill>
          <a:blip r:embed="rId3"/>
          <a:stretch>
            <a:fillRect/>
          </a:stretch>
        </p:blipFill>
        <p:spPr>
          <a:xfrm>
            <a:off x="5700714" y="1647222"/>
            <a:ext cx="4752975" cy="2376488"/>
          </a:xfrm>
          <a:prstGeom prst="rect">
            <a:avLst/>
          </a:prstGeom>
        </p:spPr>
      </p:pic>
      <p:pic>
        <p:nvPicPr>
          <p:cNvPr id="6" name="Picture 5">
            <a:extLst>
              <a:ext uri="{FF2B5EF4-FFF2-40B4-BE49-F238E27FC236}">
                <a16:creationId xmlns:a16="http://schemas.microsoft.com/office/drawing/2014/main" id="{0B92799C-35EE-4050-B96E-FB6EB21AE81B}"/>
              </a:ext>
            </a:extLst>
          </p:cNvPr>
          <p:cNvPicPr>
            <a:picLocks noChangeAspect="1"/>
          </p:cNvPicPr>
          <p:nvPr/>
        </p:nvPicPr>
        <p:blipFill>
          <a:blip r:embed="rId4"/>
          <a:stretch>
            <a:fillRect/>
          </a:stretch>
        </p:blipFill>
        <p:spPr>
          <a:xfrm>
            <a:off x="681037" y="4106341"/>
            <a:ext cx="4462463" cy="1548701"/>
          </a:xfrm>
          <a:prstGeom prst="rect">
            <a:avLst/>
          </a:prstGeom>
        </p:spPr>
      </p:pic>
      <p:pic>
        <p:nvPicPr>
          <p:cNvPr id="7" name="Picture 6">
            <a:extLst>
              <a:ext uri="{FF2B5EF4-FFF2-40B4-BE49-F238E27FC236}">
                <a16:creationId xmlns:a16="http://schemas.microsoft.com/office/drawing/2014/main" id="{74C234C4-6864-4A71-ADFE-A493E9EA9A85}"/>
              </a:ext>
            </a:extLst>
          </p:cNvPr>
          <p:cNvPicPr>
            <a:picLocks noChangeAspect="1"/>
          </p:cNvPicPr>
          <p:nvPr/>
        </p:nvPicPr>
        <p:blipFill rotWithShape="1">
          <a:blip r:embed="rId5"/>
          <a:srcRect t="14504"/>
          <a:stretch/>
        </p:blipFill>
        <p:spPr>
          <a:xfrm>
            <a:off x="5700714" y="4294673"/>
            <a:ext cx="5862640" cy="1611327"/>
          </a:xfrm>
          <a:prstGeom prst="rect">
            <a:avLst/>
          </a:prstGeom>
        </p:spPr>
      </p:pic>
    </p:spTree>
    <p:extLst>
      <p:ext uri="{BB962C8B-B14F-4D97-AF65-F5344CB8AC3E}">
        <p14:creationId xmlns:p14="http://schemas.microsoft.com/office/powerpoint/2010/main" val="2087320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22F60919-F047-44DA-B659-D79009FAC5DA}"/>
              </a:ext>
            </a:extLst>
          </p:cNvPr>
          <p:cNvSpPr>
            <a:spLocks noGrp="1"/>
          </p:cNvSpPr>
          <p:nvPr>
            <p:ph idx="1"/>
          </p:nvPr>
        </p:nvSpPr>
        <p:spPr>
          <a:xfrm>
            <a:off x="323850" y="352425"/>
            <a:ext cx="11649075" cy="6267450"/>
          </a:xfrm>
        </p:spPr>
        <p:txBody>
          <a:bodyPr>
            <a:normAutofit/>
          </a:bodyPr>
          <a:lstStyle/>
          <a:p>
            <a:pPr marL="0" indent="0">
              <a:buNone/>
            </a:pPr>
            <a:r>
              <a:rPr lang="en-GB" sz="2000" b="1" dirty="0"/>
              <a:t>If the Exceptional Payment is NOT agreed:</a:t>
            </a:r>
          </a:p>
          <a:p>
            <a:r>
              <a:rPr lang="en-GB" sz="2000" dirty="0"/>
              <a:t>The Assistant Director should input a Next Action of ‘Does Not Qualify for Payment’ and finish the Workflow Step. Please ensure the worker is aware of this. </a:t>
            </a:r>
          </a:p>
          <a:p>
            <a:endParaRPr lang="en-GB" dirty="0"/>
          </a:p>
          <a:p>
            <a:endParaRPr lang="en-GB" dirty="0"/>
          </a:p>
          <a:p>
            <a:endParaRPr lang="en-GB" dirty="0"/>
          </a:p>
          <a:p>
            <a:endParaRPr lang="en-GB" dirty="0"/>
          </a:p>
          <a:p>
            <a:pPr marL="0" indent="0">
              <a:buNone/>
            </a:pPr>
            <a:r>
              <a:rPr lang="en-GB" sz="2200" b="1" dirty="0"/>
              <a:t>If the Exceptional Payment IS agreed:</a:t>
            </a:r>
          </a:p>
          <a:p>
            <a:r>
              <a:rPr lang="en-GB" sz="2000" dirty="0"/>
              <a:t>The Assistant Director should input the Next Action ‘Pass for Exceptional Payment’ to the CS Fostering Payments Team and finish the Workflow Step.</a:t>
            </a:r>
          </a:p>
          <a:p>
            <a:endParaRPr lang="en-GB" sz="2000" dirty="0"/>
          </a:p>
          <a:p>
            <a:endParaRPr lang="en-GB" sz="2000" dirty="0"/>
          </a:p>
        </p:txBody>
      </p:sp>
      <p:pic>
        <p:nvPicPr>
          <p:cNvPr id="5" name="Picture 4">
            <a:extLst>
              <a:ext uri="{FF2B5EF4-FFF2-40B4-BE49-F238E27FC236}">
                <a16:creationId xmlns:a16="http://schemas.microsoft.com/office/drawing/2014/main" id="{018060A2-B025-43F3-AC40-B8CE66F4CB77}"/>
              </a:ext>
            </a:extLst>
          </p:cNvPr>
          <p:cNvPicPr>
            <a:picLocks noChangeAspect="1"/>
          </p:cNvPicPr>
          <p:nvPr/>
        </p:nvPicPr>
        <p:blipFill>
          <a:blip r:embed="rId2"/>
          <a:stretch>
            <a:fillRect/>
          </a:stretch>
        </p:blipFill>
        <p:spPr>
          <a:xfrm>
            <a:off x="485775" y="1647824"/>
            <a:ext cx="5962650" cy="1457325"/>
          </a:xfrm>
          <a:prstGeom prst="rect">
            <a:avLst/>
          </a:prstGeom>
        </p:spPr>
      </p:pic>
      <p:pic>
        <p:nvPicPr>
          <p:cNvPr id="6" name="Picture 5">
            <a:extLst>
              <a:ext uri="{FF2B5EF4-FFF2-40B4-BE49-F238E27FC236}">
                <a16:creationId xmlns:a16="http://schemas.microsoft.com/office/drawing/2014/main" id="{604069F0-6CDD-4487-AAE0-3502475C1008}"/>
              </a:ext>
            </a:extLst>
          </p:cNvPr>
          <p:cNvPicPr>
            <a:picLocks noChangeAspect="1"/>
          </p:cNvPicPr>
          <p:nvPr/>
        </p:nvPicPr>
        <p:blipFill>
          <a:blip r:embed="rId3"/>
          <a:stretch>
            <a:fillRect/>
          </a:stretch>
        </p:blipFill>
        <p:spPr>
          <a:xfrm>
            <a:off x="6751048" y="1743074"/>
            <a:ext cx="4919253" cy="865981"/>
          </a:xfrm>
          <a:prstGeom prst="rect">
            <a:avLst/>
          </a:prstGeom>
        </p:spPr>
      </p:pic>
      <p:pic>
        <p:nvPicPr>
          <p:cNvPr id="7" name="Picture 6">
            <a:extLst>
              <a:ext uri="{FF2B5EF4-FFF2-40B4-BE49-F238E27FC236}">
                <a16:creationId xmlns:a16="http://schemas.microsoft.com/office/drawing/2014/main" id="{FEF14C5F-FD3B-4A25-8E7A-E17C246C057C}"/>
              </a:ext>
            </a:extLst>
          </p:cNvPr>
          <p:cNvPicPr>
            <a:picLocks noChangeAspect="1"/>
          </p:cNvPicPr>
          <p:nvPr/>
        </p:nvPicPr>
        <p:blipFill>
          <a:blip r:embed="rId4"/>
          <a:stretch>
            <a:fillRect/>
          </a:stretch>
        </p:blipFill>
        <p:spPr>
          <a:xfrm>
            <a:off x="819150" y="4552948"/>
            <a:ext cx="4667250" cy="1743075"/>
          </a:xfrm>
          <a:prstGeom prst="rect">
            <a:avLst/>
          </a:prstGeom>
        </p:spPr>
      </p:pic>
      <p:pic>
        <p:nvPicPr>
          <p:cNvPr id="8" name="Picture 7">
            <a:extLst>
              <a:ext uri="{FF2B5EF4-FFF2-40B4-BE49-F238E27FC236}">
                <a16:creationId xmlns:a16="http://schemas.microsoft.com/office/drawing/2014/main" id="{E8F0DFE3-B227-498F-9875-5FBF4046A9C2}"/>
              </a:ext>
            </a:extLst>
          </p:cNvPr>
          <p:cNvPicPr>
            <a:picLocks noChangeAspect="1"/>
          </p:cNvPicPr>
          <p:nvPr/>
        </p:nvPicPr>
        <p:blipFill>
          <a:blip r:embed="rId3"/>
          <a:stretch>
            <a:fillRect/>
          </a:stretch>
        </p:blipFill>
        <p:spPr>
          <a:xfrm>
            <a:off x="5893798" y="5086349"/>
            <a:ext cx="4919253" cy="865981"/>
          </a:xfrm>
          <a:prstGeom prst="rect">
            <a:avLst/>
          </a:prstGeom>
        </p:spPr>
      </p:pic>
    </p:spTree>
    <p:extLst>
      <p:ext uri="{BB962C8B-B14F-4D97-AF65-F5344CB8AC3E}">
        <p14:creationId xmlns:p14="http://schemas.microsoft.com/office/powerpoint/2010/main" val="1278484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B6F5-8562-430F-BEC4-BC644E958ABB}"/>
              </a:ext>
            </a:extLst>
          </p:cNvPr>
          <p:cNvSpPr>
            <a:spLocks noGrp="1"/>
          </p:cNvSpPr>
          <p:nvPr>
            <p:ph type="title"/>
          </p:nvPr>
        </p:nvSpPr>
        <p:spPr>
          <a:xfrm>
            <a:off x="502641" y="147636"/>
            <a:ext cx="10515600" cy="1325563"/>
          </a:xfrm>
        </p:spPr>
        <p:txBody>
          <a:bodyPr/>
          <a:lstStyle/>
          <a:p>
            <a:r>
              <a:rPr lang="en-GB" b="1" u="sng" dirty="0">
                <a:solidFill>
                  <a:srgbClr val="333399"/>
                </a:solidFill>
              </a:rPr>
              <a:t>Contents</a:t>
            </a:r>
          </a:p>
        </p:txBody>
      </p:sp>
      <p:sp>
        <p:nvSpPr>
          <p:cNvPr id="3" name="Content Placeholder 2">
            <a:extLst>
              <a:ext uri="{FF2B5EF4-FFF2-40B4-BE49-F238E27FC236}">
                <a16:creationId xmlns:a16="http://schemas.microsoft.com/office/drawing/2014/main" id="{65F571CC-F9CF-40A7-8055-7C2CBED9B0DF}"/>
              </a:ext>
            </a:extLst>
          </p:cNvPr>
          <p:cNvSpPr>
            <a:spLocks noGrp="1"/>
          </p:cNvSpPr>
          <p:nvPr>
            <p:ph idx="1"/>
          </p:nvPr>
        </p:nvSpPr>
        <p:spPr>
          <a:xfrm>
            <a:off x="428624" y="1473199"/>
            <a:ext cx="11763375" cy="4899025"/>
          </a:xfrm>
        </p:spPr>
        <p:txBody>
          <a:bodyPr/>
          <a:lstStyle/>
          <a:p>
            <a:pPr marL="514350" indent="-514350">
              <a:buFont typeface="+mj-lt"/>
              <a:buAutoNum type="arabicPeriod" startAt="2"/>
            </a:pPr>
            <a:r>
              <a:rPr lang="en-GB" dirty="0">
                <a:solidFill>
                  <a:srgbClr val="333399"/>
                </a:solidFill>
              </a:rPr>
              <a:t>Visio of Workflow</a:t>
            </a:r>
          </a:p>
          <a:p>
            <a:pPr marL="514350" indent="-514350">
              <a:buFont typeface="+mj-lt"/>
              <a:buAutoNum type="arabicPeriod" startAt="2"/>
            </a:pPr>
            <a:r>
              <a:rPr lang="en-GB" dirty="0">
                <a:solidFill>
                  <a:srgbClr val="333399"/>
                </a:solidFill>
              </a:rPr>
              <a:t>Guidance on Exceptional Payments</a:t>
            </a:r>
          </a:p>
          <a:p>
            <a:pPr marL="514350" indent="-514350">
              <a:buAutoNum type="arabicPeriod" startAt="6"/>
            </a:pPr>
            <a:r>
              <a:rPr lang="en-GB" dirty="0">
                <a:solidFill>
                  <a:srgbClr val="333399"/>
                </a:solidFill>
              </a:rPr>
              <a:t>Guidance on Workflow Step for </a:t>
            </a:r>
            <a:r>
              <a:rPr lang="en-GB" b="1" dirty="0">
                <a:solidFill>
                  <a:srgbClr val="333399"/>
                </a:solidFill>
              </a:rPr>
              <a:t>Social Worker</a:t>
            </a:r>
          </a:p>
          <a:p>
            <a:pPr marL="514350" indent="-514350">
              <a:buAutoNum type="arabicPeriod" startAt="6"/>
            </a:pPr>
            <a:r>
              <a:rPr lang="en-GB" dirty="0">
                <a:solidFill>
                  <a:srgbClr val="333399"/>
                </a:solidFill>
              </a:rPr>
              <a:t>Guidance on Workflow Step for </a:t>
            </a:r>
            <a:r>
              <a:rPr lang="en-GB" b="1" dirty="0">
                <a:solidFill>
                  <a:srgbClr val="333399"/>
                </a:solidFill>
              </a:rPr>
              <a:t>Fostering Worker</a:t>
            </a:r>
          </a:p>
          <a:p>
            <a:pPr marL="514350" indent="-514350">
              <a:buAutoNum type="arabicPeriod" startAt="9"/>
            </a:pPr>
            <a:r>
              <a:rPr lang="en-GB" dirty="0">
                <a:solidFill>
                  <a:srgbClr val="333399"/>
                </a:solidFill>
              </a:rPr>
              <a:t>Guidance on Workflow Step for </a:t>
            </a:r>
            <a:r>
              <a:rPr lang="en-GB" b="1" dirty="0">
                <a:solidFill>
                  <a:srgbClr val="333399"/>
                </a:solidFill>
              </a:rPr>
              <a:t>Team Manager</a:t>
            </a:r>
          </a:p>
          <a:p>
            <a:pPr marL="0" indent="0">
              <a:buNone/>
            </a:pPr>
            <a:r>
              <a:rPr lang="en-GB" dirty="0">
                <a:solidFill>
                  <a:srgbClr val="333399"/>
                </a:solidFill>
              </a:rPr>
              <a:t>11. Guidance on Workflow Step for </a:t>
            </a:r>
            <a:r>
              <a:rPr lang="en-GB" b="1" dirty="0">
                <a:solidFill>
                  <a:srgbClr val="333399"/>
                </a:solidFill>
              </a:rPr>
              <a:t>Head of Service </a:t>
            </a:r>
          </a:p>
          <a:p>
            <a:pPr marL="0" indent="0">
              <a:buNone/>
            </a:pPr>
            <a:r>
              <a:rPr lang="en-GB" dirty="0">
                <a:solidFill>
                  <a:srgbClr val="333399"/>
                </a:solidFill>
              </a:rPr>
              <a:t>13. Guidance on Workflow Step for </a:t>
            </a:r>
            <a:r>
              <a:rPr lang="en-GB" b="1" dirty="0">
                <a:solidFill>
                  <a:srgbClr val="333399"/>
                </a:solidFill>
              </a:rPr>
              <a:t>Assistant Director</a:t>
            </a:r>
          </a:p>
        </p:txBody>
      </p:sp>
    </p:spTree>
    <p:extLst>
      <p:ext uri="{BB962C8B-B14F-4D97-AF65-F5344CB8AC3E}">
        <p14:creationId xmlns:p14="http://schemas.microsoft.com/office/powerpoint/2010/main" val="368267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07C5C9-E521-4ECD-B9F8-065ACDC85EA7}"/>
              </a:ext>
            </a:extLst>
          </p:cNvPr>
          <p:cNvPicPr>
            <a:picLocks noChangeAspect="1"/>
          </p:cNvPicPr>
          <p:nvPr/>
        </p:nvPicPr>
        <p:blipFill>
          <a:blip r:embed="rId3"/>
          <a:stretch>
            <a:fillRect/>
          </a:stretch>
        </p:blipFill>
        <p:spPr>
          <a:xfrm>
            <a:off x="1135856" y="0"/>
            <a:ext cx="9920288" cy="6858595"/>
          </a:xfrm>
          <a:prstGeom prst="rect">
            <a:avLst/>
          </a:prstGeom>
        </p:spPr>
      </p:pic>
    </p:spTree>
    <p:extLst>
      <p:ext uri="{BB962C8B-B14F-4D97-AF65-F5344CB8AC3E}">
        <p14:creationId xmlns:p14="http://schemas.microsoft.com/office/powerpoint/2010/main" val="2774462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401D-5C7F-4C7E-B150-6C843EFCE37D}"/>
              </a:ext>
            </a:extLst>
          </p:cNvPr>
          <p:cNvSpPr>
            <a:spLocks noGrp="1"/>
          </p:cNvSpPr>
          <p:nvPr>
            <p:ph type="title"/>
          </p:nvPr>
        </p:nvSpPr>
        <p:spPr>
          <a:xfrm>
            <a:off x="838200" y="109414"/>
            <a:ext cx="10515600" cy="765909"/>
          </a:xfrm>
        </p:spPr>
        <p:txBody>
          <a:bodyPr>
            <a:normAutofit/>
          </a:bodyPr>
          <a:lstStyle/>
          <a:p>
            <a:pPr algn="ctr"/>
            <a:r>
              <a:rPr lang="en-GB" sz="3600" b="1" dirty="0">
                <a:solidFill>
                  <a:srgbClr val="333399"/>
                </a:solidFill>
              </a:rPr>
              <a:t>Guidance around Exceptional Payments</a:t>
            </a:r>
          </a:p>
        </p:txBody>
      </p:sp>
      <p:sp>
        <p:nvSpPr>
          <p:cNvPr id="3" name="Content Placeholder 2">
            <a:extLst>
              <a:ext uri="{FF2B5EF4-FFF2-40B4-BE49-F238E27FC236}">
                <a16:creationId xmlns:a16="http://schemas.microsoft.com/office/drawing/2014/main" id="{2D9EC87B-7C15-4489-93C7-9A4A8CB3A0B2}"/>
              </a:ext>
            </a:extLst>
          </p:cNvPr>
          <p:cNvSpPr>
            <a:spLocks noGrp="1"/>
          </p:cNvSpPr>
          <p:nvPr>
            <p:ph idx="1"/>
          </p:nvPr>
        </p:nvSpPr>
        <p:spPr>
          <a:xfrm>
            <a:off x="838200" y="1047262"/>
            <a:ext cx="10515600" cy="5353538"/>
          </a:xfrm>
        </p:spPr>
        <p:txBody>
          <a:bodyPr>
            <a:normAutofit fontScale="85000" lnSpcReduction="20000"/>
          </a:bodyPr>
          <a:lstStyle/>
          <a:p>
            <a:pPr algn="just"/>
            <a:r>
              <a:rPr lang="en-GB" sz="2400" dirty="0">
                <a:solidFill>
                  <a:srgbClr val="333399"/>
                </a:solidFill>
              </a:rPr>
              <a:t>Exceptional Payments differ from core payments and can include one off payments, top up monies to standard core payments or allowances and/or purchases for goods or services. It is essential that any exceptional payment requests sit within the financial procurement levels and regulations.</a:t>
            </a:r>
          </a:p>
          <a:p>
            <a:pPr algn="just"/>
            <a:r>
              <a:rPr lang="en-GB" sz="2400" dirty="0">
                <a:solidFill>
                  <a:srgbClr val="333399"/>
                </a:solidFill>
              </a:rPr>
              <a:t>The cumulative total therefore needs to be considered when determining authorisation levels with reference to the latest Derbyshire County Council’s Financial Regulations.</a:t>
            </a:r>
          </a:p>
          <a:p>
            <a:pPr algn="just"/>
            <a:r>
              <a:rPr lang="en-GB" sz="2400" dirty="0">
                <a:solidFill>
                  <a:srgbClr val="333399"/>
                </a:solidFill>
              </a:rPr>
              <a:t>It is essential that you demonstrate why additional and/or exceptional payments are required above the core payment for the child.</a:t>
            </a:r>
          </a:p>
          <a:p>
            <a:pPr algn="just"/>
            <a:r>
              <a:rPr lang="en-GB" sz="2400" dirty="0">
                <a:solidFill>
                  <a:srgbClr val="333399"/>
                </a:solidFill>
              </a:rPr>
              <a:t>‘Spend to Save’ considerations need to be evidenced within the request if the exceptional payment enables longer term saving opportunities for the Council.</a:t>
            </a:r>
          </a:p>
          <a:p>
            <a:pPr algn="just"/>
            <a:r>
              <a:rPr lang="en-GB" sz="2400" dirty="0">
                <a:solidFill>
                  <a:srgbClr val="333399"/>
                </a:solidFill>
              </a:rPr>
              <a:t>The Supervising Social Worker recommendations need to be included if the exceptional payment relates to a foster carer or child placed with Local Authority foster carers.</a:t>
            </a:r>
          </a:p>
          <a:p>
            <a:pPr algn="just"/>
            <a:r>
              <a:rPr lang="en-GB" sz="2400" dirty="0">
                <a:solidFill>
                  <a:srgbClr val="333399"/>
                </a:solidFill>
              </a:rPr>
              <a:t>Discussions with relevant decision makers need to be held before the Workflow Step is completed and provisional agreements sought. Please alert the authorising manager by email when the workflow step is completed, and the relevant task sent, to ensure there is no delay when requests are made.</a:t>
            </a:r>
          </a:p>
          <a:p>
            <a:pPr algn="just"/>
            <a:r>
              <a:rPr lang="en-GB" sz="2400" dirty="0">
                <a:solidFill>
                  <a:srgbClr val="333399"/>
                </a:solidFill>
              </a:rPr>
              <a:t>Where exceptional payments are being considered as part of a child's final care plan the financial assessment of the carers is to be completed prior to the making of a Final Order so that this can be taken into account when considering any requests for exceptional payments.</a:t>
            </a:r>
          </a:p>
        </p:txBody>
      </p:sp>
    </p:spTree>
    <p:extLst>
      <p:ext uri="{BB962C8B-B14F-4D97-AF65-F5344CB8AC3E}">
        <p14:creationId xmlns:p14="http://schemas.microsoft.com/office/powerpoint/2010/main" val="892449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36762"/>
          </a:xfrm>
        </p:spPr>
        <p:txBody>
          <a:bodyPr>
            <a:normAutofit/>
          </a:bodyPr>
          <a:lstStyle/>
          <a:p>
            <a:r>
              <a:rPr lang="en-GB" sz="3600" b="1" dirty="0">
                <a:solidFill>
                  <a:srgbClr val="333399"/>
                </a:solidFill>
              </a:rPr>
              <a:t>How to Use the Workflow Step</a:t>
            </a:r>
            <a:r>
              <a:rPr lang="en-GB" sz="3600" dirty="0">
                <a:solidFill>
                  <a:schemeClr val="accent6"/>
                </a:solidFill>
              </a:rPr>
              <a:t>				</a:t>
            </a:r>
            <a:r>
              <a:rPr lang="en-GB" sz="3600" b="1" dirty="0">
                <a:solidFill>
                  <a:schemeClr val="accent6"/>
                </a:solidFill>
              </a:rPr>
              <a:t>	</a:t>
            </a:r>
          </a:p>
        </p:txBody>
      </p:sp>
      <p:sp>
        <p:nvSpPr>
          <p:cNvPr id="3" name="Content Placeholder 2"/>
          <p:cNvSpPr>
            <a:spLocks noGrp="1"/>
          </p:cNvSpPr>
          <p:nvPr>
            <p:ph idx="1"/>
          </p:nvPr>
        </p:nvSpPr>
        <p:spPr>
          <a:xfrm>
            <a:off x="159390" y="890924"/>
            <a:ext cx="12192000" cy="5834542"/>
          </a:xfrm>
        </p:spPr>
        <p:txBody>
          <a:bodyPr>
            <a:noAutofit/>
          </a:bodyPr>
          <a:lstStyle/>
          <a:p>
            <a:pPr marL="0" indent="0">
              <a:buNone/>
            </a:pPr>
            <a:r>
              <a:rPr lang="en-GB" sz="2000" b="1" u="sng" dirty="0"/>
              <a:t>Social Worker</a:t>
            </a:r>
          </a:p>
          <a:p>
            <a:pPr marL="514350" indent="-514350">
              <a:buFont typeface="+mj-lt"/>
              <a:buAutoNum type="arabicPeriod"/>
            </a:pPr>
            <a:r>
              <a:rPr lang="en-GB" sz="2000" dirty="0"/>
              <a:t>This workflow step needs to be opened on the Carer the payment is going to be made to. </a:t>
            </a:r>
          </a:p>
          <a:p>
            <a:pPr marL="514350" indent="-514350">
              <a:buFont typeface="+mj-lt"/>
              <a:buAutoNum type="arabicPeriod"/>
            </a:pPr>
            <a:r>
              <a:rPr lang="en-GB" sz="2000" dirty="0"/>
              <a:t>On the Adult record, click Start and New and select ‘CS Exceptional Payment Request’.</a:t>
            </a:r>
          </a:p>
          <a:p>
            <a:pPr marL="514350" indent="-514350">
              <a:buFont typeface="+mj-lt"/>
              <a:buAutoNum type="arabicPeriod"/>
            </a:pPr>
            <a:endParaRPr lang="en-GB" sz="2000" dirty="0"/>
          </a:p>
          <a:p>
            <a:pPr marL="514350" indent="-514350">
              <a:buFont typeface="+mj-lt"/>
              <a:buAutoNum type="arabicPeriod"/>
            </a:pPr>
            <a:endParaRPr lang="en-GB" sz="2000" dirty="0"/>
          </a:p>
          <a:p>
            <a:pPr marL="514350" indent="-514350">
              <a:buFont typeface="+mj-lt"/>
              <a:buAutoNum type="arabicPeriod"/>
            </a:pPr>
            <a:endParaRPr lang="en-GB" sz="2000" dirty="0"/>
          </a:p>
          <a:p>
            <a:pPr marL="514350" indent="-514350">
              <a:buFont typeface="+mj-lt"/>
              <a:buAutoNum type="arabicPeriod"/>
            </a:pPr>
            <a:endParaRPr lang="en-GB" sz="2000" dirty="0"/>
          </a:p>
          <a:p>
            <a:pPr marL="514350" indent="-514350">
              <a:buFont typeface="+mj-lt"/>
              <a:buAutoNum type="arabicPeriod"/>
            </a:pPr>
            <a:endParaRPr lang="en-GB" sz="2000" dirty="0"/>
          </a:p>
          <a:p>
            <a:pPr marL="514350" indent="-514350">
              <a:buFont typeface="+mj-lt"/>
              <a:buAutoNum type="arabicPeriod"/>
            </a:pPr>
            <a:endParaRPr lang="en-GB" sz="2000" dirty="0"/>
          </a:p>
          <a:p>
            <a:pPr marL="514350" indent="-514350">
              <a:buFont typeface="+mj-lt"/>
              <a:buAutoNum type="arabicPeriod"/>
            </a:pPr>
            <a:r>
              <a:rPr lang="en-GB" sz="2000" b="1" dirty="0"/>
              <a:t>Please read the Guidance Notes (within the Workflow Step and within this PowerPoint) prior to completing the Workflow Step.</a:t>
            </a:r>
            <a:endParaRPr lang="en-GB" sz="2000" dirty="0"/>
          </a:p>
          <a:p>
            <a:pPr marL="514350" indent="-514350">
              <a:buFont typeface="+mj-lt"/>
              <a:buAutoNum type="arabicPeriod"/>
            </a:pPr>
            <a:r>
              <a:rPr lang="en-GB" sz="2000" dirty="0"/>
              <a:t>Please complete all fields within the Workflow Step. </a:t>
            </a:r>
          </a:p>
          <a:p>
            <a:pPr marL="514350" indent="-514350">
              <a:buFont typeface="+mj-lt"/>
              <a:buAutoNum type="arabicPeriod"/>
            </a:pPr>
            <a:r>
              <a:rPr lang="en-GB" sz="2000" dirty="0"/>
              <a:t>Payments will only be made monthly in exceptional circumstances. The usual frequency of payments is weekly.</a:t>
            </a:r>
          </a:p>
          <a:p>
            <a:pPr marL="514350" indent="-514350">
              <a:buFont typeface="+mj-lt"/>
              <a:buAutoNum type="arabicPeriod"/>
            </a:pPr>
            <a:endParaRPr lang="en-GB" sz="2000" dirty="0"/>
          </a:p>
        </p:txBody>
      </p:sp>
      <p:sp>
        <p:nvSpPr>
          <p:cNvPr id="11" name="TextBox 10"/>
          <p:cNvSpPr txBox="1"/>
          <p:nvPr/>
        </p:nvSpPr>
        <p:spPr>
          <a:xfrm>
            <a:off x="-1" y="6598508"/>
            <a:ext cx="3583459" cy="253916"/>
          </a:xfrm>
          <a:prstGeom prst="rect">
            <a:avLst/>
          </a:prstGeom>
          <a:noFill/>
        </p:spPr>
        <p:txBody>
          <a:bodyPr wrap="square" rtlCol="0">
            <a:spAutoFit/>
          </a:bodyPr>
          <a:lstStyle/>
          <a:p>
            <a:r>
              <a:rPr lang="en-GB" sz="1050" dirty="0"/>
              <a:t>CONTROLLED V1.0 August 2020</a:t>
            </a:r>
          </a:p>
        </p:txBody>
      </p:sp>
      <p:pic>
        <p:nvPicPr>
          <p:cNvPr id="4" name="Picture 3">
            <a:extLst>
              <a:ext uri="{FF2B5EF4-FFF2-40B4-BE49-F238E27FC236}">
                <a16:creationId xmlns:a16="http://schemas.microsoft.com/office/drawing/2014/main" id="{5D858D46-C70C-4ADA-B47D-5E54AC0FD21F}"/>
              </a:ext>
            </a:extLst>
          </p:cNvPr>
          <p:cNvPicPr>
            <a:picLocks noChangeAspect="1"/>
          </p:cNvPicPr>
          <p:nvPr/>
        </p:nvPicPr>
        <p:blipFill>
          <a:blip r:embed="rId3"/>
          <a:stretch>
            <a:fillRect/>
          </a:stretch>
        </p:blipFill>
        <p:spPr>
          <a:xfrm>
            <a:off x="625242" y="2313133"/>
            <a:ext cx="3305175" cy="1941565"/>
          </a:xfrm>
          <a:prstGeom prst="rect">
            <a:avLst/>
          </a:prstGeom>
        </p:spPr>
      </p:pic>
      <p:pic>
        <p:nvPicPr>
          <p:cNvPr id="5" name="Picture 4">
            <a:extLst>
              <a:ext uri="{FF2B5EF4-FFF2-40B4-BE49-F238E27FC236}">
                <a16:creationId xmlns:a16="http://schemas.microsoft.com/office/drawing/2014/main" id="{436B7633-A058-4194-A3B7-2121F4F35413}"/>
              </a:ext>
            </a:extLst>
          </p:cNvPr>
          <p:cNvPicPr>
            <a:picLocks noChangeAspect="1"/>
          </p:cNvPicPr>
          <p:nvPr/>
        </p:nvPicPr>
        <p:blipFill>
          <a:blip r:embed="rId4"/>
          <a:stretch>
            <a:fillRect/>
          </a:stretch>
        </p:blipFill>
        <p:spPr>
          <a:xfrm>
            <a:off x="4281487" y="2313133"/>
            <a:ext cx="3629025" cy="2000250"/>
          </a:xfrm>
          <a:prstGeom prst="rect">
            <a:avLst/>
          </a:prstGeom>
        </p:spPr>
      </p:pic>
    </p:spTree>
    <p:extLst>
      <p:ext uri="{BB962C8B-B14F-4D97-AF65-F5344CB8AC3E}">
        <p14:creationId xmlns:p14="http://schemas.microsoft.com/office/powerpoint/2010/main" val="1135934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CD27B2-CEFF-424E-824A-2CDA5477CFC7}"/>
              </a:ext>
            </a:extLst>
          </p:cNvPr>
          <p:cNvSpPr>
            <a:spLocks noGrp="1"/>
          </p:cNvSpPr>
          <p:nvPr>
            <p:ph idx="1"/>
          </p:nvPr>
        </p:nvSpPr>
        <p:spPr>
          <a:xfrm>
            <a:off x="159391" y="200025"/>
            <a:ext cx="11194409" cy="5976938"/>
          </a:xfrm>
        </p:spPr>
        <p:txBody>
          <a:bodyPr/>
          <a:lstStyle/>
          <a:p>
            <a:pPr marL="514350" indent="-514350">
              <a:buFont typeface="+mj-lt"/>
              <a:buAutoNum type="arabicPeriod" startAt="6"/>
            </a:pPr>
            <a:r>
              <a:rPr lang="en-GB" sz="2000" dirty="0"/>
              <a:t>When completing the Review Information, please identify which Area Team will be responsible for the review i.e. High Peak North Dales Children’s Services.</a:t>
            </a:r>
          </a:p>
          <a:p>
            <a:pPr marL="514350" indent="-514350">
              <a:buFont typeface="+mj-lt"/>
              <a:buAutoNum type="arabicPeriod" startAt="6"/>
            </a:pPr>
            <a:r>
              <a:rPr lang="en-GB" sz="2000" dirty="0"/>
              <a:t>Please send the initial 2 requests:</a:t>
            </a:r>
          </a:p>
          <a:p>
            <a:pPr lvl="1"/>
            <a:r>
              <a:rPr lang="en-GB" sz="1800" dirty="0"/>
              <a:t>Fostering Worker add comments and recommendations</a:t>
            </a:r>
          </a:p>
          <a:p>
            <a:pPr lvl="1"/>
            <a:r>
              <a:rPr lang="en-GB" sz="1800" dirty="0"/>
              <a:t>Team Manager Review Exceptional Payment and Confirm Decisions</a:t>
            </a:r>
          </a:p>
          <a:p>
            <a:pPr lvl="1"/>
            <a:endParaRPr lang="en-GB" sz="1800" b="1" u="sng" dirty="0"/>
          </a:p>
          <a:p>
            <a:pPr marL="0" lvl="1" indent="0">
              <a:spcBef>
                <a:spcPts val="1000"/>
              </a:spcBef>
              <a:buNone/>
            </a:pPr>
            <a:r>
              <a:rPr lang="en-GB" sz="2000" b="1" u="sng" dirty="0"/>
              <a:t>Fostering Worker</a:t>
            </a:r>
          </a:p>
          <a:p>
            <a:pPr marL="457200" lvl="1" indent="0">
              <a:buNone/>
            </a:pPr>
            <a:r>
              <a:rPr lang="en-GB" sz="2000" dirty="0"/>
              <a:t>The Fostering Worker who receives the request must firstly complete the request. </a:t>
            </a:r>
          </a:p>
          <a:p>
            <a:pPr marL="457200" lvl="1" indent="0">
              <a:buNone/>
            </a:pPr>
            <a:endParaRPr lang="en-GB" sz="2000" dirty="0"/>
          </a:p>
        </p:txBody>
      </p:sp>
      <p:pic>
        <p:nvPicPr>
          <p:cNvPr id="4" name="Picture 3">
            <a:extLst>
              <a:ext uri="{FF2B5EF4-FFF2-40B4-BE49-F238E27FC236}">
                <a16:creationId xmlns:a16="http://schemas.microsoft.com/office/drawing/2014/main" id="{B91399E5-01AF-4C08-B4D2-A552ED59BB64}"/>
              </a:ext>
            </a:extLst>
          </p:cNvPr>
          <p:cNvPicPr>
            <a:picLocks noChangeAspect="1"/>
          </p:cNvPicPr>
          <p:nvPr/>
        </p:nvPicPr>
        <p:blipFill>
          <a:blip r:embed="rId2"/>
          <a:stretch>
            <a:fillRect/>
          </a:stretch>
        </p:blipFill>
        <p:spPr>
          <a:xfrm>
            <a:off x="498834" y="3014073"/>
            <a:ext cx="3162300" cy="1276350"/>
          </a:xfrm>
          <a:prstGeom prst="rect">
            <a:avLst/>
          </a:prstGeom>
        </p:spPr>
      </p:pic>
      <p:pic>
        <p:nvPicPr>
          <p:cNvPr id="5" name="Picture 4">
            <a:extLst>
              <a:ext uri="{FF2B5EF4-FFF2-40B4-BE49-F238E27FC236}">
                <a16:creationId xmlns:a16="http://schemas.microsoft.com/office/drawing/2014/main" id="{6E4E9AE4-EEEE-44DC-AD5A-30C29576A403}"/>
              </a:ext>
            </a:extLst>
          </p:cNvPr>
          <p:cNvPicPr>
            <a:picLocks noChangeAspect="1"/>
          </p:cNvPicPr>
          <p:nvPr/>
        </p:nvPicPr>
        <p:blipFill>
          <a:blip r:embed="rId3"/>
          <a:stretch>
            <a:fillRect/>
          </a:stretch>
        </p:blipFill>
        <p:spPr>
          <a:xfrm>
            <a:off x="371696" y="4501285"/>
            <a:ext cx="5958923" cy="1721867"/>
          </a:xfrm>
          <a:prstGeom prst="rect">
            <a:avLst/>
          </a:prstGeom>
        </p:spPr>
      </p:pic>
    </p:spTree>
    <p:extLst>
      <p:ext uri="{BB962C8B-B14F-4D97-AF65-F5344CB8AC3E}">
        <p14:creationId xmlns:p14="http://schemas.microsoft.com/office/powerpoint/2010/main" val="395754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F878A57-0F82-4393-A873-E194FFFB5535}"/>
              </a:ext>
            </a:extLst>
          </p:cNvPr>
          <p:cNvPicPr>
            <a:picLocks noChangeAspect="1"/>
          </p:cNvPicPr>
          <p:nvPr/>
        </p:nvPicPr>
        <p:blipFill>
          <a:blip r:embed="rId2"/>
          <a:stretch>
            <a:fillRect/>
          </a:stretch>
        </p:blipFill>
        <p:spPr>
          <a:xfrm>
            <a:off x="600075" y="285750"/>
            <a:ext cx="5667375" cy="1880235"/>
          </a:xfrm>
          <a:prstGeom prst="rect">
            <a:avLst/>
          </a:prstGeom>
        </p:spPr>
      </p:pic>
      <p:sp>
        <p:nvSpPr>
          <p:cNvPr id="9" name="TextBox 8">
            <a:extLst>
              <a:ext uri="{FF2B5EF4-FFF2-40B4-BE49-F238E27FC236}">
                <a16:creationId xmlns:a16="http://schemas.microsoft.com/office/drawing/2014/main" id="{E574ADC6-2A78-40B6-90C5-E5F0AADF6999}"/>
              </a:ext>
            </a:extLst>
          </p:cNvPr>
          <p:cNvSpPr txBox="1"/>
          <p:nvPr/>
        </p:nvSpPr>
        <p:spPr>
          <a:xfrm>
            <a:off x="506067" y="2323686"/>
            <a:ext cx="11163300" cy="3754874"/>
          </a:xfrm>
          <a:prstGeom prst="rect">
            <a:avLst/>
          </a:prstGeom>
          <a:noFill/>
        </p:spPr>
        <p:txBody>
          <a:bodyPr wrap="square" rtlCol="0">
            <a:spAutoFit/>
          </a:bodyPr>
          <a:lstStyle/>
          <a:p>
            <a:r>
              <a:rPr lang="en-GB" sz="2000" dirty="0"/>
              <a:t>The Fostering Worker must then complete the ‘Fostering Worker Recommendations’ under the Worker Recommendations section.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sz="2000" dirty="0"/>
              <a:t>Once this has been filled out, the worker then must save                                                and close. </a:t>
            </a:r>
          </a:p>
          <a:p>
            <a:endParaRPr lang="en-GB" dirty="0"/>
          </a:p>
          <a:p>
            <a:endParaRPr lang="en-GB" dirty="0"/>
          </a:p>
        </p:txBody>
      </p:sp>
      <p:pic>
        <p:nvPicPr>
          <p:cNvPr id="10" name="Picture 9">
            <a:extLst>
              <a:ext uri="{FF2B5EF4-FFF2-40B4-BE49-F238E27FC236}">
                <a16:creationId xmlns:a16="http://schemas.microsoft.com/office/drawing/2014/main" id="{BF8DB6FF-2FF6-4F39-BB0E-D85B8314BEE0}"/>
              </a:ext>
            </a:extLst>
          </p:cNvPr>
          <p:cNvPicPr>
            <a:picLocks noChangeAspect="1"/>
          </p:cNvPicPr>
          <p:nvPr/>
        </p:nvPicPr>
        <p:blipFill>
          <a:blip r:embed="rId3"/>
          <a:stretch>
            <a:fillRect/>
          </a:stretch>
        </p:blipFill>
        <p:spPr>
          <a:xfrm>
            <a:off x="522633" y="3000997"/>
            <a:ext cx="5573368" cy="1704087"/>
          </a:xfrm>
          <a:prstGeom prst="rect">
            <a:avLst/>
          </a:prstGeom>
        </p:spPr>
      </p:pic>
      <p:pic>
        <p:nvPicPr>
          <p:cNvPr id="11" name="Picture 10">
            <a:extLst>
              <a:ext uri="{FF2B5EF4-FFF2-40B4-BE49-F238E27FC236}">
                <a16:creationId xmlns:a16="http://schemas.microsoft.com/office/drawing/2014/main" id="{DB4A6D6B-DF87-4606-8257-4DCE5D30ED8B}"/>
              </a:ext>
            </a:extLst>
          </p:cNvPr>
          <p:cNvPicPr>
            <a:picLocks noChangeAspect="1"/>
          </p:cNvPicPr>
          <p:nvPr/>
        </p:nvPicPr>
        <p:blipFill>
          <a:blip r:embed="rId4"/>
          <a:stretch>
            <a:fillRect/>
          </a:stretch>
        </p:blipFill>
        <p:spPr>
          <a:xfrm>
            <a:off x="6456086" y="4862682"/>
            <a:ext cx="2524125" cy="1028700"/>
          </a:xfrm>
          <a:prstGeom prst="rect">
            <a:avLst/>
          </a:prstGeom>
        </p:spPr>
      </p:pic>
      <p:pic>
        <p:nvPicPr>
          <p:cNvPr id="12" name="Picture 11">
            <a:extLst>
              <a:ext uri="{FF2B5EF4-FFF2-40B4-BE49-F238E27FC236}">
                <a16:creationId xmlns:a16="http://schemas.microsoft.com/office/drawing/2014/main" id="{E2812F53-B5C6-4390-94EA-F9AF4B0CD652}"/>
              </a:ext>
            </a:extLst>
          </p:cNvPr>
          <p:cNvPicPr>
            <a:picLocks noChangeAspect="1"/>
          </p:cNvPicPr>
          <p:nvPr/>
        </p:nvPicPr>
        <p:blipFill>
          <a:blip r:embed="rId5"/>
          <a:stretch>
            <a:fillRect/>
          </a:stretch>
        </p:blipFill>
        <p:spPr>
          <a:xfrm>
            <a:off x="10233784" y="4973665"/>
            <a:ext cx="841307" cy="806733"/>
          </a:xfrm>
          <a:prstGeom prst="rect">
            <a:avLst/>
          </a:prstGeom>
        </p:spPr>
      </p:pic>
    </p:spTree>
    <p:extLst>
      <p:ext uri="{BB962C8B-B14F-4D97-AF65-F5344CB8AC3E}">
        <p14:creationId xmlns:p14="http://schemas.microsoft.com/office/powerpoint/2010/main" val="3128522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1557CD-6CAC-4725-BB9A-279A8AB6C14D}"/>
              </a:ext>
            </a:extLst>
          </p:cNvPr>
          <p:cNvSpPr>
            <a:spLocks noGrp="1"/>
          </p:cNvSpPr>
          <p:nvPr>
            <p:ph idx="1"/>
          </p:nvPr>
        </p:nvSpPr>
        <p:spPr>
          <a:xfrm>
            <a:off x="180976" y="310218"/>
            <a:ext cx="10515600" cy="4351338"/>
          </a:xfrm>
        </p:spPr>
        <p:txBody>
          <a:bodyPr>
            <a:normAutofit/>
          </a:bodyPr>
          <a:lstStyle/>
          <a:p>
            <a:pPr marL="0" indent="0">
              <a:buNone/>
            </a:pPr>
            <a:r>
              <a:rPr lang="en-GB" b="1" u="sng" dirty="0"/>
              <a:t>Team Manager</a:t>
            </a:r>
          </a:p>
          <a:p>
            <a:r>
              <a:rPr lang="en-GB" sz="2000" dirty="0"/>
              <a:t>On receiving the Request, the Team Manager must review the content of the form and complete the ‘Team Manager Recommendation’ box and tick the verification box.</a:t>
            </a:r>
          </a:p>
          <a:p>
            <a:endParaRPr lang="en-GB" dirty="0"/>
          </a:p>
          <a:p>
            <a:endParaRPr lang="en-GB" dirty="0"/>
          </a:p>
          <a:p>
            <a:endParaRPr lang="en-GB" dirty="0"/>
          </a:p>
          <a:p>
            <a:pPr marL="0" indent="0">
              <a:buNone/>
            </a:pPr>
            <a:endParaRPr lang="en-GB" dirty="0"/>
          </a:p>
          <a:p>
            <a:r>
              <a:rPr lang="en-GB" sz="2000" dirty="0"/>
              <a:t>The Team Manager must complete the Request</a:t>
            </a:r>
          </a:p>
          <a:p>
            <a:endParaRPr lang="en-GB" sz="2000" dirty="0"/>
          </a:p>
        </p:txBody>
      </p:sp>
      <p:pic>
        <p:nvPicPr>
          <p:cNvPr id="4" name="Picture 3">
            <a:extLst>
              <a:ext uri="{FF2B5EF4-FFF2-40B4-BE49-F238E27FC236}">
                <a16:creationId xmlns:a16="http://schemas.microsoft.com/office/drawing/2014/main" id="{1389A628-D174-41BD-8F12-B3F9F5486753}"/>
              </a:ext>
            </a:extLst>
          </p:cNvPr>
          <p:cNvPicPr>
            <a:picLocks noChangeAspect="1"/>
          </p:cNvPicPr>
          <p:nvPr/>
        </p:nvPicPr>
        <p:blipFill>
          <a:blip r:embed="rId2"/>
          <a:stretch>
            <a:fillRect/>
          </a:stretch>
        </p:blipFill>
        <p:spPr>
          <a:xfrm>
            <a:off x="97086" y="1452913"/>
            <a:ext cx="6457950" cy="2065949"/>
          </a:xfrm>
          <a:prstGeom prst="rect">
            <a:avLst/>
          </a:prstGeom>
        </p:spPr>
      </p:pic>
      <p:pic>
        <p:nvPicPr>
          <p:cNvPr id="5" name="Picture 4">
            <a:extLst>
              <a:ext uri="{FF2B5EF4-FFF2-40B4-BE49-F238E27FC236}">
                <a16:creationId xmlns:a16="http://schemas.microsoft.com/office/drawing/2014/main" id="{B62459F2-D8AF-4941-AF7F-B3806BFFB7F3}"/>
              </a:ext>
            </a:extLst>
          </p:cNvPr>
          <p:cNvPicPr>
            <a:picLocks noChangeAspect="1"/>
          </p:cNvPicPr>
          <p:nvPr/>
        </p:nvPicPr>
        <p:blipFill>
          <a:blip r:embed="rId3"/>
          <a:stretch>
            <a:fillRect/>
          </a:stretch>
        </p:blipFill>
        <p:spPr>
          <a:xfrm>
            <a:off x="424257" y="4147028"/>
            <a:ext cx="4605338" cy="1896788"/>
          </a:xfrm>
          <a:prstGeom prst="rect">
            <a:avLst/>
          </a:prstGeom>
        </p:spPr>
      </p:pic>
      <p:pic>
        <p:nvPicPr>
          <p:cNvPr id="6" name="Picture 5">
            <a:extLst>
              <a:ext uri="{FF2B5EF4-FFF2-40B4-BE49-F238E27FC236}">
                <a16:creationId xmlns:a16="http://schemas.microsoft.com/office/drawing/2014/main" id="{308D01D6-690E-4AF0-9598-0C71A906F58B}"/>
              </a:ext>
            </a:extLst>
          </p:cNvPr>
          <p:cNvPicPr>
            <a:picLocks noChangeAspect="1"/>
          </p:cNvPicPr>
          <p:nvPr/>
        </p:nvPicPr>
        <p:blipFill>
          <a:blip r:embed="rId4"/>
          <a:stretch>
            <a:fillRect/>
          </a:stretch>
        </p:blipFill>
        <p:spPr>
          <a:xfrm>
            <a:off x="5499727" y="4106291"/>
            <a:ext cx="5910262" cy="1978262"/>
          </a:xfrm>
          <a:prstGeom prst="rect">
            <a:avLst/>
          </a:prstGeom>
        </p:spPr>
      </p:pic>
    </p:spTree>
    <p:extLst>
      <p:ext uri="{BB962C8B-B14F-4D97-AF65-F5344CB8AC3E}">
        <p14:creationId xmlns:p14="http://schemas.microsoft.com/office/powerpoint/2010/main" val="4112710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9E0FC2-9BF8-4739-A2F6-541951E87644}"/>
              </a:ext>
            </a:extLst>
          </p:cNvPr>
          <p:cNvSpPr>
            <a:spLocks noGrp="1"/>
          </p:cNvSpPr>
          <p:nvPr>
            <p:ph idx="1"/>
          </p:nvPr>
        </p:nvSpPr>
        <p:spPr>
          <a:xfrm>
            <a:off x="352424" y="311150"/>
            <a:ext cx="11839575" cy="4060825"/>
          </a:xfrm>
        </p:spPr>
        <p:txBody>
          <a:bodyPr>
            <a:normAutofit lnSpcReduction="10000"/>
          </a:bodyPr>
          <a:lstStyle/>
          <a:p>
            <a:pPr marL="0" indent="0">
              <a:buNone/>
            </a:pPr>
            <a:r>
              <a:rPr lang="en-GB" sz="2000" b="1" dirty="0"/>
              <a:t>If the Exceptional Payment is NOT agreed:</a:t>
            </a:r>
          </a:p>
          <a:p>
            <a:r>
              <a:rPr lang="en-GB" sz="2000" dirty="0"/>
              <a:t>The Team Manager should input a Next Action of ‘Does Not Qualify for Payment’ and finish the Workflow Step. Please ensure the worker is aware of this. </a:t>
            </a:r>
          </a:p>
          <a:p>
            <a:endParaRPr lang="en-GB" dirty="0"/>
          </a:p>
          <a:p>
            <a:endParaRPr lang="en-GB" dirty="0"/>
          </a:p>
          <a:p>
            <a:endParaRPr lang="en-GB" dirty="0"/>
          </a:p>
          <a:p>
            <a:endParaRPr lang="en-GB" dirty="0"/>
          </a:p>
          <a:p>
            <a:pPr marL="0" indent="0">
              <a:buNone/>
            </a:pPr>
            <a:r>
              <a:rPr lang="en-GB" sz="2200" b="1" dirty="0"/>
              <a:t>If the Exceptional Payment IS agreed:</a:t>
            </a:r>
          </a:p>
          <a:p>
            <a:r>
              <a:rPr lang="en-GB" sz="2000" dirty="0"/>
              <a:t>The Team Manager should sent the ‘Head of Service Review Exceptional Payment and Confirm Decisions’ Request. The Manager should then Save and Close the Workflow Step.</a:t>
            </a:r>
          </a:p>
          <a:p>
            <a:endParaRPr lang="en-GB" sz="2000" dirty="0"/>
          </a:p>
        </p:txBody>
      </p:sp>
      <p:pic>
        <p:nvPicPr>
          <p:cNvPr id="4" name="Picture 3">
            <a:extLst>
              <a:ext uri="{FF2B5EF4-FFF2-40B4-BE49-F238E27FC236}">
                <a16:creationId xmlns:a16="http://schemas.microsoft.com/office/drawing/2014/main" id="{8C013D77-61C9-44F4-8EA8-83B2332C9667}"/>
              </a:ext>
            </a:extLst>
          </p:cNvPr>
          <p:cNvPicPr>
            <a:picLocks noChangeAspect="1"/>
          </p:cNvPicPr>
          <p:nvPr/>
        </p:nvPicPr>
        <p:blipFill>
          <a:blip r:embed="rId2"/>
          <a:stretch>
            <a:fillRect/>
          </a:stretch>
        </p:blipFill>
        <p:spPr>
          <a:xfrm>
            <a:off x="285750" y="1485899"/>
            <a:ext cx="5962650" cy="1457325"/>
          </a:xfrm>
          <a:prstGeom prst="rect">
            <a:avLst/>
          </a:prstGeom>
        </p:spPr>
      </p:pic>
      <p:pic>
        <p:nvPicPr>
          <p:cNvPr id="5" name="Picture 4">
            <a:extLst>
              <a:ext uri="{FF2B5EF4-FFF2-40B4-BE49-F238E27FC236}">
                <a16:creationId xmlns:a16="http://schemas.microsoft.com/office/drawing/2014/main" id="{06D6FD3D-2502-4191-90A1-3B368D624947}"/>
              </a:ext>
            </a:extLst>
          </p:cNvPr>
          <p:cNvPicPr>
            <a:picLocks noChangeAspect="1"/>
          </p:cNvPicPr>
          <p:nvPr/>
        </p:nvPicPr>
        <p:blipFill>
          <a:blip r:embed="rId3"/>
          <a:stretch>
            <a:fillRect/>
          </a:stretch>
        </p:blipFill>
        <p:spPr>
          <a:xfrm>
            <a:off x="6605997" y="1485899"/>
            <a:ext cx="4919253" cy="865981"/>
          </a:xfrm>
          <a:prstGeom prst="rect">
            <a:avLst/>
          </a:prstGeom>
        </p:spPr>
      </p:pic>
      <p:pic>
        <p:nvPicPr>
          <p:cNvPr id="6" name="Picture 5">
            <a:extLst>
              <a:ext uri="{FF2B5EF4-FFF2-40B4-BE49-F238E27FC236}">
                <a16:creationId xmlns:a16="http://schemas.microsoft.com/office/drawing/2014/main" id="{D67A38C4-0F8A-42B2-9124-EA1B42282BF7}"/>
              </a:ext>
            </a:extLst>
          </p:cNvPr>
          <p:cNvPicPr>
            <a:picLocks noChangeAspect="1"/>
          </p:cNvPicPr>
          <p:nvPr/>
        </p:nvPicPr>
        <p:blipFill>
          <a:blip r:embed="rId4"/>
          <a:stretch>
            <a:fillRect/>
          </a:stretch>
        </p:blipFill>
        <p:spPr>
          <a:xfrm>
            <a:off x="466725" y="4506121"/>
            <a:ext cx="8077200" cy="2001741"/>
          </a:xfrm>
          <a:prstGeom prst="rect">
            <a:avLst/>
          </a:prstGeom>
        </p:spPr>
      </p:pic>
    </p:spTree>
    <p:extLst>
      <p:ext uri="{BB962C8B-B14F-4D97-AF65-F5344CB8AC3E}">
        <p14:creationId xmlns:p14="http://schemas.microsoft.com/office/powerpoint/2010/main" val="506105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1369</TotalTime>
  <Words>907</Words>
  <Application>Microsoft Office PowerPoint</Application>
  <PresentationFormat>Widescreen</PresentationFormat>
  <Paragraphs>104</Paragraphs>
  <Slides>13</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1_Office Theme</vt:lpstr>
      <vt:lpstr>CS Exceptional Payment Request</vt:lpstr>
      <vt:lpstr>Contents</vt:lpstr>
      <vt:lpstr>PowerPoint Presentation</vt:lpstr>
      <vt:lpstr>Guidance around Exceptional Payments</vt:lpstr>
      <vt:lpstr>How to Use the Workflow Step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Derbyshire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Collinson (Childrens Services)</dc:creator>
  <cp:lastModifiedBy>Cathy Roe (Childrens Services)</cp:lastModifiedBy>
  <cp:revision>83</cp:revision>
  <cp:lastPrinted>2019-02-13T12:34:39Z</cp:lastPrinted>
  <dcterms:created xsi:type="dcterms:W3CDTF">2019-01-28T11:31:18Z</dcterms:created>
  <dcterms:modified xsi:type="dcterms:W3CDTF">2021-01-11T14:59:31Z</dcterms:modified>
</cp:coreProperties>
</file>