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0"/>
  </p:notesMasterIdLst>
  <p:handoutMasterIdLst>
    <p:handoutMasterId r:id="rId31"/>
  </p:handoutMasterIdLst>
  <p:sldIdLst>
    <p:sldId id="290" r:id="rId6"/>
    <p:sldId id="291" r:id="rId7"/>
    <p:sldId id="292" r:id="rId8"/>
    <p:sldId id="293" r:id="rId9"/>
    <p:sldId id="294" r:id="rId10"/>
    <p:sldId id="295" r:id="rId11"/>
    <p:sldId id="299" r:id="rId12"/>
    <p:sldId id="296" r:id="rId13"/>
    <p:sldId id="310" r:id="rId14"/>
    <p:sldId id="297" r:id="rId15"/>
    <p:sldId id="306" r:id="rId16"/>
    <p:sldId id="298" r:id="rId17"/>
    <p:sldId id="308" r:id="rId18"/>
    <p:sldId id="300" r:id="rId19"/>
    <p:sldId id="307" r:id="rId20"/>
    <p:sldId id="311" r:id="rId21"/>
    <p:sldId id="304" r:id="rId22"/>
    <p:sldId id="303" r:id="rId23"/>
    <p:sldId id="301" r:id="rId24"/>
    <p:sldId id="302" r:id="rId25"/>
    <p:sldId id="305" r:id="rId26"/>
    <p:sldId id="309" r:id="rId27"/>
    <p:sldId id="312" r:id="rId28"/>
    <p:sldId id="3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880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88832" autoAdjust="0"/>
  </p:normalViewPr>
  <p:slideViewPr>
    <p:cSldViewPr snapToGrid="0">
      <p:cViewPr varScale="1">
        <p:scale>
          <a:sx n="59" d="100"/>
          <a:sy n="59" d="100"/>
        </p:scale>
        <p:origin x="826" y="3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ingford, Paul" userId="eaab284f-edd2-4de7-8f97-b02580a172aa" providerId="ADAL" clId="{3A17B602-C0A8-4E0E-8555-22618C02466A}"/>
    <pc:docChg chg="modSld">
      <pc:chgData name="Wallingford, Paul" userId="eaab284f-edd2-4de7-8f97-b02580a172aa" providerId="ADAL" clId="{3A17B602-C0A8-4E0E-8555-22618C02466A}" dt="2022-05-24T08:27:13.978" v="18" actId="20577"/>
      <pc:docMkLst>
        <pc:docMk/>
      </pc:docMkLst>
      <pc:sldChg chg="modSp mod">
        <pc:chgData name="Wallingford, Paul" userId="eaab284f-edd2-4de7-8f97-b02580a172aa" providerId="ADAL" clId="{3A17B602-C0A8-4E0E-8555-22618C02466A}" dt="2022-05-24T08:27:13.978" v="18" actId="20577"/>
        <pc:sldMkLst>
          <pc:docMk/>
          <pc:sldMk cId="3518927731" sldId="290"/>
        </pc:sldMkLst>
        <pc:spChg chg="mod">
          <ac:chgData name="Wallingford, Paul" userId="eaab284f-edd2-4de7-8f97-b02580a172aa" providerId="ADAL" clId="{3A17B602-C0A8-4E0E-8555-22618C02466A}" dt="2022-05-24T08:27:13.978" v="18" actId="20577"/>
          <ac:spMkLst>
            <pc:docMk/>
            <pc:sldMk cId="3518927731" sldId="290"/>
            <ac:spMk id="5" creationId="{00000000-0000-0000-0000-000000000000}"/>
          </ac:spMkLst>
        </pc:spChg>
      </pc:sldChg>
      <pc:sldChg chg="modSp mod">
        <pc:chgData name="Wallingford, Paul" userId="eaab284f-edd2-4de7-8f97-b02580a172aa" providerId="ADAL" clId="{3A17B602-C0A8-4E0E-8555-22618C02466A}" dt="2022-05-24T08:15:23.032" v="2" actId="20577"/>
        <pc:sldMkLst>
          <pc:docMk/>
          <pc:sldMk cId="2962054692" sldId="312"/>
        </pc:sldMkLst>
        <pc:spChg chg="mod">
          <ac:chgData name="Wallingford, Paul" userId="eaab284f-edd2-4de7-8f97-b02580a172aa" providerId="ADAL" clId="{3A17B602-C0A8-4E0E-8555-22618C02466A}" dt="2022-05-24T08:15:23.032" v="2" actId="20577"/>
          <ac:spMkLst>
            <pc:docMk/>
            <pc:sldMk cId="2962054692" sldId="312"/>
            <ac:spMk id="3" creationId="{C2436459-D587-4552-B38D-EEE3666DC8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467F87-7B6F-4327-82DC-49B29BC7740E}" type="datetimeFigureOut">
              <a:rPr lang="en-GB" smtClean="0"/>
              <a:t>24/05/2022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FFE9-BC96-4770-B69A-F35B51F2B962}" type="slidenum">
              <a:rPr lang="en-GB" smtClean="0"/>
              <a:t>‹#›</a:t>
            </a:fld>
            <a:endParaRPr lang="en-GB" dirty="0"/>
          </a:p>
        </p:txBody>
      </p:sp>
    </p:spTree>
    <p:extLst>
      <p:ext uri="{BB962C8B-B14F-4D97-AF65-F5344CB8AC3E}">
        <p14:creationId xmlns:p14="http://schemas.microsoft.com/office/powerpoint/2010/main" val="3180049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B507F-BEB9-4F99-AEF3-F89C6109D7D0}" type="datetimeFigureOut">
              <a:rPr lang="en-GB" smtClean="0"/>
              <a:t>24/05/2022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057B6-E50B-4A4D-BBD0-25C79E87A3D7}" type="slidenum">
              <a:rPr lang="en-GB" smtClean="0"/>
              <a:t>‹#›</a:t>
            </a:fld>
            <a:endParaRPr lang="en-GB" dirty="0"/>
          </a:p>
        </p:txBody>
      </p:sp>
    </p:spTree>
    <p:extLst>
      <p:ext uri="{BB962C8B-B14F-4D97-AF65-F5344CB8AC3E}">
        <p14:creationId xmlns:p14="http://schemas.microsoft.com/office/powerpoint/2010/main" val="17330564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D18D513B-155C-49D1-A614-215EDD5316AF}"/>
              </a:ext>
            </a:extLst>
          </p:cNvPr>
          <p:cNvSpPr/>
          <p:nvPr userDrawn="1"/>
        </p:nvSpPr>
        <p:spPr>
          <a:xfrm>
            <a:off x="0" y="6149667"/>
            <a:ext cx="12192000" cy="719533"/>
          </a:xfrm>
          <a:prstGeom prst="rect">
            <a:avLst/>
          </a:prstGeom>
          <a:solidFill>
            <a:srgbClr val="880088"/>
          </a:solidFill>
          <a:ln w="3175">
            <a:miter lim="400000"/>
          </a:ln>
          <a:effectLst>
            <a:outerShdw blurRad="12700" dir="5400000" rotWithShape="0">
              <a:srgbClr val="000000">
                <a:alpha val="50000"/>
              </a:srgbClr>
            </a:outerShdw>
          </a:effectLst>
        </p:spPr>
        <p:txBody>
          <a:bodyPr lIns="24292" tIns="24292" rIns="24292" bIns="242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sz="1200">
                <a:solidFill>
                  <a:srgbClr val="FFFFFF"/>
                </a:solidFill>
              </a:defRPr>
            </a:pPr>
            <a:endParaRPr sz="1088" dirty="0">
              <a:solidFill>
                <a:srgbClr val="FFFFFF"/>
              </a:solidFill>
              <a:ea typeface="ヒラギノ角ゴ Pro W3" charset="-128"/>
            </a:endParaRPr>
          </a:p>
        </p:txBody>
      </p:sp>
      <p:sp>
        <p:nvSpPr>
          <p:cNvPr id="22" name="Rectangle">
            <a:extLst>
              <a:ext uri="{FF2B5EF4-FFF2-40B4-BE49-F238E27FC236}">
                <a16:creationId xmlns:a16="http://schemas.microsoft.com/office/drawing/2014/main" id="{36FAA9E6-66CA-4EB3-977C-D5DD086BAB0B}"/>
              </a:ext>
            </a:extLst>
          </p:cNvPr>
          <p:cNvSpPr/>
          <p:nvPr userDrawn="1"/>
        </p:nvSpPr>
        <p:spPr>
          <a:xfrm>
            <a:off x="0" y="8571"/>
            <a:ext cx="12192000" cy="6858665"/>
          </a:xfrm>
          <a:prstGeom prst="rect">
            <a:avLst/>
          </a:prstGeom>
          <a:noFill/>
          <a:ln w="3175">
            <a:miter lim="400000"/>
          </a:ln>
          <a:effectLst>
            <a:outerShdw blurRad="12700" dir="5400000" rotWithShape="0">
              <a:srgbClr val="000000">
                <a:alpha val="50000"/>
              </a:srgbClr>
            </a:outerShdw>
          </a:effectLst>
        </p:spPr>
        <p:txBody>
          <a:bodyPr lIns="24292" tIns="24292" rIns="24292" bIns="242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sz="1200">
                <a:solidFill>
                  <a:srgbClr val="FFFFFF"/>
                </a:solidFill>
              </a:defRPr>
            </a:pPr>
            <a:endParaRPr sz="1088" dirty="0">
              <a:solidFill>
                <a:schemeClr val="tx1"/>
              </a:solidFill>
              <a:ea typeface="ヒラギノ角ゴ Pro W3" charset="-128"/>
            </a:endParaRPr>
          </a:p>
        </p:txBody>
      </p:sp>
      <p:cxnSp>
        <p:nvCxnSpPr>
          <p:cNvPr id="11" name="Straight Connector 10"/>
          <p:cNvCxnSpPr/>
          <p:nvPr userDrawn="1"/>
        </p:nvCxnSpPr>
        <p:spPr>
          <a:xfrm>
            <a:off x="0" y="587367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title" hasCustomPrompt="1"/>
          </p:nvPr>
        </p:nvSpPr>
        <p:spPr>
          <a:xfrm>
            <a:off x="614083" y="1247554"/>
            <a:ext cx="10515600" cy="1325563"/>
          </a:xfrm>
          <a:prstGeom prst="rect">
            <a:avLst/>
          </a:prstGeom>
        </p:spPr>
        <p:txBody>
          <a:bodyPr>
            <a:normAutofit/>
          </a:bodyPr>
          <a:lstStyle>
            <a:lvl1pPr>
              <a:defRPr sz="6000" b="1">
                <a:solidFill>
                  <a:schemeClr val="tx1"/>
                </a:solidFill>
                <a:latin typeface="Arial" panose="020B0604020202020204" pitchFamily="34" charset="0"/>
                <a:cs typeface="Arial" panose="020B0604020202020204" pitchFamily="34" charset="0"/>
              </a:defRPr>
            </a:lvl1pPr>
          </a:lstStyle>
          <a:p>
            <a:r>
              <a:rPr lang="en-US" dirty="0"/>
              <a:t>Title of presentation</a:t>
            </a:r>
            <a:endParaRPr lang="en-GB" dirty="0"/>
          </a:p>
        </p:txBody>
      </p:sp>
      <p:sp>
        <p:nvSpPr>
          <p:cNvPr id="27" name="Text Placeholder 26"/>
          <p:cNvSpPr>
            <a:spLocks noGrp="1"/>
          </p:cNvSpPr>
          <p:nvPr>
            <p:ph type="body" sz="quarter" idx="11" hasCustomPrompt="1"/>
          </p:nvPr>
        </p:nvSpPr>
        <p:spPr>
          <a:xfrm>
            <a:off x="614083" y="2944338"/>
            <a:ext cx="9431338" cy="2291049"/>
          </a:xfrm>
          <a:prstGeom prst="rect">
            <a:avLst/>
          </a:prstGeom>
        </p:spPr>
        <p:txBody>
          <a:bodyPr>
            <a:normAutofit/>
          </a:bodyPr>
          <a:lstStyle>
            <a:lvl1pPr marL="0" indent="0">
              <a:buNone/>
              <a:defRPr sz="3000" b="0" baseline="0">
                <a:solidFill>
                  <a:schemeClr val="tx1"/>
                </a:solidFill>
                <a:latin typeface="Arial" panose="020B0604020202020204" pitchFamily="34" charset="0"/>
                <a:cs typeface="Arial" panose="020B0604020202020204" pitchFamily="34" charset="0"/>
              </a:defRPr>
            </a:lvl1pPr>
          </a:lstStyle>
          <a:p>
            <a:pPr lvl="0"/>
            <a:r>
              <a:rPr lang="en-GB" dirty="0"/>
              <a:t>Forename Surname</a:t>
            </a:r>
          </a:p>
          <a:p>
            <a:pPr lvl="0"/>
            <a:r>
              <a:rPr lang="en-GB" dirty="0"/>
              <a:t>Job Title</a:t>
            </a:r>
          </a:p>
          <a:p>
            <a:pPr lvl="0"/>
            <a:r>
              <a:rPr lang="en-GB" dirty="0"/>
              <a:t>Directorate</a:t>
            </a:r>
          </a:p>
          <a:p>
            <a:pPr lvl="0"/>
            <a:r>
              <a:rPr lang="en-GB" dirty="0"/>
              <a:t>Department</a:t>
            </a:r>
          </a:p>
          <a:p>
            <a:pPr lvl="0"/>
            <a:endParaRPr lang="en-GB" dirty="0"/>
          </a:p>
        </p:txBody>
      </p:sp>
      <p:sp>
        <p:nvSpPr>
          <p:cNvPr id="32" name="Text Placeholder 31"/>
          <p:cNvSpPr>
            <a:spLocks noGrp="1"/>
          </p:cNvSpPr>
          <p:nvPr>
            <p:ph type="body" sz="quarter" idx="12" hasCustomPrompt="1"/>
          </p:nvPr>
        </p:nvSpPr>
        <p:spPr>
          <a:xfrm>
            <a:off x="614083" y="6309662"/>
            <a:ext cx="3792538" cy="493712"/>
          </a:xfrm>
          <a:prstGeom prst="rect">
            <a:avLst/>
          </a:prstGeo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DD/MM/YY</a:t>
            </a:r>
            <a:endParaRPr lang="en-GB" dirty="0"/>
          </a:p>
        </p:txBody>
      </p:sp>
      <p:pic>
        <p:nvPicPr>
          <p:cNvPr id="15" name="Pictur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5421" y="6344439"/>
            <a:ext cx="1501616" cy="424158"/>
          </a:xfrm>
          <a:prstGeom prst="rect">
            <a:avLst/>
          </a:prstGeom>
        </p:spPr>
      </p:pic>
    </p:spTree>
    <p:extLst>
      <p:ext uri="{BB962C8B-B14F-4D97-AF65-F5344CB8AC3E}">
        <p14:creationId xmlns:p14="http://schemas.microsoft.com/office/powerpoint/2010/main" val="234664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98160" y="6212263"/>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11" name="Text Placeholder 10"/>
          <p:cNvSpPr>
            <a:spLocks noGrp="1"/>
          </p:cNvSpPr>
          <p:nvPr>
            <p:ph type="body" sz="quarter" idx="11" hasCustomPrompt="1"/>
          </p:nvPr>
        </p:nvSpPr>
        <p:spPr>
          <a:xfrm>
            <a:off x="598160" y="2632143"/>
            <a:ext cx="10002837" cy="784830"/>
          </a:xfrm>
        </p:spPr>
        <p:txBody>
          <a:bodyPr>
            <a:spAutoFit/>
          </a:bodyPr>
          <a:lstStyle>
            <a:lvl1pPr marL="0" indent="0">
              <a:buNone/>
              <a:defRPr sz="5000">
                <a:latin typeface="Arial" panose="020B0604020202020204" pitchFamily="34" charset="0"/>
                <a:cs typeface="Arial" panose="020B0604020202020204" pitchFamily="34" charset="0"/>
              </a:defRPr>
            </a:lvl1pPr>
          </a:lstStyle>
          <a:p>
            <a:pPr lvl="0"/>
            <a:r>
              <a:rPr lang="en-US" dirty="0"/>
              <a:t>Add text here</a:t>
            </a:r>
            <a:endParaRPr lang="en-GB" dirty="0"/>
          </a:p>
        </p:txBody>
      </p:sp>
      <p:cxnSp>
        <p:nvCxnSpPr>
          <p:cNvPr id="3" name="Straight Connector 2"/>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6"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0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tails slid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58905" y="221670"/>
            <a:ext cx="10515600" cy="580465"/>
          </a:xfrm>
          <a:prstGeom prst="rect">
            <a:avLst/>
          </a:prstGeom>
        </p:spPr>
        <p:txBody>
          <a:bodyPr>
            <a:normAutofit/>
          </a:bodyPr>
          <a:lstStyle>
            <a:lvl1pPr>
              <a:defRPr sz="3200" b="1" u="sng" baseline="0">
                <a:uFill>
                  <a:solidFill>
                    <a:srgbClr val="660066"/>
                  </a:solidFill>
                </a:uFill>
                <a:latin typeface="Arial" panose="020B0604020202020204" pitchFamily="34" charset="0"/>
                <a:cs typeface="Arial" panose="020B0604020202020204" pitchFamily="34" charset="0"/>
              </a:defRPr>
            </a:lvl1pPr>
          </a:lstStyle>
          <a:p>
            <a:r>
              <a:rPr lang="en-US" dirty="0"/>
              <a:t>Use slides like this to give detail</a:t>
            </a:r>
            <a:endParaRPr lang="en-GB" dirty="0"/>
          </a:p>
        </p:txBody>
      </p:sp>
      <p:sp>
        <p:nvSpPr>
          <p:cNvPr id="10" name="Text Placeholder 3"/>
          <p:cNvSpPr>
            <a:spLocks noGrp="1"/>
          </p:cNvSpPr>
          <p:nvPr>
            <p:ph type="body" sz="quarter" idx="11" hasCustomPrompt="1"/>
          </p:nvPr>
        </p:nvSpPr>
        <p:spPr>
          <a:xfrm>
            <a:off x="658905" y="1303054"/>
            <a:ext cx="10515600" cy="4051300"/>
          </a:xfrm>
          <a:prstGeom prst="rect">
            <a:avLst/>
          </a:prstGeom>
        </p:spPr>
        <p:txBody>
          <a:bodyPr>
            <a:normAutofit/>
          </a:bodyPr>
          <a:lstStyle>
            <a:lvl1pPr>
              <a:defRPr sz="3200">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a:latin typeface="Arial" panose="020B0604020202020204" pitchFamily="34" charset="0"/>
                <a:cs typeface="Arial" panose="020B0604020202020204" pitchFamily="34" charset="0"/>
              </a:defRPr>
            </a:lvl2pPr>
          </a:lstStyle>
          <a:p>
            <a:pPr lvl="0"/>
            <a:r>
              <a:rPr lang="en-US" dirty="0"/>
              <a:t>The heading is optional</a:t>
            </a:r>
          </a:p>
          <a:p>
            <a:pPr lvl="0"/>
            <a:r>
              <a:rPr lang="en-US" dirty="0"/>
              <a:t>Use 36pt or 30pt Arial for the main text</a:t>
            </a:r>
          </a:p>
          <a:p>
            <a:pPr lvl="0"/>
            <a:r>
              <a:rPr lang="en-US" dirty="0"/>
              <a:t>Keep bullet points short </a:t>
            </a:r>
          </a:p>
          <a:p>
            <a:pPr lvl="1"/>
            <a:endParaRPr lang="en-GB" dirty="0"/>
          </a:p>
        </p:txBody>
      </p:sp>
      <p:sp>
        <p:nvSpPr>
          <p:cNvPr id="13" name="Text Placeholder 7"/>
          <p:cNvSpPr>
            <a:spLocks noGrp="1"/>
          </p:cNvSpPr>
          <p:nvPr>
            <p:ph type="body" sz="quarter" idx="10" hasCustomPrompt="1"/>
          </p:nvPr>
        </p:nvSpPr>
        <p:spPr>
          <a:xfrm>
            <a:off x="658905" y="6324987"/>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cxnSp>
        <p:nvCxnSpPr>
          <p:cNvPr id="8" name="Straight Connector 7"/>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11"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image slide">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619313" y="6313015"/>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12" name="Text Placeholder 11"/>
          <p:cNvSpPr>
            <a:spLocks noGrp="1"/>
          </p:cNvSpPr>
          <p:nvPr>
            <p:ph type="body" sz="quarter" idx="11" hasCustomPrompt="1"/>
          </p:nvPr>
        </p:nvSpPr>
        <p:spPr>
          <a:xfrm>
            <a:off x="619313" y="788757"/>
            <a:ext cx="5257546" cy="4827588"/>
          </a:xfrm>
          <a:prstGeom prst="rect">
            <a:avLst/>
          </a:prstGeom>
        </p:spPr>
        <p:txBody>
          <a:bodyPr/>
          <a:lstStyle>
            <a:lvl1pPr marL="0" indent="0">
              <a:buNone/>
              <a:defRPr sz="2800"/>
            </a:lvl1pPr>
          </a:lstStyle>
          <a:p>
            <a:pPr eaLnBrk="0" fontAlgn="base" hangingPunct="0">
              <a:spcBef>
                <a:spcPct val="0"/>
              </a:spcBef>
              <a:spcAft>
                <a:spcPct val="0"/>
              </a:spcAft>
              <a:defRPr/>
            </a:pPr>
            <a:r>
              <a:rPr lang="en-GB" sz="3600" dirty="0">
                <a:latin typeface="Arial"/>
                <a:ea typeface="ヒラギノ角ゴ Pro W3"/>
                <a:cs typeface="Arial"/>
              </a:rPr>
              <a:t>Place images and text side by side like this (with the image on the left or right of the text) </a:t>
            </a:r>
          </a:p>
          <a:p>
            <a:pPr eaLnBrk="0" fontAlgn="base" hangingPunct="0">
              <a:spcBef>
                <a:spcPct val="0"/>
              </a:spcBef>
              <a:spcAft>
                <a:spcPct val="0"/>
              </a:spcAft>
              <a:defRPr/>
            </a:pPr>
            <a:endParaRPr lang="en-GB" sz="3600" dirty="0">
              <a:latin typeface="Arial"/>
              <a:ea typeface="ヒラギノ角ゴ Pro W3"/>
              <a:cs typeface="Arial"/>
            </a:endParaRPr>
          </a:p>
          <a:p>
            <a:pPr eaLnBrk="0" fontAlgn="base" hangingPunct="0">
              <a:spcBef>
                <a:spcPct val="0"/>
              </a:spcBef>
              <a:spcAft>
                <a:spcPct val="0"/>
              </a:spcAft>
              <a:defRPr/>
            </a:pPr>
            <a:r>
              <a:rPr lang="en-GB" sz="3600" dirty="0">
                <a:latin typeface="Arial"/>
                <a:ea typeface="ヒラギノ角ゴ Pro W3"/>
                <a:cs typeface="Arial"/>
              </a:rPr>
              <a:t>Drop shadow helps screenshots stand out</a:t>
            </a:r>
          </a:p>
        </p:txBody>
      </p:sp>
      <p:sp>
        <p:nvSpPr>
          <p:cNvPr id="14" name="Picture Placeholder 13"/>
          <p:cNvSpPr>
            <a:spLocks noGrp="1"/>
          </p:cNvSpPr>
          <p:nvPr>
            <p:ph type="pic" sz="quarter" idx="12" hasCustomPrompt="1"/>
          </p:nvPr>
        </p:nvSpPr>
        <p:spPr>
          <a:xfrm>
            <a:off x="5876859" y="788758"/>
            <a:ext cx="5661025" cy="4827587"/>
          </a:xfrm>
          <a:prstGeom prst="rect">
            <a:avLst/>
          </a:prstGeom>
        </p:spPr>
        <p:txBody>
          <a:bodyPr/>
          <a:lstStyle>
            <a:lvl1pPr marL="0" indent="0">
              <a:buNone/>
              <a:defRPr/>
            </a:lvl1pPr>
          </a:lstStyle>
          <a:p>
            <a:r>
              <a:rPr lang="en-GB" dirty="0"/>
              <a:t>Insert picture here</a:t>
            </a:r>
          </a:p>
        </p:txBody>
      </p:sp>
      <p:cxnSp>
        <p:nvCxnSpPr>
          <p:cNvPr id="7" name="Straight Connector 6"/>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10"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4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image slide">
    <p:spTree>
      <p:nvGrpSpPr>
        <p:cNvPr id="1" name=""/>
        <p:cNvGrpSpPr/>
        <p:nvPr/>
      </p:nvGrpSpPr>
      <p:grpSpPr>
        <a:xfrm>
          <a:off x="0" y="0"/>
          <a:ext cx="0" cy="0"/>
          <a:chOff x="0" y="0"/>
          <a:chExt cx="0" cy="0"/>
        </a:xfrm>
      </p:grpSpPr>
      <p:sp>
        <p:nvSpPr>
          <p:cNvPr id="9" name="Text Placeholder 7"/>
          <p:cNvSpPr>
            <a:spLocks noGrp="1"/>
          </p:cNvSpPr>
          <p:nvPr>
            <p:ph type="body" sz="quarter" idx="10" hasCustomPrompt="1"/>
          </p:nvPr>
        </p:nvSpPr>
        <p:spPr>
          <a:xfrm>
            <a:off x="574488" y="6313015"/>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12" name="Text Placeholder 11"/>
          <p:cNvSpPr>
            <a:spLocks noGrp="1"/>
          </p:cNvSpPr>
          <p:nvPr>
            <p:ph type="body" sz="quarter" idx="11" hasCustomPrompt="1"/>
          </p:nvPr>
        </p:nvSpPr>
        <p:spPr>
          <a:xfrm>
            <a:off x="6235513" y="739839"/>
            <a:ext cx="5257546" cy="4827588"/>
          </a:xfrm>
          <a:prstGeom prst="rect">
            <a:avLst/>
          </a:prstGeom>
        </p:spPr>
        <p:txBody>
          <a:bodyPr/>
          <a:lstStyle>
            <a:lvl1pPr marL="0" indent="0">
              <a:buNone/>
              <a:defRPr sz="2800"/>
            </a:lvl1pPr>
          </a:lstStyle>
          <a:p>
            <a:pPr eaLnBrk="0" fontAlgn="base" hangingPunct="0">
              <a:spcBef>
                <a:spcPct val="0"/>
              </a:spcBef>
              <a:spcAft>
                <a:spcPct val="0"/>
              </a:spcAft>
              <a:defRPr/>
            </a:pPr>
            <a:r>
              <a:rPr lang="en-GB" sz="3600" dirty="0">
                <a:latin typeface="Arial"/>
                <a:ea typeface="ヒラギノ角ゴ Pro W3"/>
                <a:cs typeface="Arial"/>
              </a:rPr>
              <a:t>Place images and text side by side like this (with the image on the left or right of the text) </a:t>
            </a:r>
          </a:p>
          <a:p>
            <a:pPr eaLnBrk="0" fontAlgn="base" hangingPunct="0">
              <a:spcBef>
                <a:spcPct val="0"/>
              </a:spcBef>
              <a:spcAft>
                <a:spcPct val="0"/>
              </a:spcAft>
              <a:defRPr/>
            </a:pPr>
            <a:endParaRPr lang="en-GB" sz="3600" dirty="0">
              <a:latin typeface="Arial"/>
              <a:ea typeface="ヒラギノ角ゴ Pro W3"/>
              <a:cs typeface="Arial"/>
            </a:endParaRPr>
          </a:p>
          <a:p>
            <a:pPr eaLnBrk="0" fontAlgn="base" hangingPunct="0">
              <a:spcBef>
                <a:spcPct val="0"/>
              </a:spcBef>
              <a:spcAft>
                <a:spcPct val="0"/>
              </a:spcAft>
              <a:defRPr/>
            </a:pPr>
            <a:r>
              <a:rPr lang="en-GB" sz="3600" dirty="0">
                <a:latin typeface="Arial"/>
                <a:ea typeface="ヒラギノ角ゴ Pro W3"/>
                <a:cs typeface="Arial"/>
              </a:rPr>
              <a:t>Drop shadow helps screenshots stand out</a:t>
            </a:r>
          </a:p>
        </p:txBody>
      </p:sp>
      <p:sp>
        <p:nvSpPr>
          <p:cNvPr id="14" name="Picture Placeholder 13"/>
          <p:cNvSpPr>
            <a:spLocks noGrp="1"/>
          </p:cNvSpPr>
          <p:nvPr>
            <p:ph type="pic" sz="quarter" idx="12" hasCustomPrompt="1"/>
          </p:nvPr>
        </p:nvSpPr>
        <p:spPr>
          <a:xfrm>
            <a:off x="574488" y="739839"/>
            <a:ext cx="5661025" cy="4827587"/>
          </a:xfrm>
          <a:prstGeom prst="rect">
            <a:avLst/>
          </a:prstGeom>
        </p:spPr>
        <p:txBody>
          <a:bodyPr/>
          <a:lstStyle>
            <a:lvl1pPr marL="0" indent="0">
              <a:buNone/>
              <a:defRPr/>
            </a:lvl1pPr>
          </a:lstStyle>
          <a:p>
            <a:r>
              <a:rPr lang="en-GB" dirty="0"/>
              <a:t>Insert picture here</a:t>
            </a:r>
          </a:p>
        </p:txBody>
      </p:sp>
      <p:cxnSp>
        <p:nvCxnSpPr>
          <p:cNvPr id="7" name="Straight Connector 6"/>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10"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0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cxnSp>
        <p:nvCxnSpPr>
          <p:cNvPr id="6" name="Straight Connector 5"/>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sp>
        <p:nvSpPr>
          <p:cNvPr id="7" name="Text Placeholder 7"/>
          <p:cNvSpPr>
            <a:spLocks noGrp="1"/>
          </p:cNvSpPr>
          <p:nvPr>
            <p:ph type="body" sz="quarter" idx="10" hasCustomPrompt="1"/>
          </p:nvPr>
        </p:nvSpPr>
        <p:spPr>
          <a:xfrm>
            <a:off x="368300" y="6319838"/>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8" name="Rectangle 7">
            <a:extLst>
              <a:ext uri="{FF2B5EF4-FFF2-40B4-BE49-F238E27FC236}">
                <a16:creationId xmlns:a16="http://schemas.microsoft.com/office/drawing/2014/main" id="{06A1834C-4915-F645-92B2-F5F8D19730AC}"/>
              </a:ext>
            </a:extLst>
          </p:cNvPr>
          <p:cNvSpPr/>
          <p:nvPr userDrawn="1"/>
        </p:nvSpPr>
        <p:spPr>
          <a:xfrm>
            <a:off x="603476" y="476676"/>
            <a:ext cx="3069771" cy="430212"/>
          </a:xfrm>
          <a:prstGeom prst="rect">
            <a:avLst/>
          </a:prstGeom>
          <a:noFill/>
          <a:ln>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US" b="1" dirty="0">
                <a:solidFill>
                  <a:schemeClr val="tx1"/>
                </a:solidFill>
                <a:latin typeface="Arial" panose="020B0604020202020204" pitchFamily="34" charset="0"/>
                <a:cs typeface="Arial" panose="020B0604020202020204" pitchFamily="34" charset="0"/>
              </a:rPr>
              <a:t>PROBLEMS TO SOLVE</a:t>
            </a:r>
          </a:p>
        </p:txBody>
      </p:sp>
      <p:sp>
        <p:nvSpPr>
          <p:cNvPr id="9" name="Rectangle 8">
            <a:extLst>
              <a:ext uri="{FF2B5EF4-FFF2-40B4-BE49-F238E27FC236}">
                <a16:creationId xmlns:a16="http://schemas.microsoft.com/office/drawing/2014/main" id="{2FB9701B-D41C-3248-897D-177BA6B672EE}"/>
              </a:ext>
            </a:extLst>
          </p:cNvPr>
          <p:cNvSpPr/>
          <p:nvPr userDrawn="1"/>
        </p:nvSpPr>
        <p:spPr>
          <a:xfrm>
            <a:off x="6096000" y="0"/>
            <a:ext cx="6096000" cy="61504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DD2BEBA-25D9-3E4D-A688-71C31658216F}"/>
              </a:ext>
            </a:extLst>
          </p:cNvPr>
          <p:cNvSpPr/>
          <p:nvPr userDrawn="1"/>
        </p:nvSpPr>
        <p:spPr>
          <a:xfrm>
            <a:off x="6812119" y="476676"/>
            <a:ext cx="3069771" cy="430212"/>
          </a:xfrm>
          <a:prstGeom prst="rect">
            <a:avLst/>
          </a:prstGeom>
          <a:solidFill>
            <a:schemeClr val="bg1"/>
          </a:solidFill>
          <a:ln>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US" b="1" dirty="0">
                <a:solidFill>
                  <a:schemeClr val="tx1"/>
                </a:solidFill>
                <a:latin typeface="Arial" panose="020B0604020202020204" pitchFamily="34" charset="0"/>
                <a:cs typeface="Arial" panose="020B0604020202020204" pitchFamily="34" charset="0"/>
              </a:rPr>
              <a:t>SOLUTIONS</a:t>
            </a:r>
          </a:p>
        </p:txBody>
      </p:sp>
      <p:sp>
        <p:nvSpPr>
          <p:cNvPr id="11" name="Triangle 8">
            <a:extLst>
              <a:ext uri="{FF2B5EF4-FFF2-40B4-BE49-F238E27FC236}">
                <a16:creationId xmlns:a16="http://schemas.microsoft.com/office/drawing/2014/main" id="{A5A2D103-6E5F-394C-AEB6-69DB40E4185C}"/>
              </a:ext>
            </a:extLst>
          </p:cNvPr>
          <p:cNvSpPr/>
          <p:nvPr userDrawn="1"/>
        </p:nvSpPr>
        <p:spPr>
          <a:xfrm rot="16200000">
            <a:off x="5661007" y="1383814"/>
            <a:ext cx="467215" cy="40277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C3EC909-0A07-F64A-9AC2-946DC5B02A29}"/>
              </a:ext>
            </a:extLst>
          </p:cNvPr>
          <p:cNvSpPr/>
          <p:nvPr userDrawn="1"/>
        </p:nvSpPr>
        <p:spPr>
          <a:xfrm>
            <a:off x="598714" y="1351592"/>
            <a:ext cx="402771" cy="4027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5E30B0A2-4095-9744-8296-E9BB2AF633DC}"/>
              </a:ext>
            </a:extLst>
          </p:cNvPr>
          <p:cNvSpPr/>
          <p:nvPr userDrawn="1"/>
        </p:nvSpPr>
        <p:spPr>
          <a:xfrm>
            <a:off x="598714" y="2077971"/>
            <a:ext cx="402771" cy="40277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2</a:t>
            </a:r>
          </a:p>
        </p:txBody>
      </p:sp>
      <p:sp>
        <p:nvSpPr>
          <p:cNvPr id="14" name="Oval 13">
            <a:extLst>
              <a:ext uri="{FF2B5EF4-FFF2-40B4-BE49-F238E27FC236}">
                <a16:creationId xmlns:a16="http://schemas.microsoft.com/office/drawing/2014/main" id="{87EE133E-1E32-0A4B-A817-11AE6409297A}"/>
              </a:ext>
            </a:extLst>
          </p:cNvPr>
          <p:cNvSpPr/>
          <p:nvPr userDrawn="1"/>
        </p:nvSpPr>
        <p:spPr>
          <a:xfrm>
            <a:off x="598713" y="3463982"/>
            <a:ext cx="402771" cy="40277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3</a:t>
            </a:r>
          </a:p>
        </p:txBody>
      </p:sp>
      <p:sp>
        <p:nvSpPr>
          <p:cNvPr id="15" name="Oval 14">
            <a:extLst>
              <a:ext uri="{FF2B5EF4-FFF2-40B4-BE49-F238E27FC236}">
                <a16:creationId xmlns:a16="http://schemas.microsoft.com/office/drawing/2014/main" id="{B3542CF6-C894-884A-A536-D565829AC128}"/>
              </a:ext>
            </a:extLst>
          </p:cNvPr>
          <p:cNvSpPr/>
          <p:nvPr userDrawn="1"/>
        </p:nvSpPr>
        <p:spPr>
          <a:xfrm>
            <a:off x="598713" y="4808204"/>
            <a:ext cx="402771" cy="40277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4</a:t>
            </a:r>
          </a:p>
        </p:txBody>
      </p:sp>
      <p:sp>
        <p:nvSpPr>
          <p:cNvPr id="16" name="Text Placeholder 2">
            <a:extLst>
              <a:ext uri="{FF2B5EF4-FFF2-40B4-BE49-F238E27FC236}">
                <a16:creationId xmlns:a16="http://schemas.microsoft.com/office/drawing/2014/main" id="{EA600136-97E6-8942-B2CB-6645B0A8A128}"/>
              </a:ext>
            </a:extLst>
          </p:cNvPr>
          <p:cNvSpPr>
            <a:spLocks noGrp="1"/>
          </p:cNvSpPr>
          <p:nvPr>
            <p:ph type="body" sz="quarter" idx="11" hasCustomPrompt="1"/>
          </p:nvPr>
        </p:nvSpPr>
        <p:spPr>
          <a:xfrm>
            <a:off x="1110344" y="1355271"/>
            <a:ext cx="4733865" cy="4528694"/>
          </a:xfrm>
        </p:spPr>
        <p:txBody>
          <a:bodyPr>
            <a:noAutofit/>
          </a:bodyPr>
          <a:lstStyle>
            <a:lvl1pPr marL="0" indent="0">
              <a:buFont typeface="Arial" panose="020B0604020202020204" pitchFamily="34" charset="0"/>
              <a:buNone/>
              <a:defRPr>
                <a:latin typeface="Arial" panose="020B0604020202020204" pitchFamily="34" charset="0"/>
                <a:cs typeface="Arial" panose="020B0604020202020204" pitchFamily="34" charset="0"/>
              </a:defRPr>
            </a:lvl1pPr>
          </a:lstStyle>
          <a:p>
            <a:pPr>
              <a:lnSpc>
                <a:spcPct val="100000"/>
              </a:lnSpc>
              <a:spcAft>
                <a:spcPts val="1800"/>
              </a:spcAft>
            </a:pPr>
            <a:r>
              <a:rPr lang="en-US" sz="2200" dirty="0" err="1"/>
              <a:t>xxxxx</a:t>
            </a:r>
            <a:endParaRPr lang="en-US" sz="2200" dirty="0"/>
          </a:p>
          <a:p>
            <a:pPr>
              <a:lnSpc>
                <a:spcPct val="100000"/>
              </a:lnSpc>
              <a:spcAft>
                <a:spcPts val="1800"/>
              </a:spcAft>
            </a:pPr>
            <a:r>
              <a:rPr lang="en-US" sz="2200" dirty="0" err="1">
                <a:solidFill>
                  <a:schemeClr val="bg1">
                    <a:lumMod val="75000"/>
                  </a:schemeClr>
                </a:solidFill>
              </a:rPr>
              <a:t>xxxxx</a:t>
            </a:r>
            <a:endParaRPr lang="en-US" sz="2200" dirty="0">
              <a:solidFill>
                <a:schemeClr val="bg1">
                  <a:lumMod val="75000"/>
                </a:schemeClr>
              </a:solidFill>
            </a:endParaRPr>
          </a:p>
          <a:p>
            <a:pPr>
              <a:lnSpc>
                <a:spcPct val="100000"/>
              </a:lnSpc>
              <a:spcAft>
                <a:spcPts val="1800"/>
              </a:spcAft>
            </a:pPr>
            <a:endParaRPr lang="en-US" sz="2200" dirty="0">
              <a:solidFill>
                <a:schemeClr val="bg1">
                  <a:lumMod val="75000"/>
                </a:schemeClr>
              </a:solidFill>
            </a:endParaRPr>
          </a:p>
          <a:p>
            <a:pPr>
              <a:lnSpc>
                <a:spcPct val="100000"/>
              </a:lnSpc>
              <a:spcAft>
                <a:spcPts val="1800"/>
              </a:spcAft>
            </a:pPr>
            <a:r>
              <a:rPr lang="en-US" sz="2200" dirty="0" err="1">
                <a:solidFill>
                  <a:schemeClr val="bg1">
                    <a:lumMod val="75000"/>
                  </a:schemeClr>
                </a:solidFill>
              </a:rPr>
              <a:t>xxxx</a:t>
            </a:r>
            <a:endParaRPr lang="en-US" sz="2200" dirty="0">
              <a:solidFill>
                <a:schemeClr val="bg1">
                  <a:lumMod val="75000"/>
                </a:schemeClr>
              </a:solidFill>
            </a:endParaRPr>
          </a:p>
          <a:p>
            <a:pPr>
              <a:lnSpc>
                <a:spcPct val="100000"/>
              </a:lnSpc>
              <a:spcAft>
                <a:spcPts val="1800"/>
              </a:spcAft>
            </a:pPr>
            <a:endParaRPr lang="en-US" sz="2200" dirty="0">
              <a:solidFill>
                <a:schemeClr val="bg1">
                  <a:lumMod val="75000"/>
                </a:schemeClr>
              </a:solidFill>
            </a:endParaRPr>
          </a:p>
          <a:p>
            <a:pPr>
              <a:lnSpc>
                <a:spcPct val="100000"/>
              </a:lnSpc>
              <a:spcAft>
                <a:spcPts val="1800"/>
              </a:spcAft>
            </a:pPr>
            <a:r>
              <a:rPr lang="en-US" sz="2200" dirty="0" err="1">
                <a:solidFill>
                  <a:schemeClr val="bg1">
                    <a:lumMod val="75000"/>
                  </a:schemeClr>
                </a:solidFill>
              </a:rPr>
              <a:t>Xxxx</a:t>
            </a:r>
            <a:endParaRPr lang="en-US" sz="2200" dirty="0">
              <a:solidFill>
                <a:schemeClr val="bg1">
                  <a:lumMod val="75000"/>
                </a:schemeClr>
              </a:solidFill>
            </a:endParaRPr>
          </a:p>
        </p:txBody>
      </p:sp>
      <p:sp>
        <p:nvSpPr>
          <p:cNvPr id="19" name="Text Placeholder 18"/>
          <p:cNvSpPr>
            <a:spLocks noGrp="1"/>
          </p:cNvSpPr>
          <p:nvPr>
            <p:ph type="body" sz="quarter" idx="12"/>
          </p:nvPr>
        </p:nvSpPr>
        <p:spPr>
          <a:xfrm>
            <a:off x="6811963" y="1350963"/>
            <a:ext cx="4770437" cy="4532312"/>
          </a:xfrm>
        </p:spPr>
        <p:txBody>
          <a:bodyPr>
            <a:normAutofit/>
          </a:bodyPr>
          <a:lstStyle>
            <a:lvl1pPr marL="0" indent="0">
              <a:buNone/>
              <a:defRPr sz="2200" baseline="0">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a:p>
            <a:pPr lvl="0"/>
            <a:r>
              <a:rPr lang="en-US" dirty="0"/>
              <a:t>Text here</a:t>
            </a:r>
          </a:p>
          <a:p>
            <a:pPr lvl="0"/>
            <a:endParaRPr lang="en-US" dirty="0"/>
          </a:p>
          <a:p>
            <a:pPr lvl="0"/>
            <a:endParaRPr lang="en-US" dirty="0"/>
          </a:p>
          <a:p>
            <a:pPr lvl="0"/>
            <a:r>
              <a:rPr lang="en-US" dirty="0"/>
              <a:t>Text here</a:t>
            </a:r>
          </a:p>
          <a:p>
            <a:pPr lvl="0"/>
            <a:endParaRPr lang="en-US" dirty="0"/>
          </a:p>
          <a:p>
            <a:pPr lvl="0"/>
            <a:endParaRPr lang="en-US" dirty="0"/>
          </a:p>
          <a:p>
            <a:pPr lvl="0"/>
            <a:r>
              <a:rPr lang="en-US" dirty="0"/>
              <a:t>Text here</a:t>
            </a:r>
          </a:p>
          <a:p>
            <a:pPr lvl="0"/>
            <a:endParaRPr lang="en-US" dirty="0"/>
          </a:p>
        </p:txBody>
      </p:sp>
      <p:pic>
        <p:nvPicPr>
          <p:cNvPr id="17"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0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cxnSp>
        <p:nvCxnSpPr>
          <p:cNvPr id="6" name="Straight Connector 5"/>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sp>
        <p:nvSpPr>
          <p:cNvPr id="7" name="Text Placeholder 7"/>
          <p:cNvSpPr>
            <a:spLocks noGrp="1"/>
          </p:cNvSpPr>
          <p:nvPr>
            <p:ph type="body" sz="quarter" idx="10" hasCustomPrompt="1"/>
          </p:nvPr>
        </p:nvSpPr>
        <p:spPr>
          <a:xfrm>
            <a:off x="1000125" y="6287377"/>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8" name="Rectangle 7">
            <a:extLst>
              <a:ext uri="{FF2B5EF4-FFF2-40B4-BE49-F238E27FC236}">
                <a16:creationId xmlns:a16="http://schemas.microsoft.com/office/drawing/2014/main" id="{335513F8-89B1-864A-B52C-2BC85C388F5D}"/>
              </a:ext>
            </a:extLst>
          </p:cNvPr>
          <p:cNvSpPr/>
          <p:nvPr userDrawn="1"/>
        </p:nvSpPr>
        <p:spPr>
          <a:xfrm>
            <a:off x="201874" y="183897"/>
            <a:ext cx="4144840" cy="2693270"/>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pPr algn="ctr"/>
            <a:endParaRPr lang="en-US" sz="3200"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BB514EC-0A58-6A4D-9BA2-ACCCEE0F29CD}"/>
              </a:ext>
            </a:extLst>
          </p:cNvPr>
          <p:cNvSpPr/>
          <p:nvPr userDrawn="1"/>
        </p:nvSpPr>
        <p:spPr>
          <a:xfrm>
            <a:off x="4578405" y="183897"/>
            <a:ext cx="3584934" cy="2693270"/>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pPr algn="ctr"/>
            <a:endParaRPr lang="en-US" sz="3200" i="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E6FC3C4-924A-B24A-9E49-01FA144B91CA}"/>
              </a:ext>
            </a:extLst>
          </p:cNvPr>
          <p:cNvSpPr/>
          <p:nvPr userDrawn="1"/>
        </p:nvSpPr>
        <p:spPr>
          <a:xfrm>
            <a:off x="201875" y="3074505"/>
            <a:ext cx="2726856" cy="2928730"/>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pPr algn="ctr"/>
            <a:endParaRPr lang="en-US" sz="3200" i="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3C1A144-B501-2A48-90D4-E2C9B4B233B9}"/>
              </a:ext>
            </a:extLst>
          </p:cNvPr>
          <p:cNvSpPr/>
          <p:nvPr userDrawn="1"/>
        </p:nvSpPr>
        <p:spPr>
          <a:xfrm>
            <a:off x="3215392" y="3074505"/>
            <a:ext cx="5041195" cy="2928730"/>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pPr algn="ctr"/>
            <a:r>
              <a:rPr lang="en-US" sz="3200" i="1" dirty="0">
                <a:latin typeface="Arial" panose="020B0604020202020204" pitchFamily="34" charset="0"/>
                <a:cs typeface="Arial" panose="020B0604020202020204" pitchFamily="34" charset="0"/>
              </a:rPr>
              <a:t>“</a:t>
            </a:r>
          </a:p>
        </p:txBody>
      </p:sp>
      <p:sp>
        <p:nvSpPr>
          <p:cNvPr id="12" name="Rectangle 11">
            <a:extLst>
              <a:ext uri="{FF2B5EF4-FFF2-40B4-BE49-F238E27FC236}">
                <a16:creationId xmlns:a16="http://schemas.microsoft.com/office/drawing/2014/main" id="{6FE6674E-770A-6046-95F0-60C81D4ACD5F}"/>
              </a:ext>
            </a:extLst>
          </p:cNvPr>
          <p:cNvSpPr/>
          <p:nvPr userDrawn="1"/>
        </p:nvSpPr>
        <p:spPr>
          <a:xfrm>
            <a:off x="8450000" y="183897"/>
            <a:ext cx="3540126" cy="5819338"/>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44000" tIns="0" rIns="144000" bIns="0" rtlCol="0" anchor="ctr"/>
          <a:lstStyle/>
          <a:p>
            <a:pPr algn="ctr"/>
            <a:endParaRPr lang="en-US" sz="3200" i="1"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1" hasCustomPrompt="1"/>
          </p:nvPr>
        </p:nvSpPr>
        <p:spPr>
          <a:xfrm>
            <a:off x="368300" y="447675"/>
            <a:ext cx="3810000" cy="2232025"/>
          </a:xfrm>
        </p:spPr>
        <p:txBody>
          <a:bodyPr anchor="ctr">
            <a:normAutofit/>
          </a:bodyPr>
          <a:lstStyle>
            <a:lvl1pPr marL="0" indent="0" algn="ctr">
              <a:buNone/>
              <a:defRPr sz="3200" i="1">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4706938" y="447675"/>
            <a:ext cx="3298825" cy="2232025"/>
          </a:xfrm>
        </p:spPr>
        <p:txBody>
          <a:bodyPr anchor="ctr">
            <a:noAutofit/>
          </a:bodyPr>
          <a:lstStyle>
            <a:lvl1pPr marL="0" indent="0" algn="ctr">
              <a:buNone/>
              <a:defRPr sz="3200" i="1">
                <a:latin typeface="Arial" panose="020B0604020202020204" pitchFamily="34" charset="0"/>
                <a:cs typeface="Arial" panose="020B0604020202020204" pitchFamily="34" charset="0"/>
              </a:defRPr>
            </a:lvl1pPr>
            <a:lvl2pPr marL="457200" indent="0">
              <a:buNone/>
              <a:defRPr sz="3200">
                <a:latin typeface="Arial" panose="020B0604020202020204" pitchFamily="34" charset="0"/>
                <a:cs typeface="Arial" panose="020B0604020202020204" pitchFamily="34" charset="0"/>
              </a:defRPr>
            </a:lvl2pPr>
            <a:lvl3pPr marL="914400" indent="0">
              <a:buNone/>
              <a:defRPr sz="3200">
                <a:latin typeface="Arial" panose="020B0604020202020204" pitchFamily="34" charset="0"/>
                <a:cs typeface="Arial" panose="020B0604020202020204" pitchFamily="34" charset="0"/>
              </a:defRPr>
            </a:lvl3pPr>
            <a:lvl4pPr marL="1371600" indent="0">
              <a:buNone/>
              <a:defRPr sz="3200">
                <a:latin typeface="Arial" panose="020B0604020202020204" pitchFamily="34" charset="0"/>
                <a:cs typeface="Arial" panose="020B0604020202020204" pitchFamily="34" charset="0"/>
              </a:defRPr>
            </a:lvl4pPr>
            <a:lvl5pPr marL="1828800" indent="0">
              <a:buNone/>
              <a:defRPr sz="3200">
                <a:latin typeface="Arial" panose="020B0604020202020204" pitchFamily="34" charset="0"/>
                <a:cs typeface="Arial" panose="020B0604020202020204" pitchFamily="34" charset="0"/>
              </a:defRPr>
            </a:lvl5pPr>
          </a:lstStyle>
          <a:p>
            <a:pPr lvl="0"/>
            <a:r>
              <a:rPr lang="en-US" dirty="0"/>
              <a:t>“Click to edit Master text”</a:t>
            </a:r>
            <a:endParaRPr lang="en-GB" dirty="0"/>
          </a:p>
        </p:txBody>
      </p:sp>
      <p:sp>
        <p:nvSpPr>
          <p:cNvPr id="24" name="Text Placeholder 23"/>
          <p:cNvSpPr>
            <a:spLocks noGrp="1"/>
          </p:cNvSpPr>
          <p:nvPr>
            <p:ph type="body" sz="quarter" idx="13" hasCustomPrompt="1"/>
          </p:nvPr>
        </p:nvSpPr>
        <p:spPr>
          <a:xfrm>
            <a:off x="8775700" y="592138"/>
            <a:ext cx="2968625" cy="5073650"/>
          </a:xfrm>
        </p:spPr>
        <p:txBody>
          <a:bodyPr anchor="ctr">
            <a:normAutofit/>
          </a:bodyPr>
          <a:lstStyle>
            <a:lvl1pPr marL="0" indent="0" algn="ctr">
              <a:buNone/>
              <a:defRPr sz="3200" i="1">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6" name="Text Placeholder 25"/>
          <p:cNvSpPr>
            <a:spLocks noGrp="1"/>
          </p:cNvSpPr>
          <p:nvPr>
            <p:ph type="body" sz="quarter" idx="14" hasCustomPrompt="1"/>
          </p:nvPr>
        </p:nvSpPr>
        <p:spPr>
          <a:xfrm>
            <a:off x="3406775" y="3316288"/>
            <a:ext cx="4598988" cy="2492375"/>
          </a:xfrm>
        </p:spPr>
        <p:txBody>
          <a:bodyPr anchor="ctr">
            <a:normAutofit/>
          </a:bodyPr>
          <a:lstStyle>
            <a:lvl1pPr marL="0" indent="0" algn="ctr">
              <a:buNone/>
              <a:defRPr sz="3200" i="1">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8" name="Text Placeholder 27"/>
          <p:cNvSpPr>
            <a:spLocks noGrp="1"/>
          </p:cNvSpPr>
          <p:nvPr>
            <p:ph type="body" sz="quarter" idx="15" hasCustomPrompt="1"/>
          </p:nvPr>
        </p:nvSpPr>
        <p:spPr>
          <a:xfrm>
            <a:off x="368300" y="3316288"/>
            <a:ext cx="2401888" cy="2492375"/>
          </a:xfrm>
        </p:spPr>
        <p:txBody>
          <a:bodyPr anchor="ctr">
            <a:normAutofit/>
          </a:bodyPr>
          <a:lstStyle>
            <a:lvl1pPr marL="0" indent="0" algn="ctr">
              <a:buNone/>
              <a:defRPr sz="3200" i="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5"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4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cxnSp>
        <p:nvCxnSpPr>
          <p:cNvPr id="6" name="Straight Connector 5"/>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sp>
        <p:nvSpPr>
          <p:cNvPr id="7" name="Text Placeholder 7"/>
          <p:cNvSpPr>
            <a:spLocks noGrp="1"/>
          </p:cNvSpPr>
          <p:nvPr>
            <p:ph type="body" sz="quarter" idx="10" hasCustomPrompt="1"/>
          </p:nvPr>
        </p:nvSpPr>
        <p:spPr>
          <a:xfrm>
            <a:off x="730439" y="6276877"/>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Forename Surname</a:t>
            </a:r>
          </a:p>
        </p:txBody>
      </p:sp>
      <p:sp>
        <p:nvSpPr>
          <p:cNvPr id="8" name="Rectangle 7">
            <a:extLst>
              <a:ext uri="{FF2B5EF4-FFF2-40B4-BE49-F238E27FC236}">
                <a16:creationId xmlns:a16="http://schemas.microsoft.com/office/drawing/2014/main" id="{3BAEC47D-76FE-EC4A-87C0-572E73C58D43}"/>
              </a:ext>
            </a:extLst>
          </p:cNvPr>
          <p:cNvSpPr/>
          <p:nvPr userDrawn="1"/>
        </p:nvSpPr>
        <p:spPr>
          <a:xfrm>
            <a:off x="730439" y="559912"/>
            <a:ext cx="3069771" cy="430212"/>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US" b="1" dirty="0">
                <a:solidFill>
                  <a:schemeClr val="tx1"/>
                </a:solidFill>
                <a:latin typeface="Arial" panose="020B0604020202020204" pitchFamily="34" charset="0"/>
                <a:cs typeface="Arial" panose="020B0604020202020204" pitchFamily="34" charset="0"/>
              </a:rPr>
              <a:t>NOW</a:t>
            </a:r>
          </a:p>
        </p:txBody>
      </p:sp>
      <p:sp>
        <p:nvSpPr>
          <p:cNvPr id="9" name="Rectangle 8">
            <a:extLst>
              <a:ext uri="{FF2B5EF4-FFF2-40B4-BE49-F238E27FC236}">
                <a16:creationId xmlns:a16="http://schemas.microsoft.com/office/drawing/2014/main" id="{0045894F-7271-0444-8C4C-0CF35FD2FA94}"/>
              </a:ext>
            </a:extLst>
          </p:cNvPr>
          <p:cNvSpPr/>
          <p:nvPr userDrawn="1"/>
        </p:nvSpPr>
        <p:spPr>
          <a:xfrm>
            <a:off x="8614870" y="518134"/>
            <a:ext cx="3069771" cy="430212"/>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US" b="1" dirty="0">
                <a:solidFill>
                  <a:schemeClr val="tx1"/>
                </a:solidFill>
                <a:latin typeface="Arial" panose="020B0604020202020204" pitchFamily="34" charset="0"/>
                <a:cs typeface="Arial" panose="020B0604020202020204" pitchFamily="34" charset="0"/>
              </a:rPr>
              <a:t>LATER</a:t>
            </a:r>
          </a:p>
        </p:txBody>
      </p:sp>
      <p:sp>
        <p:nvSpPr>
          <p:cNvPr id="10" name="Rectangle 9">
            <a:extLst>
              <a:ext uri="{FF2B5EF4-FFF2-40B4-BE49-F238E27FC236}">
                <a16:creationId xmlns:a16="http://schemas.microsoft.com/office/drawing/2014/main" id="{D8BFB32F-7631-594A-B590-6967C46415C1}"/>
              </a:ext>
            </a:extLst>
          </p:cNvPr>
          <p:cNvSpPr/>
          <p:nvPr userDrawn="1"/>
        </p:nvSpPr>
        <p:spPr>
          <a:xfrm>
            <a:off x="4672654" y="559912"/>
            <a:ext cx="3069771" cy="430212"/>
          </a:xfrm>
          <a:prstGeom prst="rect">
            <a:avLst/>
          </a:prstGeom>
          <a:noFill/>
          <a:ln w="19050">
            <a:solidFill>
              <a:srgbClr val="880088"/>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ctr"/>
            <a:r>
              <a:rPr lang="en-US" b="1" dirty="0">
                <a:solidFill>
                  <a:schemeClr val="tx1"/>
                </a:solidFill>
                <a:latin typeface="Arial" panose="020B0604020202020204" pitchFamily="34" charset="0"/>
                <a:cs typeface="Arial" panose="020B0604020202020204" pitchFamily="34" charset="0"/>
              </a:rPr>
              <a:t>NEXT</a:t>
            </a:r>
          </a:p>
        </p:txBody>
      </p:sp>
      <p:sp>
        <p:nvSpPr>
          <p:cNvPr id="12" name="Text Placeholder 11"/>
          <p:cNvSpPr>
            <a:spLocks noGrp="1"/>
          </p:cNvSpPr>
          <p:nvPr>
            <p:ph type="body" sz="quarter" idx="11"/>
          </p:nvPr>
        </p:nvSpPr>
        <p:spPr>
          <a:xfrm>
            <a:off x="730439" y="1325820"/>
            <a:ext cx="3070225" cy="4419600"/>
          </a:xfrm>
        </p:spPr>
        <p:txBody>
          <a:bodyPr>
            <a:normAutofit/>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vl3pPr>
            <a:lvl4pPr>
              <a:defRPr sz="2200"/>
            </a:lvl4pPr>
          </a:lstStyle>
          <a:p>
            <a:pPr lvl="0"/>
            <a:r>
              <a:rPr lang="en-US" dirty="0"/>
              <a:t>Click to edit Master text styles</a:t>
            </a:r>
          </a:p>
          <a:p>
            <a:pPr lvl="1"/>
            <a:endParaRPr lang="en-US" dirty="0"/>
          </a:p>
          <a:p>
            <a:pPr lvl="0"/>
            <a:r>
              <a:rPr lang="en-US" dirty="0"/>
              <a:t>Second level</a:t>
            </a:r>
          </a:p>
          <a:p>
            <a:pPr lvl="2"/>
            <a:endParaRPr lang="en-US" dirty="0"/>
          </a:p>
          <a:p>
            <a:pPr lvl="0"/>
            <a:r>
              <a:rPr lang="en-US" dirty="0"/>
              <a:t>Third level</a:t>
            </a:r>
          </a:p>
          <a:p>
            <a:pPr lvl="3"/>
            <a:endParaRPr lang="en-US" dirty="0"/>
          </a:p>
          <a:p>
            <a:pPr lvl="0"/>
            <a:r>
              <a:rPr lang="en-US" dirty="0"/>
              <a:t>Fourth level</a:t>
            </a:r>
          </a:p>
        </p:txBody>
      </p:sp>
      <p:sp>
        <p:nvSpPr>
          <p:cNvPr id="13" name="Text Placeholder 11"/>
          <p:cNvSpPr>
            <a:spLocks noGrp="1"/>
          </p:cNvSpPr>
          <p:nvPr>
            <p:ph type="body" sz="quarter" idx="12"/>
          </p:nvPr>
        </p:nvSpPr>
        <p:spPr>
          <a:xfrm>
            <a:off x="4676163" y="1312166"/>
            <a:ext cx="3070225" cy="4419600"/>
          </a:xfrm>
        </p:spPr>
        <p:txBody>
          <a:bodyPr>
            <a:normAutofit/>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vl3pPr>
            <a:lvl4pPr>
              <a:defRPr sz="2200"/>
            </a:lvl4pPr>
          </a:lstStyle>
          <a:p>
            <a:pPr lvl="0"/>
            <a:r>
              <a:rPr lang="en-US" dirty="0"/>
              <a:t>Click to edit Master text styles</a:t>
            </a:r>
          </a:p>
          <a:p>
            <a:pPr lvl="1"/>
            <a:endParaRPr lang="en-US" dirty="0"/>
          </a:p>
          <a:p>
            <a:pPr lvl="0"/>
            <a:r>
              <a:rPr lang="en-US" dirty="0"/>
              <a:t>Second level</a:t>
            </a:r>
          </a:p>
          <a:p>
            <a:pPr lvl="2"/>
            <a:endParaRPr lang="en-US" dirty="0"/>
          </a:p>
          <a:p>
            <a:pPr lvl="0"/>
            <a:r>
              <a:rPr lang="en-US" dirty="0"/>
              <a:t>Third level</a:t>
            </a:r>
          </a:p>
          <a:p>
            <a:pPr lvl="3"/>
            <a:endParaRPr lang="en-US" dirty="0"/>
          </a:p>
          <a:p>
            <a:pPr lvl="0"/>
            <a:r>
              <a:rPr lang="en-US" dirty="0"/>
              <a:t>Fourth level</a:t>
            </a:r>
          </a:p>
        </p:txBody>
      </p:sp>
      <p:sp>
        <p:nvSpPr>
          <p:cNvPr id="14" name="Text Placeholder 11"/>
          <p:cNvSpPr>
            <a:spLocks noGrp="1"/>
          </p:cNvSpPr>
          <p:nvPr>
            <p:ph type="body" sz="quarter" idx="13"/>
          </p:nvPr>
        </p:nvSpPr>
        <p:spPr>
          <a:xfrm>
            <a:off x="8614416" y="1218267"/>
            <a:ext cx="3070225" cy="4419600"/>
          </a:xfrm>
        </p:spPr>
        <p:txBody>
          <a:bodyPr>
            <a:normAutofit/>
          </a:bodyPr>
          <a:lstStyle>
            <a:lvl1pPr>
              <a:defRPr sz="22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200"/>
            </a:lvl3pPr>
            <a:lvl4pPr>
              <a:defRPr sz="2200"/>
            </a:lvl4pPr>
          </a:lstStyle>
          <a:p>
            <a:pPr lvl="0"/>
            <a:r>
              <a:rPr lang="en-US" dirty="0"/>
              <a:t>Click to edit Master text styles</a:t>
            </a:r>
          </a:p>
          <a:p>
            <a:pPr lvl="1"/>
            <a:endParaRPr lang="en-US" dirty="0"/>
          </a:p>
          <a:p>
            <a:pPr lvl="0"/>
            <a:r>
              <a:rPr lang="en-US" dirty="0"/>
              <a:t>Second level</a:t>
            </a:r>
          </a:p>
          <a:p>
            <a:pPr lvl="2"/>
            <a:endParaRPr lang="en-US" dirty="0"/>
          </a:p>
          <a:p>
            <a:pPr lvl="0"/>
            <a:r>
              <a:rPr lang="en-US" dirty="0"/>
              <a:t>Third level</a:t>
            </a:r>
          </a:p>
          <a:p>
            <a:pPr lvl="3"/>
            <a:endParaRPr lang="en-US" dirty="0"/>
          </a:p>
          <a:p>
            <a:pPr lvl="0"/>
            <a:r>
              <a:rPr lang="en-US" dirty="0"/>
              <a:t>Fourth level</a:t>
            </a:r>
          </a:p>
        </p:txBody>
      </p:sp>
      <p:pic>
        <p:nvPicPr>
          <p:cNvPr id="11"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5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cxnSp>
        <p:nvCxnSpPr>
          <p:cNvPr id="3" name="Straight Connector 2"/>
          <p:cNvCxnSpPr/>
          <p:nvPr userDrawn="1"/>
        </p:nvCxnSpPr>
        <p:spPr>
          <a:xfrm>
            <a:off x="0" y="1981200"/>
            <a:ext cx="12192000" cy="0"/>
          </a:xfrm>
          <a:prstGeom prst="line">
            <a:avLst/>
          </a:prstGeom>
          <a:ln w="38100">
            <a:solidFill>
              <a:srgbClr val="880088"/>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4885765"/>
            <a:ext cx="12192000" cy="0"/>
          </a:xfrm>
          <a:prstGeom prst="line">
            <a:avLst/>
          </a:prstGeom>
          <a:ln w="38100">
            <a:solidFill>
              <a:srgbClr val="880088"/>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hasCustomPrompt="1"/>
          </p:nvPr>
        </p:nvSpPr>
        <p:spPr>
          <a:xfrm>
            <a:off x="591764" y="2639419"/>
            <a:ext cx="11349037" cy="1588127"/>
          </a:xfrm>
        </p:spPr>
        <p:txBody>
          <a:bodyPr>
            <a:spAutoFit/>
          </a:bodyPr>
          <a:lstStyle>
            <a:lvl1pPr marL="0" indent="0">
              <a:buNone/>
              <a:defRPr sz="5400" baseline="0">
                <a:latin typeface="Arial" panose="020B0604020202020204" pitchFamily="34" charset="0"/>
                <a:cs typeface="Arial" panose="020B0604020202020204" pitchFamily="34" charset="0"/>
              </a:defRPr>
            </a:lvl1pPr>
          </a:lstStyle>
          <a:p>
            <a:pPr lvl="0"/>
            <a:r>
              <a:rPr lang="en-US" dirty="0"/>
              <a:t>Punctuate your slides with section title cards like this</a:t>
            </a:r>
          </a:p>
        </p:txBody>
      </p:sp>
    </p:spTree>
    <p:extLst>
      <p:ext uri="{BB962C8B-B14F-4D97-AF65-F5344CB8AC3E}">
        <p14:creationId xmlns:p14="http://schemas.microsoft.com/office/powerpoint/2010/main" val="393044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410FC-CDE0-4D8B-AA20-351AF71BCA33}" type="datetimeFigureOut">
              <a:rPr lang="en-GB" smtClean="0"/>
              <a:t>24/05/2022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8E96-39C5-417F-A78C-896FDC14B73B}" type="slidenum">
              <a:rPr lang="en-GB" smtClean="0"/>
              <a:t>‹#›</a:t>
            </a:fld>
            <a:endParaRPr lang="en-GB" dirty="0"/>
          </a:p>
        </p:txBody>
      </p:sp>
    </p:spTree>
    <p:extLst>
      <p:ext uri="{BB962C8B-B14F-4D97-AF65-F5344CB8AC3E}">
        <p14:creationId xmlns:p14="http://schemas.microsoft.com/office/powerpoint/2010/main" val="740326460"/>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9" r:id="rId3"/>
    <p:sldLayoutId id="2147483667" r:id="rId4"/>
    <p:sldLayoutId id="2147483668" r:id="rId5"/>
    <p:sldLayoutId id="2147483670" r:id="rId6"/>
    <p:sldLayoutId id="2147483671" r:id="rId7"/>
    <p:sldLayoutId id="2147483672" r:id="rId8"/>
    <p:sldLayoutId id="214748367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ctiveLivesReferrals@croydon.gov.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24665" y="283577"/>
            <a:ext cx="2310584" cy="2310584"/>
          </a:xfrm>
          <a:prstGeom prst="rect">
            <a:avLst/>
          </a:prstGeom>
        </p:spPr>
      </p:pic>
      <p:sp>
        <p:nvSpPr>
          <p:cNvPr id="2" name="Title 1"/>
          <p:cNvSpPr>
            <a:spLocks noGrp="1"/>
          </p:cNvSpPr>
          <p:nvPr>
            <p:ph type="title"/>
          </p:nvPr>
        </p:nvSpPr>
        <p:spPr>
          <a:xfrm>
            <a:off x="614083" y="283577"/>
            <a:ext cx="10515600" cy="1325563"/>
          </a:xfrm>
        </p:spPr>
        <p:txBody>
          <a:bodyPr>
            <a:normAutofit fontScale="90000"/>
          </a:bodyPr>
          <a:lstStyle/>
          <a:p>
            <a:pPr algn="ctr"/>
            <a:r>
              <a:rPr lang="en-GB" dirty="0"/>
              <a:t>Active Lives</a:t>
            </a:r>
            <a:br>
              <a:rPr lang="en-GB" dirty="0"/>
            </a:br>
            <a:r>
              <a:rPr lang="en-GB" sz="5300" dirty="0"/>
              <a:t>Bitesize</a:t>
            </a:r>
          </a:p>
        </p:txBody>
      </p:sp>
      <p:sp>
        <p:nvSpPr>
          <p:cNvPr id="4" name="Text Placeholder 3"/>
          <p:cNvSpPr>
            <a:spLocks noGrp="1"/>
          </p:cNvSpPr>
          <p:nvPr>
            <p:ph type="body" sz="quarter" idx="11"/>
          </p:nvPr>
        </p:nvSpPr>
        <p:spPr>
          <a:xfrm>
            <a:off x="614083" y="2944338"/>
            <a:ext cx="9431338" cy="2387949"/>
          </a:xfrm>
        </p:spPr>
        <p:txBody>
          <a:bodyPr>
            <a:noAutofit/>
          </a:bodyPr>
          <a:lstStyle/>
          <a:p>
            <a:r>
              <a:rPr lang="en-GB" dirty="0"/>
              <a:t>Paul Wallingford</a:t>
            </a:r>
          </a:p>
          <a:p>
            <a:r>
              <a:rPr lang="en-GB" dirty="0"/>
              <a:t>Service Manager – Active Lives</a:t>
            </a:r>
          </a:p>
          <a:p>
            <a:r>
              <a:rPr lang="en-GB" dirty="0"/>
              <a:t>Provider Services</a:t>
            </a:r>
          </a:p>
          <a:p>
            <a:r>
              <a:rPr lang="en-GB" dirty="0"/>
              <a:t>Adult Social Care &amp; Health</a:t>
            </a:r>
            <a:br>
              <a:rPr lang="en-GB" dirty="0"/>
            </a:br>
            <a:endParaRPr lang="en-GB" dirty="0"/>
          </a:p>
        </p:txBody>
      </p:sp>
      <p:sp>
        <p:nvSpPr>
          <p:cNvPr id="5" name="Text Placeholder 4"/>
          <p:cNvSpPr>
            <a:spLocks noGrp="1"/>
          </p:cNvSpPr>
          <p:nvPr>
            <p:ph type="body" sz="quarter" idx="12"/>
          </p:nvPr>
        </p:nvSpPr>
        <p:spPr/>
        <p:txBody>
          <a:bodyPr/>
          <a:lstStyle/>
          <a:p>
            <a:r>
              <a:rPr lang="en-GB" dirty="0"/>
              <a:t>May 22</a:t>
            </a:r>
          </a:p>
        </p:txBody>
      </p:sp>
    </p:spTree>
    <p:extLst>
      <p:ext uri="{BB962C8B-B14F-4D97-AF65-F5344CB8AC3E}">
        <p14:creationId xmlns:p14="http://schemas.microsoft.com/office/powerpoint/2010/main" val="351892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9887" y="346144"/>
            <a:ext cx="1804912" cy="2450405"/>
          </a:xfrm>
          <a:prstGeom prst="rect">
            <a:avLst/>
          </a:prstGeom>
        </p:spPr>
      </p:pic>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457200" y="346144"/>
            <a:ext cx="9031573" cy="4226798"/>
          </a:xfrm>
        </p:spPr>
        <p:txBody>
          <a:bodyPr/>
          <a:lstStyle/>
          <a:p>
            <a:r>
              <a:rPr lang="en-GB" sz="4000" dirty="0">
                <a:solidFill>
                  <a:srgbClr val="7030A0"/>
                </a:solidFill>
              </a:rPr>
              <a:t>Kevin Mitchell             </a:t>
            </a:r>
          </a:p>
          <a:p>
            <a:endParaRPr lang="en-GB" sz="4000" dirty="0"/>
          </a:p>
          <a:p>
            <a:r>
              <a:rPr lang="en-GB" sz="4000" dirty="0"/>
              <a:t>Kevin and team offer a wide range of sessions from the Whitehorse Hub, the local community and the Cherry Hub. They are famous for their work with the Brit School and developing the Active Lives virtual offer.</a:t>
            </a:r>
          </a:p>
        </p:txBody>
      </p:sp>
    </p:spTree>
    <p:extLst>
      <p:ext uri="{BB962C8B-B14F-4D97-AF65-F5344CB8AC3E}">
        <p14:creationId xmlns:p14="http://schemas.microsoft.com/office/powerpoint/2010/main" val="376327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pic>
        <p:nvPicPr>
          <p:cNvPr id="4" name="Picture 3"/>
          <p:cNvPicPr>
            <a:picLocks noChangeAspect="1"/>
          </p:cNvPicPr>
          <p:nvPr/>
        </p:nvPicPr>
        <p:blipFill>
          <a:blip r:embed="rId2"/>
          <a:stretch>
            <a:fillRect/>
          </a:stretch>
        </p:blipFill>
        <p:spPr>
          <a:xfrm>
            <a:off x="1223319" y="804504"/>
            <a:ext cx="9863398" cy="4407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757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490482" y="160088"/>
            <a:ext cx="11312896" cy="6309803"/>
          </a:xfrm>
        </p:spPr>
        <p:txBody>
          <a:bodyPr>
            <a:noAutofit/>
          </a:bodyPr>
          <a:lstStyle/>
          <a:p>
            <a:r>
              <a:rPr lang="en-GB" sz="4000" dirty="0">
                <a:solidFill>
                  <a:srgbClr val="7030A0"/>
                </a:solidFill>
              </a:rPr>
              <a:t>Maria Esteban   </a:t>
            </a:r>
          </a:p>
          <a:p>
            <a:r>
              <a:rPr lang="en-GB" sz="4000" dirty="0"/>
              <a:t>Autism Team                                                                                                </a:t>
            </a:r>
          </a:p>
          <a:p>
            <a:r>
              <a:rPr lang="en-GB" sz="4000" dirty="0"/>
              <a:t>Maria and team offer a range</a:t>
            </a:r>
          </a:p>
          <a:p>
            <a:r>
              <a:rPr lang="en-GB" sz="4000" dirty="0"/>
              <a:t>of bespoke support to the Autism </a:t>
            </a:r>
          </a:p>
          <a:p>
            <a:r>
              <a:rPr lang="en-GB" sz="4000" dirty="0"/>
              <a:t>community which includes the non-LD community. Options include sessions, mentoring, training, support groups. The team work closely with the Autism Partnership Board and to support the delivery of Croydon’s Autism Strategy</a:t>
            </a:r>
          </a:p>
          <a:p>
            <a:r>
              <a:rPr lang="en-GB" sz="4800" dirty="0"/>
              <a:t> </a:t>
            </a:r>
          </a:p>
        </p:txBody>
      </p:sp>
      <p:pic>
        <p:nvPicPr>
          <p:cNvPr id="205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20955" r="17493"/>
          <a:stretch>
            <a:fillRect/>
          </a:stretch>
        </p:blipFill>
        <p:spPr bwMode="auto">
          <a:xfrm>
            <a:off x="9297347" y="268576"/>
            <a:ext cx="2506031" cy="229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91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pic>
        <p:nvPicPr>
          <p:cNvPr id="4" name="Picture 3"/>
          <p:cNvPicPr>
            <a:picLocks noChangeAspect="1"/>
          </p:cNvPicPr>
          <p:nvPr/>
        </p:nvPicPr>
        <p:blipFill>
          <a:blip r:embed="rId2"/>
          <a:stretch>
            <a:fillRect/>
          </a:stretch>
        </p:blipFill>
        <p:spPr>
          <a:xfrm>
            <a:off x="1186248" y="259492"/>
            <a:ext cx="4287794" cy="5461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24832" y="1251397"/>
            <a:ext cx="4880920" cy="3170099"/>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Example of training coproduced and delivered with Simon a young man with Autism.</a:t>
            </a:r>
          </a:p>
        </p:txBody>
      </p:sp>
    </p:spTree>
    <p:extLst>
      <p:ext uri="{BB962C8B-B14F-4D97-AF65-F5344CB8AC3E}">
        <p14:creationId xmlns:p14="http://schemas.microsoft.com/office/powerpoint/2010/main" val="160701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365760" y="160089"/>
            <a:ext cx="11542121" cy="5765223"/>
          </a:xfrm>
        </p:spPr>
        <p:txBody>
          <a:bodyPr>
            <a:normAutofit/>
          </a:bodyPr>
          <a:lstStyle/>
          <a:p>
            <a:r>
              <a:rPr lang="en-GB" sz="4300" dirty="0">
                <a:solidFill>
                  <a:srgbClr val="7030A0"/>
                </a:solidFill>
              </a:rPr>
              <a:t>Rachel McCarthy  </a:t>
            </a:r>
          </a:p>
          <a:p>
            <a:r>
              <a:rPr lang="en-GB" sz="4300" dirty="0"/>
              <a:t>Outreach Team                     </a:t>
            </a:r>
          </a:p>
          <a:p>
            <a:r>
              <a:rPr lang="en-GB" sz="4300" dirty="0"/>
              <a:t>Rachel and the team offer            </a:t>
            </a:r>
          </a:p>
          <a:p>
            <a:r>
              <a:rPr lang="en-GB" sz="4300" dirty="0"/>
              <a:t>outcome focussed support that  </a:t>
            </a:r>
          </a:p>
          <a:p>
            <a:r>
              <a:rPr lang="en-GB" sz="4300" dirty="0"/>
              <a:t>enables individuals to develop confidence and independence within agreed time limits based in their local community or home environment. Rachel also oversees the Cherry Hub site.</a:t>
            </a:r>
          </a:p>
          <a:p>
            <a:endParaRPr lang="en-GB" dirty="0"/>
          </a:p>
        </p:txBody>
      </p:sp>
      <p:pic>
        <p:nvPicPr>
          <p:cNvPr id="4" name="Picture 3"/>
          <p:cNvPicPr>
            <a:picLocks noChangeAspect="1"/>
          </p:cNvPicPr>
          <p:nvPr/>
        </p:nvPicPr>
        <p:blipFill>
          <a:blip r:embed="rId2"/>
          <a:stretch>
            <a:fillRect/>
          </a:stretch>
        </p:blipFill>
        <p:spPr>
          <a:xfrm>
            <a:off x="9743770" y="247135"/>
            <a:ext cx="1978838" cy="2286000"/>
          </a:xfrm>
          <a:prstGeom prst="rect">
            <a:avLst/>
          </a:prstGeom>
        </p:spPr>
      </p:pic>
    </p:spTree>
    <p:extLst>
      <p:ext uri="{BB962C8B-B14F-4D97-AF65-F5344CB8AC3E}">
        <p14:creationId xmlns:p14="http://schemas.microsoft.com/office/powerpoint/2010/main" val="104514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78" y="215524"/>
            <a:ext cx="5683701" cy="3800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472" y="871118"/>
            <a:ext cx="5573295" cy="3800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96885" y="4663443"/>
            <a:ext cx="7109831" cy="1200329"/>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Sensory Room &amp; Training Kitchen</a:t>
            </a:r>
          </a:p>
          <a:p>
            <a:r>
              <a:rPr lang="en-GB" sz="3600" dirty="0">
                <a:latin typeface="Arial" panose="020B0604020202020204" pitchFamily="34" charset="0"/>
                <a:cs typeface="Arial" panose="020B0604020202020204" pitchFamily="34" charset="0"/>
              </a:rPr>
              <a:t>Cherry Hub</a:t>
            </a:r>
          </a:p>
        </p:txBody>
      </p:sp>
    </p:spTree>
    <p:extLst>
      <p:ext uri="{BB962C8B-B14F-4D97-AF65-F5344CB8AC3E}">
        <p14:creationId xmlns:p14="http://schemas.microsoft.com/office/powerpoint/2010/main" val="389522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Active Lives</a:t>
            </a:r>
          </a:p>
        </p:txBody>
      </p:sp>
      <p:pic>
        <p:nvPicPr>
          <p:cNvPr id="4" name="Picture 3">
            <a:extLst>
              <a:ext uri="{FF2B5EF4-FFF2-40B4-BE49-F238E27FC236}">
                <a16:creationId xmlns:a16="http://schemas.microsoft.com/office/drawing/2014/main" id="{1830C045-8396-4E00-A53F-F173C8FA1831}"/>
              </a:ext>
            </a:extLst>
          </p:cNvPr>
          <p:cNvPicPr>
            <a:picLocks noChangeAspect="1"/>
          </p:cNvPicPr>
          <p:nvPr/>
        </p:nvPicPr>
        <p:blipFill>
          <a:blip r:embed="rId2"/>
          <a:stretch>
            <a:fillRect/>
          </a:stretch>
        </p:blipFill>
        <p:spPr>
          <a:xfrm>
            <a:off x="5980102" y="1528997"/>
            <a:ext cx="5724237" cy="4295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4C8EBBC-97FB-4E49-9C1E-51A96B087EB1}"/>
              </a:ext>
            </a:extLst>
          </p:cNvPr>
          <p:cNvPicPr>
            <a:picLocks noChangeAspect="1"/>
          </p:cNvPicPr>
          <p:nvPr/>
        </p:nvPicPr>
        <p:blipFill>
          <a:blip r:embed="rId3"/>
          <a:stretch>
            <a:fillRect/>
          </a:stretch>
        </p:blipFill>
        <p:spPr>
          <a:xfrm>
            <a:off x="487660" y="560299"/>
            <a:ext cx="4986578" cy="3741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A8624F9B-039A-496D-865A-94FC38E4FAE7}"/>
              </a:ext>
            </a:extLst>
          </p:cNvPr>
          <p:cNvSpPr txBox="1"/>
          <p:nvPr/>
        </p:nvSpPr>
        <p:spPr>
          <a:xfrm>
            <a:off x="487660" y="4691921"/>
            <a:ext cx="4833848" cy="1200329"/>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The Garden </a:t>
            </a:r>
          </a:p>
          <a:p>
            <a:r>
              <a:rPr lang="en-GB" sz="3600" dirty="0">
                <a:latin typeface="Arial" panose="020B0604020202020204" pitchFamily="34" charset="0"/>
                <a:cs typeface="Arial" panose="020B0604020202020204" pitchFamily="34" charset="0"/>
              </a:rPr>
              <a:t>Cherry Hub</a:t>
            </a:r>
          </a:p>
        </p:txBody>
      </p:sp>
    </p:spTree>
    <p:extLst>
      <p:ext uri="{BB962C8B-B14F-4D97-AF65-F5344CB8AC3E}">
        <p14:creationId xmlns:p14="http://schemas.microsoft.com/office/powerpoint/2010/main" val="206389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598160" y="1064301"/>
            <a:ext cx="11197600" cy="3970318"/>
          </a:xfrm>
        </p:spPr>
        <p:txBody>
          <a:bodyPr/>
          <a:lstStyle/>
          <a:p>
            <a:r>
              <a:rPr lang="en-GB" sz="4000" dirty="0"/>
              <a:t>The Cherry Hub Garden Centre is run by volunteers with disabilities overseen by </a:t>
            </a:r>
            <a:r>
              <a:rPr lang="en-GB" sz="4000" dirty="0">
                <a:solidFill>
                  <a:srgbClr val="990099"/>
                </a:solidFill>
              </a:rPr>
              <a:t>Sue Symes Rivers</a:t>
            </a:r>
            <a:r>
              <a:rPr lang="en-GB" sz="4000" dirty="0"/>
              <a:t> and John Williams. As well as growing and selling plants to the public, they liaise with CALAT and deliver a </a:t>
            </a:r>
            <a:r>
              <a:rPr lang="en-GB" sz="4000" dirty="0" err="1"/>
              <a:t>City&amp;Guilds</a:t>
            </a:r>
            <a:r>
              <a:rPr lang="en-GB" sz="4000" dirty="0"/>
              <a:t> in horticulture course designed for individuals unable to complete paperwork in the usual way.</a:t>
            </a:r>
          </a:p>
        </p:txBody>
      </p:sp>
    </p:spTree>
    <p:extLst>
      <p:ext uri="{BB962C8B-B14F-4D97-AF65-F5344CB8AC3E}">
        <p14:creationId xmlns:p14="http://schemas.microsoft.com/office/powerpoint/2010/main" val="7888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365760" y="160089"/>
            <a:ext cx="11542121" cy="5765223"/>
          </a:xfrm>
        </p:spPr>
        <p:txBody>
          <a:bodyPr>
            <a:normAutofit/>
          </a:bodyPr>
          <a:lstStyle/>
          <a:p>
            <a:r>
              <a:rPr lang="en-GB" sz="4000" dirty="0"/>
              <a:t>Cherry Hub Garden Centre   </a:t>
            </a:r>
            <a:r>
              <a:rPr lang="en-GB" dirty="0"/>
              <a:t>                </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282" y="1087242"/>
            <a:ext cx="7895436" cy="4444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273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478783" y="1117967"/>
            <a:ext cx="11713217" cy="5740033"/>
          </a:xfrm>
        </p:spPr>
        <p:txBody>
          <a:bodyPr/>
          <a:lstStyle/>
          <a:p>
            <a:r>
              <a:rPr lang="en-GB" sz="4000" dirty="0"/>
              <a:t>As an in-house service we work with the Social Worker to ensure that the resident is supported in the most appropriate way possible.</a:t>
            </a:r>
          </a:p>
          <a:p>
            <a:r>
              <a:rPr lang="en-GB" sz="4000" dirty="0"/>
              <a:t>We have a simple referral form and we will then carry out our own good conversation with the individual and their carers. We carry out Person Centred reviews too..</a:t>
            </a:r>
          </a:p>
          <a:p>
            <a:endParaRPr lang="en-GB" dirty="0"/>
          </a:p>
          <a:p>
            <a:endParaRPr lang="en-GB" dirty="0"/>
          </a:p>
        </p:txBody>
      </p:sp>
    </p:spTree>
    <p:extLst>
      <p:ext uri="{BB962C8B-B14F-4D97-AF65-F5344CB8AC3E}">
        <p14:creationId xmlns:p14="http://schemas.microsoft.com/office/powerpoint/2010/main" val="111101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9993" y="2347784"/>
            <a:ext cx="4562007" cy="3682313"/>
          </a:xfrm>
          <a:prstGeom prst="rect">
            <a:avLst/>
          </a:prstGeom>
        </p:spPr>
      </p:pic>
      <p:sp>
        <p:nvSpPr>
          <p:cNvPr id="2" name="Text Placeholder 1"/>
          <p:cNvSpPr>
            <a:spLocks noGrp="1"/>
          </p:cNvSpPr>
          <p:nvPr>
            <p:ph type="body" sz="quarter" idx="10"/>
          </p:nvPr>
        </p:nvSpPr>
        <p:spPr/>
        <p:txBody>
          <a:bodyPr/>
          <a:lstStyle/>
          <a:p>
            <a:r>
              <a:rPr lang="en-GB" dirty="0"/>
              <a:t>PW – Active Lives</a:t>
            </a:r>
          </a:p>
        </p:txBody>
      </p:sp>
      <p:sp>
        <p:nvSpPr>
          <p:cNvPr id="3" name="Text Placeholder 2"/>
          <p:cNvSpPr>
            <a:spLocks noGrp="1"/>
          </p:cNvSpPr>
          <p:nvPr>
            <p:ph type="body" sz="quarter" idx="11"/>
          </p:nvPr>
        </p:nvSpPr>
        <p:spPr>
          <a:xfrm>
            <a:off x="313347" y="976387"/>
            <a:ext cx="11116045" cy="3478901"/>
          </a:xfrm>
        </p:spPr>
        <p:txBody>
          <a:bodyPr/>
          <a:lstStyle/>
          <a:p>
            <a:r>
              <a:rPr lang="en-GB" sz="4400" dirty="0"/>
              <a:t>The Active Lives Service enables adults with disabilities to live the life they choose by offering Person Centred support that is </a:t>
            </a:r>
          </a:p>
          <a:p>
            <a:r>
              <a:rPr lang="en-GB" sz="4400" dirty="0"/>
              <a:t>aligned to the values of </a:t>
            </a:r>
          </a:p>
          <a:p>
            <a:r>
              <a:rPr lang="en-GB" sz="4400" dirty="0"/>
              <a:t>Community Led Support</a:t>
            </a:r>
            <a:r>
              <a:rPr lang="en-GB" dirty="0"/>
              <a:t>. </a:t>
            </a:r>
          </a:p>
        </p:txBody>
      </p:sp>
    </p:spTree>
    <p:extLst>
      <p:ext uri="{BB962C8B-B14F-4D97-AF65-F5344CB8AC3E}">
        <p14:creationId xmlns:p14="http://schemas.microsoft.com/office/powerpoint/2010/main" val="162905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598160" y="749508"/>
            <a:ext cx="11142736" cy="4237057"/>
          </a:xfrm>
        </p:spPr>
        <p:txBody>
          <a:bodyPr/>
          <a:lstStyle/>
          <a:p>
            <a:r>
              <a:rPr lang="en-GB" sz="4000" dirty="0"/>
              <a:t>To reiterate – where and when appropriate, we will seek to step down our support of individuals, seeking always to transition into ordinary life opportunities and utilise other more long term options such as technology, PA’s, voluntary groups, family and friends.</a:t>
            </a:r>
          </a:p>
          <a:p>
            <a:endParaRPr lang="en-GB" dirty="0"/>
          </a:p>
        </p:txBody>
      </p:sp>
    </p:spTree>
    <p:extLst>
      <p:ext uri="{BB962C8B-B14F-4D97-AF65-F5344CB8AC3E}">
        <p14:creationId xmlns:p14="http://schemas.microsoft.com/office/powerpoint/2010/main" val="217688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598160" y="1027790"/>
            <a:ext cx="11405287" cy="4237057"/>
          </a:xfrm>
        </p:spPr>
        <p:txBody>
          <a:bodyPr/>
          <a:lstStyle/>
          <a:p>
            <a:r>
              <a:rPr lang="en-GB" sz="4000" dirty="0"/>
              <a:t>We are unique in that we are the Council, one team, open and transparent. We can work together to ensure best outcomes for all. We have an excellent reputation and others in the P&amp;V sector seek our advice too, as has been shown during the Covid19 crisis.</a:t>
            </a:r>
          </a:p>
          <a:p>
            <a:endParaRPr lang="en-GB" dirty="0"/>
          </a:p>
        </p:txBody>
      </p:sp>
    </p:spTree>
    <p:extLst>
      <p:ext uri="{BB962C8B-B14F-4D97-AF65-F5344CB8AC3E}">
        <p14:creationId xmlns:p14="http://schemas.microsoft.com/office/powerpoint/2010/main" val="156519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1094581" y="512656"/>
            <a:ext cx="10002837" cy="8053487"/>
          </a:xfrm>
        </p:spPr>
        <p:txBody>
          <a:bodyPr/>
          <a:lstStyle/>
          <a:p>
            <a:r>
              <a:rPr lang="en-GB" sz="4000" dirty="0">
                <a:hlinkClick r:id="rId2"/>
              </a:rPr>
              <a:t>ActiveLivesReferrals@croydon.gov.uk</a:t>
            </a:r>
            <a:endParaRPr lang="en-GB" sz="4000" dirty="0"/>
          </a:p>
          <a:p>
            <a:r>
              <a:rPr lang="en-GB" sz="4000" dirty="0"/>
              <a:t>We cannot accept Direct Payments (We are the Council).</a:t>
            </a:r>
          </a:p>
          <a:p>
            <a:r>
              <a:rPr lang="en-GB" sz="4000" dirty="0"/>
              <a:t>Sessions need to be entered on an individual’s Support Plan on LAS.</a:t>
            </a:r>
          </a:p>
          <a:p>
            <a:r>
              <a:rPr lang="en-GB" sz="4000" dirty="0"/>
              <a:t>Current costs as displayed on Council’s fees and charges…. </a:t>
            </a:r>
          </a:p>
          <a:p>
            <a:r>
              <a:rPr lang="en-GB" sz="4000" dirty="0"/>
              <a:t>1 session £31.03 …. 1 day (2 sessions) £62.07</a:t>
            </a:r>
          </a:p>
          <a:p>
            <a:endParaRPr lang="en-GB" dirty="0"/>
          </a:p>
          <a:p>
            <a:endParaRPr lang="en-GB" dirty="0"/>
          </a:p>
          <a:p>
            <a:endParaRPr lang="en-GB" dirty="0"/>
          </a:p>
        </p:txBody>
      </p:sp>
    </p:spTree>
    <p:extLst>
      <p:ext uri="{BB962C8B-B14F-4D97-AF65-F5344CB8AC3E}">
        <p14:creationId xmlns:p14="http://schemas.microsoft.com/office/powerpoint/2010/main" val="55997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22FFDA-F328-4A7C-87E1-47E4E3564ABB}"/>
              </a:ext>
            </a:extLst>
          </p:cNvPr>
          <p:cNvSpPr>
            <a:spLocks noGrp="1"/>
          </p:cNvSpPr>
          <p:nvPr>
            <p:ph type="body" sz="quarter" idx="10"/>
          </p:nvPr>
        </p:nvSpPr>
        <p:spPr/>
        <p:txBody>
          <a:bodyPr/>
          <a:lstStyle/>
          <a:p>
            <a:r>
              <a:rPr lang="en-GB" dirty="0"/>
              <a:t>PW Active Lives</a:t>
            </a:r>
          </a:p>
        </p:txBody>
      </p:sp>
      <p:sp>
        <p:nvSpPr>
          <p:cNvPr id="3" name="Text Placeholder 2">
            <a:extLst>
              <a:ext uri="{FF2B5EF4-FFF2-40B4-BE49-F238E27FC236}">
                <a16:creationId xmlns:a16="http://schemas.microsoft.com/office/drawing/2014/main" id="{C2436459-D587-4552-B38D-EEE3666DC88D}"/>
              </a:ext>
            </a:extLst>
          </p:cNvPr>
          <p:cNvSpPr>
            <a:spLocks noGrp="1"/>
          </p:cNvSpPr>
          <p:nvPr>
            <p:ph type="body" sz="quarter" idx="11"/>
          </p:nvPr>
        </p:nvSpPr>
        <p:spPr>
          <a:xfrm>
            <a:off x="598160" y="383619"/>
            <a:ext cx="11124148" cy="6034472"/>
          </a:xfrm>
        </p:spPr>
        <p:txBody>
          <a:bodyPr/>
          <a:lstStyle/>
          <a:p>
            <a:pPr algn="ctr"/>
            <a:r>
              <a:rPr lang="en-GB" dirty="0"/>
              <a:t>Active Lives Options Appraisal 2022</a:t>
            </a:r>
          </a:p>
          <a:p>
            <a:pPr algn="just"/>
            <a:endParaRPr lang="en-GB" sz="3600" b="0" i="0" u="none" strike="noStrike" baseline="0" dirty="0">
              <a:solidFill>
                <a:srgbClr val="000000"/>
              </a:solidFill>
            </a:endParaRPr>
          </a:p>
          <a:p>
            <a:pPr algn="just"/>
            <a:r>
              <a:rPr lang="en-GB" sz="3600" b="0" i="0" u="none" strike="noStrike" baseline="0" dirty="0">
                <a:solidFill>
                  <a:srgbClr val="000000"/>
                </a:solidFill>
              </a:rPr>
              <a:t>Active Lives </a:t>
            </a:r>
            <a:r>
              <a:rPr lang="en-GB" sz="3600" b="0" i="0" u="none" strike="noStrike" baseline="0">
                <a:solidFill>
                  <a:srgbClr val="000000"/>
                </a:solidFill>
              </a:rPr>
              <a:t>was validated </a:t>
            </a:r>
            <a:r>
              <a:rPr lang="en-GB" sz="3600" b="0" i="0" u="none" strike="noStrike" baseline="0" dirty="0">
                <a:solidFill>
                  <a:srgbClr val="000000"/>
                </a:solidFill>
              </a:rPr>
              <a:t>by an Options Appraisal conducted by Commercial Gov.  </a:t>
            </a:r>
          </a:p>
          <a:p>
            <a:pPr algn="just"/>
            <a:r>
              <a:rPr lang="en-GB" sz="3600" b="0" i="0" u="none" strike="noStrike" baseline="0" dirty="0">
                <a:solidFill>
                  <a:srgbClr val="000000"/>
                </a:solidFill>
              </a:rPr>
              <a:t>We are working through a number of their recommendations AND will continue to deliver person-centred support enabling people to  develop a mixed blend of opportunities to meet their assessed needs, based on their personal interests, outcomes and aspirations.  </a:t>
            </a:r>
          </a:p>
          <a:p>
            <a:pPr algn="just"/>
            <a:endParaRPr lang="en-GB" sz="1800" b="0" i="0" u="none" strike="noStrike" baseline="0" dirty="0">
              <a:solidFill>
                <a:srgbClr val="000000"/>
              </a:solidFill>
              <a:latin typeface="Futura Lt BT"/>
            </a:endParaRPr>
          </a:p>
        </p:txBody>
      </p:sp>
    </p:spTree>
    <p:extLst>
      <p:ext uri="{BB962C8B-B14F-4D97-AF65-F5344CB8AC3E}">
        <p14:creationId xmlns:p14="http://schemas.microsoft.com/office/powerpoint/2010/main" val="2962054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6600A-8040-4251-BE1C-10C13AFB8A55}"/>
              </a:ext>
            </a:extLst>
          </p:cNvPr>
          <p:cNvSpPr>
            <a:spLocks noGrp="1"/>
          </p:cNvSpPr>
          <p:nvPr>
            <p:ph type="body" sz="quarter" idx="10"/>
          </p:nvPr>
        </p:nvSpPr>
        <p:spPr/>
        <p:txBody>
          <a:bodyPr/>
          <a:lstStyle/>
          <a:p>
            <a:r>
              <a:rPr lang="en-GB" dirty="0"/>
              <a:t>PW Active Lives</a:t>
            </a:r>
          </a:p>
        </p:txBody>
      </p:sp>
      <p:sp>
        <p:nvSpPr>
          <p:cNvPr id="3" name="Text Placeholder 2">
            <a:extLst>
              <a:ext uri="{FF2B5EF4-FFF2-40B4-BE49-F238E27FC236}">
                <a16:creationId xmlns:a16="http://schemas.microsoft.com/office/drawing/2014/main" id="{9003CA39-DBAC-4272-A15E-DB73C6DE5849}"/>
              </a:ext>
            </a:extLst>
          </p:cNvPr>
          <p:cNvSpPr>
            <a:spLocks noGrp="1"/>
          </p:cNvSpPr>
          <p:nvPr>
            <p:ph type="body" sz="quarter" idx="11"/>
          </p:nvPr>
        </p:nvSpPr>
        <p:spPr>
          <a:xfrm>
            <a:off x="268376" y="215525"/>
            <a:ext cx="11438942" cy="4888518"/>
          </a:xfrm>
        </p:spPr>
        <p:txBody>
          <a:bodyPr/>
          <a:lstStyle/>
          <a:p>
            <a:pPr algn="ctr"/>
            <a:r>
              <a:rPr lang="en-GB" sz="4000" dirty="0"/>
              <a:t>A quote from the Options Appraisal Report</a:t>
            </a:r>
          </a:p>
          <a:p>
            <a:pPr algn="ctr"/>
            <a:endParaRPr lang="en-GB" sz="4000" dirty="0"/>
          </a:p>
          <a:p>
            <a:pPr algn="l"/>
            <a:endParaRPr lang="en-GB" sz="1800" b="0" i="0" u="none" strike="noStrike" baseline="0" dirty="0">
              <a:solidFill>
                <a:srgbClr val="000000"/>
              </a:solidFill>
              <a:latin typeface="Futura Lt BT"/>
            </a:endParaRPr>
          </a:p>
          <a:p>
            <a:r>
              <a:rPr lang="en-GB" sz="3600" b="0" i="0" u="none" strike="noStrike" baseline="0" dirty="0">
                <a:solidFill>
                  <a:srgbClr val="000000"/>
                </a:solidFill>
              </a:rPr>
              <a:t>‘During the engagement work every single staff member spoken to, described the model and its vision with passion and a great level of commitment to delivering personalised support’  </a:t>
            </a:r>
          </a:p>
          <a:p>
            <a:endParaRPr lang="en-GB" sz="1800" b="0" i="0" u="none" strike="noStrike" baseline="0" dirty="0">
              <a:solidFill>
                <a:srgbClr val="000000"/>
              </a:solidFill>
              <a:latin typeface="Futura Lt BT"/>
            </a:endParaRPr>
          </a:p>
          <a:p>
            <a:pPr algn="ctr"/>
            <a:endParaRPr lang="en-GB" sz="4000" dirty="0"/>
          </a:p>
        </p:txBody>
      </p:sp>
    </p:spTree>
    <p:extLst>
      <p:ext uri="{BB962C8B-B14F-4D97-AF65-F5344CB8AC3E}">
        <p14:creationId xmlns:p14="http://schemas.microsoft.com/office/powerpoint/2010/main" val="383005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951238" y="782478"/>
            <a:ext cx="10002837" cy="4486356"/>
          </a:xfrm>
        </p:spPr>
        <p:txBody>
          <a:bodyPr/>
          <a:lstStyle/>
          <a:p>
            <a:r>
              <a:rPr lang="en-GB" sz="4400" dirty="0"/>
              <a:t>We were once called Day Opportunities and before that we were Day Services or even Day Centres.</a:t>
            </a:r>
          </a:p>
          <a:p>
            <a:r>
              <a:rPr lang="en-GB" sz="4400" dirty="0"/>
              <a:t>But we have always been the Council’s provision for adults with disabilities particularly learning disabilities and autism.</a:t>
            </a:r>
          </a:p>
        </p:txBody>
      </p:sp>
    </p:spTree>
    <p:extLst>
      <p:ext uri="{BB962C8B-B14F-4D97-AF65-F5344CB8AC3E}">
        <p14:creationId xmlns:p14="http://schemas.microsoft.com/office/powerpoint/2010/main" val="387649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383061" y="160792"/>
            <a:ext cx="11565924" cy="6439712"/>
          </a:xfrm>
        </p:spPr>
        <p:txBody>
          <a:bodyPr/>
          <a:lstStyle/>
          <a:p>
            <a:endParaRPr lang="en-GB" sz="4400" dirty="0"/>
          </a:p>
          <a:p>
            <a:r>
              <a:rPr lang="en-GB" sz="4400" dirty="0"/>
              <a:t>For many years our service has lead in Person Centred thinking and working…</a:t>
            </a:r>
          </a:p>
          <a:p>
            <a:r>
              <a:rPr lang="en-GB" sz="4400" dirty="0"/>
              <a:t>We have helped to change the old ‘day centre for life’ mind-set for external day services too, by leading on the ‘Active Lives project’..</a:t>
            </a:r>
          </a:p>
          <a:p>
            <a:endParaRPr lang="en-GB" dirty="0">
              <a:solidFill>
                <a:srgbClr val="7030A0"/>
              </a:solidFill>
            </a:endParaRPr>
          </a:p>
          <a:p>
            <a:endParaRPr lang="en-GB" sz="4800" dirty="0">
              <a:solidFill>
                <a:srgbClr val="7030A0"/>
              </a:solidFill>
            </a:endParaRPr>
          </a:p>
          <a:p>
            <a:endParaRPr lang="en-GB" dirty="0">
              <a:solidFill>
                <a:srgbClr val="7030A0"/>
              </a:solidFill>
            </a:endParaRPr>
          </a:p>
        </p:txBody>
      </p:sp>
    </p:spTree>
    <p:extLst>
      <p:ext uri="{BB962C8B-B14F-4D97-AF65-F5344CB8AC3E}">
        <p14:creationId xmlns:p14="http://schemas.microsoft.com/office/powerpoint/2010/main" val="346852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618296" y="1019889"/>
            <a:ext cx="10955408" cy="3748719"/>
          </a:xfrm>
        </p:spPr>
        <p:txBody>
          <a:bodyPr/>
          <a:lstStyle/>
          <a:p>
            <a:r>
              <a:rPr lang="en-GB" sz="4400" dirty="0"/>
              <a:t>We only want to work with people when needed and only for as long and as often as necessary. We are passionate about supporting emotional and physical wellbeing and ensure that ‘independence’ is at the core of all we do. </a:t>
            </a:r>
          </a:p>
        </p:txBody>
      </p:sp>
    </p:spTree>
    <p:extLst>
      <p:ext uri="{BB962C8B-B14F-4D97-AF65-F5344CB8AC3E}">
        <p14:creationId xmlns:p14="http://schemas.microsoft.com/office/powerpoint/2010/main" val="155714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832938" y="148435"/>
            <a:ext cx="10002837" cy="9455922"/>
          </a:xfrm>
        </p:spPr>
        <p:txBody>
          <a:bodyPr vert="horz" lIns="91440" tIns="45720" rIns="91440" bIns="45720" rtlCol="0" anchor="t">
            <a:spAutoFit/>
          </a:bodyPr>
          <a:lstStyle/>
          <a:p>
            <a:endParaRPr lang="en-GB" sz="4400" dirty="0">
              <a:latin typeface="Arial"/>
              <a:cs typeface="Arial"/>
            </a:endParaRPr>
          </a:p>
          <a:p>
            <a:r>
              <a:rPr lang="en-GB" sz="4400" dirty="0">
                <a:latin typeface="Arial"/>
                <a:cs typeface="Arial"/>
              </a:rPr>
              <a:t>We have a range of sessions and support based in the Community and at our Hubs.</a:t>
            </a:r>
          </a:p>
          <a:p>
            <a:endParaRPr lang="en-GB" sz="4400" dirty="0">
              <a:latin typeface="Arial"/>
              <a:cs typeface="Arial"/>
            </a:endParaRPr>
          </a:p>
          <a:p>
            <a:r>
              <a:rPr lang="en-GB" sz="4400" dirty="0"/>
              <a:t>We talk about sessions not ‘days’ but two sessions in a Hub is one day. One session can be up to half a day.</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68394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748061" y="215525"/>
            <a:ext cx="11066618" cy="9680599"/>
          </a:xfrm>
        </p:spPr>
        <p:txBody>
          <a:bodyPr/>
          <a:lstStyle/>
          <a:p>
            <a:r>
              <a:rPr lang="en-GB" sz="4400" dirty="0"/>
              <a:t>We aim to empower individuals and their families to transition from us to other options that are identified and explored whilst we are developing skills and confidence. Our outreach support and autism mentoring are time measured and our other services seek to step down support partly or wholly as appropriate to the individual.</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9384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424" y="420284"/>
            <a:ext cx="200342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p:txBody>
          <a:bodyPr/>
          <a:lstStyle/>
          <a:p>
            <a:r>
              <a:rPr lang="en-GB" dirty="0"/>
              <a:t>PW – Active Lives</a:t>
            </a:r>
          </a:p>
          <a:p>
            <a:endParaRPr lang="en-GB" dirty="0"/>
          </a:p>
        </p:txBody>
      </p:sp>
      <p:sp>
        <p:nvSpPr>
          <p:cNvPr id="3" name="Text Placeholder 2"/>
          <p:cNvSpPr>
            <a:spLocks noGrp="1"/>
          </p:cNvSpPr>
          <p:nvPr>
            <p:ph type="body" sz="quarter" idx="11"/>
          </p:nvPr>
        </p:nvSpPr>
        <p:spPr>
          <a:xfrm>
            <a:off x="481914" y="420284"/>
            <a:ext cx="11219935" cy="5304016"/>
          </a:xfrm>
        </p:spPr>
        <p:txBody>
          <a:bodyPr/>
          <a:lstStyle/>
          <a:p>
            <a:r>
              <a:rPr lang="en-GB" sz="4000" dirty="0"/>
              <a:t>Meet the Management team……</a:t>
            </a:r>
          </a:p>
          <a:p>
            <a:endParaRPr lang="en-GB" sz="4000" dirty="0">
              <a:solidFill>
                <a:srgbClr val="7030A0"/>
              </a:solidFill>
            </a:endParaRPr>
          </a:p>
          <a:p>
            <a:endParaRPr lang="en-GB" sz="4000" dirty="0">
              <a:solidFill>
                <a:srgbClr val="7030A0"/>
              </a:solidFill>
            </a:endParaRPr>
          </a:p>
          <a:p>
            <a:r>
              <a:rPr lang="en-GB" sz="4000" dirty="0">
                <a:solidFill>
                  <a:srgbClr val="7030A0"/>
                </a:solidFill>
              </a:rPr>
              <a:t>Caz Clarke</a:t>
            </a:r>
          </a:p>
          <a:p>
            <a:r>
              <a:rPr lang="en-GB" sz="4000" dirty="0"/>
              <a:t>Caz and team offer support to individuals with more complex needs, they are based at Addington Heights and the Cherry Hub.</a:t>
            </a:r>
          </a:p>
          <a:p>
            <a:endParaRPr lang="en-GB" dirty="0"/>
          </a:p>
        </p:txBody>
      </p:sp>
    </p:spTree>
    <p:extLst>
      <p:ext uri="{BB962C8B-B14F-4D97-AF65-F5344CB8AC3E}">
        <p14:creationId xmlns:p14="http://schemas.microsoft.com/office/powerpoint/2010/main" val="405983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PW – Active Lives</a:t>
            </a:r>
          </a:p>
          <a:p>
            <a:endParaRPr lang="en-GB" dirty="0"/>
          </a:p>
        </p:txBody>
      </p:sp>
      <p:pic>
        <p:nvPicPr>
          <p:cNvPr id="5" name="Picture 4"/>
          <p:cNvPicPr>
            <a:picLocks noChangeAspect="1"/>
          </p:cNvPicPr>
          <p:nvPr/>
        </p:nvPicPr>
        <p:blipFill>
          <a:blip r:embed="rId2"/>
          <a:stretch>
            <a:fillRect/>
          </a:stretch>
        </p:blipFill>
        <p:spPr>
          <a:xfrm rot="21331205">
            <a:off x="598161" y="631985"/>
            <a:ext cx="5210056" cy="4423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rot="518425">
            <a:off x="5561081" y="1027313"/>
            <a:ext cx="5190476" cy="458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3511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b78acb-a125-42ee-931d-35b42eaca4cf">
      <Value>424</Value>
    </TaxCatchAll>
    <febcb389c47c4530afe6acfa103de16c xmlns="f2b78acb-a125-42ee-931d-35b42eaca4cf">
      <Terms xmlns="http://schemas.microsoft.com/office/infopath/2007/PartnerControls">
        <TermInfo xmlns="http://schemas.microsoft.com/office/infopath/2007/PartnerControls">
          <TermName xmlns="http://schemas.microsoft.com/office/infopath/2007/PartnerControls">Customer Services Transformation ＆ Communications</TermName>
          <TermId xmlns="http://schemas.microsoft.com/office/infopath/2007/PartnerControls">401b3dbd-b6f0-4cd0-9497-71e3e543bbcf</TermId>
        </TermInfo>
      </Terms>
    </febcb389c47c4530afe6acfa103de16c>
    <TaxKeywordTaxHTField xmlns="f2b78acb-a125-42ee-931d-35b42eaca4cf">
      <Terms xmlns="http://schemas.microsoft.com/office/infopath/2007/PartnerControls"/>
    </TaxKeywordTaxHTField>
    <DocumentAuthor xmlns="f2b78acb-a125-42ee-931d-35b42eaca4cf">
      <UserInfo>
        <DisplayName/>
        <AccountId xsi:nil="true"/>
        <AccountType/>
      </UserInfo>
    </DocumentAuthor>
    <Document_x0020_Description xmlns="f2b78acb-a125-42ee-931d-35b42eaca4cf" xsi:nil="true"/>
    <ProtectiveClassification xmlns="f2b78acb-a125-42ee-931d-35b42eaca4cf">NOT CLASSIFIED</ProtectiveClassification>
    <l1c2f45cb913413195fefa0ed1a24d84 xmlns="f2b78acb-a125-42ee-931d-35b42eaca4cf">
      <Terms xmlns="http://schemas.microsoft.com/office/infopath/2007/PartnerControls"/>
    </l1c2f45cb913413195fefa0ed1a24d8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c265c3e7-f7ae-4ea0-b3f5-7c0024770d9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28C1613D62043E4CA4795475BB4CAABA" ma:contentTypeVersion="26" ma:contentTypeDescription="Create a new document." ma:contentTypeScope="" ma:versionID="c50a449179754230d15045b9eff77d2e">
  <xsd:schema xmlns:xsd="http://www.w3.org/2001/XMLSchema" xmlns:xs="http://www.w3.org/2001/XMLSchema" xmlns:p="http://schemas.microsoft.com/office/2006/metadata/properties" xmlns:ns3="f2b78acb-a125-42ee-931d-35b42eaca4cf" xmlns:ns4="bf5c4afc-bc78-4a19-9669-75c2f91ced5d" xmlns:ns5="af9c10be-7b19-481d-928b-92165b7585dd" targetNamespace="http://schemas.microsoft.com/office/2006/metadata/properties" ma:root="true" ma:fieldsID="5feb903acda88783fd392c838a8236c1" ns3:_="" ns4:_="" ns5:_="">
    <xsd:import namespace="f2b78acb-a125-42ee-931d-35b42eaca4cf"/>
    <xsd:import namespace="bf5c4afc-bc78-4a19-9669-75c2f91ced5d"/>
    <xsd:import namespace="af9c10be-7b19-481d-928b-92165b7585dd"/>
    <xsd:element name="properties">
      <xsd:complexType>
        <xsd:sequence>
          <xsd:element name="documentManagement">
            <xsd:complexType>
              <xsd:all>
                <xsd:element ref="ns3:Document_x0020_Description" minOccurs="0"/>
                <xsd:element ref="ns3:DocumentAuthor" minOccurs="0"/>
                <xsd:element ref="ns3:ProtectiveClassification" minOccurs="0"/>
                <xsd:element ref="ns3:febcb389c47c4530afe6acfa103de16c" minOccurs="0"/>
                <xsd:element ref="ns3:TaxCatchAll" minOccurs="0"/>
                <xsd:element ref="ns3:TaxCatchAllLabel" minOccurs="0"/>
                <xsd:element ref="ns3:l1c2f45cb913413195fefa0ed1a24d84" minOccurs="0"/>
                <xsd:element ref="ns3:TaxKeywordTaxHTFiel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5:SharedWithUsers" minOccurs="0"/>
                <xsd:element ref="ns5:SharedWithDetails" minOccurs="0"/>
                <xsd:element ref="ns5:SharingHintHash"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78acb-a125-42ee-931d-35b42eaca4cf"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maxLength value="255"/>
        </xsd:restriction>
      </xsd:simpleType>
    </xsd:element>
    <xsd:element name="DocumentAuthor" ma:index="9" nillable="true" ma:displayName="Primary Contact" ma:list="UserInfo" ma:SearchPeopleOnly="false"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tectiveClassification" ma:index="10" nillable="true" ma:displayName="Protective Marking" ma:default="NOT CLASSIFIED" ma:description="Protective Marking scheme for LBC is being reviewed and will be available at a later date. NOT CLASSIFIED means that no Protective Marking decision has been made." ma:format="Dropdown" ma:internalName="ProtectiveClassification" ma:readOnly="false">
      <xsd:simpleType>
        <xsd:restriction base="dms:Choice">
          <xsd:enumeration value="NOT CLASSIFIED"/>
          <xsd:enumeration value="Official"/>
          <xsd:enumeration value="Official Sensitive"/>
          <xsd:enumeration value="Secret"/>
          <xsd:enumeration value="Top Secret"/>
        </xsd:restriction>
      </xsd:simpleType>
    </xsd:element>
    <xsd:element name="febcb389c47c4530afe6acfa103de16c" ma:index="11" nillable="true" ma:taxonomy="true" ma:internalName="febcb389c47c4530afe6acfa103de16c" ma:taxonomyFieldName="OrganisationalUnit" ma:displayName="Organisational Unit" ma:default="" ma:fieldId="{febcb389-c47c-4530-afe6-acfa103de16c}" ma:sspId="c265c3e7-f7ae-4ea0-b3f5-7c0024770d98" ma:termSetId="a6fd85dd-b79d-451e-9d7f-ef2ed94600ac"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2eb06dee-87ad-44e8-a18b-8f79d57635e2}" ma:internalName="TaxCatchAll" ma:showField="CatchAllData" ma:web="af9c10be-7b19-481d-928b-92165b7585d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2eb06dee-87ad-44e8-a18b-8f79d57635e2}" ma:internalName="TaxCatchAllLabel" ma:readOnly="true" ma:showField="CatchAllDataLabel" ma:web="af9c10be-7b19-481d-928b-92165b7585dd">
      <xsd:complexType>
        <xsd:complexContent>
          <xsd:extension base="dms:MultiChoiceLookup">
            <xsd:sequence>
              <xsd:element name="Value" type="dms:Lookup" maxOccurs="unbounded" minOccurs="0" nillable="true"/>
            </xsd:sequence>
          </xsd:extension>
        </xsd:complexContent>
      </xsd:complexType>
    </xsd:element>
    <xsd:element name="l1c2f45cb913413195fefa0ed1a24d84" ma:index="15" nillable="true" ma:taxonomy="true" ma:internalName="l1c2f45cb913413195fefa0ed1a24d84" ma:taxonomyFieldName="Activity" ma:displayName="Activity" ma:fieldId="{51c2f45c-b913-4131-95fe-fa0ed1a24d84}" ma:sspId="c265c3e7-f7ae-4ea0-b3f5-7c0024770d98" ma:termSetId="753275df-fc85-4ec7-8f6d-defd1dbad5d1"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fieldId="{23f27201-bee3-471e-b2e7-b64fd8b7ca38}" ma:taxonomyMulti="true" ma:sspId="c265c3e7-f7ae-4ea0-b3f5-7c0024770d98"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5c4afc-bc78-4a19-9669-75c2f91ced5d"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Location" ma:index="23" nillable="true" ma:displayName="MediaServiceLocation" ma:internalName="MediaServiceLocation"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3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9c10be-7b19-481d-928b-92165b7585dd"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element name="SharingHintHash" ma:index="3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EC9CD-6D84-4ACC-8F83-217199BF849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f9c10be-7b19-481d-928b-92165b7585dd"/>
    <ds:schemaRef ds:uri="bf5c4afc-bc78-4a19-9669-75c2f91ced5d"/>
    <ds:schemaRef ds:uri="f2b78acb-a125-42ee-931d-35b42eaca4cf"/>
    <ds:schemaRef ds:uri="http://www.w3.org/XML/1998/namespace"/>
    <ds:schemaRef ds:uri="http://purl.org/dc/dcmitype/"/>
  </ds:schemaRefs>
</ds:datastoreItem>
</file>

<file path=customXml/itemProps2.xml><?xml version="1.0" encoding="utf-8"?>
<ds:datastoreItem xmlns:ds="http://schemas.openxmlformats.org/officeDocument/2006/customXml" ds:itemID="{38B02A49-3A1E-491D-8473-98EF036985EB}">
  <ds:schemaRefs>
    <ds:schemaRef ds:uri="http://schemas.microsoft.com/sharepoint/v3/contenttype/forms"/>
  </ds:schemaRefs>
</ds:datastoreItem>
</file>

<file path=customXml/itemProps3.xml><?xml version="1.0" encoding="utf-8"?>
<ds:datastoreItem xmlns:ds="http://schemas.openxmlformats.org/officeDocument/2006/customXml" ds:itemID="{52386159-DD1C-41EE-B7EB-60AE2D902E2F}">
  <ds:schemaRefs>
    <ds:schemaRef ds:uri="Microsoft.SharePoint.Taxonomy.ContentTypeSync"/>
  </ds:schemaRefs>
</ds:datastoreItem>
</file>

<file path=customXml/itemProps4.xml><?xml version="1.0" encoding="utf-8"?>
<ds:datastoreItem xmlns:ds="http://schemas.openxmlformats.org/officeDocument/2006/customXml" ds:itemID="{3359D28E-DA84-4FE4-B5D2-2AF7CA0C4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78acb-a125-42ee-931d-35b42eaca4cf"/>
    <ds:schemaRef ds:uri="bf5c4afc-bc78-4a19-9669-75c2f91ced5d"/>
    <ds:schemaRef ds:uri="af9c10be-7b19-481d-928b-92165b7585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2132</TotalTime>
  <Words>918</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Futura Lt BT</vt:lpstr>
      <vt:lpstr>Office Theme</vt:lpstr>
      <vt:lpstr>Active Lives Bitesize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Capita ITES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Atika</dc:creator>
  <cp:lastModifiedBy>Wallingford, Paul</cp:lastModifiedBy>
  <cp:revision>109</cp:revision>
  <dcterms:created xsi:type="dcterms:W3CDTF">2020-01-24T15:31:55Z</dcterms:created>
  <dcterms:modified xsi:type="dcterms:W3CDTF">2022-05-24T08:27:17Z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0x01010028C1613D62043E4CA4795475BB4CAABA</vt:lpwstr>
  </property>
  <property fmtid="{D5CDD505-2E9C-101B-9397-08002B2CF9AE}" pid="3" name="TaxKeyword">
    <vt:lpwstr/>
  </property>
  <property fmtid="{D5CDD505-2E9C-101B-9397-08002B2CF9AE}" pid="4" name="Activity">
    <vt:lpwstr/>
  </property>
  <property fmtid="{D5CDD505-2E9C-101B-9397-08002B2CF9AE}" pid="5" name="l1c2f45cb913413195fefa0ed1a24d84">
    <vt:lpwstr/>
  </property>
  <property fmtid="{D5CDD505-2E9C-101B-9397-08002B2CF9AE}" pid="6" name="OrganisationalUnit">
    <vt:lpwstr>424;#Customer Services Transformation ＆ Communications|401b3dbd-b6f0-4cd0-9497-71e3e543bbcf</vt:lpwstr>
  </property>
</Properties>
</file>