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6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62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12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4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2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8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823A-8978-42B2-B0A5-4F0FBDE6DAC3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18A1F-568D-49BC-B8A8-A00B25022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5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2805-5C5A-4DA6-B93D-3511E7AFB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892" y="287501"/>
            <a:ext cx="5143500" cy="465951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solidFill>
                  <a:srgbClr val="002060"/>
                </a:solidFill>
              </a:rPr>
              <a:t>Viability Assessments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5C9204-EC82-45AB-8DC5-836A31C6CEFA}"/>
              </a:ext>
            </a:extLst>
          </p:cNvPr>
          <p:cNvSpPr txBox="1"/>
          <p:nvPr/>
        </p:nvSpPr>
        <p:spPr>
          <a:xfrm>
            <a:off x="211364" y="885383"/>
            <a:ext cx="646773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4A7540-BFB7-4235-898A-62F56C8F6896}"/>
              </a:ext>
            </a:extLst>
          </p:cNvPr>
          <p:cNvSpPr txBox="1"/>
          <p:nvPr/>
        </p:nvSpPr>
        <p:spPr>
          <a:xfrm>
            <a:off x="2067376" y="1062963"/>
            <a:ext cx="1663573" cy="692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Family Group Conference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Child’s SW to invite PAST to attend FGC</a:t>
            </a:r>
            <a:r>
              <a:rPr lang="en-GB" sz="800" b="1" dirty="0">
                <a:solidFill>
                  <a:srgbClr val="FF0000"/>
                </a:solidFill>
              </a:rPr>
              <a:t> </a:t>
            </a:r>
            <a:r>
              <a:rPr lang="en-GB" sz="800" dirty="0"/>
              <a:t>via email  fostering@towerhamlets.gov.uk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CFB07-9829-434A-979B-7384BE4B9B47}"/>
              </a:ext>
            </a:extLst>
          </p:cNvPr>
          <p:cNvSpPr txBox="1"/>
          <p:nvPr/>
        </p:nvSpPr>
        <p:spPr>
          <a:xfrm>
            <a:off x="3815437" y="1137346"/>
            <a:ext cx="949777" cy="6001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Permanency Planning Meeting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DC6660-A067-4187-A77A-05EDD9F4F802}"/>
              </a:ext>
            </a:extLst>
          </p:cNvPr>
          <p:cNvSpPr txBox="1"/>
          <p:nvPr/>
        </p:nvSpPr>
        <p:spPr>
          <a:xfrm>
            <a:off x="4860951" y="1138257"/>
            <a:ext cx="749301" cy="6001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Child’s Social Worker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ED48F-F63E-4022-865C-87C2EB868FC9}"/>
              </a:ext>
            </a:extLst>
          </p:cNvPr>
          <p:cNvSpPr txBox="1"/>
          <p:nvPr/>
        </p:nvSpPr>
        <p:spPr>
          <a:xfrm>
            <a:off x="342903" y="972020"/>
            <a:ext cx="17408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Referral</a:t>
            </a:r>
            <a:r>
              <a:rPr lang="en-GB" sz="1400" dirty="0">
                <a:solidFill>
                  <a:srgbClr val="002060"/>
                </a:solidFill>
              </a:rPr>
              <a:t> </a:t>
            </a:r>
            <a:r>
              <a:rPr lang="en-GB" sz="1400" b="1" dirty="0">
                <a:solidFill>
                  <a:srgbClr val="002060"/>
                </a:solidFill>
              </a:rPr>
              <a:t>routes</a:t>
            </a:r>
          </a:p>
          <a:p>
            <a:r>
              <a:rPr lang="en-GB" sz="900" dirty="0"/>
              <a:t>Ideally, referrals should result after a Family Group Conference has taken place, however this is not always possible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D778FA-7705-4CD9-B5C6-6F1BCABE6FA1}"/>
              </a:ext>
            </a:extLst>
          </p:cNvPr>
          <p:cNvSpPr txBox="1"/>
          <p:nvPr/>
        </p:nvSpPr>
        <p:spPr>
          <a:xfrm>
            <a:off x="211365" y="2200332"/>
            <a:ext cx="593543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B272A-7F5E-4EFE-82A0-C430AB2CE6C6}"/>
              </a:ext>
            </a:extLst>
          </p:cNvPr>
          <p:cNvSpPr txBox="1"/>
          <p:nvPr/>
        </p:nvSpPr>
        <p:spPr>
          <a:xfrm>
            <a:off x="1422400" y="2336932"/>
            <a:ext cx="4597400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Child social worker searches mosaic profile for applicants/creates profile </a:t>
            </a:r>
            <a:br>
              <a:rPr lang="en-GB" sz="1100" dirty="0"/>
            </a:br>
            <a:r>
              <a:rPr lang="en-GB" sz="900" dirty="0"/>
              <a:t>(with basic demographic fields/contact info)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114CD1-2C10-49B8-B913-B8931D0385BD}"/>
              </a:ext>
            </a:extLst>
          </p:cNvPr>
          <p:cNvSpPr txBox="1"/>
          <p:nvPr/>
        </p:nvSpPr>
        <p:spPr>
          <a:xfrm>
            <a:off x="1439277" y="2835716"/>
            <a:ext cx="4583344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Child social worker sends email to PAST Manager</a:t>
            </a:r>
            <a:r>
              <a:rPr lang="en-GB" sz="900" dirty="0"/>
              <a:t> </a:t>
            </a:r>
          </a:p>
          <a:p>
            <a:pPr algn="ctr"/>
            <a:r>
              <a:rPr lang="en-GB" sz="900" dirty="0"/>
              <a:t>(with child’s details and applicant contact info)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B9D492-0595-40C3-873C-651802E0B512}"/>
              </a:ext>
            </a:extLst>
          </p:cNvPr>
          <p:cNvSpPr txBox="1"/>
          <p:nvPr/>
        </p:nvSpPr>
        <p:spPr>
          <a:xfrm>
            <a:off x="207736" y="3506211"/>
            <a:ext cx="595431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5D3BE-6CCD-4DD9-A694-5932BD4B29A8}"/>
              </a:ext>
            </a:extLst>
          </p:cNvPr>
          <p:cNvSpPr txBox="1"/>
          <p:nvPr/>
        </p:nvSpPr>
        <p:spPr>
          <a:xfrm>
            <a:off x="1328965" y="3629778"/>
            <a:ext cx="4690836" cy="430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PAST/FRAT Team Manager allocates Assessor within a week of receiving request unless case is time dependent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84D3DD-4566-4B47-A6E8-5FA09CB1A985}"/>
              </a:ext>
            </a:extLst>
          </p:cNvPr>
          <p:cNvSpPr txBox="1"/>
          <p:nvPr/>
        </p:nvSpPr>
        <p:spPr>
          <a:xfrm>
            <a:off x="1328965" y="4246637"/>
            <a:ext cx="4690835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Screening of applicant to be completed within 2 days of allocation </a:t>
            </a:r>
            <a:r>
              <a:rPr lang="en-GB" sz="900" dirty="0"/>
              <a:t>and written up</a:t>
            </a:r>
            <a:endParaRPr lang="en-GB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2AF648-527D-4B5A-BC6E-A8D165263880}"/>
              </a:ext>
            </a:extLst>
          </p:cNvPr>
          <p:cNvSpPr txBox="1"/>
          <p:nvPr/>
        </p:nvSpPr>
        <p:spPr>
          <a:xfrm>
            <a:off x="1342347" y="4711737"/>
            <a:ext cx="4677453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PAST/FRAT Manager to review and sign off screening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E8DA46-C2A5-47EE-A436-48C70FE01F93}"/>
              </a:ext>
            </a:extLst>
          </p:cNvPr>
          <p:cNvSpPr txBox="1"/>
          <p:nvPr/>
        </p:nvSpPr>
        <p:spPr>
          <a:xfrm>
            <a:off x="306157" y="2336933"/>
            <a:ext cx="1255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Making the referral</a:t>
            </a:r>
          </a:p>
        </p:txBody>
      </p:sp>
      <p:sp>
        <p:nvSpPr>
          <p:cNvPr id="22" name="Star: 8 Points 21">
            <a:extLst>
              <a:ext uri="{FF2B5EF4-FFF2-40B4-BE49-F238E27FC236}">
                <a16:creationId xmlns:a16="http://schemas.microsoft.com/office/drawing/2014/main" id="{62561ACB-25E6-4CEB-A3B5-6D243713FDA2}"/>
              </a:ext>
            </a:extLst>
          </p:cNvPr>
          <p:cNvSpPr/>
          <p:nvPr/>
        </p:nvSpPr>
        <p:spPr>
          <a:xfrm>
            <a:off x="5193882" y="389755"/>
            <a:ext cx="1339598" cy="825328"/>
          </a:xfrm>
          <a:prstGeom prst="star8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DD3BB9-2314-47C3-8306-375D3CA746FB}"/>
              </a:ext>
            </a:extLst>
          </p:cNvPr>
          <p:cNvSpPr txBox="1"/>
          <p:nvPr/>
        </p:nvSpPr>
        <p:spPr>
          <a:xfrm>
            <a:off x="5336372" y="483287"/>
            <a:ext cx="105716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Limit 2 maternal and 2 paternal VA’s per family maximum</a:t>
            </a:r>
          </a:p>
          <a:p>
            <a:endParaRPr lang="en-GB" sz="11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64D6BD-86BE-44CE-A68F-DBAE4836596D}"/>
              </a:ext>
            </a:extLst>
          </p:cNvPr>
          <p:cNvSpPr txBox="1"/>
          <p:nvPr/>
        </p:nvSpPr>
        <p:spPr>
          <a:xfrm>
            <a:off x="306157" y="3606723"/>
            <a:ext cx="1255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Screening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63D932-6A7D-43F1-AA64-EA0D9EC30FCD}"/>
              </a:ext>
            </a:extLst>
          </p:cNvPr>
          <p:cNvSpPr txBox="1"/>
          <p:nvPr/>
        </p:nvSpPr>
        <p:spPr>
          <a:xfrm>
            <a:off x="203632" y="5710920"/>
            <a:ext cx="647546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38D86-44E5-4600-ACAA-E98BB8E8CE56}"/>
              </a:ext>
            </a:extLst>
          </p:cNvPr>
          <p:cNvSpPr txBox="1"/>
          <p:nvPr/>
        </p:nvSpPr>
        <p:spPr>
          <a:xfrm>
            <a:off x="465140" y="5302683"/>
            <a:ext cx="1798405" cy="276999"/>
          </a:xfrm>
          <a:prstGeom prst="rect">
            <a:avLst/>
          </a:prstGeom>
          <a:solidFill>
            <a:srgbClr val="00B050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Screening positive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0DAEB1-65C4-4805-AFE0-C88990D7BC23}"/>
              </a:ext>
            </a:extLst>
          </p:cNvPr>
          <p:cNvSpPr txBox="1"/>
          <p:nvPr/>
        </p:nvSpPr>
        <p:spPr>
          <a:xfrm>
            <a:off x="2443395" y="5290980"/>
            <a:ext cx="1798405" cy="276999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Screening negative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04A20D-4C79-46D6-9807-C626EB0A255E}"/>
              </a:ext>
            </a:extLst>
          </p:cNvPr>
          <p:cNvSpPr txBox="1"/>
          <p:nvPr/>
        </p:nvSpPr>
        <p:spPr>
          <a:xfrm>
            <a:off x="330188" y="5813821"/>
            <a:ext cx="1255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Viability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DFC45A-0A72-4C81-916D-632F5180E7BA}"/>
              </a:ext>
            </a:extLst>
          </p:cNvPr>
          <p:cNvSpPr txBox="1"/>
          <p:nvPr/>
        </p:nvSpPr>
        <p:spPr>
          <a:xfrm>
            <a:off x="1859193" y="5832651"/>
            <a:ext cx="4287603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PAST/FRAT Team Manager allocates VA Assessor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3A8C41-10C1-4BBC-828C-2B4149FC558D}"/>
              </a:ext>
            </a:extLst>
          </p:cNvPr>
          <p:cNvSpPr txBox="1"/>
          <p:nvPr/>
        </p:nvSpPr>
        <p:spPr>
          <a:xfrm>
            <a:off x="1859192" y="6229793"/>
            <a:ext cx="4287603" cy="430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Viability completed/written up within two weeks</a:t>
            </a:r>
            <a:br>
              <a:rPr lang="en-GB" sz="1100" dirty="0"/>
            </a:br>
            <a:r>
              <a:rPr lang="en-GB" sz="1100" dirty="0"/>
              <a:t> unless timescales directed by court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3EE5C4-D0DF-4F23-9B2F-45420AFEC99F}"/>
              </a:ext>
            </a:extLst>
          </p:cNvPr>
          <p:cNvSpPr txBox="1"/>
          <p:nvPr/>
        </p:nvSpPr>
        <p:spPr>
          <a:xfrm>
            <a:off x="1859192" y="6809177"/>
            <a:ext cx="4287603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Assessor sends VA to Team Manager for QA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2E2EE7-FD18-46C1-B788-D4BBD6F1D511}"/>
              </a:ext>
            </a:extLst>
          </p:cNvPr>
          <p:cNvSpPr txBox="1"/>
          <p:nvPr/>
        </p:nvSpPr>
        <p:spPr>
          <a:xfrm>
            <a:off x="1859192" y="7189669"/>
            <a:ext cx="4287603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Team Manager sends VA to Sharon Vickers &amp; Fostering ADM for advice </a:t>
            </a:r>
            <a:r>
              <a:rPr lang="en-GB" sz="900" dirty="0"/>
              <a:t>(as required)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821917-937C-4A75-A6E3-ECD9D77F69FC}"/>
              </a:ext>
            </a:extLst>
          </p:cNvPr>
          <p:cNvSpPr txBox="1"/>
          <p:nvPr/>
        </p:nvSpPr>
        <p:spPr>
          <a:xfrm>
            <a:off x="1859192" y="7668386"/>
            <a:ext cx="4287603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PAST/FRAT send VA to legal for filing to court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5A5E14-B7A3-4009-AE6D-1070AF99E70E}"/>
              </a:ext>
            </a:extLst>
          </p:cNvPr>
          <p:cNvSpPr txBox="1"/>
          <p:nvPr/>
        </p:nvSpPr>
        <p:spPr>
          <a:xfrm>
            <a:off x="661990" y="8223948"/>
            <a:ext cx="1798405" cy="276999"/>
          </a:xfrm>
          <a:prstGeom prst="rect">
            <a:avLst/>
          </a:prstGeom>
          <a:solidFill>
            <a:srgbClr val="00B050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Viability positive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0A2222-15B8-4BCE-85DD-AC990FCAF608}"/>
              </a:ext>
            </a:extLst>
          </p:cNvPr>
          <p:cNvSpPr txBox="1"/>
          <p:nvPr/>
        </p:nvSpPr>
        <p:spPr>
          <a:xfrm>
            <a:off x="3370495" y="8196343"/>
            <a:ext cx="1798405" cy="276999"/>
          </a:xfrm>
          <a:prstGeom prst="rect">
            <a:avLst/>
          </a:prstGeom>
          <a:solidFill>
            <a:srgbClr val="FF0000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Viability negative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439E69-4A49-43B5-B067-208A0D11D0E5}"/>
              </a:ext>
            </a:extLst>
          </p:cNvPr>
          <p:cNvSpPr txBox="1"/>
          <p:nvPr/>
        </p:nvSpPr>
        <p:spPr>
          <a:xfrm>
            <a:off x="3429000" y="8675759"/>
            <a:ext cx="3001261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VA Assessor writes letter to applicant confirming the VA outcome and explain the applicant’s opportunity to challenge</a:t>
            </a:r>
          </a:p>
          <a:p>
            <a:pPr algn="ctr"/>
            <a:r>
              <a:rPr lang="en-GB" sz="1100" i="1" dirty="0"/>
              <a:t>Await further directions from court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E32692-28C6-43C4-82BC-9FB65EA0628B}"/>
              </a:ext>
            </a:extLst>
          </p:cNvPr>
          <p:cNvSpPr txBox="1"/>
          <p:nvPr/>
        </p:nvSpPr>
        <p:spPr>
          <a:xfrm>
            <a:off x="415473" y="8693945"/>
            <a:ext cx="2681263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Team Manager allocates immediately for connected persons assessment</a:t>
            </a:r>
          </a:p>
          <a:p>
            <a:pPr algn="ctr"/>
            <a:r>
              <a:rPr lang="en-GB" sz="1100" i="1" dirty="0"/>
              <a:t>VA assessor will undertake full assessment unless unsuitable i.e. geography, capacity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C1D8635-63FA-4237-BAB6-7733EC71B35A}"/>
              </a:ext>
            </a:extLst>
          </p:cNvPr>
          <p:cNvCxnSpPr>
            <a:cxnSpLocks/>
          </p:cNvCxnSpPr>
          <p:nvPr/>
        </p:nvCxnSpPr>
        <p:spPr>
          <a:xfrm>
            <a:off x="913256" y="1960981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87FE347-75D7-4CEC-AB62-1C075077BADA}"/>
              </a:ext>
            </a:extLst>
          </p:cNvPr>
          <p:cNvCxnSpPr>
            <a:cxnSpLocks/>
          </p:cNvCxnSpPr>
          <p:nvPr/>
        </p:nvCxnSpPr>
        <p:spPr>
          <a:xfrm>
            <a:off x="2169651" y="2684303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B4090CE-E6FC-4BD4-82CC-0133709FD1F6}"/>
              </a:ext>
            </a:extLst>
          </p:cNvPr>
          <p:cNvCxnSpPr>
            <a:cxnSpLocks/>
          </p:cNvCxnSpPr>
          <p:nvPr/>
        </p:nvCxnSpPr>
        <p:spPr>
          <a:xfrm>
            <a:off x="2176911" y="4034826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5F52782-DF61-46E8-91A6-FDE01EDC4A96}"/>
              </a:ext>
            </a:extLst>
          </p:cNvPr>
          <p:cNvCxnSpPr>
            <a:cxnSpLocks/>
          </p:cNvCxnSpPr>
          <p:nvPr/>
        </p:nvCxnSpPr>
        <p:spPr>
          <a:xfrm>
            <a:off x="2169657" y="4486853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93F205-07E2-4C17-B14F-039ACBFDC4CD}"/>
              </a:ext>
            </a:extLst>
          </p:cNvPr>
          <p:cNvCxnSpPr>
            <a:cxnSpLocks/>
          </p:cNvCxnSpPr>
          <p:nvPr/>
        </p:nvCxnSpPr>
        <p:spPr>
          <a:xfrm flipH="1">
            <a:off x="1469346" y="7915184"/>
            <a:ext cx="707565" cy="3041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C35346C-C69A-4BC2-99E0-CF18176291A4}"/>
              </a:ext>
            </a:extLst>
          </p:cNvPr>
          <p:cNvCxnSpPr>
            <a:cxnSpLocks/>
          </p:cNvCxnSpPr>
          <p:nvPr/>
        </p:nvCxnSpPr>
        <p:spPr>
          <a:xfrm>
            <a:off x="2176911" y="7905370"/>
            <a:ext cx="1193584" cy="2815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1AA0F7-FC4D-42B2-8895-D350A84ACB0E}"/>
              </a:ext>
            </a:extLst>
          </p:cNvPr>
          <p:cNvCxnSpPr>
            <a:cxnSpLocks/>
          </p:cNvCxnSpPr>
          <p:nvPr/>
        </p:nvCxnSpPr>
        <p:spPr>
          <a:xfrm>
            <a:off x="2169657" y="6019811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A2A6F29-ADC7-4FA6-B974-C6D13BD3BDE2}"/>
              </a:ext>
            </a:extLst>
          </p:cNvPr>
          <p:cNvCxnSpPr>
            <a:cxnSpLocks/>
          </p:cNvCxnSpPr>
          <p:nvPr/>
        </p:nvCxnSpPr>
        <p:spPr>
          <a:xfrm>
            <a:off x="2162402" y="6600394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CC85D68-0BE4-4C76-BF76-20E15143EAF8}"/>
              </a:ext>
            </a:extLst>
          </p:cNvPr>
          <p:cNvCxnSpPr>
            <a:cxnSpLocks/>
          </p:cNvCxnSpPr>
          <p:nvPr/>
        </p:nvCxnSpPr>
        <p:spPr>
          <a:xfrm>
            <a:off x="2169651" y="6996777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DB4D7AE-5B37-4B6F-A3B6-58AF7FC101E4}"/>
              </a:ext>
            </a:extLst>
          </p:cNvPr>
          <p:cNvCxnSpPr>
            <a:cxnSpLocks/>
          </p:cNvCxnSpPr>
          <p:nvPr/>
        </p:nvCxnSpPr>
        <p:spPr>
          <a:xfrm>
            <a:off x="2162402" y="7440512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4E64CC5-6887-4ECA-9C31-519D2E27ECD1}"/>
              </a:ext>
            </a:extLst>
          </p:cNvPr>
          <p:cNvCxnSpPr>
            <a:cxnSpLocks/>
          </p:cNvCxnSpPr>
          <p:nvPr/>
        </p:nvCxnSpPr>
        <p:spPr>
          <a:xfrm flipH="1">
            <a:off x="1859192" y="4971557"/>
            <a:ext cx="317078" cy="3420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42C238B-4C72-4C47-953F-2969E6399931}"/>
              </a:ext>
            </a:extLst>
          </p:cNvPr>
          <p:cNvCxnSpPr>
            <a:cxnSpLocks/>
          </p:cNvCxnSpPr>
          <p:nvPr/>
        </p:nvCxnSpPr>
        <p:spPr>
          <a:xfrm>
            <a:off x="2162402" y="4985448"/>
            <a:ext cx="504598" cy="2832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6E04968-9361-42DF-967F-A6C4860495BD}"/>
              </a:ext>
            </a:extLst>
          </p:cNvPr>
          <p:cNvCxnSpPr>
            <a:cxnSpLocks/>
          </p:cNvCxnSpPr>
          <p:nvPr/>
        </p:nvCxnSpPr>
        <p:spPr>
          <a:xfrm>
            <a:off x="1342346" y="8467561"/>
            <a:ext cx="0" cy="264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C28E9B-A878-4E33-9F54-EFB4C7452A2C}"/>
              </a:ext>
            </a:extLst>
          </p:cNvPr>
          <p:cNvCxnSpPr>
            <a:cxnSpLocks/>
          </p:cNvCxnSpPr>
          <p:nvPr/>
        </p:nvCxnSpPr>
        <p:spPr>
          <a:xfrm>
            <a:off x="4153584" y="8449258"/>
            <a:ext cx="0" cy="264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CD157D2-0060-49E8-A6B9-6C3067ED77EF}"/>
              </a:ext>
            </a:extLst>
          </p:cNvPr>
          <p:cNvCxnSpPr>
            <a:cxnSpLocks/>
          </p:cNvCxnSpPr>
          <p:nvPr/>
        </p:nvCxnSpPr>
        <p:spPr>
          <a:xfrm>
            <a:off x="970709" y="5568165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7832DF1-1284-4F16-9D52-754CDE5CF908}"/>
              </a:ext>
            </a:extLst>
          </p:cNvPr>
          <p:cNvCxnSpPr>
            <a:cxnSpLocks/>
          </p:cNvCxnSpPr>
          <p:nvPr/>
        </p:nvCxnSpPr>
        <p:spPr>
          <a:xfrm>
            <a:off x="913256" y="3263857"/>
            <a:ext cx="0" cy="264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3DCF4CE-BC92-48F3-8C0E-7954C2FFD6F6}"/>
              </a:ext>
            </a:extLst>
          </p:cNvPr>
          <p:cNvSpPr txBox="1"/>
          <p:nvPr/>
        </p:nvSpPr>
        <p:spPr>
          <a:xfrm>
            <a:off x="5691299" y="1291031"/>
            <a:ext cx="742266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Court directed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46BC8AA-FF2E-4A43-BBCB-3012E43DA3AF}"/>
              </a:ext>
            </a:extLst>
          </p:cNvPr>
          <p:cNvSpPr txBox="1"/>
          <p:nvPr/>
        </p:nvSpPr>
        <p:spPr>
          <a:xfrm>
            <a:off x="6090392" y="3845909"/>
            <a:ext cx="8353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i="1" dirty="0"/>
              <a:t>Where the court has ordered a VA, screening is discretionary</a:t>
            </a:r>
          </a:p>
          <a:p>
            <a:endParaRPr lang="en-GB" sz="1050" b="1" dirty="0"/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8E7E4621-DF39-4C39-96BA-BC14B4139679}"/>
              </a:ext>
            </a:extLst>
          </p:cNvPr>
          <p:cNvSpPr txBox="1">
            <a:spLocks/>
          </p:cNvSpPr>
          <p:nvPr/>
        </p:nvSpPr>
        <p:spPr>
          <a:xfrm>
            <a:off x="1009875" y="1728006"/>
            <a:ext cx="5143500" cy="465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50" b="1" i="1" dirty="0">
                <a:solidFill>
                  <a:srgbClr val="FF0000"/>
                </a:solidFill>
              </a:rPr>
              <a:t>(PAST prioritise VAs on cases in active care proceedings)</a:t>
            </a:r>
          </a:p>
        </p:txBody>
      </p:sp>
      <p:sp>
        <p:nvSpPr>
          <p:cNvPr id="70" name="Star: 8 Points 69">
            <a:extLst>
              <a:ext uri="{FF2B5EF4-FFF2-40B4-BE49-F238E27FC236}">
                <a16:creationId xmlns:a16="http://schemas.microsoft.com/office/drawing/2014/main" id="{472C182E-4002-4BA5-86FA-319E062ACFF5}"/>
              </a:ext>
            </a:extLst>
          </p:cNvPr>
          <p:cNvSpPr/>
          <p:nvPr/>
        </p:nvSpPr>
        <p:spPr>
          <a:xfrm>
            <a:off x="397412" y="6441641"/>
            <a:ext cx="1339598" cy="1110272"/>
          </a:xfrm>
          <a:prstGeom prst="star8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78204F8-D8FB-4D7C-84BA-C869DEB8817E}"/>
              </a:ext>
            </a:extLst>
          </p:cNvPr>
          <p:cNvSpPr txBox="1"/>
          <p:nvPr/>
        </p:nvSpPr>
        <p:spPr>
          <a:xfrm>
            <a:off x="559898" y="6680388"/>
            <a:ext cx="1057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If Regulation 24 connected person, a joint visit between VA assessor and child social worker </a:t>
            </a:r>
          </a:p>
          <a:p>
            <a:pPr algn="ctr"/>
            <a:endParaRPr lang="en-GB" sz="400" b="1" dirty="0"/>
          </a:p>
        </p:txBody>
      </p:sp>
      <p:sp>
        <p:nvSpPr>
          <p:cNvPr id="73" name="Star: 8 Points 72">
            <a:extLst>
              <a:ext uri="{FF2B5EF4-FFF2-40B4-BE49-F238E27FC236}">
                <a16:creationId xmlns:a16="http://schemas.microsoft.com/office/drawing/2014/main" id="{E9E2E174-ABC8-40D4-A1D1-6622EF8C1391}"/>
              </a:ext>
            </a:extLst>
          </p:cNvPr>
          <p:cNvSpPr/>
          <p:nvPr/>
        </p:nvSpPr>
        <p:spPr>
          <a:xfrm>
            <a:off x="87257" y="4053894"/>
            <a:ext cx="1339598" cy="1141791"/>
          </a:xfrm>
          <a:prstGeom prst="star8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3FB1789B-3A3A-4C0F-850C-B947C2F575DD}"/>
              </a:ext>
            </a:extLst>
          </p:cNvPr>
          <p:cNvSpPr txBox="1">
            <a:spLocks/>
          </p:cNvSpPr>
          <p:nvPr/>
        </p:nvSpPr>
        <p:spPr>
          <a:xfrm>
            <a:off x="69853" y="9233490"/>
            <a:ext cx="6731222" cy="465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 b="1" i="1" dirty="0">
                <a:solidFill>
                  <a:srgbClr val="FF0000"/>
                </a:solidFill>
              </a:rPr>
              <a:t>(VA to be uploaded on the applicant’s file by the assessor)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E277F1B-5C89-41CC-AA90-7B21092A54E8}"/>
              </a:ext>
            </a:extLst>
          </p:cNvPr>
          <p:cNvSpPr txBox="1"/>
          <p:nvPr/>
        </p:nvSpPr>
        <p:spPr>
          <a:xfrm>
            <a:off x="4469240" y="5127394"/>
            <a:ext cx="1533954" cy="5078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i="1" dirty="0"/>
              <a:t>Screening worker to inform applicant, legal and child social worker of outcome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5D19DBE-6261-4E28-BC8F-85A34B0DF565}"/>
              </a:ext>
            </a:extLst>
          </p:cNvPr>
          <p:cNvCxnSpPr>
            <a:cxnSpLocks/>
          </p:cNvCxnSpPr>
          <p:nvPr/>
        </p:nvCxnSpPr>
        <p:spPr>
          <a:xfrm flipV="1">
            <a:off x="4191412" y="5386939"/>
            <a:ext cx="285312" cy="9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1F78301-E524-476F-8B51-68C063E6AE8E}"/>
              </a:ext>
            </a:extLst>
          </p:cNvPr>
          <p:cNvCxnSpPr>
            <a:cxnSpLocks/>
          </p:cNvCxnSpPr>
          <p:nvPr/>
        </p:nvCxnSpPr>
        <p:spPr>
          <a:xfrm>
            <a:off x="6382537" y="1721918"/>
            <a:ext cx="0" cy="2123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75DA5E9-0882-4AF9-BF32-8CDB0A7BC0C5}"/>
              </a:ext>
            </a:extLst>
          </p:cNvPr>
          <p:cNvCxnSpPr>
            <a:cxnSpLocks/>
          </p:cNvCxnSpPr>
          <p:nvPr/>
        </p:nvCxnSpPr>
        <p:spPr>
          <a:xfrm>
            <a:off x="6382537" y="4566704"/>
            <a:ext cx="0" cy="114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773A584-EC4C-4263-AA8E-D7896594D3B1}"/>
              </a:ext>
            </a:extLst>
          </p:cNvPr>
          <p:cNvSpPr txBox="1"/>
          <p:nvPr/>
        </p:nvSpPr>
        <p:spPr>
          <a:xfrm>
            <a:off x="127727" y="4179820"/>
            <a:ext cx="1242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VA assessor and child social worker have discussion about history, reasons for LBTH involvement, updates on children and family needs </a:t>
            </a:r>
          </a:p>
          <a:p>
            <a:pPr algn="ctr"/>
            <a:endParaRPr lang="en-GB" sz="400" b="1" dirty="0"/>
          </a:p>
        </p:txBody>
      </p:sp>
    </p:spTree>
    <p:extLst>
      <p:ext uri="{BB962C8B-B14F-4D97-AF65-F5344CB8AC3E}">
        <p14:creationId xmlns:p14="http://schemas.microsoft.com/office/powerpoint/2010/main" val="381966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169419012476499D9B8211B2AC5EAA" ma:contentTypeVersion="16" ma:contentTypeDescription="Create a new document." ma:contentTypeScope="" ma:versionID="eb13bf78b5952030994f8c4bae2b5947">
  <xsd:schema xmlns:xsd="http://www.w3.org/2001/XMLSchema" xmlns:xs="http://www.w3.org/2001/XMLSchema" xmlns:p="http://schemas.microsoft.com/office/2006/metadata/properties" xmlns:ns2="d0cb3550-5917-45e7-b3d9-8d6b0b3b6a55" xmlns:ns3="4f75f2f3-4eac-42ce-b130-9a48b4cb3e8b" targetNamespace="http://schemas.microsoft.com/office/2006/metadata/properties" ma:root="true" ma:fieldsID="3d53720bc7af6b371f4b87284f08092b" ns2:_="" ns3:_="">
    <xsd:import namespace="d0cb3550-5917-45e7-b3d9-8d6b0b3b6a55"/>
    <xsd:import namespace="4f75f2f3-4eac-42ce-b130-9a48b4cb3e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b3550-5917-45e7-b3d9-8d6b0b3b6a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7725aa-a115-4173-8de3-4bc35a2462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5f2f3-4eac-42ce-b130-9a48b4cb3e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7235d14-6927-439f-a4ec-a307259f050a}" ma:internalName="TaxCatchAll" ma:showField="CatchAllData" ma:web="4f75f2f3-4eac-42ce-b130-9a48b4cb3e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cb3550-5917-45e7-b3d9-8d6b0b3b6a55">
      <Terms xmlns="http://schemas.microsoft.com/office/infopath/2007/PartnerControls"/>
    </lcf76f155ced4ddcb4097134ff3c332f>
    <TaxCatchAll xmlns="4f75f2f3-4eac-42ce-b130-9a48b4cb3e8b" xsi:nil="true"/>
  </documentManagement>
</p:properties>
</file>

<file path=customXml/itemProps1.xml><?xml version="1.0" encoding="utf-8"?>
<ds:datastoreItem xmlns:ds="http://schemas.openxmlformats.org/officeDocument/2006/customXml" ds:itemID="{F2DBA369-4350-4EA5-AE6A-FDB31FBED42F}"/>
</file>

<file path=customXml/itemProps2.xml><?xml version="1.0" encoding="utf-8"?>
<ds:datastoreItem xmlns:ds="http://schemas.openxmlformats.org/officeDocument/2006/customXml" ds:itemID="{0A63FB92-4122-4CE8-A79D-EF565708C3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F55C4-8E72-4A69-8316-9ECD2FA91EA3}">
  <ds:schemaRefs>
    <ds:schemaRef ds:uri="http://schemas.microsoft.com/office/2006/metadata/properties"/>
    <ds:schemaRef ds:uri="http://schemas.microsoft.com/office/infopath/2007/PartnerControls"/>
    <ds:schemaRef ds:uri="f8e38aaa-2514-4b62-bcb7-8e476af75d9a"/>
    <ds:schemaRef ds:uri="20e2bef3-9786-4dee-ae28-4a0f9d1420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344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Viability Assessments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Viability Assessments</dc:title>
  <dc:creator>Vicky Seyforth</dc:creator>
  <cp:lastModifiedBy>Roland Hunter</cp:lastModifiedBy>
  <cp:revision>6</cp:revision>
  <dcterms:created xsi:type="dcterms:W3CDTF">2021-01-18T09:03:01Z</dcterms:created>
  <dcterms:modified xsi:type="dcterms:W3CDTF">2023-05-12T14:30:50Z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0x01010077169419012476499D9B8211B2AC5EAA</vt:lpwstr>
  </property>
</Properties>
</file>