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charts/style1.xml" ContentType="application/vnd.ms-office.chartstyle+xml"/>
  <Override PartName="/ppt/charts/chart1.xml" ContentType="application/vnd.openxmlformats-officedocument.drawingml.chart+xml"/>
  <Override PartName="/ppt/authors.xml" ContentType="application/vnd.ms-powerpoint.authors+xml"/>
  <Override PartName="/ppt/charts/colors1.xml" ContentType="application/vnd.ms-office.chartcolorstyl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5"/>
  </p:notesMasterIdLst>
  <p:sldIdLst>
    <p:sldId id="278" r:id="rId2"/>
    <p:sldId id="279" r:id="rId3"/>
    <p:sldId id="280" r:id="rId4"/>
    <p:sldId id="281" r:id="rId5"/>
    <p:sldId id="295" r:id="rId6"/>
    <p:sldId id="283" r:id="rId7"/>
    <p:sldId id="284" r:id="rId8"/>
    <p:sldId id="297" r:id="rId9"/>
    <p:sldId id="282" r:id="rId10"/>
    <p:sldId id="288" r:id="rId11"/>
    <p:sldId id="290" r:id="rId12"/>
    <p:sldId id="296" r:id="rId13"/>
    <p:sldId id="292" r:id="rId14"/>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varScale="1">
        <p:scale>
          <a:sx n="63" d="100"/>
          <a:sy n="63" d="100"/>
        </p:scale>
        <p:origin x="732" y="64"/>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25695417250349E-2"/>
          <c:y val="3.4334763948497854E-2"/>
          <c:w val="0.93716586935650903"/>
          <c:h val="0.81879895914298262"/>
        </c:manualLayout>
      </c:layout>
      <c:barChart>
        <c:barDir val="bar"/>
        <c:grouping val="clustered"/>
        <c:varyColors val="0"/>
        <c:dLbls>
          <c:dLblPos val="outEnd"/>
          <c:showLegendKey val="0"/>
          <c:showVal val="1"/>
          <c:showCatName val="0"/>
          <c:showSerName val="0"/>
          <c:showPercent val="0"/>
          <c:showBubbleSize val="0"/>
        </c:dLbls>
        <c:gapWidth val="182"/>
        <c:axId val="1111705064"/>
        <c:axId val="1111706704"/>
      </c:barChart>
      <c:catAx>
        <c:axId val="1111705064"/>
        <c:scaling>
          <c:orientation val="minMax"/>
        </c:scaling>
        <c:delete val="0"/>
        <c:axPos val="l"/>
        <c:numFmt formatCode="General" sourceLinked="1"/>
        <c:majorTickMark val="none"/>
        <c:minorTickMark val="none"/>
        <c:tickLblPos val="nextTo"/>
        <c:spPr>
          <a:noFill/>
          <a:ln w="9525" cap="flat" cmpd="sng" algn="ctr">
            <a:solidFill>
              <a:srgbClr val="202C8F"/>
            </a:solidFill>
            <a:round/>
          </a:ln>
          <a:effectLst/>
        </c:spPr>
        <c:txPr>
          <a:bodyPr rot="-60000000" spcFirstLastPara="1" vertOverflow="ellipsis" vert="horz" wrap="square" anchor="ctr" anchorCtr="1"/>
          <a:lstStyle/>
          <a:p>
            <a:pPr>
              <a:defRPr sz="1197" b="0" i="0" u="none" strike="noStrike" kern="1200" baseline="0">
                <a:solidFill>
                  <a:schemeClr val="accent6"/>
                </a:solidFill>
                <a:latin typeface="Sabon Next LT" panose="02000500000000000000" pitchFamily="2" charset="0"/>
                <a:ea typeface="+mn-ea"/>
                <a:cs typeface="Sabon Next LT" panose="02000500000000000000" pitchFamily="2" charset="0"/>
              </a:defRPr>
            </a:pPr>
            <a:endParaRPr lang="en-US"/>
          </a:p>
        </c:txPr>
        <c:crossAx val="1111706704"/>
        <c:crosses val="autoZero"/>
        <c:auto val="1"/>
        <c:lblAlgn val="ctr"/>
        <c:lblOffset val="100"/>
        <c:noMultiLvlLbl val="0"/>
      </c:catAx>
      <c:valAx>
        <c:axId val="1111706704"/>
        <c:scaling>
          <c:orientation val="minMax"/>
        </c:scaling>
        <c:delete val="0"/>
        <c:axPos val="b"/>
        <c:majorGridlines>
          <c:spPr>
            <a:ln w="9525" cap="flat" cmpd="sng" algn="ctr">
              <a:solidFill>
                <a:schemeClr val="tx1">
                  <a:lumMod val="15000"/>
                  <a:lumOff val="85000"/>
                </a:schemeClr>
              </a:solidFill>
              <a:round/>
            </a:ln>
            <a:effectLst/>
          </c:spPr>
        </c:majorGridlines>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Sabon Next LT" panose="02000500000000000000" pitchFamily="2" charset="0"/>
                <a:ea typeface="+mn-ea"/>
                <a:cs typeface="Sabon Next LT" panose="02000500000000000000" pitchFamily="2" charset="0"/>
              </a:defRPr>
            </a:pPr>
            <a:endParaRPr lang="en-US"/>
          </a:p>
        </c:txPr>
        <c:crossAx val="1111705064"/>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accent6"/>
              </a:solidFill>
              <a:latin typeface="Sabon Next LT" panose="02000500000000000000" pitchFamily="2" charset="0"/>
              <a:ea typeface="+mn-ea"/>
              <a:cs typeface="Sabon Next LT" panose="02000500000000000000" pitchFamily="2"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Private Fostering</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en-US" dirty="0"/>
              <a:t>Deion Grant</a:t>
            </a:r>
          </a:p>
          <a:p>
            <a:r>
              <a:rPr lang="en-US" dirty="0"/>
              <a:t>FSP Team Manager</a:t>
            </a:r>
          </a:p>
          <a:p>
            <a:endParaRPr lang="en-US" dirty="0"/>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0A5BFC-C134-C072-C14D-9E51A94C8E7E}"/>
              </a:ext>
            </a:extLst>
          </p:cNvPr>
          <p:cNvSpPr>
            <a:spLocks noGrp="1"/>
          </p:cNvSpPr>
          <p:nvPr>
            <p:ph type="title"/>
          </p:nvPr>
        </p:nvSpPr>
        <p:spPr/>
        <p:txBody>
          <a:bodyPr/>
          <a:lstStyle/>
          <a:p>
            <a:r>
              <a:rPr lang="en-US" dirty="0"/>
              <a:t>Important to ask questions!</a:t>
            </a:r>
          </a:p>
        </p:txBody>
      </p:sp>
      <p:sp>
        <p:nvSpPr>
          <p:cNvPr id="373" name="Footer Placeholder 372">
            <a:extLst>
              <a:ext uri="{FF2B5EF4-FFF2-40B4-BE49-F238E27FC236}">
                <a16:creationId xmlns:a16="http://schemas.microsoft.com/office/drawing/2014/main" id="{EC015AD8-FC03-181D-1A34-AD00F66C42C2}"/>
              </a:ext>
            </a:extLst>
          </p:cNvPr>
          <p:cNvSpPr>
            <a:spLocks noGrp="1"/>
          </p:cNvSpPr>
          <p:nvPr>
            <p:ph type="ftr" sz="quarter" idx="11"/>
          </p:nvPr>
        </p:nvSpPr>
        <p:spPr/>
        <p:txBody>
          <a:bodyPr/>
          <a:lstStyle/>
          <a:p>
            <a:r>
              <a:rPr lang="en-US"/>
              <a:t>Presentation title</a:t>
            </a:r>
            <a:endParaRPr lang="en-US" dirty="0"/>
          </a:p>
        </p:txBody>
      </p:sp>
      <p:sp>
        <p:nvSpPr>
          <p:cNvPr id="374" name="Slide Number Placeholder 373">
            <a:extLst>
              <a:ext uri="{FF2B5EF4-FFF2-40B4-BE49-F238E27FC236}">
                <a16:creationId xmlns:a16="http://schemas.microsoft.com/office/drawing/2014/main" id="{049B2870-98EC-2977-8CE4-A7AA3009991A}"/>
              </a:ext>
            </a:extLst>
          </p:cNvPr>
          <p:cNvSpPr>
            <a:spLocks noGrp="1"/>
          </p:cNvSpPr>
          <p:nvPr>
            <p:ph type="sldNum" sz="quarter" idx="12"/>
          </p:nvPr>
        </p:nvSpPr>
        <p:spPr/>
        <p:txBody>
          <a:bodyPr/>
          <a:lstStyle/>
          <a:p>
            <a:fld id="{48F63A3B-78C7-47BE-AE5E-E10140E04643}" type="slidenum">
              <a:rPr lang="en-US" smtClean="0"/>
              <a:pPr/>
              <a:t>10</a:t>
            </a:fld>
            <a:endParaRPr lang="en-US" dirty="0"/>
          </a:p>
        </p:txBody>
      </p:sp>
      <p:sp>
        <p:nvSpPr>
          <p:cNvPr id="44" name="TextBox 43">
            <a:extLst>
              <a:ext uri="{FF2B5EF4-FFF2-40B4-BE49-F238E27FC236}">
                <a16:creationId xmlns:a16="http://schemas.microsoft.com/office/drawing/2014/main" id="{150677A5-B474-10BF-D383-40A42DD81789}"/>
              </a:ext>
            </a:extLst>
          </p:cNvPr>
          <p:cNvSpPr txBox="1"/>
          <p:nvPr/>
        </p:nvSpPr>
        <p:spPr>
          <a:xfrm>
            <a:off x="1544320" y="2834640"/>
            <a:ext cx="9519920" cy="1569660"/>
          </a:xfrm>
          <a:prstGeom prst="rect">
            <a:avLst/>
          </a:prstGeom>
          <a:noFill/>
        </p:spPr>
        <p:txBody>
          <a:bodyPr wrap="square" rtlCol="0">
            <a:spAutoFit/>
          </a:bodyPr>
          <a:lstStyle/>
          <a:p>
            <a:r>
              <a:rPr lang="en-GB" sz="2400" dirty="0">
                <a:solidFill>
                  <a:schemeClr val="accent6">
                    <a:lumMod val="75000"/>
                  </a:schemeClr>
                </a:solidFill>
                <a:latin typeface="+mj-lt"/>
              </a:rPr>
              <a:t>Why is asking questions important?</a:t>
            </a:r>
          </a:p>
          <a:p>
            <a:endParaRPr lang="en-GB" sz="2400" dirty="0">
              <a:solidFill>
                <a:schemeClr val="accent6">
                  <a:lumMod val="75000"/>
                </a:schemeClr>
              </a:solidFill>
              <a:latin typeface="+mj-lt"/>
            </a:endParaRPr>
          </a:p>
          <a:p>
            <a:endParaRPr lang="en-GB" sz="2400" dirty="0">
              <a:solidFill>
                <a:schemeClr val="accent6">
                  <a:lumMod val="75000"/>
                </a:schemeClr>
              </a:solidFill>
              <a:latin typeface="+mj-lt"/>
            </a:endParaRPr>
          </a:p>
          <a:p>
            <a:r>
              <a:rPr lang="en-GB" sz="2400" dirty="0">
                <a:solidFill>
                  <a:schemeClr val="accent6">
                    <a:lumMod val="75000"/>
                  </a:schemeClr>
                </a:solidFill>
                <a:latin typeface="+mj-lt"/>
              </a:rPr>
              <a:t>What type of questions do you think you should ask?</a:t>
            </a:r>
          </a:p>
        </p:txBody>
      </p:sp>
    </p:spTree>
    <p:extLst>
      <p:ext uri="{BB962C8B-B14F-4D97-AF65-F5344CB8AC3E}">
        <p14:creationId xmlns:p14="http://schemas.microsoft.com/office/powerpoint/2010/main" val="160049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4026408" y="296100"/>
            <a:ext cx="8165592" cy="768096"/>
          </a:xfrm>
        </p:spPr>
        <p:txBody>
          <a:bodyPr/>
          <a:lstStyle/>
          <a:p>
            <a:r>
              <a:rPr lang="en-US" dirty="0"/>
              <a:t>Responsibilities</a:t>
            </a:r>
            <a:br>
              <a:rPr lang="en-US" dirty="0"/>
            </a:br>
            <a:endParaRPr lang="en-US" dirty="0"/>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11</a:t>
            </a:fld>
            <a:endParaRPr lang="en-US" dirty="0"/>
          </a:p>
        </p:txBody>
      </p:sp>
      <p:sp>
        <p:nvSpPr>
          <p:cNvPr id="11" name="Text Placeholder 10">
            <a:extLst>
              <a:ext uri="{FF2B5EF4-FFF2-40B4-BE49-F238E27FC236}">
                <a16:creationId xmlns:a16="http://schemas.microsoft.com/office/drawing/2014/main" id="{A2C39DD0-CD86-2929-7808-58D17FC2C0A6}"/>
              </a:ext>
            </a:extLst>
          </p:cNvPr>
          <p:cNvSpPr>
            <a:spLocks noGrp="1"/>
          </p:cNvSpPr>
          <p:nvPr>
            <p:ph type="body" idx="1"/>
          </p:nvPr>
        </p:nvSpPr>
        <p:spPr>
          <a:xfrm>
            <a:off x="3931920" y="1398238"/>
            <a:ext cx="3822192" cy="411480"/>
          </a:xfrm>
        </p:spPr>
        <p:txBody>
          <a:bodyPr/>
          <a:lstStyle/>
          <a:p>
            <a:r>
              <a:rPr lang="en-US" dirty="0"/>
              <a:t>Parent</a:t>
            </a:r>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685032" y="1852390"/>
            <a:ext cx="4239768" cy="3684588"/>
          </a:xfrm>
        </p:spPr>
        <p:txBody>
          <a:bodyPr/>
          <a:lstStyle/>
          <a:p>
            <a:r>
              <a:rPr lang="en-GB" sz="1800" dirty="0"/>
              <a:t>•Should advise Tower Hamlets Council of any proposed arrangement at least six weeks before a private foresting arrangement is due to begin. </a:t>
            </a:r>
          </a:p>
          <a:p>
            <a:r>
              <a:rPr lang="en-GB" sz="1800" dirty="0"/>
              <a:t>•Notify the Duty Team within 48 hours that the arrangement has begun for example the child has arrived. </a:t>
            </a:r>
          </a:p>
          <a:p>
            <a:r>
              <a:rPr lang="en-GB" sz="1800" dirty="0"/>
              <a:t>•Provide the private foster carer with as much information about the child as possible, including their health and school history, their interests, religion, dietary needs etc.</a:t>
            </a:r>
          </a:p>
          <a:p>
            <a:r>
              <a:rPr lang="en-GB" sz="1800" dirty="0"/>
              <a:t>•Make appropriate financial arrangements for the child</a:t>
            </a:r>
          </a:p>
          <a:p>
            <a:r>
              <a:rPr lang="en-GB" sz="1800" dirty="0"/>
              <a:t>•Participate in major decisions which affect the child in their care.</a:t>
            </a:r>
          </a:p>
          <a:p>
            <a:endParaRPr lang="en-US" dirty="0"/>
          </a:p>
        </p:txBody>
      </p:sp>
      <p:sp>
        <p:nvSpPr>
          <p:cNvPr id="13" name="Text Placeholder 12">
            <a:extLst>
              <a:ext uri="{FF2B5EF4-FFF2-40B4-BE49-F238E27FC236}">
                <a16:creationId xmlns:a16="http://schemas.microsoft.com/office/drawing/2014/main" id="{F618F075-837C-1005-19D6-8DC90759CD53}"/>
              </a:ext>
            </a:extLst>
          </p:cNvPr>
          <p:cNvSpPr>
            <a:spLocks noGrp="1"/>
          </p:cNvSpPr>
          <p:nvPr>
            <p:ph type="body" sz="quarter" idx="3"/>
          </p:nvPr>
        </p:nvSpPr>
        <p:spPr>
          <a:xfrm>
            <a:off x="8046720" y="1344962"/>
            <a:ext cx="3822192" cy="411480"/>
          </a:xfrm>
        </p:spPr>
        <p:txBody>
          <a:bodyPr/>
          <a:lstStyle/>
          <a:p>
            <a:r>
              <a:rPr lang="en-GB" dirty="0"/>
              <a:t>Private Foster Carer</a:t>
            </a:r>
            <a:endParaRPr lang="en-US" dirty="0"/>
          </a:p>
        </p:txBody>
      </p:sp>
      <p:sp>
        <p:nvSpPr>
          <p:cNvPr id="14" name="Content Placeholder 13">
            <a:extLst>
              <a:ext uri="{FF2B5EF4-FFF2-40B4-BE49-F238E27FC236}">
                <a16:creationId xmlns:a16="http://schemas.microsoft.com/office/drawing/2014/main" id="{DD1D0BF9-FCAA-67DA-79AB-E6E7E6D2B6A1}"/>
              </a:ext>
            </a:extLst>
          </p:cNvPr>
          <p:cNvSpPr>
            <a:spLocks noGrp="1"/>
          </p:cNvSpPr>
          <p:nvPr>
            <p:ph sz="quarter" idx="4"/>
          </p:nvPr>
        </p:nvSpPr>
        <p:spPr>
          <a:xfrm>
            <a:off x="8046720" y="1862550"/>
            <a:ext cx="3886200" cy="3684588"/>
          </a:xfrm>
        </p:spPr>
        <p:txBody>
          <a:bodyPr/>
          <a:lstStyle/>
          <a:p>
            <a:r>
              <a:rPr lang="en-GB" sz="1800" dirty="0"/>
              <a:t>•Advise Tower Hamlets Council of any proposed arrangement at least six weeks before it is due to begin </a:t>
            </a:r>
          </a:p>
          <a:p>
            <a:r>
              <a:rPr lang="en-GB" sz="1800" dirty="0"/>
              <a:t>•Notify the Council within 48 hours that the arrangement has begun for example the child has arrived.</a:t>
            </a:r>
          </a:p>
          <a:p>
            <a:r>
              <a:rPr lang="en-GB" sz="1800" dirty="0"/>
              <a:t>•Notify the Council when the child leaves</a:t>
            </a:r>
          </a:p>
          <a:p>
            <a:r>
              <a:rPr lang="en-GB" sz="1800" dirty="0"/>
              <a:t>their care and provide details of the</a:t>
            </a:r>
          </a:p>
          <a:p>
            <a:r>
              <a:rPr lang="en-GB" sz="1800" dirty="0"/>
              <a:t>child’s new care arrangements</a:t>
            </a:r>
          </a:p>
          <a:p>
            <a:r>
              <a:rPr lang="en-GB" sz="1800" dirty="0"/>
              <a:t>•Provide day to day care and promote</a:t>
            </a:r>
          </a:p>
          <a:p>
            <a:r>
              <a:rPr lang="en-GB" sz="1800" dirty="0"/>
              <a:t>the child’s welfare.</a:t>
            </a:r>
          </a:p>
          <a:p>
            <a:r>
              <a:rPr lang="en-GB" sz="1800" dirty="0"/>
              <a:t>•Participate in checks carried out by the Local Authority. </a:t>
            </a:r>
          </a:p>
          <a:p>
            <a:endParaRPr lang="en-US" dirty="0"/>
          </a:p>
        </p:txBody>
      </p:sp>
    </p:spTree>
    <p:extLst>
      <p:ext uri="{BB962C8B-B14F-4D97-AF65-F5344CB8AC3E}">
        <p14:creationId xmlns:p14="http://schemas.microsoft.com/office/powerpoint/2010/main" val="317028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878D-727D-DD4F-A8C1-04BD1C212049}"/>
              </a:ext>
            </a:extLst>
          </p:cNvPr>
          <p:cNvSpPr>
            <a:spLocks noGrp="1"/>
          </p:cNvSpPr>
          <p:nvPr>
            <p:ph type="title"/>
          </p:nvPr>
        </p:nvSpPr>
        <p:spPr/>
        <p:txBody>
          <a:bodyPr/>
          <a:lstStyle/>
          <a:p>
            <a:r>
              <a:rPr lang="en-GB" dirty="0"/>
              <a:t>Local Authorities duty</a:t>
            </a:r>
          </a:p>
        </p:txBody>
      </p:sp>
      <p:sp>
        <p:nvSpPr>
          <p:cNvPr id="4" name="Content Placeholder 3">
            <a:extLst>
              <a:ext uri="{FF2B5EF4-FFF2-40B4-BE49-F238E27FC236}">
                <a16:creationId xmlns:a16="http://schemas.microsoft.com/office/drawing/2014/main" id="{E7AB8322-3858-6AED-800E-31B47F22408A}"/>
              </a:ext>
            </a:extLst>
          </p:cNvPr>
          <p:cNvSpPr>
            <a:spLocks noGrp="1"/>
          </p:cNvSpPr>
          <p:nvPr>
            <p:ph sz="half" idx="2"/>
          </p:nvPr>
        </p:nvSpPr>
        <p:spPr>
          <a:xfrm>
            <a:off x="3685032" y="2877312"/>
            <a:ext cx="7562088" cy="3684588"/>
          </a:xfrm>
        </p:spPr>
        <p:txBody>
          <a:bodyPr/>
          <a:lstStyle/>
          <a:p>
            <a:r>
              <a:rPr lang="en-GB" dirty="0"/>
              <a:t>MASH records notifications.</a:t>
            </a:r>
          </a:p>
          <a:p>
            <a:r>
              <a:rPr lang="en-GB" dirty="0"/>
              <a:t>MASH will do some initial screening.</a:t>
            </a:r>
          </a:p>
          <a:p>
            <a:r>
              <a:rPr lang="en-GB" dirty="0"/>
              <a:t>Case gets transferred to FSP once placement has been for more than 28 days.</a:t>
            </a:r>
          </a:p>
          <a:p>
            <a:r>
              <a:rPr lang="en-GB" dirty="0"/>
              <a:t>Assessment on child is carried out by FSP.</a:t>
            </a:r>
          </a:p>
          <a:p>
            <a:r>
              <a:rPr lang="en-GB" dirty="0"/>
              <a:t>Assessment of adults/Private Foster Placement is carried out by Fostering.</a:t>
            </a:r>
          </a:p>
          <a:p>
            <a:r>
              <a:rPr lang="en-GB" dirty="0"/>
              <a:t>Child will be made subject to CIN processes until 16 or 18 is there are any significant disabilities.  And if child returns back to parents.</a:t>
            </a:r>
          </a:p>
          <a:p>
            <a:r>
              <a:rPr lang="en-GB" dirty="0"/>
              <a:t>Raise awareness within the community.</a:t>
            </a:r>
          </a:p>
          <a:p>
            <a:endParaRPr lang="en-GB" dirty="0"/>
          </a:p>
        </p:txBody>
      </p:sp>
      <p:sp>
        <p:nvSpPr>
          <p:cNvPr id="5" name="Text Placeholder 4">
            <a:extLst>
              <a:ext uri="{FF2B5EF4-FFF2-40B4-BE49-F238E27FC236}">
                <a16:creationId xmlns:a16="http://schemas.microsoft.com/office/drawing/2014/main" id="{EA09A8F0-8DEF-0FC6-5F42-E48FEF8A25B1}"/>
              </a:ext>
            </a:extLst>
          </p:cNvPr>
          <p:cNvSpPr>
            <a:spLocks noGrp="1"/>
          </p:cNvSpPr>
          <p:nvPr>
            <p:ph type="body" sz="quarter" idx="3"/>
          </p:nvPr>
        </p:nvSpPr>
        <p:spPr/>
        <p:txBody>
          <a:bodyPr/>
          <a:lstStyle/>
          <a:p>
            <a:endParaRPr lang="en-GB" dirty="0"/>
          </a:p>
        </p:txBody>
      </p:sp>
      <p:sp>
        <p:nvSpPr>
          <p:cNvPr id="7" name="Slide Number Placeholder 6">
            <a:extLst>
              <a:ext uri="{FF2B5EF4-FFF2-40B4-BE49-F238E27FC236}">
                <a16:creationId xmlns:a16="http://schemas.microsoft.com/office/drawing/2014/main" id="{B2120968-E499-A2F8-9199-3C178402DB4E}"/>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11922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p:txBody>
          <a:bodyPr/>
          <a:lstStyle/>
          <a:p>
            <a:r>
              <a:rPr lang="en-US" dirty="0"/>
              <a:t>Any questions?</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13</a:t>
            </a:fld>
            <a:endParaRPr lang="en-US" dirty="0"/>
          </a:p>
        </p:txBody>
      </p:sp>
      <p:sp>
        <p:nvSpPr>
          <p:cNvPr id="7" name="Content Placeholder 6">
            <a:extLst>
              <a:ext uri="{FF2B5EF4-FFF2-40B4-BE49-F238E27FC236}">
                <a16:creationId xmlns:a16="http://schemas.microsoft.com/office/drawing/2014/main" id="{447A9931-7595-64A2-441D-DF4722F2071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9481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280541" y="720852"/>
            <a:ext cx="5693664" cy="768096"/>
          </a:xfrm>
        </p:spPr>
        <p:txBody>
          <a:bodyPr/>
          <a:lstStyle/>
          <a:p>
            <a:r>
              <a:rPr lang="en-US" sz="4400" b="1" dirty="0">
                <a:solidFill>
                  <a:schemeClr val="accent6"/>
                </a:solidFill>
                <a:latin typeface="Arial Black" panose="020B0604020202020204" pitchFamily="34" charset="0"/>
                <a:ea typeface="Arial Regular" pitchFamily="34" charset="-122"/>
                <a:cs typeface="Arial Black" panose="020B0604020202020204" pitchFamily="34" charset="0"/>
              </a:rPr>
              <a:t>AGENDA</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947165" y="1839087"/>
            <a:ext cx="7882509" cy="4298061"/>
          </a:xfrm>
        </p:spPr>
        <p:txBody>
          <a:bodyPr/>
          <a:lstStyle/>
          <a:p>
            <a:r>
              <a:rPr lang="en-US" dirty="0"/>
              <a:t>What is your understanding</a:t>
            </a:r>
          </a:p>
          <a:p>
            <a:r>
              <a:rPr lang="en-US" dirty="0"/>
              <a:t>What is Private Fostering &amp; Legislation</a:t>
            </a:r>
          </a:p>
          <a:p>
            <a:r>
              <a:rPr lang="en-US" dirty="0"/>
              <a:t>​Who are not considered Private Foster </a:t>
            </a:r>
            <a:r>
              <a:rPr lang="en-US" dirty="0" err="1"/>
              <a:t>Carers</a:t>
            </a:r>
            <a:r>
              <a:rPr lang="en-US" dirty="0"/>
              <a:t>.</a:t>
            </a:r>
          </a:p>
          <a:p>
            <a:r>
              <a:rPr lang="en-US" dirty="0"/>
              <a:t>Common reasons by Private Fostering happens.</a:t>
            </a:r>
          </a:p>
          <a:p>
            <a:r>
              <a:rPr lang="en-US" dirty="0"/>
              <a:t>​Questions to ask to be sure.</a:t>
            </a:r>
          </a:p>
          <a:p>
            <a:r>
              <a:rPr lang="en-US" dirty="0"/>
              <a:t>Responsibilities of Parents and Private Foster </a:t>
            </a:r>
            <a:r>
              <a:rPr lang="en-US" dirty="0" err="1"/>
              <a:t>Carer’s</a:t>
            </a:r>
            <a:endParaRPr lang="en-US" dirty="0"/>
          </a:p>
          <a:p>
            <a:r>
              <a:rPr lang="en-US" dirty="0"/>
              <a:t>Local Authorities responsibilities.</a:t>
            </a:r>
          </a:p>
          <a:p>
            <a:r>
              <a:rPr lang="en-US" dirty="0"/>
              <a:t>Any questions?</a:t>
            </a:r>
          </a:p>
          <a:p>
            <a:endParaRPr lang="en-US" dirty="0"/>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p:txBody>
          <a:bodyPr/>
          <a:lstStyle/>
          <a:p>
            <a:r>
              <a:rPr lang="en-US" dirty="0"/>
              <a:t>What is your understanding of private fostering?</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p:txBody>
          <a:bodyPr/>
          <a:lstStyle/>
          <a:p>
            <a:endParaRPr lang="en-US" dirty="0"/>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a:t>Presentation title</a:t>
            </a:r>
            <a:endParaRPr lang="en-US"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2E339BF-E6D7-DD0E-AF02-6813852EE723}"/>
              </a:ext>
            </a:extLst>
          </p:cNvPr>
          <p:cNvSpPr>
            <a:spLocks noGrp="1"/>
          </p:cNvSpPr>
          <p:nvPr>
            <p:ph type="body" idx="1"/>
          </p:nvPr>
        </p:nvSpPr>
        <p:spPr>
          <a:xfrm>
            <a:off x="504825" y="2232279"/>
            <a:ext cx="8343900" cy="4520946"/>
          </a:xfrm>
        </p:spPr>
        <p:txBody>
          <a:bodyPr/>
          <a:lstStyle/>
          <a:p>
            <a:pPr algn="ctr"/>
            <a:r>
              <a:rPr lang="en-GB" sz="2800" dirty="0">
                <a:solidFill>
                  <a:schemeClr val="accent6"/>
                </a:solidFill>
                <a:latin typeface="Sabon Next LT" panose="02000500000000000000" pitchFamily="2" charset="0"/>
                <a:cs typeface="Sabon Next LT" panose="02000500000000000000" pitchFamily="2" charset="0"/>
              </a:rPr>
              <a:t>Private fostering is an arrangement whereby a child under the age of 16 (or 18 if the child has a disability) ( S.66 Children Act 1989 ) is placed for 28 days or more in the care of someone who is not the child’s parent (s) or a ‘connected person’. A connected person is defined as a ‘relative, friend or other person connected with a child’ (Regulation 24 (3) The Care Planning, Placement and Case Review (England) Regulations 2010 )</a:t>
            </a:r>
            <a:endParaRPr lang="en-US" sz="2800" dirty="0">
              <a:solidFill>
                <a:schemeClr val="accent6"/>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FD831B-317B-BCBB-BD05-18D08301388C}"/>
              </a:ext>
            </a:extLst>
          </p:cNvPr>
          <p:cNvSpPr>
            <a:spLocks noGrp="1"/>
          </p:cNvSpPr>
          <p:nvPr>
            <p:ph type="body" idx="1"/>
          </p:nvPr>
        </p:nvSpPr>
        <p:spPr>
          <a:xfrm>
            <a:off x="1158240" y="1477264"/>
            <a:ext cx="6400800" cy="512064"/>
          </a:xfrm>
        </p:spPr>
        <p:txBody>
          <a:bodyPr/>
          <a:lstStyle/>
          <a:p>
            <a:r>
              <a:rPr lang="en-GB" sz="3200" dirty="0"/>
              <a:t>The law regarding private fostering changed greatly following the death of Victoria Climbie in 2000 who was privately fostered by her Great Aunt. Legislation introduced after Victoria’s death requires local authorities to be proactive in investigating potential private fostering arrangements.</a:t>
            </a:r>
          </a:p>
        </p:txBody>
      </p:sp>
    </p:spTree>
    <p:extLst>
      <p:ext uri="{BB962C8B-B14F-4D97-AF65-F5344CB8AC3E}">
        <p14:creationId xmlns:p14="http://schemas.microsoft.com/office/powerpoint/2010/main" val="68363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descr="Bar chart">
            <a:extLst>
              <a:ext uri="{FF2B5EF4-FFF2-40B4-BE49-F238E27FC236}">
                <a16:creationId xmlns:a16="http://schemas.microsoft.com/office/drawing/2014/main" id="{ED69F325-47F8-5A12-D3A4-2BB6ADB3D0B6}"/>
              </a:ext>
            </a:extLst>
          </p:cNvPr>
          <p:cNvGraphicFramePr>
            <a:graphicFrameLocks noGrp="1"/>
          </p:cNvGraphicFramePr>
          <p:nvPr>
            <p:ph sz="half" idx="1"/>
            <p:extLst>
              <p:ext uri="{D42A27DB-BD31-4B8C-83A1-F6EECF244321}">
                <p14:modId xmlns:p14="http://schemas.microsoft.com/office/powerpoint/2010/main" val="4222337726"/>
              </p:ext>
            </p:extLst>
          </p:nvPr>
        </p:nvGraphicFramePr>
        <p:xfrm>
          <a:off x="539750" y="2103438"/>
          <a:ext cx="11118850" cy="4433887"/>
        </p:xfrm>
        <a:graphic>
          <a:graphicData uri="http://schemas.openxmlformats.org/drawingml/2006/chart">
            <c:chart xmlns:c="http://schemas.openxmlformats.org/drawingml/2006/chart" xmlns:r="http://schemas.openxmlformats.org/officeDocument/2006/relationships" r:id="rId2"/>
          </a:graphicData>
        </a:graphic>
      </p:graphicFrame>
      <p:sp>
        <p:nvSpPr>
          <p:cNvPr id="6" name="Footer Placeholder 5">
            <a:extLst>
              <a:ext uri="{FF2B5EF4-FFF2-40B4-BE49-F238E27FC236}">
                <a16:creationId xmlns:a16="http://schemas.microsoft.com/office/drawing/2014/main" id="{A6DDBB02-9464-CEB2-1790-240E71187667}"/>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12D1D31-1A67-703B-DF69-CA8142BF6A2D}"/>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4" name="Title 3">
            <a:extLst>
              <a:ext uri="{FF2B5EF4-FFF2-40B4-BE49-F238E27FC236}">
                <a16:creationId xmlns:a16="http://schemas.microsoft.com/office/drawing/2014/main" id="{98007963-4EEC-9CE1-E7CC-9E316598FDA8}"/>
              </a:ext>
            </a:extLst>
          </p:cNvPr>
          <p:cNvSpPr>
            <a:spLocks noGrp="1"/>
          </p:cNvSpPr>
          <p:nvPr>
            <p:ph type="title"/>
          </p:nvPr>
        </p:nvSpPr>
        <p:spPr/>
        <p:txBody>
          <a:bodyPr/>
          <a:lstStyle/>
          <a:p>
            <a:r>
              <a:rPr lang="en-GB" dirty="0"/>
              <a:t>Who would not be considered as a private foster carer?</a:t>
            </a:r>
          </a:p>
        </p:txBody>
      </p:sp>
    </p:spTree>
    <p:extLst>
      <p:ext uri="{BB962C8B-B14F-4D97-AF65-F5344CB8AC3E}">
        <p14:creationId xmlns:p14="http://schemas.microsoft.com/office/powerpoint/2010/main" val="290384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3A122237-B06F-5E42-B051-D7859FC21D7D}"/>
              </a:ext>
            </a:extLst>
          </p:cNvPr>
          <p:cNvSpPr>
            <a:spLocks noGrp="1"/>
          </p:cNvSpPr>
          <p:nvPr>
            <p:ph type="ftr" sz="quarter" idx="11"/>
          </p:nvPr>
        </p:nvSpPr>
        <p:spPr/>
        <p:txBody>
          <a:bodyPr/>
          <a:lstStyle/>
          <a:p>
            <a:r>
              <a:rPr lang="en-US"/>
              <a:t>Presentation title</a:t>
            </a:r>
            <a:endParaRPr lang="en-US" dirty="0"/>
          </a:p>
        </p:txBody>
      </p:sp>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p:txBody>
          <a:bodyPr/>
          <a:lstStyle/>
          <a:p>
            <a:fld id="{48F63A3B-78C7-47BE-AE5E-E10140E04643}" type="slidenum">
              <a:rPr lang="en-US" smtClean="0"/>
              <a:t>7</a:t>
            </a:fld>
            <a:endParaRPr lang="en-US" dirty="0"/>
          </a:p>
        </p:txBody>
      </p:sp>
      <p:sp>
        <p:nvSpPr>
          <p:cNvPr id="4" name="Content Placeholder 3">
            <a:extLst>
              <a:ext uri="{FF2B5EF4-FFF2-40B4-BE49-F238E27FC236}">
                <a16:creationId xmlns:a16="http://schemas.microsoft.com/office/drawing/2014/main" id="{F2FCDEF2-D751-7092-925A-D0CDF0AABC00}"/>
              </a:ext>
            </a:extLst>
          </p:cNvPr>
          <p:cNvSpPr>
            <a:spLocks noGrp="1"/>
          </p:cNvSpPr>
          <p:nvPr>
            <p:ph sz="half" idx="1"/>
          </p:nvPr>
        </p:nvSpPr>
        <p:spPr>
          <a:xfrm>
            <a:off x="755904" y="1239520"/>
            <a:ext cx="10680192" cy="4420616"/>
          </a:xfrm>
        </p:spPr>
        <p:txBody>
          <a:bodyPr/>
          <a:lstStyle/>
          <a:p>
            <a:r>
              <a:rPr lang="en-GB" sz="2800" dirty="0"/>
              <a:t>•	A parent</a:t>
            </a:r>
          </a:p>
          <a:p>
            <a:r>
              <a:rPr lang="en-GB" sz="2800" dirty="0"/>
              <a:t>•	Grandparent</a:t>
            </a:r>
          </a:p>
          <a:p>
            <a:r>
              <a:rPr lang="en-GB" sz="2800" dirty="0"/>
              <a:t>•	Aunt</a:t>
            </a:r>
          </a:p>
          <a:p>
            <a:r>
              <a:rPr lang="en-GB" sz="2800" dirty="0"/>
              <a:t>•	Uncle</a:t>
            </a:r>
          </a:p>
          <a:p>
            <a:r>
              <a:rPr lang="en-GB" sz="2800" dirty="0"/>
              <a:t>•	Stepparent (including civil partnerships)</a:t>
            </a:r>
          </a:p>
          <a:p>
            <a:r>
              <a:rPr lang="en-GB" sz="2800" dirty="0"/>
              <a:t>•	Sister or brother</a:t>
            </a:r>
          </a:p>
          <a:p>
            <a:pPr marL="0" indent="0">
              <a:buNone/>
            </a:pPr>
            <a:endParaRPr lang="en-GB" sz="2800" dirty="0"/>
          </a:p>
          <a:p>
            <a:r>
              <a:rPr lang="en-GB" sz="2800" dirty="0"/>
              <a:t> To be private fostering, the arrangement has not been made by the local authority, and the child or young person is not being looked after by an approved foster carer</a:t>
            </a:r>
          </a:p>
          <a:p>
            <a:endParaRPr lang="en-GB" dirty="0"/>
          </a:p>
        </p:txBody>
      </p:sp>
    </p:spTree>
    <p:extLst>
      <p:ext uri="{BB962C8B-B14F-4D97-AF65-F5344CB8AC3E}">
        <p14:creationId xmlns:p14="http://schemas.microsoft.com/office/powerpoint/2010/main" val="288647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4C4B78CD-C92E-EB7F-2EAC-0D8F4B677471}"/>
              </a:ext>
            </a:extLst>
          </p:cNvPr>
          <p:cNvSpPr>
            <a:spLocks noGrp="1"/>
          </p:cNvSpPr>
          <p:nvPr>
            <p:ph idx="1"/>
          </p:nvPr>
        </p:nvSpPr>
        <p:spPr>
          <a:xfrm>
            <a:off x="4224528" y="1719072"/>
            <a:ext cx="6766560" cy="2700528"/>
          </a:xfrm>
        </p:spPr>
        <p:txBody>
          <a:bodyPr/>
          <a:lstStyle/>
          <a:p>
            <a:r>
              <a:rPr lang="en-US" sz="2800" dirty="0"/>
              <a:t>PRIVATE FOSTER CARERS DO NOT HAVE PR.</a:t>
            </a:r>
          </a:p>
          <a:p>
            <a:endParaRPr lang="en-US" sz="2800" dirty="0"/>
          </a:p>
          <a:p>
            <a:r>
              <a:rPr lang="en-US" sz="2800" dirty="0"/>
              <a:t>PARENTS RETAIN PR.</a:t>
            </a:r>
          </a:p>
          <a:p>
            <a:endParaRPr lang="en-US" sz="2800" dirty="0"/>
          </a:p>
          <a:p>
            <a:r>
              <a:rPr lang="en-US" sz="2800" dirty="0"/>
              <a:t>THAT’S WHY MAKING CONTACTING WITH PARENT </a:t>
            </a:r>
            <a:r>
              <a:rPr lang="en-US" sz="2800"/>
              <a:t>IS ESSENTIAL.</a:t>
            </a:r>
            <a:endParaRPr lang="en-US" sz="2800" dirty="0"/>
          </a:p>
        </p:txBody>
      </p:sp>
      <p:sp>
        <p:nvSpPr>
          <p:cNvPr id="4" name="Footer Placeholder 3">
            <a:extLst>
              <a:ext uri="{FF2B5EF4-FFF2-40B4-BE49-F238E27FC236}">
                <a16:creationId xmlns:a16="http://schemas.microsoft.com/office/drawing/2014/main" id="{9343376C-AF2C-F9A2-3029-B19573A313D9}"/>
              </a:ext>
            </a:extLst>
          </p:cNvPr>
          <p:cNvSpPr>
            <a:spLocks noGrp="1"/>
          </p:cNvSpPr>
          <p:nvPr>
            <p:ph type="ftr" sz="quarter" idx="11"/>
          </p:nvPr>
        </p:nvSpPr>
        <p:spPr>
          <a:xfrm>
            <a:off x="4224528" y="457200"/>
            <a:ext cx="3200400" cy="274320"/>
          </a:xfrm>
        </p:spPr>
        <p:txBody>
          <a:bodyPr anchor="ctr">
            <a:normAutofit/>
          </a:bodyPr>
          <a:lstStyle/>
          <a:p>
            <a:pPr>
              <a:spcAft>
                <a:spcPts val="600"/>
              </a:spcAft>
            </a:pPr>
            <a:r>
              <a:rPr lang="en-US"/>
              <a:t>Presentation title</a:t>
            </a:r>
          </a:p>
        </p:txBody>
      </p:sp>
      <p:sp>
        <p:nvSpPr>
          <p:cNvPr id="5" name="Slide Number Placeholder 4">
            <a:extLst>
              <a:ext uri="{FF2B5EF4-FFF2-40B4-BE49-F238E27FC236}">
                <a16:creationId xmlns:a16="http://schemas.microsoft.com/office/drawing/2014/main" id="{71CA974F-6845-A7D9-40D3-40B4FB965C65}"/>
              </a:ext>
            </a:extLst>
          </p:cNvPr>
          <p:cNvSpPr>
            <a:spLocks noGrp="1"/>
          </p:cNvSpPr>
          <p:nvPr>
            <p:ph type="sldNum" sz="quarter" idx="12"/>
          </p:nvPr>
        </p:nvSpPr>
        <p:spPr>
          <a:xfrm>
            <a:off x="10945368" y="457200"/>
            <a:ext cx="987552" cy="274320"/>
          </a:xfrm>
        </p:spPr>
        <p:txBody>
          <a:bodyPr anchor="ctr">
            <a:normAutofit/>
          </a:bodyPr>
          <a:lstStyle/>
          <a:p>
            <a:pPr>
              <a:spcAft>
                <a:spcPts val="600"/>
              </a:spcAft>
            </a:pPr>
            <a:fld id="{48F63A3B-78C7-47BE-AE5E-E10140E04643}" type="slidenum">
              <a:rPr lang="en-US" smtClean="0"/>
              <a:pPr>
                <a:spcAft>
                  <a:spcPts val="600"/>
                </a:spcAft>
              </a:pPr>
              <a:t>8</a:t>
            </a:fld>
            <a:endParaRPr lang="en-US"/>
          </a:p>
        </p:txBody>
      </p:sp>
    </p:spTree>
    <p:extLst>
      <p:ext uri="{BB962C8B-B14F-4D97-AF65-F5344CB8AC3E}">
        <p14:creationId xmlns:p14="http://schemas.microsoft.com/office/powerpoint/2010/main" val="315349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3007360" y="56832"/>
            <a:ext cx="9011920" cy="588963"/>
          </a:xfrm>
        </p:spPr>
        <p:txBody>
          <a:bodyPr/>
          <a:lstStyle/>
          <a:p>
            <a:pPr algn="l" fontAlgn="base"/>
            <a:r>
              <a:rPr lang="en-GB" b="1" dirty="0">
                <a:solidFill>
                  <a:srgbClr val="2A2F33"/>
                </a:solidFill>
                <a:effectLst/>
                <a:latin typeface="inherit"/>
              </a:rPr>
              <a:t>Common situations in which children are privately fostered include:</a:t>
            </a:r>
          </a:p>
          <a:p>
            <a:pPr algn="l" fontAlgn="base"/>
            <a:endParaRPr lang="en-GB" b="0" dirty="0">
              <a:solidFill>
                <a:srgbClr val="2A2F33"/>
              </a:solidFill>
              <a:effectLst/>
              <a:latin typeface="Lato" panose="020F0502020204030203" pitchFamily="34" charset="0"/>
            </a:endParaRPr>
          </a:p>
          <a:p>
            <a:pPr algn="l" fontAlgn="base">
              <a:buFont typeface="Arial" panose="020B0604020202020204" pitchFamily="34" charset="0"/>
              <a:buChar char="•"/>
            </a:pPr>
            <a:r>
              <a:rPr lang="en-GB" b="0" dirty="0">
                <a:solidFill>
                  <a:srgbClr val="2A2F33"/>
                </a:solidFill>
                <a:effectLst/>
                <a:latin typeface="Lato" panose="020F0502020204030203" pitchFamily="34" charset="0"/>
              </a:rPr>
              <a:t>Children with parents or families overseas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Children with parents working or studying in the UK</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Asylum seekers and refugees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Local children living apart from their families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Adolescents and teenagers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Children attending language schools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Children at independent boarding schools who do not return home for holidays</a:t>
            </a:r>
          </a:p>
          <a:p>
            <a:pPr algn="l" fontAlgn="base">
              <a:buFont typeface="Arial" panose="020B0604020202020204" pitchFamily="34" charset="0"/>
              <a:buChar char="•"/>
            </a:pPr>
            <a:r>
              <a:rPr lang="en-GB" b="0" dirty="0">
                <a:solidFill>
                  <a:srgbClr val="2A2F33"/>
                </a:solidFill>
                <a:effectLst/>
                <a:latin typeface="Lato" panose="020F0502020204030203" pitchFamily="34" charset="0"/>
              </a:rPr>
              <a:t>Children brought in from abroad with a view to adoption</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685681062"/>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169419012476499D9B8211B2AC5EAA" ma:contentTypeVersion="17" ma:contentTypeDescription="Create a new document." ma:contentTypeScope="" ma:versionID="48788f31f9c1aab538c0fe125e00230a">
  <xsd:schema xmlns:xsd="http://www.w3.org/2001/XMLSchema" xmlns:xs="http://www.w3.org/2001/XMLSchema" xmlns:p="http://schemas.microsoft.com/office/2006/metadata/properties" xmlns:ns2="d0cb3550-5917-45e7-b3d9-8d6b0b3b6a55" xmlns:ns3="4f75f2f3-4eac-42ce-b130-9a48b4cb3e8b" targetNamespace="http://schemas.microsoft.com/office/2006/metadata/properties" ma:root="true" ma:fieldsID="3f2515c0cff676601d86c20d8ed2b8b7" ns2:_="" ns3:_="">
    <xsd:import namespace="d0cb3550-5917-45e7-b3d9-8d6b0b3b6a55"/>
    <xsd:import namespace="4f75f2f3-4eac-42ce-b130-9a48b4cb3e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b3550-5917-45e7-b3d9-8d6b0b3b6a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7725aa-a115-4173-8de3-4bc35a2462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75f2f3-4eac-42ce-b130-9a48b4cb3e8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7235d14-6927-439f-a4ec-a307259f050a}" ma:internalName="TaxCatchAll" ma:showField="CatchAllData" ma:web="4f75f2f3-4eac-42ce-b130-9a48b4cb3e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f75f2f3-4eac-42ce-b130-9a48b4cb3e8b" xsi:nil="true"/>
    <lcf76f155ced4ddcb4097134ff3c332f xmlns="d0cb3550-5917-45e7-b3d9-8d6b0b3b6a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B03F1E3-EE8E-4478-89FD-533ED6DD2E88}"/>
</file>

<file path=customXml/itemProps2.xml><?xml version="1.0" encoding="utf-8"?>
<ds:datastoreItem xmlns:ds="http://schemas.openxmlformats.org/officeDocument/2006/customXml" ds:itemID="{6FCA8D4F-9C1F-4904-950A-9384646EA4C9}"/>
</file>

<file path=customXml/itemProps3.xml><?xml version="1.0" encoding="utf-8"?>
<ds:datastoreItem xmlns:ds="http://schemas.openxmlformats.org/officeDocument/2006/customXml" ds:itemID="{8D662A58-942A-48CF-880A-47515E031DAB}"/>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{A7D7AB45-8BCA-47CB-8002-DA6CFBF8A886}tf78438558_win32</Template>
  <TotalTime>305</TotalTime>
  <Words>673</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inherit</vt:lpstr>
      <vt:lpstr>Lato</vt:lpstr>
      <vt:lpstr>Sabon Next LT</vt:lpstr>
      <vt:lpstr>Office Theme</vt:lpstr>
      <vt:lpstr>Private Fostering </vt:lpstr>
      <vt:lpstr>AGENDA</vt:lpstr>
      <vt:lpstr>What is your understanding of private fostering?</vt:lpstr>
      <vt:lpstr>PowerPoint Presentation</vt:lpstr>
      <vt:lpstr>PowerPoint Presentation</vt:lpstr>
      <vt:lpstr>Who would not be considered as a private foster carer?</vt:lpstr>
      <vt:lpstr>PowerPoint Presentation</vt:lpstr>
      <vt:lpstr>PowerPoint Presentation</vt:lpstr>
      <vt:lpstr>PowerPoint Presentation</vt:lpstr>
      <vt:lpstr>Important to ask questions!</vt:lpstr>
      <vt:lpstr>Responsibilities </vt:lpstr>
      <vt:lpstr>Local Authorities duty</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Fostering</dc:title>
  <dc:subject/>
  <dc:creator>Deion Grant</dc:creator>
  <cp:lastModifiedBy>Anna Muller</cp:lastModifiedBy>
  <cp:revision>2</cp:revision>
  <dcterms:created xsi:type="dcterms:W3CDTF">2022-10-05T08:14:35Z</dcterms:created>
  <dcterms:modified xsi:type="dcterms:W3CDTF">2023-07-31T15:52:05Z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0x01010077169419012476499D9B8211B2AC5EAA</vt:lpwstr>
  </property>
</Properties>
</file>