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Ringham" userId="03840b2c-2ffa-4066-9c2f-64cbefc09947" providerId="ADAL" clId="{3D836DDD-CD02-43DA-8521-E621A0513AAA}"/>
    <pc:docChg chg="modSld">
      <pc:chgData name="Rachel Ringham" userId="03840b2c-2ffa-4066-9c2f-64cbefc09947" providerId="ADAL" clId="{3D836DDD-CD02-43DA-8521-E621A0513AAA}" dt="2023-07-07T08:41:59.473" v="50" actId="20577"/>
      <pc:docMkLst>
        <pc:docMk/>
      </pc:docMkLst>
      <pc:sldChg chg="modSp mod">
        <pc:chgData name="Rachel Ringham" userId="03840b2c-2ffa-4066-9c2f-64cbefc09947" providerId="ADAL" clId="{3D836DDD-CD02-43DA-8521-E621A0513AAA}" dt="2023-07-07T08:41:59.473" v="50" actId="20577"/>
        <pc:sldMkLst>
          <pc:docMk/>
          <pc:sldMk cId="3304153302" sldId="2585"/>
        </pc:sldMkLst>
        <pc:spChg chg="mod">
          <ac:chgData name="Rachel Ringham" userId="03840b2c-2ffa-4066-9c2f-64cbefc09947" providerId="ADAL" clId="{3D836DDD-CD02-43DA-8521-E621A0513AAA}" dt="2023-07-07T08:41:59.473" v="50" actId="20577"/>
          <ac:spMkLst>
            <pc:docMk/>
            <pc:sldMk cId="3304153302" sldId="2585"/>
            <ac:spMk id="157" creationId="{6BAE3E73-308E-4AA7-93D6-60856CD69A31}"/>
          </ac:spMkLst>
        </pc:spChg>
        <pc:spChg chg="mod">
          <ac:chgData name="Rachel Ringham" userId="03840b2c-2ffa-4066-9c2f-64cbefc09947" providerId="ADAL" clId="{3D836DDD-CD02-43DA-8521-E621A0513AAA}" dt="2023-07-07T08:41:35.271" v="27" actId="20577"/>
          <ac:spMkLst>
            <pc:docMk/>
            <pc:sldMk cId="3304153302" sldId="2585"/>
            <ac:spMk id="159" creationId="{522959BC-D130-4D61-8FB9-565A2120DA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122417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150082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322028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275301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335889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192531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13307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1663879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45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35216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05D982-BC7A-470B-B730-C26B347D3D07}" type="datetimeFigureOut">
              <a:rPr lang="en-GB" smtClean="0"/>
              <a:t>07/07/2023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23DF61-95A4-447F-92C8-50CC89EC1C49}" type="slidenum">
              <a:rPr lang="en-GB" smtClean="0"/>
              <a:t>‹#›</a:t>
            </a:fld>
            <a:endParaRPr lang="en-GB" dirty="0"/>
          </a:p>
        </p:txBody>
      </p:sp>
    </p:spTree>
    <p:extLst>
      <p:ext uri="{BB962C8B-B14F-4D97-AF65-F5344CB8AC3E}">
        <p14:creationId xmlns:p14="http://schemas.microsoft.com/office/powerpoint/2010/main" val="243012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5D982-BC7A-470B-B730-C26B347D3D07}" type="datetimeFigureOut">
              <a:rPr lang="en-GB" smtClean="0"/>
              <a:t>07/07/2023</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3DF61-95A4-447F-92C8-50CC89EC1C49}" type="slidenum">
              <a:rPr lang="en-GB" smtClean="0"/>
              <a:t>‹#›</a:t>
            </a:fld>
            <a:endParaRPr lang="en-GB" dirty="0"/>
          </a:p>
        </p:txBody>
      </p:sp>
    </p:spTree>
    <p:extLst>
      <p:ext uri="{BB962C8B-B14F-4D97-AF65-F5344CB8AC3E}">
        <p14:creationId xmlns:p14="http://schemas.microsoft.com/office/powerpoint/2010/main" val="1236582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owerhamlets2.sharepoint.com/sites/Team_CPMO/Shared%20Documents/5.%20Business%20Analysis%20Resources/Muhammed's%20working%20Doc's/Projects/Harm%20outside%20the%20home/CP-CiN%20Sub-process%20v2.docx#invite" TargetMode="External"/><Relationship Id="rId2" Type="http://schemas.openxmlformats.org/officeDocument/2006/relationships/hyperlink" Target="https://towerhamlets2.sharepoint.com/sites/Team_CPMO/Shared%20Documents/5.%20Business%20Analysis%20Resources/Muhammed's%20working%20Doc's/Projects/Harm%20outside%20the%20home/CP-CiN%20Sub-process%20v2.docx#smartactions" TargetMode="External"/><Relationship Id="rId1" Type="http://schemas.openxmlformats.org/officeDocument/2006/relationships/slideLayout" Target="../slideLayouts/slideLayout2.xml"/><Relationship Id="rId5" Type="http://schemas.openxmlformats.org/officeDocument/2006/relationships/hyperlink" Target="https://towerhamlets2.sharepoint.com/sites/Team_CPMO/Shared%20Documents/5.%20Business%20Analysis%20Resources/Muhammed's%20working%20Doc's/Projects/Harm%20outside%20the%20home/CP-CiN%20Sub-process%20v2.docx#cincpprocess" TargetMode="External"/><Relationship Id="rId4" Type="http://schemas.openxmlformats.org/officeDocument/2006/relationships/hyperlink" Target="https://towerhamlets2.sharepoint.com/sites/Team_CPMO/Shared%20Documents/5.%20Business%20Analysis%20Resources/Muhammed's%20working%20Doc's/Projects/Harm%20outside%20the%20home/CP-CiN%20Sub-process%20v2.docx#agend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1A759A9-945A-46DF-85C2-8266CD1A18FC}"/>
              </a:ext>
            </a:extLst>
          </p:cNvPr>
          <p:cNvCxnSpPr>
            <a:cxnSpLocks/>
            <a:stCxn id="163" idx="0"/>
            <a:endCxn id="158" idx="0"/>
          </p:cNvCxnSpPr>
          <p:nvPr/>
        </p:nvCxnSpPr>
        <p:spPr>
          <a:xfrm flipH="1">
            <a:off x="4817152" y="3402181"/>
            <a:ext cx="7126" cy="1374756"/>
          </a:xfrm>
          <a:prstGeom prst="line">
            <a:avLst/>
          </a:prstGeom>
          <a:ln w="3810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538068E-E4AD-4433-9903-098078233860}"/>
              </a:ext>
            </a:extLst>
          </p:cNvPr>
          <p:cNvSpPr txBox="1"/>
          <p:nvPr/>
        </p:nvSpPr>
        <p:spPr>
          <a:xfrm>
            <a:off x="1943117" y="921477"/>
            <a:ext cx="5114039" cy="399004"/>
          </a:xfrm>
          <a:prstGeom prst="rect">
            <a:avLst/>
          </a:prstGeom>
        </p:spPr>
        <p:txBody>
          <a:bodyPr anchor="ctr"/>
          <a:lstStyle>
            <a:defPPr>
              <a:defRPr lang="en-US"/>
            </a:defPPr>
            <a:lvl1pPr indent="0" defTabSz="914400">
              <a:spcBef>
                <a:spcPct val="20000"/>
              </a:spcBef>
              <a:buFont typeface="Arial" panose="020B0604020202020204" pitchFamily="34" charset="0"/>
              <a:buNone/>
              <a:defRPr sz="2857" b="1" i="1">
                <a:solidFill>
                  <a:schemeClr val="accent3">
                    <a:lumMod val="75000"/>
                  </a:schemeClr>
                </a:solidFill>
              </a:defRPr>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defTabSz="685800">
              <a:defRPr/>
            </a:pPr>
            <a:r>
              <a:rPr lang="en-US" sz="1800" i="0" dirty="0">
                <a:solidFill>
                  <a:srgbClr val="00B2BC"/>
                </a:solidFill>
                <a:latin typeface="Arial" panose="020B0604020202020204"/>
              </a:rPr>
              <a:t>HARM OUTSIDE THE HOME</a:t>
            </a:r>
          </a:p>
        </p:txBody>
      </p:sp>
      <p:sp>
        <p:nvSpPr>
          <p:cNvPr id="3" name="TextBox 2">
            <a:extLst>
              <a:ext uri="{FF2B5EF4-FFF2-40B4-BE49-F238E27FC236}">
                <a16:creationId xmlns:a16="http://schemas.microsoft.com/office/drawing/2014/main" id="{87914472-B947-4DC3-8ED6-D7517ABF6AF6}"/>
              </a:ext>
            </a:extLst>
          </p:cNvPr>
          <p:cNvSpPr txBox="1"/>
          <p:nvPr/>
        </p:nvSpPr>
        <p:spPr>
          <a:xfrm>
            <a:off x="1991804" y="1299489"/>
            <a:ext cx="7294660" cy="237977"/>
          </a:xfrm>
          <a:prstGeom prst="rect">
            <a:avLst/>
          </a:prstGeom>
          <a:solidFill>
            <a:srgbClr val="002060"/>
          </a:solidFill>
          <a:ln>
            <a:noFill/>
          </a:ln>
        </p:spPr>
        <p:txBody>
          <a:bodyPr anchor="ctr"/>
          <a:lstStyle>
            <a:defPPr>
              <a:defRPr lang="en-US"/>
            </a:defPPr>
            <a:lvl1pPr indent="0" defTabSz="914400">
              <a:spcBef>
                <a:spcPct val="20000"/>
              </a:spcBef>
              <a:buFont typeface="Arial" panose="020B0604020202020204" pitchFamily="34" charset="0"/>
              <a:buNone/>
              <a:defRPr sz="2857" b="1" i="1">
                <a:solidFill>
                  <a:schemeClr val="accent3">
                    <a:lumMod val="75000"/>
                  </a:schemeClr>
                </a:solidFill>
              </a:defRPr>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defTabSz="685800">
              <a:defRPr/>
            </a:pPr>
            <a:r>
              <a:rPr lang="en-US" sz="1350" b="0" i="0" dirty="0">
                <a:solidFill>
                  <a:prstClr val="white"/>
                </a:solidFill>
                <a:latin typeface="Arial" panose="020B0604020202020204"/>
              </a:rPr>
              <a:t>Care Planning Process </a:t>
            </a:r>
          </a:p>
        </p:txBody>
      </p:sp>
      <p:sp>
        <p:nvSpPr>
          <p:cNvPr id="182" name="TextBox 181">
            <a:extLst>
              <a:ext uri="{FF2B5EF4-FFF2-40B4-BE49-F238E27FC236}">
                <a16:creationId xmlns:a16="http://schemas.microsoft.com/office/drawing/2014/main" id="{339A9A28-2190-4144-B25F-A20B51BB64C9}"/>
              </a:ext>
            </a:extLst>
          </p:cNvPr>
          <p:cNvSpPr txBox="1"/>
          <p:nvPr/>
        </p:nvSpPr>
        <p:spPr>
          <a:xfrm>
            <a:off x="9393424" y="5397508"/>
            <a:ext cx="1162121" cy="150041"/>
          </a:xfrm>
          <a:prstGeom prst="rect">
            <a:avLst/>
          </a:prstGeom>
          <a:noFill/>
        </p:spPr>
        <p:txBody>
          <a:bodyPr wrap="square" lIns="68580" tIns="34290" rIns="68580" bIns="34290" rtlCol="0" anchor="t">
            <a:spAutoFit/>
          </a:bodyPr>
          <a:lstStyle>
            <a:defPPr>
              <a:defRPr lang="en-US"/>
            </a:defPPr>
            <a:lvl1pPr algn="r">
              <a:defRPr sz="700" b="0">
                <a:solidFill>
                  <a:srgbClr val="01445E"/>
                </a:solidFill>
              </a:defRPr>
            </a:lvl1pPr>
          </a:lstStyle>
          <a:p>
            <a:pPr algn="l" defTabSz="685800">
              <a:defRPr/>
            </a:pPr>
            <a:r>
              <a:rPr lang="en-US" sz="525" b="1" dirty="0">
                <a:solidFill>
                  <a:srgbClr val="FFC000">
                    <a:lumMod val="50000"/>
                  </a:srgbClr>
                </a:solidFill>
                <a:latin typeface="Gill Sans"/>
              </a:rPr>
              <a:t>PRODUCED BY: </a:t>
            </a:r>
            <a:r>
              <a:rPr lang="en-US" sz="525" dirty="0">
                <a:solidFill>
                  <a:srgbClr val="FFC000">
                    <a:lumMod val="50000"/>
                  </a:srgbClr>
                </a:solidFill>
                <a:latin typeface="Gill Sans"/>
              </a:rPr>
              <a:t>Muhammed A. Uddin</a:t>
            </a:r>
          </a:p>
        </p:txBody>
      </p:sp>
      <p:sp>
        <p:nvSpPr>
          <p:cNvPr id="77" name="Rectangle: Rounded Corners 76">
            <a:extLst>
              <a:ext uri="{FF2B5EF4-FFF2-40B4-BE49-F238E27FC236}">
                <a16:creationId xmlns:a16="http://schemas.microsoft.com/office/drawing/2014/main" id="{07DDF8B7-958A-47B2-A40E-0E74B2834B81}"/>
              </a:ext>
            </a:extLst>
          </p:cNvPr>
          <p:cNvSpPr/>
          <p:nvPr/>
        </p:nvSpPr>
        <p:spPr>
          <a:xfrm rot="5400000">
            <a:off x="6961726" y="3204827"/>
            <a:ext cx="1137820" cy="108812"/>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86" name="Rectangle: Rounded Corners 85">
            <a:extLst>
              <a:ext uri="{FF2B5EF4-FFF2-40B4-BE49-F238E27FC236}">
                <a16:creationId xmlns:a16="http://schemas.microsoft.com/office/drawing/2014/main" id="{50E4B3E8-69D3-45BC-9FA0-30DB726A3285}"/>
              </a:ext>
            </a:extLst>
          </p:cNvPr>
          <p:cNvSpPr/>
          <p:nvPr/>
        </p:nvSpPr>
        <p:spPr>
          <a:xfrm>
            <a:off x="7484352" y="3739525"/>
            <a:ext cx="703182" cy="88616"/>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104" name="Rectangle: Rounded Corners 103">
            <a:extLst>
              <a:ext uri="{FF2B5EF4-FFF2-40B4-BE49-F238E27FC236}">
                <a16:creationId xmlns:a16="http://schemas.microsoft.com/office/drawing/2014/main" id="{F90E6E24-9B8A-47FE-B54D-A8B40DD8FCD0}"/>
              </a:ext>
            </a:extLst>
          </p:cNvPr>
          <p:cNvSpPr/>
          <p:nvPr/>
        </p:nvSpPr>
        <p:spPr>
          <a:xfrm>
            <a:off x="5122095" y="3200072"/>
            <a:ext cx="2393807" cy="88617"/>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105" name="Rectangle: Rounded Corners 104">
            <a:extLst>
              <a:ext uri="{FF2B5EF4-FFF2-40B4-BE49-F238E27FC236}">
                <a16:creationId xmlns:a16="http://schemas.microsoft.com/office/drawing/2014/main" id="{18E34F57-242E-418A-AC66-DB24B27DFBF8}"/>
              </a:ext>
            </a:extLst>
          </p:cNvPr>
          <p:cNvSpPr/>
          <p:nvPr/>
        </p:nvSpPr>
        <p:spPr>
          <a:xfrm>
            <a:off x="3071972" y="3200037"/>
            <a:ext cx="2393807" cy="88617"/>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119" name="Rectangle: Rounded Corners 118">
            <a:extLst>
              <a:ext uri="{FF2B5EF4-FFF2-40B4-BE49-F238E27FC236}">
                <a16:creationId xmlns:a16="http://schemas.microsoft.com/office/drawing/2014/main" id="{4049E92E-0F6E-480E-B05D-3DE6517AFC8E}"/>
              </a:ext>
            </a:extLst>
          </p:cNvPr>
          <p:cNvSpPr/>
          <p:nvPr/>
        </p:nvSpPr>
        <p:spPr>
          <a:xfrm rot="5400000">
            <a:off x="5170634" y="2604688"/>
            <a:ext cx="476621" cy="108812"/>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126" name="Rectangle: Rounded Corners 125">
            <a:extLst>
              <a:ext uri="{FF2B5EF4-FFF2-40B4-BE49-F238E27FC236}">
                <a16:creationId xmlns:a16="http://schemas.microsoft.com/office/drawing/2014/main" id="{6560F4AF-E0E0-44B8-8227-9B3E9F14628F}"/>
              </a:ext>
            </a:extLst>
          </p:cNvPr>
          <p:cNvSpPr/>
          <p:nvPr/>
        </p:nvSpPr>
        <p:spPr>
          <a:xfrm rot="5400000">
            <a:off x="2872917" y="3013891"/>
            <a:ext cx="474197" cy="99803"/>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127" name="Rectangle: Rounded Corners 126">
            <a:extLst>
              <a:ext uri="{FF2B5EF4-FFF2-40B4-BE49-F238E27FC236}">
                <a16:creationId xmlns:a16="http://schemas.microsoft.com/office/drawing/2014/main" id="{6EEC7DE6-5589-40EF-80E8-B326A21B0A53}"/>
              </a:ext>
            </a:extLst>
          </p:cNvPr>
          <p:cNvSpPr/>
          <p:nvPr/>
        </p:nvSpPr>
        <p:spPr>
          <a:xfrm>
            <a:off x="3084024" y="2420784"/>
            <a:ext cx="2319353" cy="116686"/>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128" name="Rectangle: Rounded Corners 127">
            <a:extLst>
              <a:ext uri="{FF2B5EF4-FFF2-40B4-BE49-F238E27FC236}">
                <a16:creationId xmlns:a16="http://schemas.microsoft.com/office/drawing/2014/main" id="{C7D31A9C-7A1E-47F1-BE73-912E8A8B6E2B}"/>
              </a:ext>
            </a:extLst>
          </p:cNvPr>
          <p:cNvSpPr/>
          <p:nvPr/>
        </p:nvSpPr>
        <p:spPr>
          <a:xfrm>
            <a:off x="7473039" y="2685975"/>
            <a:ext cx="1461491" cy="88617"/>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grpSp>
        <p:nvGrpSpPr>
          <p:cNvPr id="129" name="Group 128">
            <a:extLst>
              <a:ext uri="{FF2B5EF4-FFF2-40B4-BE49-F238E27FC236}">
                <a16:creationId xmlns:a16="http://schemas.microsoft.com/office/drawing/2014/main" id="{D3575D66-42E7-4EF5-BD97-0FD94DBD2E75}"/>
              </a:ext>
            </a:extLst>
          </p:cNvPr>
          <p:cNvGrpSpPr/>
          <p:nvPr/>
        </p:nvGrpSpPr>
        <p:grpSpPr>
          <a:xfrm>
            <a:off x="2272558" y="2261297"/>
            <a:ext cx="420951" cy="413402"/>
            <a:chOff x="2257891" y="5949466"/>
            <a:chExt cx="666309" cy="666121"/>
          </a:xfrm>
        </p:grpSpPr>
        <p:sp>
          <p:nvSpPr>
            <p:cNvPr id="131" name="Oval 130">
              <a:extLst>
                <a:ext uri="{FF2B5EF4-FFF2-40B4-BE49-F238E27FC236}">
                  <a16:creationId xmlns:a16="http://schemas.microsoft.com/office/drawing/2014/main" id="{2B93DD0A-84EB-437B-8E14-C84C650EEE36}"/>
                </a:ext>
              </a:extLst>
            </p:cNvPr>
            <p:cNvSpPr>
              <a:spLocks noChangeAspect="1"/>
            </p:cNvSpPr>
            <p:nvPr/>
          </p:nvSpPr>
          <p:spPr>
            <a:xfrm>
              <a:off x="2262049" y="5949466"/>
              <a:ext cx="642570" cy="642923"/>
            </a:xfrm>
            <a:prstGeom prst="ellipse">
              <a:avLst/>
            </a:prstGeom>
            <a:solidFill>
              <a:srgbClr val="00B2BC"/>
            </a:solid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013" b="1" dirty="0">
                <a:solidFill>
                  <a:srgbClr val="01445E"/>
                </a:solidFill>
                <a:latin typeface="Gill Sans"/>
              </a:endParaRPr>
            </a:p>
          </p:txBody>
        </p:sp>
        <p:sp>
          <p:nvSpPr>
            <p:cNvPr id="132" name="TextBox 131">
              <a:extLst>
                <a:ext uri="{FF2B5EF4-FFF2-40B4-BE49-F238E27FC236}">
                  <a16:creationId xmlns:a16="http://schemas.microsoft.com/office/drawing/2014/main" id="{780E99FE-2B14-4F2A-9458-CC9FA907CB3F}"/>
                </a:ext>
              </a:extLst>
            </p:cNvPr>
            <p:cNvSpPr txBox="1"/>
            <p:nvPr/>
          </p:nvSpPr>
          <p:spPr>
            <a:xfrm>
              <a:off x="2257891" y="6169254"/>
              <a:ext cx="666309" cy="446333"/>
            </a:xfrm>
            <a:prstGeom prst="rect">
              <a:avLst/>
            </a:prstGeom>
            <a:noFill/>
          </p:spPr>
          <p:txBody>
            <a:bodyPr wrap="square" rtlCol="0">
              <a:spAutoFit/>
            </a:bodyPr>
            <a:lstStyle/>
            <a:p>
              <a:pPr algn="ctr" defTabSz="685800">
                <a:defRPr/>
              </a:pPr>
              <a:r>
                <a:rPr lang="en-GB" sz="600" b="1" dirty="0">
                  <a:solidFill>
                    <a:prstClr val="white"/>
                  </a:solidFill>
                  <a:latin typeface="Arial" panose="020B0604020202020204"/>
                </a:rPr>
                <a:t>START</a:t>
              </a:r>
              <a:endParaRPr lang="en-GB" sz="1050" b="1" dirty="0">
                <a:solidFill>
                  <a:prstClr val="white"/>
                </a:solidFill>
                <a:latin typeface="Arial" panose="020B0604020202020204"/>
              </a:endParaRPr>
            </a:p>
          </p:txBody>
        </p:sp>
      </p:grpSp>
      <p:cxnSp>
        <p:nvCxnSpPr>
          <p:cNvPr id="133" name="Connector: Elbow 132">
            <a:extLst>
              <a:ext uri="{FF2B5EF4-FFF2-40B4-BE49-F238E27FC236}">
                <a16:creationId xmlns:a16="http://schemas.microsoft.com/office/drawing/2014/main" id="{43E359AE-046C-401D-925E-EA799D952E32}"/>
              </a:ext>
            </a:extLst>
          </p:cNvPr>
          <p:cNvCxnSpPr>
            <a:cxnSpLocks/>
            <a:stCxn id="132" idx="3"/>
            <a:endCxn id="135" idx="2"/>
          </p:cNvCxnSpPr>
          <p:nvPr/>
        </p:nvCxnSpPr>
        <p:spPr>
          <a:xfrm flipV="1">
            <a:off x="2693508" y="2479888"/>
            <a:ext cx="287156" cy="56312"/>
          </a:xfrm>
          <a:prstGeom prst="bentConnector3">
            <a:avLst>
              <a:gd name="adj1" fmla="val 50000"/>
            </a:avLst>
          </a:prstGeom>
          <a:ln w="19050">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7526D675-F2CC-4591-9F6C-09AD11971970}"/>
              </a:ext>
            </a:extLst>
          </p:cNvPr>
          <p:cNvSpPr txBox="1"/>
          <p:nvPr/>
        </p:nvSpPr>
        <p:spPr>
          <a:xfrm>
            <a:off x="2575402" y="1853024"/>
            <a:ext cx="1068824" cy="507831"/>
          </a:xfrm>
          <a:prstGeom prst="rect">
            <a:avLst/>
          </a:prstGeom>
          <a:noFill/>
        </p:spPr>
        <p:txBody>
          <a:bodyPr wrap="square" rtlCol="0">
            <a:spAutoFit/>
          </a:bodyPr>
          <a:lstStyle/>
          <a:p>
            <a:pPr algn="ctr" defTabSz="685800">
              <a:defRPr/>
            </a:pPr>
            <a:r>
              <a:rPr lang="en-GB" sz="675" b="1" cap="all" dirty="0">
                <a:solidFill>
                  <a:srgbClr val="01445E"/>
                </a:solidFill>
                <a:latin typeface="Gill Sans"/>
              </a:rPr>
              <a:t>Assessment &amp; risk &amp; harm  assessment completed by social worker</a:t>
            </a:r>
          </a:p>
        </p:txBody>
      </p:sp>
      <p:sp>
        <p:nvSpPr>
          <p:cNvPr id="135" name="Oval 134">
            <a:extLst>
              <a:ext uri="{FF2B5EF4-FFF2-40B4-BE49-F238E27FC236}">
                <a16:creationId xmlns:a16="http://schemas.microsoft.com/office/drawing/2014/main" id="{991F91CE-A24B-427F-BFE0-5D4C150617BF}"/>
              </a:ext>
            </a:extLst>
          </p:cNvPr>
          <p:cNvSpPr/>
          <p:nvPr/>
        </p:nvSpPr>
        <p:spPr>
          <a:xfrm>
            <a:off x="2980665" y="2339174"/>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36" name="TextBox 135">
            <a:extLst>
              <a:ext uri="{FF2B5EF4-FFF2-40B4-BE49-F238E27FC236}">
                <a16:creationId xmlns:a16="http://schemas.microsoft.com/office/drawing/2014/main" id="{A96E1AD6-4C81-4AE1-AC1A-C217FEFDF237}"/>
              </a:ext>
            </a:extLst>
          </p:cNvPr>
          <p:cNvSpPr txBox="1"/>
          <p:nvPr/>
        </p:nvSpPr>
        <p:spPr>
          <a:xfrm>
            <a:off x="3732843" y="2061327"/>
            <a:ext cx="1004035" cy="300082"/>
          </a:xfrm>
          <a:prstGeom prst="rect">
            <a:avLst/>
          </a:prstGeom>
          <a:noFill/>
        </p:spPr>
        <p:txBody>
          <a:bodyPr wrap="square" rtlCol="0">
            <a:spAutoFit/>
          </a:bodyPr>
          <a:lstStyle/>
          <a:p>
            <a:pPr algn="ctr" defTabSz="685800">
              <a:defRPr/>
            </a:pPr>
            <a:r>
              <a:rPr lang="en-GB" sz="675" b="1" cap="all" dirty="0">
                <a:solidFill>
                  <a:srgbClr val="01445E"/>
                </a:solidFill>
                <a:latin typeface="Gill Sans"/>
              </a:rPr>
              <a:t>Care plan started (</a:t>
            </a:r>
            <a:r>
              <a:rPr lang="en-GB" sz="675" b="1" cap="all" dirty="0" err="1">
                <a:solidFill>
                  <a:srgbClr val="01445E"/>
                </a:solidFill>
                <a:latin typeface="Gill Sans"/>
              </a:rPr>
              <a:t>HoH</a:t>
            </a:r>
            <a:r>
              <a:rPr lang="en-GB" sz="675" b="1" cap="all" dirty="0">
                <a:solidFill>
                  <a:srgbClr val="01445E"/>
                </a:solidFill>
                <a:latin typeface="Gill Sans"/>
              </a:rPr>
              <a:t> Identified)</a:t>
            </a:r>
          </a:p>
        </p:txBody>
      </p:sp>
      <p:sp>
        <p:nvSpPr>
          <p:cNvPr id="137" name="Oval 136">
            <a:extLst>
              <a:ext uri="{FF2B5EF4-FFF2-40B4-BE49-F238E27FC236}">
                <a16:creationId xmlns:a16="http://schemas.microsoft.com/office/drawing/2014/main" id="{7D0F94CC-FB8B-41C4-8C12-10657BB06D4B}"/>
              </a:ext>
            </a:extLst>
          </p:cNvPr>
          <p:cNvSpPr/>
          <p:nvPr/>
        </p:nvSpPr>
        <p:spPr>
          <a:xfrm>
            <a:off x="4103715" y="2339174"/>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38" name="Oval 137">
            <a:extLst>
              <a:ext uri="{FF2B5EF4-FFF2-40B4-BE49-F238E27FC236}">
                <a16:creationId xmlns:a16="http://schemas.microsoft.com/office/drawing/2014/main" id="{A63187B4-BBCB-4B92-838C-E0CF1032CB8C}"/>
              </a:ext>
            </a:extLst>
          </p:cNvPr>
          <p:cNvSpPr/>
          <p:nvPr/>
        </p:nvSpPr>
        <p:spPr>
          <a:xfrm>
            <a:off x="5279382" y="2339174"/>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39" name="TextBox 138">
            <a:extLst>
              <a:ext uri="{FF2B5EF4-FFF2-40B4-BE49-F238E27FC236}">
                <a16:creationId xmlns:a16="http://schemas.microsoft.com/office/drawing/2014/main" id="{92A01CDA-1E3D-4D26-9116-D420E2C7D2CD}"/>
              </a:ext>
            </a:extLst>
          </p:cNvPr>
          <p:cNvSpPr txBox="1"/>
          <p:nvPr/>
        </p:nvSpPr>
        <p:spPr>
          <a:xfrm>
            <a:off x="5014856" y="1823191"/>
            <a:ext cx="895332" cy="507831"/>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Consultation with exploitation service</a:t>
            </a:r>
          </a:p>
        </p:txBody>
      </p:sp>
      <p:sp>
        <p:nvSpPr>
          <p:cNvPr id="140" name="Oval 139">
            <a:extLst>
              <a:ext uri="{FF2B5EF4-FFF2-40B4-BE49-F238E27FC236}">
                <a16:creationId xmlns:a16="http://schemas.microsoft.com/office/drawing/2014/main" id="{F666297D-7E39-484F-AFF1-13A1F044FA18}"/>
              </a:ext>
            </a:extLst>
          </p:cNvPr>
          <p:cNvSpPr/>
          <p:nvPr/>
        </p:nvSpPr>
        <p:spPr>
          <a:xfrm>
            <a:off x="2980665" y="3107069"/>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44" name="Oval 143">
            <a:extLst>
              <a:ext uri="{FF2B5EF4-FFF2-40B4-BE49-F238E27FC236}">
                <a16:creationId xmlns:a16="http://schemas.microsoft.com/office/drawing/2014/main" id="{AF025BBE-C102-4358-A3D5-75A31DF577BE}"/>
              </a:ext>
            </a:extLst>
          </p:cNvPr>
          <p:cNvSpPr/>
          <p:nvPr/>
        </p:nvSpPr>
        <p:spPr>
          <a:xfrm>
            <a:off x="4693131" y="3100253"/>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45" name="TextBox 144">
            <a:extLst>
              <a:ext uri="{FF2B5EF4-FFF2-40B4-BE49-F238E27FC236}">
                <a16:creationId xmlns:a16="http://schemas.microsoft.com/office/drawing/2014/main" id="{0C865EDB-3AAF-4A19-8CAF-CA9C751EB8FB}"/>
              </a:ext>
            </a:extLst>
          </p:cNvPr>
          <p:cNvSpPr txBox="1"/>
          <p:nvPr/>
        </p:nvSpPr>
        <p:spPr>
          <a:xfrm>
            <a:off x="3521689" y="3415814"/>
            <a:ext cx="895332" cy="403957"/>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Hold CARE Planning Meeting</a:t>
            </a:r>
          </a:p>
        </p:txBody>
      </p:sp>
      <p:sp>
        <p:nvSpPr>
          <p:cNvPr id="146" name="Oval 145">
            <a:extLst>
              <a:ext uri="{FF2B5EF4-FFF2-40B4-BE49-F238E27FC236}">
                <a16:creationId xmlns:a16="http://schemas.microsoft.com/office/drawing/2014/main" id="{6B0D60BE-FC19-4CE8-82BB-F669F950E17B}"/>
              </a:ext>
            </a:extLst>
          </p:cNvPr>
          <p:cNvSpPr/>
          <p:nvPr/>
        </p:nvSpPr>
        <p:spPr>
          <a:xfrm>
            <a:off x="5632645" y="3099082"/>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48" name="TextBox 147">
            <a:extLst>
              <a:ext uri="{FF2B5EF4-FFF2-40B4-BE49-F238E27FC236}">
                <a16:creationId xmlns:a16="http://schemas.microsoft.com/office/drawing/2014/main" id="{0D564B12-8E31-455D-8BD8-9C4FB204B2AC}"/>
              </a:ext>
            </a:extLst>
          </p:cNvPr>
          <p:cNvSpPr txBox="1"/>
          <p:nvPr/>
        </p:nvSpPr>
        <p:spPr>
          <a:xfrm>
            <a:off x="2693508" y="3427982"/>
            <a:ext cx="895332" cy="300082"/>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Crate safety plan</a:t>
            </a:r>
          </a:p>
        </p:txBody>
      </p:sp>
      <p:sp>
        <p:nvSpPr>
          <p:cNvPr id="149" name="Oval 148">
            <a:extLst>
              <a:ext uri="{FF2B5EF4-FFF2-40B4-BE49-F238E27FC236}">
                <a16:creationId xmlns:a16="http://schemas.microsoft.com/office/drawing/2014/main" id="{8DEFB450-9076-4412-BA68-1B3046E38836}"/>
              </a:ext>
            </a:extLst>
          </p:cNvPr>
          <p:cNvSpPr/>
          <p:nvPr/>
        </p:nvSpPr>
        <p:spPr>
          <a:xfrm>
            <a:off x="3816331" y="3107069"/>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50" name="TextBox 149">
            <a:extLst>
              <a:ext uri="{FF2B5EF4-FFF2-40B4-BE49-F238E27FC236}">
                <a16:creationId xmlns:a16="http://schemas.microsoft.com/office/drawing/2014/main" id="{4E68CDA0-7507-4474-8851-F1569D78F999}"/>
              </a:ext>
            </a:extLst>
          </p:cNvPr>
          <p:cNvSpPr txBox="1"/>
          <p:nvPr/>
        </p:nvSpPr>
        <p:spPr>
          <a:xfrm>
            <a:off x="7716908" y="2018807"/>
            <a:ext cx="1073024" cy="611706"/>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Forward to </a:t>
            </a:r>
            <a:r>
              <a:rPr lang="en-GB" sz="675" dirty="0" err="1"/>
              <a:t>m.a.c.e</a:t>
            </a:r>
            <a:r>
              <a:rPr lang="en-GB" sz="675" dirty="0"/>
              <a:t> PRIOR TO CLOSURE of Hoh concerns. Care remains where applicable</a:t>
            </a:r>
          </a:p>
        </p:txBody>
      </p:sp>
      <p:sp>
        <p:nvSpPr>
          <p:cNvPr id="151" name="Oval 150">
            <a:extLst>
              <a:ext uri="{FF2B5EF4-FFF2-40B4-BE49-F238E27FC236}">
                <a16:creationId xmlns:a16="http://schemas.microsoft.com/office/drawing/2014/main" id="{082A23C3-511F-45A1-B1D3-0FDBA6A1B263}"/>
              </a:ext>
            </a:extLst>
          </p:cNvPr>
          <p:cNvSpPr/>
          <p:nvPr/>
        </p:nvSpPr>
        <p:spPr>
          <a:xfrm>
            <a:off x="7400233" y="3098141"/>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52" name="TextBox 151">
            <a:extLst>
              <a:ext uri="{FF2B5EF4-FFF2-40B4-BE49-F238E27FC236}">
                <a16:creationId xmlns:a16="http://schemas.microsoft.com/office/drawing/2014/main" id="{E71BA658-5FBB-472E-8E84-B9E5BD580C52}"/>
              </a:ext>
            </a:extLst>
          </p:cNvPr>
          <p:cNvSpPr txBox="1"/>
          <p:nvPr/>
        </p:nvSpPr>
        <p:spPr>
          <a:xfrm>
            <a:off x="8502108" y="3620982"/>
            <a:ext cx="1043320" cy="403957"/>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Hold another care planning (</a:t>
            </a:r>
            <a:r>
              <a:rPr lang="en-GB" sz="675" dirty="0" err="1"/>
              <a:t>HoH</a:t>
            </a:r>
            <a:r>
              <a:rPr lang="en-GB" sz="675" dirty="0"/>
              <a:t>) meeting</a:t>
            </a:r>
          </a:p>
        </p:txBody>
      </p:sp>
      <p:sp>
        <p:nvSpPr>
          <p:cNvPr id="154" name="Oval 153">
            <a:extLst>
              <a:ext uri="{FF2B5EF4-FFF2-40B4-BE49-F238E27FC236}">
                <a16:creationId xmlns:a16="http://schemas.microsoft.com/office/drawing/2014/main" id="{1EA77168-DC87-40A4-B4E4-B37DC00D2860}"/>
              </a:ext>
            </a:extLst>
          </p:cNvPr>
          <p:cNvSpPr/>
          <p:nvPr/>
        </p:nvSpPr>
        <p:spPr>
          <a:xfrm>
            <a:off x="8116737" y="3639635"/>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55" name="Oval 154">
            <a:extLst>
              <a:ext uri="{FF2B5EF4-FFF2-40B4-BE49-F238E27FC236}">
                <a16:creationId xmlns:a16="http://schemas.microsoft.com/office/drawing/2014/main" id="{917D0EB9-9835-4011-B41F-7D00F63AB44F}"/>
              </a:ext>
            </a:extLst>
          </p:cNvPr>
          <p:cNvSpPr/>
          <p:nvPr/>
        </p:nvSpPr>
        <p:spPr>
          <a:xfrm>
            <a:off x="4692540" y="3894354"/>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57" name="TextBox 156">
            <a:extLst>
              <a:ext uri="{FF2B5EF4-FFF2-40B4-BE49-F238E27FC236}">
                <a16:creationId xmlns:a16="http://schemas.microsoft.com/office/drawing/2014/main" id="{6BAE3E73-308E-4AA7-93D6-60856CD69A31}"/>
              </a:ext>
            </a:extLst>
          </p:cNvPr>
          <p:cNvSpPr txBox="1"/>
          <p:nvPr/>
        </p:nvSpPr>
        <p:spPr>
          <a:xfrm>
            <a:off x="4376018" y="5053651"/>
            <a:ext cx="895332" cy="553998"/>
          </a:xfrm>
          <a:prstGeom prst="rect">
            <a:avLst/>
          </a:prstGeom>
          <a:noFill/>
        </p:spPr>
        <p:txBody>
          <a:bodyPr wrap="square" rtlCol="0">
            <a:spAutoFit/>
          </a:bodyPr>
          <a:lstStyle/>
          <a:p>
            <a:pPr algn="ctr" defTabSz="685800">
              <a:defRPr/>
            </a:pPr>
            <a:r>
              <a:rPr lang="en-GB" sz="600" b="1" cap="all" dirty="0">
                <a:solidFill>
                  <a:srgbClr val="01445E"/>
                </a:solidFill>
                <a:latin typeface="Gill Sans"/>
              </a:rPr>
              <a:t>Information shared to Neighbourhood tasking </a:t>
            </a:r>
            <a:r>
              <a:rPr lang="en-GB" sz="600" b="1" cap="all">
                <a:solidFill>
                  <a:srgbClr val="01445E"/>
                </a:solidFill>
                <a:latin typeface="Gill Sans"/>
              </a:rPr>
              <a:t>for planning</a:t>
            </a:r>
            <a:endParaRPr lang="en-GB" sz="600" b="1" cap="all" dirty="0">
              <a:solidFill>
                <a:srgbClr val="01445E"/>
              </a:solidFill>
              <a:latin typeface="Gill Sans"/>
            </a:endParaRPr>
          </a:p>
        </p:txBody>
      </p:sp>
      <p:sp>
        <p:nvSpPr>
          <p:cNvPr id="158" name="Oval 157">
            <a:extLst>
              <a:ext uri="{FF2B5EF4-FFF2-40B4-BE49-F238E27FC236}">
                <a16:creationId xmlns:a16="http://schemas.microsoft.com/office/drawing/2014/main" id="{F51EB1CE-BF7C-47BE-A0C2-CEFC948B7401}"/>
              </a:ext>
            </a:extLst>
          </p:cNvPr>
          <p:cNvSpPr/>
          <p:nvPr/>
        </p:nvSpPr>
        <p:spPr>
          <a:xfrm>
            <a:off x="4686006" y="4776938"/>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59" name="TextBox 158">
            <a:extLst>
              <a:ext uri="{FF2B5EF4-FFF2-40B4-BE49-F238E27FC236}">
                <a16:creationId xmlns:a16="http://schemas.microsoft.com/office/drawing/2014/main" id="{522959BC-D130-4D61-8FB9-565A2120DA67}"/>
              </a:ext>
            </a:extLst>
          </p:cNvPr>
          <p:cNvSpPr txBox="1"/>
          <p:nvPr/>
        </p:nvSpPr>
        <p:spPr>
          <a:xfrm>
            <a:off x="2426680" y="4051294"/>
            <a:ext cx="1352919" cy="553998"/>
          </a:xfrm>
          <a:prstGeom prst="rect">
            <a:avLst/>
          </a:prstGeom>
          <a:noFill/>
        </p:spPr>
        <p:txBody>
          <a:bodyPr wrap="square" lIns="68580" tIns="34290" rIns="68580" bIns="34290" rtlCol="0" anchor="t">
            <a:spAutoFit/>
          </a:bodyPr>
          <a:lstStyle>
            <a:defPPr>
              <a:defRPr lang="en-US"/>
            </a:defPPr>
            <a:lvl1pPr algn="ctr">
              <a:defRPr sz="700" b="0">
                <a:solidFill>
                  <a:srgbClr val="01445E"/>
                </a:solidFill>
                <a:latin typeface="Gill Sans"/>
              </a:defRPr>
            </a:lvl1pPr>
          </a:lstStyle>
          <a:p>
            <a:pPr defTabSz="685800">
              <a:defRPr/>
            </a:pPr>
            <a:r>
              <a:rPr lang="en-US" sz="525" dirty="0">
                <a:solidFill>
                  <a:srgbClr val="FFC000">
                    <a:lumMod val="50000"/>
                  </a:srgbClr>
                </a:solidFill>
              </a:rPr>
              <a:t>The Care Planning  meeting will be chaired by the allocated social worker with support from the Exploitation Team (The exploitation team will attend all  meetings where HOH has been identified as the risk and harm). </a:t>
            </a:r>
            <a:endParaRPr lang="en-GB" sz="525" dirty="0">
              <a:solidFill>
                <a:srgbClr val="FFC000">
                  <a:lumMod val="50000"/>
                </a:srgbClr>
              </a:solidFill>
            </a:endParaRPr>
          </a:p>
        </p:txBody>
      </p:sp>
      <p:sp>
        <p:nvSpPr>
          <p:cNvPr id="160" name="Rectangle 159">
            <a:extLst>
              <a:ext uri="{FF2B5EF4-FFF2-40B4-BE49-F238E27FC236}">
                <a16:creationId xmlns:a16="http://schemas.microsoft.com/office/drawing/2014/main" id="{06D1B6DB-0A27-4839-9E5F-829938706ADD}"/>
              </a:ext>
            </a:extLst>
          </p:cNvPr>
          <p:cNvSpPr/>
          <p:nvPr/>
        </p:nvSpPr>
        <p:spPr>
          <a:xfrm>
            <a:off x="4534871" y="3449985"/>
            <a:ext cx="578813" cy="1701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prstClr val="white"/>
              </a:solidFill>
              <a:latin typeface="Calibri"/>
            </a:endParaRPr>
          </a:p>
        </p:txBody>
      </p:sp>
      <p:sp>
        <p:nvSpPr>
          <p:cNvPr id="161" name="Rectangle: Rounded Corners 160">
            <a:extLst>
              <a:ext uri="{FF2B5EF4-FFF2-40B4-BE49-F238E27FC236}">
                <a16:creationId xmlns:a16="http://schemas.microsoft.com/office/drawing/2014/main" id="{A6806F70-E657-4557-BFE9-ECB77B59EFA0}"/>
              </a:ext>
            </a:extLst>
          </p:cNvPr>
          <p:cNvSpPr/>
          <p:nvPr/>
        </p:nvSpPr>
        <p:spPr>
          <a:xfrm>
            <a:off x="3064829" y="2814274"/>
            <a:ext cx="2393807" cy="88617"/>
          </a:xfrm>
          <a:prstGeom prst="roundRect">
            <a:avLst>
              <a:gd name="adj" fmla="val 50000"/>
            </a:avLst>
          </a:prstGeom>
          <a:solidFill>
            <a:srgbClr val="BBD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350">
              <a:solidFill>
                <a:srgbClr val="01445E"/>
              </a:solidFill>
              <a:latin typeface="Gill Sans"/>
            </a:endParaRPr>
          </a:p>
        </p:txBody>
      </p:sp>
      <p:sp>
        <p:nvSpPr>
          <p:cNvPr id="163" name="TextBox 162">
            <a:extLst>
              <a:ext uri="{FF2B5EF4-FFF2-40B4-BE49-F238E27FC236}">
                <a16:creationId xmlns:a16="http://schemas.microsoft.com/office/drawing/2014/main" id="{D431F1F2-0C93-47F6-B742-6AC37CD3C26A}"/>
              </a:ext>
            </a:extLst>
          </p:cNvPr>
          <p:cNvSpPr txBox="1"/>
          <p:nvPr/>
        </p:nvSpPr>
        <p:spPr>
          <a:xfrm>
            <a:off x="4322567" y="3402181"/>
            <a:ext cx="1003423" cy="300082"/>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Are there Location concerns?</a:t>
            </a:r>
          </a:p>
        </p:txBody>
      </p:sp>
      <p:sp>
        <p:nvSpPr>
          <p:cNvPr id="164" name="Rectangle 163">
            <a:extLst>
              <a:ext uri="{FF2B5EF4-FFF2-40B4-BE49-F238E27FC236}">
                <a16:creationId xmlns:a16="http://schemas.microsoft.com/office/drawing/2014/main" id="{05BFD564-059B-4543-ACC8-C0C7BAF1EACE}"/>
              </a:ext>
            </a:extLst>
          </p:cNvPr>
          <p:cNvSpPr/>
          <p:nvPr/>
        </p:nvSpPr>
        <p:spPr>
          <a:xfrm>
            <a:off x="4494407" y="4277410"/>
            <a:ext cx="709793" cy="2533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prstClr val="white"/>
              </a:solidFill>
              <a:latin typeface="Calibri"/>
            </a:endParaRPr>
          </a:p>
        </p:txBody>
      </p:sp>
      <p:sp>
        <p:nvSpPr>
          <p:cNvPr id="174" name="TextBox 173">
            <a:extLst>
              <a:ext uri="{FF2B5EF4-FFF2-40B4-BE49-F238E27FC236}">
                <a16:creationId xmlns:a16="http://schemas.microsoft.com/office/drawing/2014/main" id="{A22BA595-D32F-491E-BF27-AF535FFE9987}"/>
              </a:ext>
            </a:extLst>
          </p:cNvPr>
          <p:cNvSpPr txBox="1"/>
          <p:nvPr/>
        </p:nvSpPr>
        <p:spPr>
          <a:xfrm>
            <a:off x="4376018" y="4237273"/>
            <a:ext cx="895332" cy="369332"/>
          </a:xfrm>
          <a:prstGeom prst="rect">
            <a:avLst/>
          </a:prstGeom>
          <a:noFill/>
        </p:spPr>
        <p:txBody>
          <a:bodyPr wrap="square" rtlCol="0">
            <a:spAutoFit/>
          </a:bodyPr>
          <a:lstStyle/>
          <a:p>
            <a:pPr algn="ctr" defTabSz="685800">
              <a:defRPr/>
            </a:pPr>
            <a:r>
              <a:rPr lang="en-GB" sz="600" b="1" cap="all" dirty="0">
                <a:solidFill>
                  <a:srgbClr val="01445E"/>
                </a:solidFill>
                <a:latin typeface="Gill Sans"/>
              </a:rPr>
              <a:t>location concerns shared with Exploitation Team</a:t>
            </a:r>
          </a:p>
        </p:txBody>
      </p:sp>
      <p:sp>
        <p:nvSpPr>
          <p:cNvPr id="175" name="TextBox 174">
            <a:extLst>
              <a:ext uri="{FF2B5EF4-FFF2-40B4-BE49-F238E27FC236}">
                <a16:creationId xmlns:a16="http://schemas.microsoft.com/office/drawing/2014/main" id="{F0F94DBC-4F75-4222-A854-B609799E4B52}"/>
              </a:ext>
            </a:extLst>
          </p:cNvPr>
          <p:cNvSpPr txBox="1"/>
          <p:nvPr/>
        </p:nvSpPr>
        <p:spPr>
          <a:xfrm>
            <a:off x="3855516" y="1743605"/>
            <a:ext cx="740825" cy="230832"/>
          </a:xfrm>
          <a:prstGeom prst="rect">
            <a:avLst/>
          </a:prstGeom>
          <a:noFill/>
        </p:spPr>
        <p:txBody>
          <a:bodyPr wrap="square" lIns="68580" tIns="34290" rIns="68580" bIns="34290" rtlCol="0" anchor="t">
            <a:spAutoFit/>
          </a:bodyPr>
          <a:lstStyle>
            <a:defPPr>
              <a:defRPr lang="en-US"/>
            </a:defPPr>
            <a:lvl1pPr algn="ctr">
              <a:defRPr sz="700" b="0">
                <a:solidFill>
                  <a:srgbClr val="01445E"/>
                </a:solidFill>
                <a:latin typeface="Gill Sans"/>
              </a:defRPr>
            </a:lvl1pPr>
          </a:lstStyle>
          <a:p>
            <a:pPr defTabSz="685800">
              <a:defRPr/>
            </a:pPr>
            <a:r>
              <a:rPr lang="en-US" sz="525" dirty="0">
                <a:solidFill>
                  <a:srgbClr val="FFC000">
                    <a:lumMod val="50000"/>
                  </a:srgbClr>
                </a:solidFill>
              </a:rPr>
              <a:t>Click to view ‘</a:t>
            </a:r>
            <a:r>
              <a:rPr lang="en-US" sz="525" dirty="0">
                <a:solidFill>
                  <a:srgbClr val="FFC000">
                    <a:lumMod val="50000"/>
                  </a:srgbClr>
                </a:solidFill>
                <a:hlinkClick r:id="rId2"/>
              </a:rPr>
              <a:t>Suggested Actions</a:t>
            </a:r>
            <a:r>
              <a:rPr lang="en-US" sz="525" dirty="0">
                <a:solidFill>
                  <a:srgbClr val="FFC000">
                    <a:lumMod val="50000"/>
                  </a:srgbClr>
                </a:solidFill>
              </a:rPr>
              <a:t>’</a:t>
            </a:r>
            <a:endParaRPr lang="en-GB" sz="525" dirty="0">
              <a:solidFill>
                <a:srgbClr val="FFC000">
                  <a:lumMod val="50000"/>
                </a:srgbClr>
              </a:solidFill>
            </a:endParaRPr>
          </a:p>
        </p:txBody>
      </p:sp>
      <p:cxnSp>
        <p:nvCxnSpPr>
          <p:cNvPr id="176" name="Straight Connector 175">
            <a:extLst>
              <a:ext uri="{FF2B5EF4-FFF2-40B4-BE49-F238E27FC236}">
                <a16:creationId xmlns:a16="http://schemas.microsoft.com/office/drawing/2014/main" id="{12B214E7-C66A-447C-ABC0-E7A294277C0F}"/>
              </a:ext>
            </a:extLst>
          </p:cNvPr>
          <p:cNvCxnSpPr>
            <a:cxnSpLocks/>
            <a:stCxn id="136" idx="0"/>
            <a:endCxn id="175" idx="2"/>
          </p:cNvCxnSpPr>
          <p:nvPr/>
        </p:nvCxnSpPr>
        <p:spPr>
          <a:xfrm flipH="1" flipV="1">
            <a:off x="4225928" y="1974437"/>
            <a:ext cx="8932" cy="86890"/>
          </a:xfrm>
          <a:prstGeom prst="line">
            <a:avLst/>
          </a:prstGeom>
          <a:ln w="19050">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77" name="TextBox 176">
            <a:extLst>
              <a:ext uri="{FF2B5EF4-FFF2-40B4-BE49-F238E27FC236}">
                <a16:creationId xmlns:a16="http://schemas.microsoft.com/office/drawing/2014/main" id="{0CAD3E84-8613-48DD-AA45-A1F4BB6A4A2B}"/>
              </a:ext>
            </a:extLst>
          </p:cNvPr>
          <p:cNvSpPr txBox="1"/>
          <p:nvPr/>
        </p:nvSpPr>
        <p:spPr>
          <a:xfrm>
            <a:off x="2730696" y="4702926"/>
            <a:ext cx="740825" cy="392415"/>
          </a:xfrm>
          <a:prstGeom prst="rect">
            <a:avLst/>
          </a:prstGeom>
          <a:noFill/>
        </p:spPr>
        <p:txBody>
          <a:bodyPr wrap="square" lIns="68580" tIns="34290" rIns="68580" bIns="34290" rtlCol="0" anchor="t">
            <a:spAutoFit/>
          </a:bodyPr>
          <a:lstStyle>
            <a:defPPr>
              <a:defRPr lang="en-US"/>
            </a:defPPr>
            <a:lvl1pPr algn="ctr">
              <a:defRPr sz="700" b="0">
                <a:solidFill>
                  <a:srgbClr val="01445E"/>
                </a:solidFill>
                <a:latin typeface="Gill Sans"/>
              </a:defRPr>
            </a:lvl1pPr>
          </a:lstStyle>
          <a:p>
            <a:pPr defTabSz="685800">
              <a:defRPr/>
            </a:pPr>
            <a:r>
              <a:rPr lang="en-US" sz="525" dirty="0">
                <a:solidFill>
                  <a:srgbClr val="FFC000">
                    <a:lumMod val="50000"/>
                  </a:srgbClr>
                </a:solidFill>
              </a:rPr>
              <a:t>Click to view ‘</a:t>
            </a:r>
            <a:r>
              <a:rPr lang="en-US" sz="525" dirty="0">
                <a:solidFill>
                  <a:srgbClr val="FFC000">
                    <a:lumMod val="50000"/>
                  </a:srgbClr>
                </a:solidFill>
                <a:hlinkClick r:id="rId3"/>
              </a:rPr>
              <a:t>Invitation List</a:t>
            </a:r>
            <a:r>
              <a:rPr lang="en-US" sz="525" dirty="0">
                <a:solidFill>
                  <a:srgbClr val="FFC000">
                    <a:lumMod val="50000"/>
                  </a:srgbClr>
                </a:solidFill>
              </a:rPr>
              <a:t>’</a:t>
            </a:r>
          </a:p>
          <a:p>
            <a:pPr defTabSz="685800">
              <a:defRPr/>
            </a:pPr>
            <a:r>
              <a:rPr lang="en-US" sz="525" dirty="0">
                <a:solidFill>
                  <a:srgbClr val="FFC000">
                    <a:lumMod val="50000"/>
                  </a:srgbClr>
                </a:solidFill>
              </a:rPr>
              <a:t>&amp;</a:t>
            </a:r>
          </a:p>
          <a:p>
            <a:pPr defTabSz="685800">
              <a:defRPr/>
            </a:pPr>
            <a:r>
              <a:rPr lang="en-US" sz="525" dirty="0">
                <a:solidFill>
                  <a:srgbClr val="FFC000">
                    <a:lumMod val="50000"/>
                  </a:srgbClr>
                </a:solidFill>
              </a:rPr>
              <a:t>‘</a:t>
            </a:r>
            <a:r>
              <a:rPr lang="en-US" sz="525" dirty="0">
                <a:solidFill>
                  <a:srgbClr val="FFC000">
                    <a:lumMod val="50000"/>
                  </a:srgbClr>
                </a:solidFill>
                <a:hlinkClick r:id="rId4"/>
              </a:rPr>
              <a:t>Agenda</a:t>
            </a:r>
            <a:r>
              <a:rPr lang="en-US" sz="525" dirty="0">
                <a:solidFill>
                  <a:srgbClr val="FFC000">
                    <a:lumMod val="50000"/>
                  </a:srgbClr>
                </a:solidFill>
              </a:rPr>
              <a:t>’</a:t>
            </a:r>
            <a:endParaRPr lang="en-GB" sz="525" dirty="0">
              <a:solidFill>
                <a:srgbClr val="FFC000">
                  <a:lumMod val="50000"/>
                </a:srgbClr>
              </a:solidFill>
            </a:endParaRPr>
          </a:p>
        </p:txBody>
      </p:sp>
      <p:cxnSp>
        <p:nvCxnSpPr>
          <p:cNvPr id="179" name="Straight Connector 178">
            <a:extLst>
              <a:ext uri="{FF2B5EF4-FFF2-40B4-BE49-F238E27FC236}">
                <a16:creationId xmlns:a16="http://schemas.microsoft.com/office/drawing/2014/main" id="{92CC7C01-21DA-4957-8238-C8B4308C12F3}"/>
              </a:ext>
            </a:extLst>
          </p:cNvPr>
          <p:cNvCxnSpPr>
            <a:cxnSpLocks/>
            <a:stCxn id="177" idx="0"/>
            <a:endCxn id="159" idx="2"/>
          </p:cNvCxnSpPr>
          <p:nvPr/>
        </p:nvCxnSpPr>
        <p:spPr>
          <a:xfrm flipV="1">
            <a:off x="3101109" y="4605293"/>
            <a:ext cx="2031" cy="97633"/>
          </a:xfrm>
          <a:prstGeom prst="line">
            <a:avLst/>
          </a:prstGeom>
          <a:ln w="19050">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91" name="TextBox 190">
            <a:extLst>
              <a:ext uri="{FF2B5EF4-FFF2-40B4-BE49-F238E27FC236}">
                <a16:creationId xmlns:a16="http://schemas.microsoft.com/office/drawing/2014/main" id="{E38B2BEB-DFEF-408F-9E42-39C43CD87C19}"/>
              </a:ext>
            </a:extLst>
          </p:cNvPr>
          <p:cNvSpPr txBox="1"/>
          <p:nvPr/>
        </p:nvSpPr>
        <p:spPr>
          <a:xfrm>
            <a:off x="8584969" y="4420130"/>
            <a:ext cx="1628806" cy="588623"/>
          </a:xfrm>
          <a:prstGeom prst="rect">
            <a:avLst/>
          </a:prstGeom>
          <a:noFill/>
        </p:spPr>
        <p:txBody>
          <a:bodyPr wrap="square" lIns="68580" tIns="34290" rIns="68580" bIns="34290" rtlCol="0" anchor="t">
            <a:spAutoFit/>
          </a:bodyPr>
          <a:lstStyle>
            <a:defPPr>
              <a:defRPr lang="en-US"/>
            </a:defPPr>
            <a:lvl1pPr algn="r">
              <a:defRPr sz="700" b="0">
                <a:solidFill>
                  <a:srgbClr val="01445E"/>
                </a:solidFill>
              </a:defRPr>
            </a:lvl1pPr>
          </a:lstStyle>
          <a:p>
            <a:pPr algn="just" defTabSz="685800">
              <a:defRPr/>
            </a:pPr>
            <a:r>
              <a:rPr lang="en-US" sz="525" b="1" u="sng" dirty="0">
                <a:solidFill>
                  <a:srgbClr val="FFC000">
                    <a:lumMod val="50000"/>
                  </a:srgbClr>
                </a:solidFill>
                <a:latin typeface="Gill Sans"/>
              </a:rPr>
              <a:t>NOTE: </a:t>
            </a:r>
          </a:p>
          <a:p>
            <a:pPr algn="just" defTabSz="685800">
              <a:defRPr/>
            </a:pPr>
            <a:r>
              <a:rPr lang="en-US" sz="525" b="1" dirty="0">
                <a:solidFill>
                  <a:srgbClr val="FFC000">
                    <a:lumMod val="50000"/>
                  </a:srgbClr>
                </a:solidFill>
                <a:latin typeface="Gill Sans"/>
              </a:rPr>
              <a:t>1. </a:t>
            </a:r>
            <a:r>
              <a:rPr lang="en-US" sz="525" dirty="0">
                <a:solidFill>
                  <a:srgbClr val="FFC000">
                    <a:lumMod val="50000"/>
                  </a:srgbClr>
                </a:solidFill>
                <a:latin typeface="Gill Sans"/>
              </a:rPr>
              <a:t>Click here to view the supporting document for the ‘</a:t>
            </a:r>
            <a:r>
              <a:rPr lang="en-US" sz="525" dirty="0">
                <a:solidFill>
                  <a:srgbClr val="FFC000">
                    <a:lumMod val="50000"/>
                  </a:srgbClr>
                </a:solidFill>
                <a:latin typeface="Gill Sans"/>
                <a:hlinkClick r:id="rId5"/>
              </a:rPr>
              <a:t>CiN/CP Process</a:t>
            </a:r>
            <a:r>
              <a:rPr lang="en-US" sz="525" dirty="0">
                <a:solidFill>
                  <a:srgbClr val="FFC000">
                    <a:lumMod val="50000"/>
                  </a:srgbClr>
                </a:solidFill>
                <a:latin typeface="Gill Sans"/>
              </a:rPr>
              <a:t>’.</a:t>
            </a:r>
          </a:p>
          <a:p>
            <a:pPr algn="just" defTabSz="685800">
              <a:defRPr/>
            </a:pPr>
            <a:r>
              <a:rPr lang="en-US" sz="450" b="1" dirty="0">
                <a:solidFill>
                  <a:srgbClr val="FFC000">
                    <a:lumMod val="50000"/>
                  </a:srgbClr>
                </a:solidFill>
                <a:latin typeface="Gill Sans"/>
              </a:rPr>
              <a:t>2</a:t>
            </a:r>
            <a:r>
              <a:rPr lang="en-US" sz="450" dirty="0">
                <a:solidFill>
                  <a:srgbClr val="FFC000">
                    <a:lumMod val="50000"/>
                  </a:srgbClr>
                </a:solidFill>
                <a:latin typeface="Gill Sans"/>
              </a:rPr>
              <a:t>. Consultation with either the Exploitation Team or other relevant agencies  can be made at any point within this process.  </a:t>
            </a:r>
          </a:p>
          <a:p>
            <a:pPr algn="just" defTabSz="685800">
              <a:defRPr/>
            </a:pPr>
            <a:r>
              <a:rPr lang="en-US" sz="450" b="1" dirty="0">
                <a:solidFill>
                  <a:srgbClr val="FFC000">
                    <a:lumMod val="50000"/>
                  </a:srgbClr>
                </a:solidFill>
                <a:latin typeface="Gill Sans"/>
              </a:rPr>
              <a:t>3</a:t>
            </a:r>
            <a:r>
              <a:rPr lang="en-US" sz="450" dirty="0">
                <a:solidFill>
                  <a:srgbClr val="FFC000">
                    <a:lumMod val="50000"/>
                  </a:srgbClr>
                </a:solidFill>
                <a:latin typeface="Gill Sans"/>
              </a:rPr>
              <a:t>. All statutory timeframes must be adhered to for both </a:t>
            </a:r>
            <a:r>
              <a:rPr lang="en-US" sz="450" dirty="0" err="1">
                <a:solidFill>
                  <a:srgbClr val="FFC000">
                    <a:lumMod val="50000"/>
                  </a:srgbClr>
                </a:solidFill>
                <a:latin typeface="Gill Sans"/>
              </a:rPr>
              <a:t>CiN</a:t>
            </a:r>
            <a:r>
              <a:rPr lang="en-US" sz="450" dirty="0">
                <a:solidFill>
                  <a:srgbClr val="FFC000">
                    <a:lumMod val="50000"/>
                  </a:srgbClr>
                </a:solidFill>
                <a:latin typeface="Gill Sans"/>
              </a:rPr>
              <a:t>/Cp processes.</a:t>
            </a:r>
            <a:endParaRPr lang="en-GB" sz="450" dirty="0">
              <a:solidFill>
                <a:srgbClr val="FFC000">
                  <a:lumMod val="50000"/>
                </a:srgbClr>
              </a:solidFill>
              <a:latin typeface="Gill Sans"/>
            </a:endParaRPr>
          </a:p>
        </p:txBody>
      </p:sp>
      <p:grpSp>
        <p:nvGrpSpPr>
          <p:cNvPr id="192" name="Group 191">
            <a:extLst>
              <a:ext uri="{FF2B5EF4-FFF2-40B4-BE49-F238E27FC236}">
                <a16:creationId xmlns:a16="http://schemas.microsoft.com/office/drawing/2014/main" id="{B3BDB2AB-21B4-40E1-8ECE-C396D897D428}"/>
              </a:ext>
            </a:extLst>
          </p:cNvPr>
          <p:cNvGrpSpPr/>
          <p:nvPr/>
        </p:nvGrpSpPr>
        <p:grpSpPr>
          <a:xfrm>
            <a:off x="8695311" y="2525568"/>
            <a:ext cx="420951" cy="399005"/>
            <a:chOff x="2262049" y="5949466"/>
            <a:chExt cx="666309" cy="642923"/>
          </a:xfrm>
        </p:grpSpPr>
        <p:sp>
          <p:nvSpPr>
            <p:cNvPr id="193" name="Oval 192">
              <a:extLst>
                <a:ext uri="{FF2B5EF4-FFF2-40B4-BE49-F238E27FC236}">
                  <a16:creationId xmlns:a16="http://schemas.microsoft.com/office/drawing/2014/main" id="{555F3C5E-7B3B-40ED-AFBA-5E291C266FAC}"/>
                </a:ext>
              </a:extLst>
            </p:cNvPr>
            <p:cNvSpPr>
              <a:spLocks noChangeAspect="1"/>
            </p:cNvSpPr>
            <p:nvPr/>
          </p:nvSpPr>
          <p:spPr>
            <a:xfrm>
              <a:off x="2262049" y="5949466"/>
              <a:ext cx="642570" cy="642923"/>
            </a:xfrm>
            <a:prstGeom prst="ellipse">
              <a:avLst/>
            </a:prstGeom>
            <a:solidFill>
              <a:srgbClr val="00B2BC"/>
            </a:solid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013" b="1" dirty="0">
                <a:solidFill>
                  <a:srgbClr val="01445E"/>
                </a:solidFill>
                <a:latin typeface="Gill Sans"/>
              </a:endParaRPr>
            </a:p>
          </p:txBody>
        </p:sp>
        <p:sp>
          <p:nvSpPr>
            <p:cNvPr id="194" name="TextBox 193">
              <a:extLst>
                <a:ext uri="{FF2B5EF4-FFF2-40B4-BE49-F238E27FC236}">
                  <a16:creationId xmlns:a16="http://schemas.microsoft.com/office/drawing/2014/main" id="{A963338E-96BE-4E4D-B689-E730593933DA}"/>
                </a:ext>
              </a:extLst>
            </p:cNvPr>
            <p:cNvSpPr txBox="1"/>
            <p:nvPr/>
          </p:nvSpPr>
          <p:spPr>
            <a:xfrm>
              <a:off x="2262049" y="6131450"/>
              <a:ext cx="666309" cy="316153"/>
            </a:xfrm>
            <a:prstGeom prst="rect">
              <a:avLst/>
            </a:prstGeom>
            <a:noFill/>
          </p:spPr>
          <p:txBody>
            <a:bodyPr wrap="square" rtlCol="0">
              <a:spAutoFit/>
            </a:bodyPr>
            <a:lstStyle/>
            <a:p>
              <a:pPr algn="ctr" defTabSz="685800">
                <a:defRPr/>
              </a:pPr>
              <a:r>
                <a:rPr lang="en-GB" sz="675" b="1" dirty="0">
                  <a:solidFill>
                    <a:prstClr val="white"/>
                  </a:solidFill>
                  <a:latin typeface="Arial" panose="020B0604020202020204"/>
                </a:rPr>
                <a:t>END</a:t>
              </a:r>
              <a:endParaRPr lang="en-GB" sz="1050" b="1" dirty="0">
                <a:solidFill>
                  <a:prstClr val="white"/>
                </a:solidFill>
                <a:latin typeface="Arial" panose="020B0604020202020204"/>
              </a:endParaRPr>
            </a:p>
          </p:txBody>
        </p:sp>
      </p:grpSp>
      <p:sp>
        <p:nvSpPr>
          <p:cNvPr id="195" name="Oval 194">
            <a:extLst>
              <a:ext uri="{FF2B5EF4-FFF2-40B4-BE49-F238E27FC236}">
                <a16:creationId xmlns:a16="http://schemas.microsoft.com/office/drawing/2014/main" id="{F8016F27-0354-417F-A722-3A17273CEAA3}"/>
              </a:ext>
            </a:extLst>
          </p:cNvPr>
          <p:cNvSpPr/>
          <p:nvPr/>
        </p:nvSpPr>
        <p:spPr>
          <a:xfrm>
            <a:off x="6491530" y="3095811"/>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196" name="TextBox 195">
            <a:extLst>
              <a:ext uri="{FF2B5EF4-FFF2-40B4-BE49-F238E27FC236}">
                <a16:creationId xmlns:a16="http://schemas.microsoft.com/office/drawing/2014/main" id="{856C5D6F-041E-4368-9EDE-8AACFA456464}"/>
              </a:ext>
            </a:extLst>
          </p:cNvPr>
          <p:cNvSpPr txBox="1"/>
          <p:nvPr/>
        </p:nvSpPr>
        <p:spPr>
          <a:xfrm>
            <a:off x="5340857" y="3407826"/>
            <a:ext cx="895332" cy="300082"/>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Review </a:t>
            </a:r>
            <a:r>
              <a:rPr lang="en-GB" sz="675" dirty="0" err="1"/>
              <a:t>cARE</a:t>
            </a:r>
            <a:r>
              <a:rPr lang="en-GB" sz="675" dirty="0"/>
              <a:t> plan and safety plan</a:t>
            </a:r>
          </a:p>
        </p:txBody>
      </p:sp>
      <p:sp>
        <p:nvSpPr>
          <p:cNvPr id="197" name="TextBox 196">
            <a:extLst>
              <a:ext uri="{FF2B5EF4-FFF2-40B4-BE49-F238E27FC236}">
                <a16:creationId xmlns:a16="http://schemas.microsoft.com/office/drawing/2014/main" id="{608889F1-2601-4A27-8131-47022CE0B144}"/>
              </a:ext>
            </a:extLst>
          </p:cNvPr>
          <p:cNvSpPr txBox="1"/>
          <p:nvPr/>
        </p:nvSpPr>
        <p:spPr>
          <a:xfrm>
            <a:off x="6206509" y="3401010"/>
            <a:ext cx="895332" cy="300082"/>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CONSIDER ‘HOTH’ CONCERNS</a:t>
            </a:r>
          </a:p>
        </p:txBody>
      </p:sp>
      <p:cxnSp>
        <p:nvCxnSpPr>
          <p:cNvPr id="198" name="Straight Connector 197">
            <a:extLst>
              <a:ext uri="{FF2B5EF4-FFF2-40B4-BE49-F238E27FC236}">
                <a16:creationId xmlns:a16="http://schemas.microsoft.com/office/drawing/2014/main" id="{F1501B24-5E3F-446A-9142-913DA364C2A4}"/>
              </a:ext>
            </a:extLst>
          </p:cNvPr>
          <p:cNvCxnSpPr>
            <a:cxnSpLocks/>
            <a:endCxn id="159" idx="0"/>
          </p:cNvCxnSpPr>
          <p:nvPr/>
        </p:nvCxnSpPr>
        <p:spPr>
          <a:xfrm flipH="1">
            <a:off x="3103140" y="3639636"/>
            <a:ext cx="603681" cy="411659"/>
          </a:xfrm>
          <a:prstGeom prst="line">
            <a:avLst/>
          </a:prstGeom>
          <a:ln w="19050">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99" name="TextBox 198">
            <a:extLst>
              <a:ext uri="{FF2B5EF4-FFF2-40B4-BE49-F238E27FC236}">
                <a16:creationId xmlns:a16="http://schemas.microsoft.com/office/drawing/2014/main" id="{FBFFB1EF-D8C9-4C18-8542-F6360A252224}"/>
              </a:ext>
            </a:extLst>
          </p:cNvPr>
          <p:cNvSpPr txBox="1"/>
          <p:nvPr/>
        </p:nvSpPr>
        <p:spPr>
          <a:xfrm>
            <a:off x="3003072" y="2378694"/>
            <a:ext cx="185313" cy="230832"/>
          </a:xfrm>
          <a:prstGeom prst="rect">
            <a:avLst/>
          </a:prstGeom>
          <a:noFill/>
        </p:spPr>
        <p:txBody>
          <a:bodyPr wrap="square" rtlCol="0">
            <a:spAutoFit/>
          </a:bodyPr>
          <a:lstStyle/>
          <a:p>
            <a:r>
              <a:rPr lang="en-GB" sz="900" b="1" dirty="0">
                <a:solidFill>
                  <a:prstClr val="white"/>
                </a:solidFill>
                <a:latin typeface="Calibri"/>
              </a:rPr>
              <a:t>1</a:t>
            </a:r>
          </a:p>
        </p:txBody>
      </p:sp>
      <p:sp>
        <p:nvSpPr>
          <p:cNvPr id="200" name="TextBox 199">
            <a:extLst>
              <a:ext uri="{FF2B5EF4-FFF2-40B4-BE49-F238E27FC236}">
                <a16:creationId xmlns:a16="http://schemas.microsoft.com/office/drawing/2014/main" id="{7CBEB87D-3F63-409E-8EC9-335AE1CBE4B5}"/>
              </a:ext>
            </a:extLst>
          </p:cNvPr>
          <p:cNvSpPr txBox="1"/>
          <p:nvPr/>
        </p:nvSpPr>
        <p:spPr>
          <a:xfrm>
            <a:off x="3003937" y="3148568"/>
            <a:ext cx="185313" cy="230832"/>
          </a:xfrm>
          <a:prstGeom prst="rect">
            <a:avLst/>
          </a:prstGeom>
          <a:noFill/>
        </p:spPr>
        <p:txBody>
          <a:bodyPr wrap="square" rtlCol="0">
            <a:spAutoFit/>
          </a:bodyPr>
          <a:lstStyle/>
          <a:p>
            <a:r>
              <a:rPr lang="en-GB" sz="900" b="1" dirty="0">
                <a:solidFill>
                  <a:prstClr val="white"/>
                </a:solidFill>
                <a:latin typeface="Calibri"/>
              </a:rPr>
              <a:t>4</a:t>
            </a:r>
          </a:p>
        </p:txBody>
      </p:sp>
      <p:sp>
        <p:nvSpPr>
          <p:cNvPr id="201" name="TextBox 200">
            <a:extLst>
              <a:ext uri="{FF2B5EF4-FFF2-40B4-BE49-F238E27FC236}">
                <a16:creationId xmlns:a16="http://schemas.microsoft.com/office/drawing/2014/main" id="{DCD6430A-FC24-42A2-B801-723F27BEAFE9}"/>
              </a:ext>
            </a:extLst>
          </p:cNvPr>
          <p:cNvSpPr txBox="1"/>
          <p:nvPr/>
        </p:nvSpPr>
        <p:spPr>
          <a:xfrm>
            <a:off x="4133427" y="2374737"/>
            <a:ext cx="185313" cy="230832"/>
          </a:xfrm>
          <a:prstGeom prst="rect">
            <a:avLst/>
          </a:prstGeom>
          <a:noFill/>
        </p:spPr>
        <p:txBody>
          <a:bodyPr wrap="square" rtlCol="0">
            <a:spAutoFit/>
          </a:bodyPr>
          <a:lstStyle/>
          <a:p>
            <a:r>
              <a:rPr lang="en-GB" sz="900" b="1" dirty="0">
                <a:solidFill>
                  <a:prstClr val="white"/>
                </a:solidFill>
                <a:latin typeface="Calibri"/>
              </a:rPr>
              <a:t>2</a:t>
            </a:r>
          </a:p>
        </p:txBody>
      </p:sp>
      <p:sp>
        <p:nvSpPr>
          <p:cNvPr id="202" name="TextBox 201">
            <a:extLst>
              <a:ext uri="{FF2B5EF4-FFF2-40B4-BE49-F238E27FC236}">
                <a16:creationId xmlns:a16="http://schemas.microsoft.com/office/drawing/2014/main" id="{55F839F6-3E13-4AB6-ABF1-86CC81F25A38}"/>
              </a:ext>
            </a:extLst>
          </p:cNvPr>
          <p:cNvSpPr txBox="1"/>
          <p:nvPr/>
        </p:nvSpPr>
        <p:spPr>
          <a:xfrm>
            <a:off x="5309874" y="2381987"/>
            <a:ext cx="185313" cy="230832"/>
          </a:xfrm>
          <a:prstGeom prst="rect">
            <a:avLst/>
          </a:prstGeom>
          <a:noFill/>
        </p:spPr>
        <p:txBody>
          <a:bodyPr wrap="square" rtlCol="0">
            <a:spAutoFit/>
          </a:bodyPr>
          <a:lstStyle/>
          <a:p>
            <a:r>
              <a:rPr lang="en-GB" sz="900" b="1" dirty="0">
                <a:solidFill>
                  <a:prstClr val="white"/>
                </a:solidFill>
                <a:latin typeface="Calibri"/>
              </a:rPr>
              <a:t>3</a:t>
            </a:r>
          </a:p>
        </p:txBody>
      </p:sp>
      <p:sp>
        <p:nvSpPr>
          <p:cNvPr id="203" name="TextBox 202">
            <a:extLst>
              <a:ext uri="{FF2B5EF4-FFF2-40B4-BE49-F238E27FC236}">
                <a16:creationId xmlns:a16="http://schemas.microsoft.com/office/drawing/2014/main" id="{D4682F96-67DA-47ED-A811-38EE57917D6C}"/>
              </a:ext>
            </a:extLst>
          </p:cNvPr>
          <p:cNvSpPr txBox="1"/>
          <p:nvPr/>
        </p:nvSpPr>
        <p:spPr>
          <a:xfrm>
            <a:off x="3845747" y="3148549"/>
            <a:ext cx="185313" cy="230832"/>
          </a:xfrm>
          <a:prstGeom prst="rect">
            <a:avLst/>
          </a:prstGeom>
          <a:noFill/>
        </p:spPr>
        <p:txBody>
          <a:bodyPr wrap="square" rtlCol="0">
            <a:spAutoFit/>
          </a:bodyPr>
          <a:lstStyle/>
          <a:p>
            <a:r>
              <a:rPr lang="en-GB" sz="900" b="1" dirty="0">
                <a:solidFill>
                  <a:prstClr val="white"/>
                </a:solidFill>
                <a:latin typeface="Calibri"/>
              </a:rPr>
              <a:t>5</a:t>
            </a:r>
          </a:p>
        </p:txBody>
      </p:sp>
      <p:sp>
        <p:nvSpPr>
          <p:cNvPr id="204" name="TextBox 203">
            <a:extLst>
              <a:ext uri="{FF2B5EF4-FFF2-40B4-BE49-F238E27FC236}">
                <a16:creationId xmlns:a16="http://schemas.microsoft.com/office/drawing/2014/main" id="{4AD41E41-8BC9-4094-9A9F-F7ABD5DAF8D1}"/>
              </a:ext>
            </a:extLst>
          </p:cNvPr>
          <p:cNvSpPr txBox="1"/>
          <p:nvPr/>
        </p:nvSpPr>
        <p:spPr>
          <a:xfrm>
            <a:off x="5661722" y="3140580"/>
            <a:ext cx="185313" cy="230832"/>
          </a:xfrm>
          <a:prstGeom prst="rect">
            <a:avLst/>
          </a:prstGeom>
          <a:noFill/>
        </p:spPr>
        <p:txBody>
          <a:bodyPr wrap="square" rtlCol="0">
            <a:spAutoFit/>
          </a:bodyPr>
          <a:lstStyle/>
          <a:p>
            <a:r>
              <a:rPr lang="en-GB" sz="900" b="1" dirty="0">
                <a:solidFill>
                  <a:prstClr val="white"/>
                </a:solidFill>
                <a:latin typeface="Calibri"/>
              </a:rPr>
              <a:t>7</a:t>
            </a:r>
          </a:p>
        </p:txBody>
      </p:sp>
      <p:sp>
        <p:nvSpPr>
          <p:cNvPr id="205" name="TextBox 204">
            <a:extLst>
              <a:ext uri="{FF2B5EF4-FFF2-40B4-BE49-F238E27FC236}">
                <a16:creationId xmlns:a16="http://schemas.microsoft.com/office/drawing/2014/main" id="{745FA123-899B-4FA3-8CE2-C45FA4D4BC41}"/>
              </a:ext>
            </a:extLst>
          </p:cNvPr>
          <p:cNvSpPr txBox="1"/>
          <p:nvPr/>
        </p:nvSpPr>
        <p:spPr>
          <a:xfrm>
            <a:off x="6529902" y="3135338"/>
            <a:ext cx="185313" cy="230832"/>
          </a:xfrm>
          <a:prstGeom prst="rect">
            <a:avLst/>
          </a:prstGeom>
          <a:noFill/>
        </p:spPr>
        <p:txBody>
          <a:bodyPr wrap="square" rtlCol="0">
            <a:spAutoFit/>
          </a:bodyPr>
          <a:lstStyle/>
          <a:p>
            <a:r>
              <a:rPr lang="en-GB" sz="900" b="1" dirty="0">
                <a:solidFill>
                  <a:prstClr val="white"/>
                </a:solidFill>
                <a:latin typeface="Calibri"/>
              </a:rPr>
              <a:t>8</a:t>
            </a:r>
          </a:p>
        </p:txBody>
      </p:sp>
      <p:sp>
        <p:nvSpPr>
          <p:cNvPr id="206" name="TextBox 205">
            <a:extLst>
              <a:ext uri="{FF2B5EF4-FFF2-40B4-BE49-F238E27FC236}">
                <a16:creationId xmlns:a16="http://schemas.microsoft.com/office/drawing/2014/main" id="{84D39E11-15BF-45B8-9334-189ECF176590}"/>
              </a:ext>
            </a:extLst>
          </p:cNvPr>
          <p:cNvSpPr txBox="1"/>
          <p:nvPr/>
        </p:nvSpPr>
        <p:spPr>
          <a:xfrm>
            <a:off x="4723050" y="3133245"/>
            <a:ext cx="185313" cy="230832"/>
          </a:xfrm>
          <a:prstGeom prst="rect">
            <a:avLst/>
          </a:prstGeom>
          <a:noFill/>
        </p:spPr>
        <p:txBody>
          <a:bodyPr wrap="square" rtlCol="0">
            <a:spAutoFit/>
          </a:bodyPr>
          <a:lstStyle/>
          <a:p>
            <a:r>
              <a:rPr lang="en-GB" sz="900" b="1" dirty="0">
                <a:solidFill>
                  <a:prstClr val="white"/>
                </a:solidFill>
                <a:latin typeface="Calibri"/>
              </a:rPr>
              <a:t>6</a:t>
            </a:r>
          </a:p>
        </p:txBody>
      </p:sp>
      <p:sp>
        <p:nvSpPr>
          <p:cNvPr id="207" name="TextBox 206">
            <a:extLst>
              <a:ext uri="{FF2B5EF4-FFF2-40B4-BE49-F238E27FC236}">
                <a16:creationId xmlns:a16="http://schemas.microsoft.com/office/drawing/2014/main" id="{92CAEDCF-DEC5-4C48-8DD9-99BDC5BDE4DE}"/>
              </a:ext>
            </a:extLst>
          </p:cNvPr>
          <p:cNvSpPr txBox="1"/>
          <p:nvPr/>
        </p:nvSpPr>
        <p:spPr>
          <a:xfrm>
            <a:off x="4432504" y="3280512"/>
            <a:ext cx="278276" cy="150041"/>
          </a:xfrm>
          <a:prstGeom prst="rect">
            <a:avLst/>
          </a:prstGeom>
          <a:noFill/>
        </p:spPr>
        <p:txBody>
          <a:bodyPr wrap="square" lIns="68580" tIns="34290" rIns="68580" bIns="34290" rtlCol="0" anchor="t">
            <a:spAutoFit/>
          </a:bodyPr>
          <a:lstStyle>
            <a:defPPr>
              <a:defRPr lang="en-US"/>
            </a:defPPr>
            <a:lvl1pPr algn="ctr">
              <a:defRPr sz="700" b="0">
                <a:solidFill>
                  <a:srgbClr val="01445E"/>
                </a:solidFill>
                <a:latin typeface="Gill Sans"/>
              </a:defRPr>
            </a:lvl1pPr>
          </a:lstStyle>
          <a:p>
            <a:pPr defTabSz="685800">
              <a:defRPr/>
            </a:pPr>
            <a:r>
              <a:rPr lang="en-US" sz="525" dirty="0">
                <a:solidFill>
                  <a:srgbClr val="FFC000">
                    <a:lumMod val="50000"/>
                  </a:srgbClr>
                </a:solidFill>
              </a:rPr>
              <a:t>YES</a:t>
            </a:r>
            <a:endParaRPr lang="en-GB" sz="525" dirty="0">
              <a:solidFill>
                <a:srgbClr val="FFC000">
                  <a:lumMod val="50000"/>
                </a:srgbClr>
              </a:solidFill>
            </a:endParaRPr>
          </a:p>
        </p:txBody>
      </p:sp>
      <p:sp>
        <p:nvSpPr>
          <p:cNvPr id="208" name="TextBox 207">
            <a:extLst>
              <a:ext uri="{FF2B5EF4-FFF2-40B4-BE49-F238E27FC236}">
                <a16:creationId xmlns:a16="http://schemas.microsoft.com/office/drawing/2014/main" id="{65DD1688-3BC3-4522-BF69-21484DF05592}"/>
              </a:ext>
            </a:extLst>
          </p:cNvPr>
          <p:cNvSpPr txBox="1"/>
          <p:nvPr/>
        </p:nvSpPr>
        <p:spPr>
          <a:xfrm>
            <a:off x="4871749" y="2976304"/>
            <a:ext cx="278276" cy="150041"/>
          </a:xfrm>
          <a:prstGeom prst="rect">
            <a:avLst/>
          </a:prstGeom>
          <a:noFill/>
        </p:spPr>
        <p:txBody>
          <a:bodyPr wrap="square" lIns="68580" tIns="34290" rIns="68580" bIns="34290" rtlCol="0" anchor="t">
            <a:spAutoFit/>
          </a:bodyPr>
          <a:lstStyle>
            <a:defPPr>
              <a:defRPr lang="en-US"/>
            </a:defPPr>
            <a:lvl1pPr algn="ctr">
              <a:defRPr sz="700" b="0">
                <a:solidFill>
                  <a:srgbClr val="01445E"/>
                </a:solidFill>
                <a:latin typeface="Gill Sans"/>
              </a:defRPr>
            </a:lvl1pPr>
          </a:lstStyle>
          <a:p>
            <a:pPr defTabSz="685800">
              <a:defRPr/>
            </a:pPr>
            <a:r>
              <a:rPr lang="en-US" sz="525" dirty="0">
                <a:solidFill>
                  <a:srgbClr val="FFC000">
                    <a:lumMod val="50000"/>
                  </a:srgbClr>
                </a:solidFill>
              </a:rPr>
              <a:t>NO</a:t>
            </a:r>
            <a:endParaRPr lang="en-GB" sz="525" dirty="0">
              <a:solidFill>
                <a:srgbClr val="FFC000">
                  <a:lumMod val="50000"/>
                </a:srgbClr>
              </a:solidFill>
            </a:endParaRPr>
          </a:p>
        </p:txBody>
      </p:sp>
      <p:sp>
        <p:nvSpPr>
          <p:cNvPr id="209" name="TextBox 208">
            <a:extLst>
              <a:ext uri="{FF2B5EF4-FFF2-40B4-BE49-F238E27FC236}">
                <a16:creationId xmlns:a16="http://schemas.microsoft.com/office/drawing/2014/main" id="{49A13D2A-4514-499C-83EE-45E6C8AD197A}"/>
              </a:ext>
            </a:extLst>
          </p:cNvPr>
          <p:cNvSpPr txBox="1"/>
          <p:nvPr/>
        </p:nvSpPr>
        <p:spPr>
          <a:xfrm>
            <a:off x="4679486" y="3932513"/>
            <a:ext cx="319083" cy="369332"/>
          </a:xfrm>
          <a:prstGeom prst="rect">
            <a:avLst/>
          </a:prstGeom>
          <a:noFill/>
        </p:spPr>
        <p:txBody>
          <a:bodyPr wrap="square" rtlCol="0">
            <a:spAutoFit/>
          </a:bodyPr>
          <a:lstStyle/>
          <a:p>
            <a:r>
              <a:rPr lang="en-GB" sz="900" b="1" dirty="0">
                <a:solidFill>
                  <a:prstClr val="white"/>
                </a:solidFill>
                <a:latin typeface="Calibri"/>
              </a:rPr>
              <a:t>6.1</a:t>
            </a:r>
          </a:p>
        </p:txBody>
      </p:sp>
      <p:sp>
        <p:nvSpPr>
          <p:cNvPr id="210" name="TextBox 209">
            <a:extLst>
              <a:ext uri="{FF2B5EF4-FFF2-40B4-BE49-F238E27FC236}">
                <a16:creationId xmlns:a16="http://schemas.microsoft.com/office/drawing/2014/main" id="{09A10C7A-AEFF-4000-B849-DC5110C02FCE}"/>
              </a:ext>
            </a:extLst>
          </p:cNvPr>
          <p:cNvSpPr txBox="1"/>
          <p:nvPr/>
        </p:nvSpPr>
        <p:spPr>
          <a:xfrm>
            <a:off x="4668976" y="4819716"/>
            <a:ext cx="309897" cy="369332"/>
          </a:xfrm>
          <a:prstGeom prst="rect">
            <a:avLst/>
          </a:prstGeom>
          <a:noFill/>
        </p:spPr>
        <p:txBody>
          <a:bodyPr wrap="square" rtlCol="0">
            <a:spAutoFit/>
          </a:bodyPr>
          <a:lstStyle/>
          <a:p>
            <a:r>
              <a:rPr lang="en-GB" sz="900" b="1" dirty="0">
                <a:solidFill>
                  <a:prstClr val="white"/>
                </a:solidFill>
                <a:latin typeface="Calibri"/>
              </a:rPr>
              <a:t>6.2</a:t>
            </a:r>
          </a:p>
        </p:txBody>
      </p:sp>
      <p:sp>
        <p:nvSpPr>
          <p:cNvPr id="211" name="TextBox 210">
            <a:extLst>
              <a:ext uri="{FF2B5EF4-FFF2-40B4-BE49-F238E27FC236}">
                <a16:creationId xmlns:a16="http://schemas.microsoft.com/office/drawing/2014/main" id="{40BAF410-E9A2-476F-A101-FF1C8F519A10}"/>
              </a:ext>
            </a:extLst>
          </p:cNvPr>
          <p:cNvSpPr txBox="1"/>
          <p:nvPr/>
        </p:nvSpPr>
        <p:spPr>
          <a:xfrm>
            <a:off x="7437213" y="3136793"/>
            <a:ext cx="185313" cy="230832"/>
          </a:xfrm>
          <a:prstGeom prst="rect">
            <a:avLst/>
          </a:prstGeom>
          <a:noFill/>
        </p:spPr>
        <p:txBody>
          <a:bodyPr wrap="square" rtlCol="0">
            <a:spAutoFit/>
          </a:bodyPr>
          <a:lstStyle/>
          <a:p>
            <a:r>
              <a:rPr lang="en-GB" sz="900" b="1" dirty="0">
                <a:solidFill>
                  <a:prstClr val="white"/>
                </a:solidFill>
                <a:latin typeface="Calibri"/>
              </a:rPr>
              <a:t>9</a:t>
            </a:r>
          </a:p>
        </p:txBody>
      </p:sp>
      <p:sp>
        <p:nvSpPr>
          <p:cNvPr id="212" name="Oval 211">
            <a:extLst>
              <a:ext uri="{FF2B5EF4-FFF2-40B4-BE49-F238E27FC236}">
                <a16:creationId xmlns:a16="http://schemas.microsoft.com/office/drawing/2014/main" id="{43E5871E-8882-4FB8-965D-5D73063CDAAB}"/>
              </a:ext>
            </a:extLst>
          </p:cNvPr>
          <p:cNvSpPr/>
          <p:nvPr/>
        </p:nvSpPr>
        <p:spPr>
          <a:xfrm>
            <a:off x="8116617" y="2598149"/>
            <a:ext cx="262293" cy="281429"/>
          </a:xfrm>
          <a:prstGeom prst="ellipse">
            <a:avLst/>
          </a:prstGeom>
          <a:solidFill>
            <a:srgbClr val="00336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600" b="1" dirty="0">
              <a:solidFill>
                <a:prstClr val="white"/>
              </a:solidFill>
              <a:latin typeface="Gill Sans"/>
            </a:endParaRPr>
          </a:p>
        </p:txBody>
      </p:sp>
      <p:sp>
        <p:nvSpPr>
          <p:cNvPr id="213" name="TextBox 212">
            <a:extLst>
              <a:ext uri="{FF2B5EF4-FFF2-40B4-BE49-F238E27FC236}">
                <a16:creationId xmlns:a16="http://schemas.microsoft.com/office/drawing/2014/main" id="{44F22F2D-CD12-4809-8DE5-F17E82EC2519}"/>
              </a:ext>
            </a:extLst>
          </p:cNvPr>
          <p:cNvSpPr txBox="1"/>
          <p:nvPr/>
        </p:nvSpPr>
        <p:spPr>
          <a:xfrm>
            <a:off x="8149171" y="2632862"/>
            <a:ext cx="185313" cy="230832"/>
          </a:xfrm>
          <a:prstGeom prst="rect">
            <a:avLst/>
          </a:prstGeom>
          <a:noFill/>
        </p:spPr>
        <p:txBody>
          <a:bodyPr wrap="square" rtlCol="0">
            <a:spAutoFit/>
          </a:bodyPr>
          <a:lstStyle/>
          <a:p>
            <a:r>
              <a:rPr lang="en-GB" sz="900" b="1" dirty="0">
                <a:solidFill>
                  <a:prstClr val="white"/>
                </a:solidFill>
                <a:latin typeface="Calibri"/>
              </a:rPr>
              <a:t>A</a:t>
            </a:r>
          </a:p>
        </p:txBody>
      </p:sp>
      <p:sp>
        <p:nvSpPr>
          <p:cNvPr id="214" name="TextBox 213">
            <a:extLst>
              <a:ext uri="{FF2B5EF4-FFF2-40B4-BE49-F238E27FC236}">
                <a16:creationId xmlns:a16="http://schemas.microsoft.com/office/drawing/2014/main" id="{EB0D7AD6-1E9C-4F84-9547-60BB4C609EEB}"/>
              </a:ext>
            </a:extLst>
          </p:cNvPr>
          <p:cNvSpPr txBox="1"/>
          <p:nvPr/>
        </p:nvSpPr>
        <p:spPr>
          <a:xfrm>
            <a:off x="8142297" y="3675840"/>
            <a:ext cx="185313" cy="230832"/>
          </a:xfrm>
          <a:prstGeom prst="rect">
            <a:avLst/>
          </a:prstGeom>
          <a:noFill/>
        </p:spPr>
        <p:txBody>
          <a:bodyPr wrap="square" rtlCol="0">
            <a:spAutoFit/>
          </a:bodyPr>
          <a:lstStyle/>
          <a:p>
            <a:r>
              <a:rPr lang="en-GB" sz="900" b="1" dirty="0">
                <a:solidFill>
                  <a:prstClr val="white"/>
                </a:solidFill>
                <a:latin typeface="Calibri"/>
              </a:rPr>
              <a:t>B</a:t>
            </a:r>
          </a:p>
        </p:txBody>
      </p:sp>
      <p:sp>
        <p:nvSpPr>
          <p:cNvPr id="215" name="TextBox 214">
            <a:extLst>
              <a:ext uri="{FF2B5EF4-FFF2-40B4-BE49-F238E27FC236}">
                <a16:creationId xmlns:a16="http://schemas.microsoft.com/office/drawing/2014/main" id="{A588AE6E-481C-4B87-962D-D13618FEEB23}"/>
              </a:ext>
            </a:extLst>
          </p:cNvPr>
          <p:cNvSpPr txBox="1"/>
          <p:nvPr/>
        </p:nvSpPr>
        <p:spPr>
          <a:xfrm>
            <a:off x="7401388" y="2539480"/>
            <a:ext cx="278276" cy="150041"/>
          </a:xfrm>
          <a:prstGeom prst="rect">
            <a:avLst/>
          </a:prstGeom>
          <a:noFill/>
        </p:spPr>
        <p:txBody>
          <a:bodyPr wrap="square" lIns="68580" tIns="34290" rIns="68580" bIns="34290" rtlCol="0" anchor="t">
            <a:spAutoFit/>
          </a:bodyPr>
          <a:lstStyle>
            <a:defPPr>
              <a:defRPr lang="en-US"/>
            </a:defPPr>
            <a:lvl1pPr algn="ctr">
              <a:defRPr sz="700" b="0">
                <a:solidFill>
                  <a:srgbClr val="01445E"/>
                </a:solidFill>
                <a:latin typeface="Gill Sans"/>
              </a:defRPr>
            </a:lvl1pPr>
          </a:lstStyle>
          <a:p>
            <a:pPr defTabSz="685800">
              <a:defRPr/>
            </a:pPr>
            <a:r>
              <a:rPr lang="en-US" sz="525" dirty="0">
                <a:solidFill>
                  <a:srgbClr val="FFC000">
                    <a:lumMod val="50000"/>
                  </a:srgbClr>
                </a:solidFill>
              </a:rPr>
              <a:t>YES</a:t>
            </a:r>
            <a:endParaRPr lang="en-GB" sz="525" dirty="0">
              <a:solidFill>
                <a:srgbClr val="FFC000">
                  <a:lumMod val="50000"/>
                </a:srgbClr>
              </a:solidFill>
            </a:endParaRPr>
          </a:p>
        </p:txBody>
      </p:sp>
      <p:sp>
        <p:nvSpPr>
          <p:cNvPr id="216" name="TextBox 215">
            <a:extLst>
              <a:ext uri="{FF2B5EF4-FFF2-40B4-BE49-F238E27FC236}">
                <a16:creationId xmlns:a16="http://schemas.microsoft.com/office/drawing/2014/main" id="{EAEA7557-42D4-43B2-AD53-708307F39261}"/>
              </a:ext>
            </a:extLst>
          </p:cNvPr>
          <p:cNvSpPr txBox="1"/>
          <p:nvPr/>
        </p:nvSpPr>
        <p:spPr>
          <a:xfrm>
            <a:off x="7396498" y="3828944"/>
            <a:ext cx="278276" cy="150041"/>
          </a:xfrm>
          <a:prstGeom prst="rect">
            <a:avLst/>
          </a:prstGeom>
          <a:noFill/>
        </p:spPr>
        <p:txBody>
          <a:bodyPr wrap="square" lIns="68580" tIns="34290" rIns="68580" bIns="34290" rtlCol="0" anchor="t">
            <a:spAutoFit/>
          </a:bodyPr>
          <a:lstStyle>
            <a:defPPr>
              <a:defRPr lang="en-US"/>
            </a:defPPr>
            <a:lvl1pPr algn="ctr">
              <a:defRPr sz="700" b="0">
                <a:solidFill>
                  <a:srgbClr val="01445E"/>
                </a:solidFill>
                <a:latin typeface="Gill Sans"/>
              </a:defRPr>
            </a:lvl1pPr>
          </a:lstStyle>
          <a:p>
            <a:pPr defTabSz="685800">
              <a:defRPr/>
            </a:pPr>
            <a:r>
              <a:rPr lang="en-US" sz="525" dirty="0">
                <a:solidFill>
                  <a:srgbClr val="FFC000">
                    <a:lumMod val="50000"/>
                  </a:srgbClr>
                </a:solidFill>
              </a:rPr>
              <a:t>NO</a:t>
            </a:r>
            <a:endParaRPr lang="en-GB" sz="525" dirty="0">
              <a:solidFill>
                <a:srgbClr val="FFC000">
                  <a:lumMod val="50000"/>
                </a:srgbClr>
              </a:solidFill>
            </a:endParaRPr>
          </a:p>
        </p:txBody>
      </p:sp>
      <p:sp>
        <p:nvSpPr>
          <p:cNvPr id="217" name="TextBox 216">
            <a:extLst>
              <a:ext uri="{FF2B5EF4-FFF2-40B4-BE49-F238E27FC236}">
                <a16:creationId xmlns:a16="http://schemas.microsoft.com/office/drawing/2014/main" id="{E37A2942-C658-4D6D-AD0D-D3C00E047B24}"/>
              </a:ext>
            </a:extLst>
          </p:cNvPr>
          <p:cNvSpPr txBox="1"/>
          <p:nvPr/>
        </p:nvSpPr>
        <p:spPr>
          <a:xfrm>
            <a:off x="7590392" y="3099997"/>
            <a:ext cx="895332" cy="300082"/>
          </a:xfrm>
          <a:prstGeom prst="rect">
            <a:avLst/>
          </a:prstGeom>
          <a:no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sz="900" b="1" cap="all">
                <a:solidFill>
                  <a:srgbClr val="01445E"/>
                </a:solidFill>
                <a:latin typeface="Gill Sans"/>
              </a:defRPr>
            </a:lvl1pPr>
          </a:lstStyle>
          <a:p>
            <a:r>
              <a:rPr lang="en-GB" sz="675" dirty="0"/>
              <a:t>Have concerns been addressed?</a:t>
            </a:r>
          </a:p>
        </p:txBody>
      </p:sp>
    </p:spTree>
    <p:extLst>
      <p:ext uri="{BB962C8B-B14F-4D97-AF65-F5344CB8AC3E}">
        <p14:creationId xmlns:p14="http://schemas.microsoft.com/office/powerpoint/2010/main" val="330415330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169419012476499D9B8211B2AC5EAA" ma:contentTypeVersion="17" ma:contentTypeDescription="Create a new document." ma:contentTypeScope="" ma:versionID="48788f31f9c1aab538c0fe125e00230a">
  <xsd:schema xmlns:xsd="http://www.w3.org/2001/XMLSchema" xmlns:xs="http://www.w3.org/2001/XMLSchema" xmlns:p="http://schemas.microsoft.com/office/2006/metadata/properties" xmlns:ns2="d0cb3550-5917-45e7-b3d9-8d6b0b3b6a55" xmlns:ns3="4f75f2f3-4eac-42ce-b130-9a48b4cb3e8b" targetNamespace="http://schemas.microsoft.com/office/2006/metadata/properties" ma:root="true" ma:fieldsID="3f2515c0cff676601d86c20d8ed2b8b7" ns2:_="" ns3:_="">
    <xsd:import namespace="d0cb3550-5917-45e7-b3d9-8d6b0b3b6a55"/>
    <xsd:import namespace="4f75f2f3-4eac-42ce-b130-9a48b4cb3e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cb3550-5917-45e7-b3d9-8d6b0b3b6a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7725aa-a115-4173-8de3-4bc35a24622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75f2f3-4eac-42ce-b130-9a48b4cb3e8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7235d14-6927-439f-a4ec-a307259f050a}" ma:internalName="TaxCatchAll" ma:showField="CatchAllData" ma:web="4f75f2f3-4eac-42ce-b130-9a48b4cb3e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f75f2f3-4eac-42ce-b130-9a48b4cb3e8b" xsi:nil="true"/>
    <lcf76f155ced4ddcb4097134ff3c332f xmlns="d0cb3550-5917-45e7-b3d9-8d6b0b3b6a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7938C59-90CB-4E72-8F7A-1FFC8A73AACC}"/>
</file>

<file path=customXml/itemProps2.xml><?xml version="1.0" encoding="utf-8"?>
<ds:datastoreItem xmlns:ds="http://schemas.openxmlformats.org/officeDocument/2006/customXml" ds:itemID="{4CC6A66A-FD11-44C3-8741-CD2D711FB6A4}"/>
</file>

<file path=customXml/itemProps3.xml><?xml version="1.0" encoding="utf-8"?>
<ds:datastoreItem xmlns:ds="http://schemas.openxmlformats.org/officeDocument/2006/customXml" ds:itemID="{997943F9-308B-4B39-ACC6-D633EC45B920}"/>
</file>

<file path=docProps/app.xml><?xml version="1.0" encoding="utf-8"?>
<Properties xmlns="http://schemas.openxmlformats.org/officeDocument/2006/extended-properties" xmlns:vt="http://schemas.openxmlformats.org/officeDocument/2006/docPropsVTypes">
  <TotalTime>2</TotalTime>
  <Words>235</Words>
  <Application>Microsoft Office PowerPoint</Application>
  <PresentationFormat>Widescreen</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Gill Sans</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Ringham</dc:creator>
  <cp:lastModifiedBy>Rachel Ringham</cp:lastModifiedBy>
  <cp:revision>2</cp:revision>
  <dcterms:created xsi:type="dcterms:W3CDTF">2022-11-29T16:16:43Z</dcterms:created>
  <dcterms:modified xsi:type="dcterms:W3CDTF">2023-07-07T08:42:04Z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0x01010077169419012476499D9B8211B2AC5EAA</vt:lpwstr>
  </property>
</Properties>
</file>