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4660"/>
  </p:normalViewPr>
  <p:slideViewPr>
    <p:cSldViewPr>
      <p:cViewPr>
        <p:scale>
          <a:sx n="202" d="100"/>
          <a:sy n="202" d="100"/>
        </p:scale>
        <p:origin x="900" y="-75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39F2519-625F-4096-9D4D-BF7BBAA64894}"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465657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9F2519-625F-4096-9D4D-BF7BBAA64894}"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177998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9F2519-625F-4096-9D4D-BF7BBAA64894}"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15652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9F2519-625F-4096-9D4D-BF7BBAA64894}"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1247782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9F2519-625F-4096-9D4D-BF7BBAA64894}" type="datetimeFigureOut">
              <a:rPr lang="en-GB" smtClean="0"/>
              <a:t>31/07/2023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2723858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39F2519-625F-4096-9D4D-BF7BBAA64894}"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141088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39F2519-625F-4096-9D4D-BF7BBAA64894}" type="datetimeFigureOut">
              <a:rPr lang="en-GB" smtClean="0"/>
              <a:t>31/07/2023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248534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39F2519-625F-4096-9D4D-BF7BBAA64894}" type="datetimeFigureOut">
              <a:rPr lang="en-GB" smtClean="0"/>
              <a:t>31/07/2023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3320602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F2519-625F-4096-9D4D-BF7BBAA64894}" type="datetimeFigureOut">
              <a:rPr lang="en-GB" smtClean="0"/>
              <a:t>31/07/2023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1674111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9F2519-625F-4096-9D4D-BF7BBAA64894}"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156626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9F2519-625F-4096-9D4D-BF7BBAA64894}" type="datetimeFigureOut">
              <a:rPr lang="en-GB" smtClean="0"/>
              <a:t>31/07/2023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1933D1-EDA4-431D-9E7E-8C0DD58838C3}" type="slidenum">
              <a:rPr lang="en-GB" smtClean="0"/>
              <a:t>‹#›</a:t>
            </a:fld>
            <a:endParaRPr lang="en-GB"/>
          </a:p>
        </p:txBody>
      </p:sp>
    </p:spTree>
    <p:extLst>
      <p:ext uri="{BB962C8B-B14F-4D97-AF65-F5344CB8AC3E}">
        <p14:creationId xmlns:p14="http://schemas.microsoft.com/office/powerpoint/2010/main" val="1244117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839F2519-625F-4096-9D4D-BF7BBAA64894}" type="datetimeFigureOut">
              <a:rPr lang="en-GB" smtClean="0"/>
              <a:t>31/07/2023</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21933D1-EDA4-431D-9E7E-8C0DD58838C3}" type="slidenum">
              <a:rPr lang="en-GB" smtClean="0"/>
              <a:t>‹#›</a:t>
            </a:fld>
            <a:endParaRPr lang="en-GB"/>
          </a:p>
        </p:txBody>
      </p:sp>
    </p:spTree>
    <p:extLst>
      <p:ext uri="{BB962C8B-B14F-4D97-AF65-F5344CB8AC3E}">
        <p14:creationId xmlns:p14="http://schemas.microsoft.com/office/powerpoint/2010/main" val="2051890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484784" y="386625"/>
            <a:ext cx="4104456" cy="307777"/>
          </a:xfrm>
          <a:prstGeom prst="rect">
            <a:avLst/>
          </a:prstGeom>
          <a:solidFill>
            <a:schemeClr val="accent1"/>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400" b="1" dirty="0">
                <a:solidFill>
                  <a:schemeClr val="bg1"/>
                </a:solidFill>
              </a:rPr>
              <a:t>CHILD BECOMES LOOKED AFTER</a:t>
            </a:r>
          </a:p>
        </p:txBody>
      </p:sp>
      <p:sp>
        <p:nvSpPr>
          <p:cNvPr id="5" name="Text Box 8"/>
          <p:cNvSpPr txBox="1">
            <a:spLocks noChangeArrowheads="1"/>
          </p:cNvSpPr>
          <p:nvPr/>
        </p:nvSpPr>
        <p:spPr bwMode="auto">
          <a:xfrm>
            <a:off x="363803" y="878825"/>
            <a:ext cx="6233549" cy="4308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200" b="1" dirty="0">
                <a:solidFill>
                  <a:srgbClr val="0070C0"/>
                </a:solidFill>
              </a:rPr>
              <a:t>PLACEMENT AGREEMENT MEETING &amp; 1ST STATUTORY REVIEW </a:t>
            </a:r>
            <a:r>
              <a:rPr lang="en-GB" altLang="en-US" sz="1100" dirty="0"/>
              <a:t>(28 days) </a:t>
            </a:r>
            <a:br>
              <a:rPr lang="en-GB" altLang="en-US" sz="1100" dirty="0"/>
            </a:br>
            <a:r>
              <a:rPr lang="en-GB" altLang="en-US" sz="1000" i="1" dirty="0">
                <a:solidFill>
                  <a:srgbClr val="00B050"/>
                </a:solidFill>
              </a:rPr>
              <a:t>IRO to include LSW as part of the agenda &amp; to remind temp carers/supervising SWs of LS expectations</a:t>
            </a:r>
            <a:r>
              <a:rPr lang="en-GB" altLang="en-US" sz="1000" i="1" dirty="0">
                <a:solidFill>
                  <a:srgbClr val="FF0000"/>
                </a:solidFill>
              </a:rPr>
              <a:t>.</a:t>
            </a:r>
          </a:p>
        </p:txBody>
      </p:sp>
      <p:sp>
        <p:nvSpPr>
          <p:cNvPr id="7" name="Text Box 9"/>
          <p:cNvSpPr txBox="1">
            <a:spLocks noChangeArrowheads="1"/>
          </p:cNvSpPr>
          <p:nvPr/>
        </p:nvSpPr>
        <p:spPr bwMode="auto">
          <a:xfrm>
            <a:off x="363802" y="1496616"/>
            <a:ext cx="6233549" cy="59247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defRPr/>
            </a:pPr>
            <a:r>
              <a:rPr lang="en-GB" altLang="en-US" sz="1100" dirty="0"/>
              <a:t>Temporary carer/s start gathering information for child’s life story i.e. photo album &amp; memory box. </a:t>
            </a:r>
            <a:br>
              <a:rPr lang="en-GB" altLang="en-US" sz="1100" dirty="0"/>
            </a:br>
            <a:r>
              <a:rPr lang="en-GB" altLang="en-US" sz="1050" i="1" dirty="0">
                <a:solidFill>
                  <a:srgbClr val="00B050"/>
                </a:solidFill>
              </a:rPr>
              <a:t>Supervising SW’s to check  foster carers are doing this throughout the child’s care journey</a:t>
            </a:r>
            <a:r>
              <a:rPr lang="en-GB" altLang="en-US" sz="1100" i="1" dirty="0">
                <a:solidFill>
                  <a:srgbClr val="00B050"/>
                </a:solidFill>
              </a:rPr>
              <a:t>. </a:t>
            </a:r>
            <a:br>
              <a:rPr lang="en-GB" altLang="en-US" sz="1100" i="1" dirty="0">
                <a:solidFill>
                  <a:srgbClr val="00B050"/>
                </a:solidFill>
              </a:rPr>
            </a:br>
            <a:r>
              <a:rPr lang="en-GB" altLang="en-US" sz="1050" i="1" dirty="0">
                <a:solidFill>
                  <a:srgbClr val="00B050"/>
                </a:solidFill>
              </a:rPr>
              <a:t>Contact Life Story SW if support required.</a:t>
            </a:r>
          </a:p>
        </p:txBody>
      </p:sp>
      <p:sp>
        <p:nvSpPr>
          <p:cNvPr id="9" name="Text Box 32"/>
          <p:cNvSpPr txBox="1">
            <a:spLocks noChangeArrowheads="1"/>
          </p:cNvSpPr>
          <p:nvPr/>
        </p:nvSpPr>
        <p:spPr bwMode="auto">
          <a:xfrm>
            <a:off x="363803" y="2297559"/>
            <a:ext cx="6233549" cy="42319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defRPr/>
            </a:pPr>
            <a:r>
              <a:rPr lang="en-GB" altLang="en-US" sz="1100" dirty="0"/>
              <a:t>Child’s SW starts gathering family history information &amp; where possible photos. </a:t>
            </a:r>
            <a:br>
              <a:rPr lang="en-GB" altLang="en-US" sz="1100" dirty="0"/>
            </a:br>
            <a:r>
              <a:rPr lang="en-GB" altLang="en-US" sz="1050" i="1" dirty="0">
                <a:solidFill>
                  <a:srgbClr val="00B050"/>
                </a:solidFill>
              </a:rPr>
              <a:t>Child’s SW to discuss Life Story planning in supervision. Contact Life Story SW if support required</a:t>
            </a:r>
            <a:r>
              <a:rPr lang="en-GB" altLang="en-US" sz="1050" i="1" dirty="0">
                <a:solidFill>
                  <a:srgbClr val="FF0000"/>
                </a:solidFill>
              </a:rPr>
              <a:t>.</a:t>
            </a:r>
          </a:p>
        </p:txBody>
      </p:sp>
      <p:sp>
        <p:nvSpPr>
          <p:cNvPr id="11" name="Text Box 10"/>
          <p:cNvSpPr txBox="1">
            <a:spLocks noChangeArrowheads="1"/>
          </p:cNvSpPr>
          <p:nvPr/>
        </p:nvSpPr>
        <p:spPr bwMode="auto">
          <a:xfrm>
            <a:off x="4231563" y="2936776"/>
            <a:ext cx="2361325" cy="430887"/>
          </a:xfrm>
          <a:prstGeom prst="rect">
            <a:avLst/>
          </a:prstGeom>
          <a:solidFill>
            <a:srgbClr val="CCECFF"/>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100" dirty="0"/>
              <a:t>Child returns home. Life Story</a:t>
            </a:r>
            <a:br>
              <a:rPr lang="en-GB" altLang="en-US" sz="1100" dirty="0"/>
            </a:br>
            <a:r>
              <a:rPr lang="en-GB" altLang="en-US" sz="1100" dirty="0"/>
              <a:t>material given to the child/family</a:t>
            </a:r>
          </a:p>
        </p:txBody>
      </p:sp>
      <p:sp>
        <p:nvSpPr>
          <p:cNvPr id="12" name="Text Box 34"/>
          <p:cNvSpPr txBox="1">
            <a:spLocks noChangeArrowheads="1"/>
          </p:cNvSpPr>
          <p:nvPr/>
        </p:nvSpPr>
        <p:spPr bwMode="auto">
          <a:xfrm>
            <a:off x="363803" y="2963198"/>
            <a:ext cx="1415956" cy="2616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100" dirty="0"/>
              <a:t>Parallel planning</a:t>
            </a:r>
          </a:p>
        </p:txBody>
      </p:sp>
      <p:sp>
        <p:nvSpPr>
          <p:cNvPr id="13" name="Text Box 11"/>
          <p:cNvSpPr txBox="1">
            <a:spLocks noChangeArrowheads="1"/>
          </p:cNvSpPr>
          <p:nvPr/>
        </p:nvSpPr>
        <p:spPr bwMode="auto">
          <a:xfrm>
            <a:off x="344711" y="3483223"/>
            <a:ext cx="3658146" cy="7694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defRPr/>
            </a:pPr>
            <a:r>
              <a:rPr lang="en-GB" altLang="en-US" sz="1200" b="1" dirty="0">
                <a:solidFill>
                  <a:srgbClr val="0070C0"/>
                </a:solidFill>
              </a:rPr>
              <a:t>2</a:t>
            </a:r>
            <a:r>
              <a:rPr lang="en-GB" altLang="en-US" sz="1200" b="1" baseline="30000" dirty="0">
                <a:solidFill>
                  <a:srgbClr val="0070C0"/>
                </a:solidFill>
              </a:rPr>
              <a:t>nd</a:t>
            </a:r>
            <a:r>
              <a:rPr lang="en-GB" altLang="en-US" sz="1200" b="1" dirty="0">
                <a:solidFill>
                  <a:srgbClr val="0070C0"/>
                </a:solidFill>
              </a:rPr>
              <a:t> STATUTORY REVIEW </a:t>
            </a:r>
            <a:r>
              <a:rPr lang="en-GB" altLang="en-US" sz="1100" dirty="0"/>
              <a:t>(3 MONTHS)</a:t>
            </a:r>
            <a:br>
              <a:rPr lang="en-GB" altLang="en-US" sz="1100" dirty="0"/>
            </a:br>
            <a:r>
              <a:rPr lang="en-GB" altLang="en-US" sz="1050" i="1" dirty="0">
                <a:solidFill>
                  <a:srgbClr val="00B050"/>
                </a:solidFill>
              </a:rPr>
              <a:t>IRO to use Life Story Planning Check List as a guide in discussing Life Story as an agenda item. </a:t>
            </a:r>
            <a:br>
              <a:rPr lang="en-GB" altLang="en-US" sz="1050" i="1" dirty="0"/>
            </a:br>
            <a:r>
              <a:rPr lang="en-GB" altLang="en-US" sz="1100" b="1" dirty="0"/>
              <a:t>PLANS FOR PERMANENCE DECIDED</a:t>
            </a:r>
          </a:p>
        </p:txBody>
      </p:sp>
      <p:sp>
        <p:nvSpPr>
          <p:cNvPr id="14" name="Text Box 16"/>
          <p:cNvSpPr txBox="1">
            <a:spLocks noChangeArrowheads="1"/>
          </p:cNvSpPr>
          <p:nvPr/>
        </p:nvSpPr>
        <p:spPr bwMode="auto">
          <a:xfrm>
            <a:off x="355545" y="4520952"/>
            <a:ext cx="6237343" cy="446276"/>
          </a:xfrm>
          <a:prstGeom prst="rect">
            <a:avLst/>
          </a:prstGeom>
          <a:solidFill>
            <a:srgbClr val="FFFFCC"/>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200" b="1" dirty="0">
                <a:solidFill>
                  <a:srgbClr val="0070C0"/>
                </a:solidFill>
              </a:rPr>
              <a:t>PERMANENT SEPARATION FROM BIRTH PARENTS</a:t>
            </a:r>
            <a:br>
              <a:rPr lang="en-GB" altLang="en-US" sz="1100" dirty="0"/>
            </a:br>
            <a:r>
              <a:rPr lang="en-GB" altLang="en-US" sz="1100" dirty="0"/>
              <a:t>ADM/SHOPA decision – Adoption,  SGO or Long Term Fostering</a:t>
            </a:r>
          </a:p>
        </p:txBody>
      </p:sp>
      <p:sp>
        <p:nvSpPr>
          <p:cNvPr id="16" name="Text Box 19"/>
          <p:cNvSpPr txBox="1">
            <a:spLocks noChangeArrowheads="1"/>
          </p:cNvSpPr>
          <p:nvPr/>
        </p:nvSpPr>
        <p:spPr bwMode="auto">
          <a:xfrm>
            <a:off x="326896" y="5817096"/>
            <a:ext cx="6272874" cy="261610"/>
          </a:xfrm>
          <a:prstGeom prst="rect">
            <a:avLst/>
          </a:prstGeom>
          <a:solidFill>
            <a:srgbClr val="FFFFCC"/>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100" dirty="0"/>
              <a:t>Childs SW starts putting together part 2 (Historical section) of child's Life Story Book. </a:t>
            </a:r>
          </a:p>
        </p:txBody>
      </p:sp>
      <p:sp>
        <p:nvSpPr>
          <p:cNvPr id="17" name="Text Box 40"/>
          <p:cNvSpPr txBox="1">
            <a:spLocks noChangeArrowheads="1"/>
          </p:cNvSpPr>
          <p:nvPr/>
        </p:nvSpPr>
        <p:spPr bwMode="auto">
          <a:xfrm>
            <a:off x="326896" y="6321152"/>
            <a:ext cx="6272874" cy="276999"/>
          </a:xfrm>
          <a:prstGeom prst="rect">
            <a:avLst/>
          </a:prstGeom>
          <a:solidFill>
            <a:srgbClr val="FFFFCC"/>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200" b="1" dirty="0">
                <a:solidFill>
                  <a:srgbClr val="0070C0"/>
                </a:solidFill>
              </a:rPr>
              <a:t>MATCHING &amp; INTRODUCTION MEETINGS</a:t>
            </a:r>
          </a:p>
        </p:txBody>
      </p:sp>
      <p:sp>
        <p:nvSpPr>
          <p:cNvPr id="18" name="Text Box 34"/>
          <p:cNvSpPr txBox="1">
            <a:spLocks noChangeArrowheads="1"/>
          </p:cNvSpPr>
          <p:nvPr/>
        </p:nvSpPr>
        <p:spPr bwMode="auto">
          <a:xfrm>
            <a:off x="326896" y="5169024"/>
            <a:ext cx="6265992" cy="415498"/>
          </a:xfrm>
          <a:prstGeom prst="rect">
            <a:avLst/>
          </a:prstGeom>
          <a:solidFill>
            <a:srgbClr val="FFFFCC"/>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100" dirty="0"/>
              <a:t>Child’s SW to complete a referral for Life Story SW support. Referral to be sent to PAST </a:t>
            </a:r>
            <a:r>
              <a:rPr lang="en-GB" altLang="en-US" sz="1000" dirty="0"/>
              <a:t>manager.</a:t>
            </a:r>
            <a:br>
              <a:rPr lang="en-GB" altLang="en-US" sz="1000" dirty="0"/>
            </a:br>
            <a:r>
              <a:rPr lang="en-GB" altLang="en-US" sz="1000" i="1" dirty="0">
                <a:solidFill>
                  <a:srgbClr val="00B050"/>
                </a:solidFill>
              </a:rPr>
              <a:t>Life Story Work to remain part of the child’s social worker’s supervision agenda. </a:t>
            </a:r>
          </a:p>
        </p:txBody>
      </p:sp>
      <p:sp>
        <p:nvSpPr>
          <p:cNvPr id="19" name="Text Box 18"/>
          <p:cNvSpPr txBox="1">
            <a:spLocks noChangeArrowheads="1"/>
          </p:cNvSpPr>
          <p:nvPr/>
        </p:nvSpPr>
        <p:spPr bwMode="auto">
          <a:xfrm>
            <a:off x="300002" y="6791300"/>
            <a:ext cx="6299767" cy="438582"/>
          </a:xfrm>
          <a:prstGeom prst="rect">
            <a:avLst/>
          </a:prstGeom>
          <a:solidFill>
            <a:srgbClr val="FFFFCC"/>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defRPr/>
            </a:pPr>
            <a:r>
              <a:rPr lang="en-GB" altLang="en-US" sz="1200" b="1" dirty="0">
                <a:solidFill>
                  <a:srgbClr val="0070C0"/>
                </a:solidFill>
              </a:rPr>
              <a:t>CHILDS MOVE TO PERMANENT FAMILY</a:t>
            </a:r>
            <a:br>
              <a:rPr lang="en-GB" altLang="en-US" sz="1100" dirty="0"/>
            </a:br>
            <a:r>
              <a:rPr lang="en-GB" altLang="en-US" sz="1050" i="1" dirty="0">
                <a:solidFill>
                  <a:srgbClr val="00B050"/>
                </a:solidFill>
              </a:rPr>
              <a:t>Supervising SWs check  temp carers photo album and memory box is handed to permanent carers</a:t>
            </a:r>
            <a:r>
              <a:rPr lang="en-GB" altLang="en-US" sz="1050" i="1" dirty="0">
                <a:solidFill>
                  <a:srgbClr val="FF0000"/>
                </a:solidFill>
              </a:rPr>
              <a:t>. </a:t>
            </a:r>
          </a:p>
        </p:txBody>
      </p:sp>
      <p:sp>
        <p:nvSpPr>
          <p:cNvPr id="20" name="Text Box 8"/>
          <p:cNvSpPr txBox="1">
            <a:spLocks noChangeArrowheads="1"/>
          </p:cNvSpPr>
          <p:nvPr/>
        </p:nvSpPr>
        <p:spPr bwMode="auto">
          <a:xfrm>
            <a:off x="300002" y="7431835"/>
            <a:ext cx="6292886" cy="423193"/>
          </a:xfrm>
          <a:prstGeom prst="rect">
            <a:avLst/>
          </a:prstGeom>
          <a:solidFill>
            <a:srgbClr val="FFFFCC"/>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defRPr/>
            </a:pPr>
            <a:r>
              <a:rPr lang="en-GB" altLang="en-US" sz="1100" dirty="0"/>
              <a:t>Statutory LAC Review (28 days &amp; every 3 months thereafter/until Adoption/SGO granted) </a:t>
            </a:r>
            <a:br>
              <a:rPr lang="en-GB" altLang="en-US" sz="1100" dirty="0"/>
            </a:br>
            <a:r>
              <a:rPr lang="en-GB" altLang="en-US" sz="1050" i="1" dirty="0">
                <a:solidFill>
                  <a:srgbClr val="00B050"/>
                </a:solidFill>
              </a:rPr>
              <a:t>IRO to include Life Story Work as part of the agenda. </a:t>
            </a:r>
          </a:p>
        </p:txBody>
      </p:sp>
      <p:sp>
        <p:nvSpPr>
          <p:cNvPr id="21" name="Text Box 25"/>
          <p:cNvSpPr txBox="1">
            <a:spLocks noChangeArrowheads="1"/>
          </p:cNvSpPr>
          <p:nvPr/>
        </p:nvSpPr>
        <p:spPr bwMode="auto">
          <a:xfrm>
            <a:off x="300002" y="8068394"/>
            <a:ext cx="6292886" cy="261610"/>
          </a:xfrm>
          <a:prstGeom prst="rect">
            <a:avLst/>
          </a:prstGeom>
          <a:solidFill>
            <a:srgbClr val="FFFFCC"/>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100" dirty="0"/>
              <a:t>Child’s SW and Life Story SW work together to complete the child’s Life Story Book. </a:t>
            </a:r>
          </a:p>
        </p:txBody>
      </p:sp>
      <p:sp>
        <p:nvSpPr>
          <p:cNvPr id="22" name="Text Box 26"/>
          <p:cNvSpPr txBox="1">
            <a:spLocks noChangeArrowheads="1"/>
          </p:cNvSpPr>
          <p:nvPr/>
        </p:nvSpPr>
        <p:spPr bwMode="auto">
          <a:xfrm>
            <a:off x="287008" y="8509967"/>
            <a:ext cx="6312761" cy="261610"/>
          </a:xfrm>
          <a:prstGeom prst="rect">
            <a:avLst/>
          </a:prstGeom>
          <a:solidFill>
            <a:srgbClr val="FFFFCC"/>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100" dirty="0"/>
              <a:t> Later in Life Letter completed by child’s SW</a:t>
            </a:r>
          </a:p>
        </p:txBody>
      </p:sp>
      <p:sp>
        <p:nvSpPr>
          <p:cNvPr id="23" name="Text Box 27"/>
          <p:cNvSpPr txBox="1">
            <a:spLocks noChangeArrowheads="1"/>
          </p:cNvSpPr>
          <p:nvPr/>
        </p:nvSpPr>
        <p:spPr bwMode="auto">
          <a:xfrm>
            <a:off x="287008" y="8963808"/>
            <a:ext cx="6312762" cy="600164"/>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100" dirty="0"/>
              <a:t>Childs permanent placement formally agreed. Life Story Book and Later in Life Letter handed to permanent carers. Life story SW gives permanent carers advice on how to use Life Story material as ongoing tools. </a:t>
            </a:r>
          </a:p>
        </p:txBody>
      </p:sp>
      <p:sp>
        <p:nvSpPr>
          <p:cNvPr id="24" name="Text Box 10"/>
          <p:cNvSpPr txBox="1">
            <a:spLocks noChangeArrowheads="1"/>
          </p:cNvSpPr>
          <p:nvPr/>
        </p:nvSpPr>
        <p:spPr bwMode="auto">
          <a:xfrm>
            <a:off x="4238445" y="3815262"/>
            <a:ext cx="2361325" cy="430887"/>
          </a:xfrm>
          <a:prstGeom prst="rect">
            <a:avLst/>
          </a:prstGeom>
          <a:solidFill>
            <a:srgbClr val="CCECFF"/>
          </a:solidFill>
          <a:ln w="9525">
            <a:solidFill>
              <a:schemeClr val="tx1"/>
            </a:solidFill>
            <a:miter lim="800000"/>
            <a:headEnd/>
            <a:tailEnd/>
          </a:ln>
          <a:effec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GB" altLang="en-US" sz="1100" dirty="0"/>
              <a:t>Child returns home. Life Story</a:t>
            </a:r>
            <a:br>
              <a:rPr lang="en-GB" altLang="en-US" sz="1100" dirty="0"/>
            </a:br>
            <a:r>
              <a:rPr lang="en-GB" altLang="en-US" sz="1100" dirty="0"/>
              <a:t>material given to the child/family</a:t>
            </a:r>
          </a:p>
        </p:txBody>
      </p:sp>
      <p:cxnSp>
        <p:nvCxnSpPr>
          <p:cNvPr id="26" name="Straight Arrow Connector 25"/>
          <p:cNvCxnSpPr/>
          <p:nvPr/>
        </p:nvCxnSpPr>
        <p:spPr>
          <a:xfrm>
            <a:off x="3356992" y="1274412"/>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356992" y="2066500"/>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1779759" y="2714572"/>
            <a:ext cx="1577233" cy="24862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356992" y="2714572"/>
            <a:ext cx="874571" cy="22220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075973" y="3224808"/>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002857" y="4030705"/>
            <a:ext cx="340910" cy="395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042854" y="4244970"/>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042854" y="4909567"/>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1037958" y="5574997"/>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052736" y="6060848"/>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1052736" y="6559571"/>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1052736" y="7185248"/>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1052736" y="7817615"/>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1052736" y="8302621"/>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052736" y="8731246"/>
            <a:ext cx="0" cy="2942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32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169419012476499D9B8211B2AC5EAA" ma:contentTypeVersion="17" ma:contentTypeDescription="Create a new document." ma:contentTypeScope="" ma:versionID="48788f31f9c1aab538c0fe125e00230a">
  <xsd:schema xmlns:xsd="http://www.w3.org/2001/XMLSchema" xmlns:xs="http://www.w3.org/2001/XMLSchema" xmlns:p="http://schemas.microsoft.com/office/2006/metadata/properties" xmlns:ns2="d0cb3550-5917-45e7-b3d9-8d6b0b3b6a55" xmlns:ns3="4f75f2f3-4eac-42ce-b130-9a48b4cb3e8b" targetNamespace="http://schemas.microsoft.com/office/2006/metadata/properties" ma:root="true" ma:fieldsID="3f2515c0cff676601d86c20d8ed2b8b7" ns2:_="" ns3:_="">
    <xsd:import namespace="d0cb3550-5917-45e7-b3d9-8d6b0b3b6a55"/>
    <xsd:import namespace="4f75f2f3-4eac-42ce-b130-9a48b4cb3e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cb3550-5917-45e7-b3d9-8d6b0b3b6a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77725aa-a115-4173-8de3-4bc35a24622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75f2f3-4eac-42ce-b130-9a48b4cb3e8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7235d14-6927-439f-a4ec-a307259f050a}" ma:internalName="TaxCatchAll" ma:showField="CatchAllData" ma:web="4f75f2f3-4eac-42ce-b130-9a48b4cb3e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75D1FE-340D-4F87-9E38-28E1F8DB69E1}"/>
</file>

<file path=customXml/itemProps2.xml><?xml version="1.0" encoding="utf-8"?>
<ds:datastoreItem xmlns:ds="http://schemas.openxmlformats.org/officeDocument/2006/customXml" ds:itemID="{B439880C-3B92-46CA-A172-9A24E8497C1F}"/>
</file>

<file path=docProps/app.xml><?xml version="1.0" encoding="utf-8"?>
<Properties xmlns="http://schemas.openxmlformats.org/officeDocument/2006/extended-properties" xmlns:vt="http://schemas.openxmlformats.org/officeDocument/2006/docPropsVTypes">
  <TotalTime>174</TotalTime>
  <Words>366</Words>
  <Application>Microsoft Office PowerPoint</Application>
  <PresentationFormat>A4 Paper (210x297 mm)</PresentationFormat>
  <Paragraphs>17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London Borough Of TowerHamlets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Vicky Seyforth</dc:creator>
  <cp:lastModifiedBy>Sandra Garner</cp:lastModifiedBy>
  <cp:revision>6</cp:revision>
  <dcterms:created xsi:type="dcterms:W3CDTF">2019-04-23T13:15:53Z</dcterms:created>
  <dcterms:modified xsi:type="dcterms:W3CDTF">2023-07-31T14:35:12Z</dcterms:modified>
</cp:coreProperties>
</file>