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97" r:id="rId2"/>
    <p:sldId id="298" r:id="rId3"/>
    <p:sldId id="299" r:id="rId4"/>
    <p:sldId id="300" r:id="rId5"/>
    <p:sldId id="301" r:id="rId6"/>
    <p:sldId id="302" r:id="rId7"/>
    <p:sldId id="303" r:id="rId8"/>
    <p:sldId id="304" r:id="rId9"/>
    <p:sldId id="305" r:id="rId10"/>
    <p:sldId id="306" r:id="rId11"/>
    <p:sldId id="307" r:id="rId12"/>
    <p:sldId id="308" r:id="rId13"/>
    <p:sldId id="309" r:id="rId14"/>
    <p:sldId id="310" r:id="rId15"/>
    <p:sldId id="311" r:id="rId16"/>
    <p:sldId id="312" r:id="rId17"/>
    <p:sldId id="293" r:id="rId18"/>
    <p:sldId id="313" r:id="rId19"/>
    <p:sldId id="31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69" autoAdjust="0"/>
    <p:restoredTop sz="71429" autoAdjust="0"/>
  </p:normalViewPr>
  <p:slideViewPr>
    <p:cSldViewPr snapToGrid="0">
      <p:cViewPr varScale="1">
        <p:scale>
          <a:sx n="48" d="100"/>
          <a:sy n="48" d="100"/>
        </p:scale>
        <p:origin x="1458" y="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6EF3F6-92FE-4390-9949-39CD07AA6B55}" type="datetimeFigureOut">
              <a:rPr lang="en-GB" smtClean="0"/>
              <a:t>18/09/2023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0E2029-D2A6-4924-8CF9-E616DE106EFA}" type="slidenum">
              <a:rPr lang="en-GB" smtClean="0"/>
              <a:t>‹#›</a:t>
            </a:fld>
            <a:endParaRPr lang="en-GB"/>
          </a:p>
        </p:txBody>
      </p:sp>
    </p:spTree>
    <p:extLst>
      <p:ext uri="{BB962C8B-B14F-4D97-AF65-F5344CB8AC3E}">
        <p14:creationId xmlns:p14="http://schemas.microsoft.com/office/powerpoint/2010/main" val="39141748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022799C-44B4-4822-BE03-A87B3DBCB103}" type="slidenum">
              <a:rPr lang="en-GB" smtClean="0"/>
              <a:t>1</a:t>
            </a:fld>
            <a:endParaRPr lang="en-GB" dirty="0"/>
          </a:p>
        </p:txBody>
      </p:sp>
    </p:spTree>
    <p:extLst>
      <p:ext uri="{BB962C8B-B14F-4D97-AF65-F5344CB8AC3E}">
        <p14:creationId xmlns:p14="http://schemas.microsoft.com/office/powerpoint/2010/main" val="27164415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Private fostering when done</a:t>
            </a:r>
            <a:r>
              <a:rPr lang="en-GB" baseline="0" dirty="0"/>
              <a:t> well can be a positive experience for the family and the child.</a:t>
            </a:r>
            <a:endParaRPr lang="en-GB" dirty="0"/>
          </a:p>
        </p:txBody>
      </p:sp>
      <p:sp>
        <p:nvSpPr>
          <p:cNvPr id="4" name="Slide Number Placeholder 3"/>
          <p:cNvSpPr>
            <a:spLocks noGrp="1"/>
          </p:cNvSpPr>
          <p:nvPr>
            <p:ph type="sldNum" sz="quarter" idx="10"/>
          </p:nvPr>
        </p:nvSpPr>
        <p:spPr/>
        <p:txBody>
          <a:bodyPr/>
          <a:lstStyle/>
          <a:p>
            <a:fld id="{F022799C-44B4-4822-BE03-A87B3DBCB103}" type="slidenum">
              <a:rPr lang="en-GB" smtClean="0"/>
              <a:t>10</a:t>
            </a:fld>
            <a:endParaRPr lang="en-GB" dirty="0"/>
          </a:p>
        </p:txBody>
      </p:sp>
    </p:spTree>
    <p:extLst>
      <p:ext uri="{BB962C8B-B14F-4D97-AF65-F5344CB8AC3E}">
        <p14:creationId xmlns:p14="http://schemas.microsoft.com/office/powerpoint/2010/main" val="42144409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IDENTIFY, NOTIFY,</a:t>
            </a:r>
            <a:r>
              <a:rPr lang="en-GB" baseline="0" dirty="0"/>
              <a:t> SATISY</a:t>
            </a:r>
            <a:endParaRPr lang="en-GB" dirty="0"/>
          </a:p>
        </p:txBody>
      </p:sp>
      <p:sp>
        <p:nvSpPr>
          <p:cNvPr id="4" name="Slide Number Placeholder 3"/>
          <p:cNvSpPr>
            <a:spLocks noGrp="1"/>
          </p:cNvSpPr>
          <p:nvPr>
            <p:ph type="sldNum" sz="quarter" idx="10"/>
          </p:nvPr>
        </p:nvSpPr>
        <p:spPr/>
        <p:txBody>
          <a:bodyPr/>
          <a:lstStyle/>
          <a:p>
            <a:fld id="{F022799C-44B4-4822-BE03-A87B3DBCB103}" type="slidenum">
              <a:rPr lang="en-GB" smtClean="0"/>
              <a:t>11</a:t>
            </a:fld>
            <a:endParaRPr lang="en-GB" dirty="0"/>
          </a:p>
        </p:txBody>
      </p:sp>
    </p:spTree>
    <p:extLst>
      <p:ext uri="{BB962C8B-B14F-4D97-AF65-F5344CB8AC3E}">
        <p14:creationId xmlns:p14="http://schemas.microsoft.com/office/powerpoint/2010/main" val="14621735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022799C-44B4-4822-BE03-A87B3DBCB103}" type="slidenum">
              <a:rPr lang="en-GB" smtClean="0"/>
              <a:t>12</a:t>
            </a:fld>
            <a:endParaRPr lang="en-GB" dirty="0"/>
          </a:p>
        </p:txBody>
      </p:sp>
    </p:spTree>
    <p:extLst>
      <p:ext uri="{BB962C8B-B14F-4D97-AF65-F5344CB8AC3E}">
        <p14:creationId xmlns:p14="http://schemas.microsoft.com/office/powerpoint/2010/main" val="20712117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022799C-44B4-4822-BE03-A87B3DBCB103}" type="slidenum">
              <a:rPr lang="en-GB" smtClean="0"/>
              <a:t>13</a:t>
            </a:fld>
            <a:endParaRPr lang="en-GB" dirty="0"/>
          </a:p>
        </p:txBody>
      </p:sp>
    </p:spTree>
    <p:extLst>
      <p:ext uri="{BB962C8B-B14F-4D97-AF65-F5344CB8AC3E}">
        <p14:creationId xmlns:p14="http://schemas.microsoft.com/office/powerpoint/2010/main" val="34669961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22799C-44B4-4822-BE03-A87B3DBCB103}" type="slidenum">
              <a:rPr lang="en-GB" smtClean="0"/>
              <a:t>14</a:t>
            </a:fld>
            <a:endParaRPr lang="en-GB" dirty="0"/>
          </a:p>
        </p:txBody>
      </p:sp>
    </p:spTree>
    <p:extLst>
      <p:ext uri="{BB962C8B-B14F-4D97-AF65-F5344CB8AC3E}">
        <p14:creationId xmlns:p14="http://schemas.microsoft.com/office/powerpoint/2010/main" val="3026016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22799C-44B4-4822-BE03-A87B3DBCB103}" type="slidenum">
              <a:rPr lang="en-GB" smtClean="0"/>
              <a:t>15</a:t>
            </a:fld>
            <a:endParaRPr lang="en-GB" dirty="0"/>
          </a:p>
        </p:txBody>
      </p:sp>
    </p:spTree>
    <p:extLst>
      <p:ext uri="{BB962C8B-B14F-4D97-AF65-F5344CB8AC3E}">
        <p14:creationId xmlns:p14="http://schemas.microsoft.com/office/powerpoint/2010/main" val="26225648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22799C-44B4-4822-BE03-A87B3DBCB103}" type="slidenum">
              <a:rPr lang="en-GB" smtClean="0"/>
              <a:t>16</a:t>
            </a:fld>
            <a:endParaRPr lang="en-GB" dirty="0"/>
          </a:p>
        </p:txBody>
      </p:sp>
    </p:spTree>
    <p:extLst>
      <p:ext uri="{BB962C8B-B14F-4D97-AF65-F5344CB8AC3E}">
        <p14:creationId xmlns:p14="http://schemas.microsoft.com/office/powerpoint/2010/main" val="28784477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22799C-44B4-4822-BE03-A87B3DBCB103}" type="slidenum">
              <a:rPr lang="en-GB" smtClean="0"/>
              <a:t>17</a:t>
            </a:fld>
            <a:endParaRPr lang="en-GB" dirty="0"/>
          </a:p>
        </p:txBody>
      </p:sp>
    </p:spTree>
    <p:extLst>
      <p:ext uri="{BB962C8B-B14F-4D97-AF65-F5344CB8AC3E}">
        <p14:creationId xmlns:p14="http://schemas.microsoft.com/office/powerpoint/2010/main" val="36194927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22799C-44B4-4822-BE03-A87B3DBCB103}" type="slidenum">
              <a:rPr lang="en-GB" smtClean="0"/>
              <a:t>18</a:t>
            </a:fld>
            <a:endParaRPr lang="en-GB" dirty="0"/>
          </a:p>
        </p:txBody>
      </p:sp>
    </p:spTree>
    <p:extLst>
      <p:ext uri="{BB962C8B-B14F-4D97-AF65-F5344CB8AC3E}">
        <p14:creationId xmlns:p14="http://schemas.microsoft.com/office/powerpoint/2010/main" val="8800810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22799C-44B4-4822-BE03-A87B3DBCB103}" type="slidenum">
              <a:rPr lang="en-GB" smtClean="0"/>
              <a:t>19</a:t>
            </a:fld>
            <a:endParaRPr lang="en-GB" dirty="0"/>
          </a:p>
        </p:txBody>
      </p:sp>
    </p:spTree>
    <p:extLst>
      <p:ext uri="{BB962C8B-B14F-4D97-AF65-F5344CB8AC3E}">
        <p14:creationId xmlns:p14="http://schemas.microsoft.com/office/powerpoint/2010/main" val="742500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22799C-44B4-4822-BE03-A87B3DBCB103}" type="slidenum">
              <a:rPr lang="en-GB" smtClean="0"/>
              <a:t>2</a:t>
            </a:fld>
            <a:endParaRPr lang="en-GB" dirty="0"/>
          </a:p>
        </p:txBody>
      </p:sp>
    </p:spTree>
    <p:extLst>
      <p:ext uri="{BB962C8B-B14F-4D97-AF65-F5344CB8AC3E}">
        <p14:creationId xmlns:p14="http://schemas.microsoft.com/office/powerpoint/2010/main" val="2775427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b="1" u="none" dirty="0"/>
              <a:t>The</a:t>
            </a:r>
            <a:r>
              <a:rPr lang="en-GB" altLang="en-US" b="1" u="none" baseline="0" dirty="0"/>
              <a:t> difference between PF and Mainstream Fostering as we know it. No intervention of the state .</a:t>
            </a:r>
          </a:p>
          <a:p>
            <a:r>
              <a:rPr lang="en-GB" altLang="en-US" b="1" u="none" baseline="0" dirty="0"/>
              <a:t>A Family Arrangement. </a:t>
            </a:r>
          </a:p>
          <a:p>
            <a:endParaRPr lang="en-GB" altLang="en-US" b="1" u="none" baseline="0" dirty="0"/>
          </a:p>
          <a:p>
            <a:r>
              <a:rPr lang="en-GB" altLang="en-US" b="1" u="none" baseline="0" dirty="0"/>
              <a:t>28 days or more – however if parents/families/professionals are aware of an arrangement that is likely to last more than 28 days it is important to know.</a:t>
            </a:r>
          </a:p>
          <a:p>
            <a:endParaRPr lang="en-GB" altLang="en-US" b="1" u="none" baseline="0" dirty="0"/>
          </a:p>
          <a:p>
            <a:endParaRPr lang="en-GB" altLang="en-US" b="1" u="none" baseline="0" dirty="0"/>
          </a:p>
          <a:p>
            <a:endParaRPr lang="en-GB" altLang="en-US" b="1" u="none" dirty="0"/>
          </a:p>
          <a:p>
            <a:endParaRPr lang="en-GB" dirty="0"/>
          </a:p>
        </p:txBody>
      </p:sp>
      <p:sp>
        <p:nvSpPr>
          <p:cNvPr id="4" name="Slide Number Placeholder 3"/>
          <p:cNvSpPr>
            <a:spLocks noGrp="1"/>
          </p:cNvSpPr>
          <p:nvPr>
            <p:ph type="sldNum" sz="quarter" idx="10"/>
          </p:nvPr>
        </p:nvSpPr>
        <p:spPr/>
        <p:txBody>
          <a:bodyPr/>
          <a:lstStyle/>
          <a:p>
            <a:fld id="{F022799C-44B4-4822-BE03-A87B3DBCB103}" type="slidenum">
              <a:rPr lang="en-GB" smtClean="0"/>
              <a:t>3</a:t>
            </a:fld>
            <a:endParaRPr lang="en-GB" dirty="0"/>
          </a:p>
        </p:txBody>
      </p:sp>
    </p:spTree>
    <p:extLst>
      <p:ext uri="{BB962C8B-B14F-4D97-AF65-F5344CB8AC3E}">
        <p14:creationId xmlns:p14="http://schemas.microsoft.com/office/powerpoint/2010/main" val="29696979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ltLang="en-US" b="1" u="none" baseline="0" dirty="0"/>
          </a:p>
          <a:p>
            <a:r>
              <a:rPr lang="en-GB" altLang="en-US" b="1" u="none" baseline="0" dirty="0"/>
              <a:t>Definition of family – different communities and cultures have different ideas of families – what is considered immediate family to me may not be to you. That is why there is definition of ‘CLOSE RELATIVE’. Cousins, great aunts, great grandparents, step brothers and sisters not close relative nor are family friends, neighbours, your mums best mate who you have always called Aunty. Always good to ask questions.</a:t>
            </a:r>
          </a:p>
          <a:p>
            <a:endParaRPr lang="en-GB" dirty="0"/>
          </a:p>
        </p:txBody>
      </p:sp>
      <p:sp>
        <p:nvSpPr>
          <p:cNvPr id="4" name="Slide Number Placeholder 3"/>
          <p:cNvSpPr>
            <a:spLocks noGrp="1"/>
          </p:cNvSpPr>
          <p:nvPr>
            <p:ph type="sldNum" sz="quarter" idx="10"/>
          </p:nvPr>
        </p:nvSpPr>
        <p:spPr/>
        <p:txBody>
          <a:bodyPr/>
          <a:lstStyle/>
          <a:p>
            <a:fld id="{F022799C-44B4-4822-BE03-A87B3DBCB103}" type="slidenum">
              <a:rPr lang="en-GB" smtClean="0"/>
              <a:t>4</a:t>
            </a:fld>
            <a:endParaRPr lang="en-GB" dirty="0"/>
          </a:p>
        </p:txBody>
      </p:sp>
    </p:spTree>
    <p:extLst>
      <p:ext uri="{BB962C8B-B14F-4D97-AF65-F5344CB8AC3E}">
        <p14:creationId xmlns:p14="http://schemas.microsoft.com/office/powerpoint/2010/main" val="27392050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Looked After</a:t>
            </a:r>
            <a:r>
              <a:rPr lang="en-GB" baseline="0" dirty="0"/>
              <a:t> children are cared for by the state and usually there is a court ordered direction for the LA to share PR with birth parents. Privately fostering is instead a family arrangement with no court ordered direction.</a:t>
            </a:r>
          </a:p>
          <a:p>
            <a:endParaRPr lang="en-GB" baseline="0" dirty="0"/>
          </a:p>
          <a:p>
            <a:endParaRPr lang="en-GB" dirty="0"/>
          </a:p>
        </p:txBody>
      </p:sp>
      <p:sp>
        <p:nvSpPr>
          <p:cNvPr id="4" name="Slide Number Placeholder 3"/>
          <p:cNvSpPr>
            <a:spLocks noGrp="1"/>
          </p:cNvSpPr>
          <p:nvPr>
            <p:ph type="sldNum" sz="quarter" idx="10"/>
          </p:nvPr>
        </p:nvSpPr>
        <p:spPr/>
        <p:txBody>
          <a:bodyPr/>
          <a:lstStyle/>
          <a:p>
            <a:fld id="{F022799C-44B4-4822-BE03-A87B3DBCB103}" type="slidenum">
              <a:rPr lang="en-GB" smtClean="0"/>
              <a:t>5</a:t>
            </a:fld>
            <a:endParaRPr lang="en-GB" dirty="0"/>
          </a:p>
        </p:txBody>
      </p:sp>
    </p:spTree>
    <p:extLst>
      <p:ext uri="{BB962C8B-B14F-4D97-AF65-F5344CB8AC3E}">
        <p14:creationId xmlns:p14="http://schemas.microsoft.com/office/powerpoint/2010/main" val="10546844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Need</a:t>
            </a:r>
            <a:r>
              <a:rPr lang="en-GB" baseline="0" dirty="0"/>
              <a:t> a better version of this decision flow chart!</a:t>
            </a:r>
            <a:endParaRPr lang="en-GB" dirty="0"/>
          </a:p>
        </p:txBody>
      </p:sp>
      <p:sp>
        <p:nvSpPr>
          <p:cNvPr id="4" name="Slide Number Placeholder 3"/>
          <p:cNvSpPr>
            <a:spLocks noGrp="1"/>
          </p:cNvSpPr>
          <p:nvPr>
            <p:ph type="sldNum" sz="quarter" idx="10"/>
          </p:nvPr>
        </p:nvSpPr>
        <p:spPr/>
        <p:txBody>
          <a:bodyPr/>
          <a:lstStyle/>
          <a:p>
            <a:fld id="{F022799C-44B4-4822-BE03-A87B3DBCB103}" type="slidenum">
              <a:rPr lang="en-GB" smtClean="0"/>
              <a:t>6</a:t>
            </a:fld>
            <a:endParaRPr lang="en-GB" dirty="0"/>
          </a:p>
        </p:txBody>
      </p:sp>
    </p:spTree>
    <p:extLst>
      <p:ext uri="{BB962C8B-B14F-4D97-AF65-F5344CB8AC3E}">
        <p14:creationId xmlns:p14="http://schemas.microsoft.com/office/powerpoint/2010/main" val="28466931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Private</a:t>
            </a:r>
            <a:r>
              <a:rPr lang="en-GB" baseline="0" dirty="0"/>
              <a:t> Fostering should be a spirit of partnership between parents and the person who is caring for their child. Agreements should be drawn up and discussions should take place about who will provide what – will the child benefit be transferred to the carer, how will the child keep in touch with their family etc.</a:t>
            </a:r>
          </a:p>
          <a:p>
            <a:r>
              <a:rPr lang="en-GB" baseline="0" dirty="0"/>
              <a:t>Where possible its good to know in advance of PF arrangements taking place – guidance suggests this should be 6 weeks in advance of the arrangement taking place. </a:t>
            </a:r>
          </a:p>
          <a:p>
            <a:r>
              <a:rPr lang="en-GB" baseline="0" dirty="0"/>
              <a:t>However, often we don’t know and even if its been going on for years, its still relevant so please tell us.</a:t>
            </a:r>
          </a:p>
          <a:p>
            <a:endParaRPr lang="en-GB" baseline="0" dirty="0"/>
          </a:p>
          <a:p>
            <a:endParaRPr lang="en-GB" baseline="0" dirty="0"/>
          </a:p>
        </p:txBody>
      </p:sp>
      <p:sp>
        <p:nvSpPr>
          <p:cNvPr id="4" name="Slide Number Placeholder 3"/>
          <p:cNvSpPr>
            <a:spLocks noGrp="1"/>
          </p:cNvSpPr>
          <p:nvPr>
            <p:ph type="sldNum" sz="quarter" idx="10"/>
          </p:nvPr>
        </p:nvSpPr>
        <p:spPr/>
        <p:txBody>
          <a:bodyPr/>
          <a:lstStyle/>
          <a:p>
            <a:fld id="{F022799C-44B4-4822-BE03-A87B3DBCB103}" type="slidenum">
              <a:rPr lang="en-GB" smtClean="0"/>
              <a:t>7</a:t>
            </a:fld>
            <a:endParaRPr lang="en-GB" dirty="0"/>
          </a:p>
        </p:txBody>
      </p:sp>
    </p:spTree>
    <p:extLst>
      <p:ext uri="{BB962C8B-B14F-4D97-AF65-F5344CB8AC3E}">
        <p14:creationId xmlns:p14="http://schemas.microsoft.com/office/powerpoint/2010/main" val="10456652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t>What do</a:t>
            </a:r>
            <a:r>
              <a:rPr lang="en-GB" altLang="en-US" baseline="0" dirty="0"/>
              <a:t> we have in Derbyshire? Children living with a neighbour due to a  parents health issue. Child living with great- grandparent due to mum being unable to care. Children coming to the Ice Hockey academy with Derbyshire and expecting some Ukrainian refugee children who are accompanied by distant relatives.</a:t>
            </a:r>
            <a:endParaRPr lang="en-GB" altLang="en-US" dirty="0"/>
          </a:p>
          <a:p>
            <a:endParaRPr lang="en-GB" dirty="0"/>
          </a:p>
        </p:txBody>
      </p:sp>
      <p:sp>
        <p:nvSpPr>
          <p:cNvPr id="4" name="Slide Number Placeholder 3"/>
          <p:cNvSpPr>
            <a:spLocks noGrp="1"/>
          </p:cNvSpPr>
          <p:nvPr>
            <p:ph type="sldNum" sz="quarter" idx="10"/>
          </p:nvPr>
        </p:nvSpPr>
        <p:spPr/>
        <p:txBody>
          <a:bodyPr/>
          <a:lstStyle/>
          <a:p>
            <a:fld id="{F022799C-44B4-4822-BE03-A87B3DBCB103}" type="slidenum">
              <a:rPr lang="en-GB" smtClean="0"/>
              <a:t>8</a:t>
            </a:fld>
            <a:endParaRPr lang="en-GB" dirty="0"/>
          </a:p>
        </p:txBody>
      </p:sp>
    </p:spTree>
    <p:extLst>
      <p:ext uri="{BB962C8B-B14F-4D97-AF65-F5344CB8AC3E}">
        <p14:creationId xmlns:p14="http://schemas.microsoft.com/office/powerpoint/2010/main" val="30315841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Victoria’s</a:t>
            </a:r>
            <a:r>
              <a:rPr lang="en-GB" baseline="0" dirty="0"/>
              <a:t> tragic</a:t>
            </a:r>
            <a:r>
              <a:rPr lang="en-GB" dirty="0"/>
              <a:t> death brought</a:t>
            </a:r>
            <a:r>
              <a:rPr lang="en-GB" baseline="0" dirty="0"/>
              <a:t> about reformation and changes in the 2004 Children Act which introduced a tighter framework for LA’s around private fostering – as such we have a duty to raise awareness.</a:t>
            </a:r>
            <a:endParaRPr lang="en-GB" dirty="0"/>
          </a:p>
        </p:txBody>
      </p:sp>
      <p:sp>
        <p:nvSpPr>
          <p:cNvPr id="4" name="Slide Number Placeholder 3"/>
          <p:cNvSpPr>
            <a:spLocks noGrp="1"/>
          </p:cNvSpPr>
          <p:nvPr>
            <p:ph type="sldNum" sz="quarter" idx="10"/>
          </p:nvPr>
        </p:nvSpPr>
        <p:spPr/>
        <p:txBody>
          <a:bodyPr/>
          <a:lstStyle/>
          <a:p>
            <a:fld id="{F022799C-44B4-4822-BE03-A87B3DBCB103}" type="slidenum">
              <a:rPr lang="en-GB" smtClean="0"/>
              <a:t>9</a:t>
            </a:fld>
            <a:endParaRPr lang="en-GB" dirty="0"/>
          </a:p>
        </p:txBody>
      </p:sp>
    </p:spTree>
    <p:extLst>
      <p:ext uri="{BB962C8B-B14F-4D97-AF65-F5344CB8AC3E}">
        <p14:creationId xmlns:p14="http://schemas.microsoft.com/office/powerpoint/2010/main" val="13861139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EF234-1C61-B5EA-D9AA-DB92C4E66B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B1476E0-35BF-3268-A844-67C5FAF1F8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7C78062-BFD9-9416-BA09-9F2B5168B808}"/>
              </a:ext>
            </a:extLst>
          </p:cNvPr>
          <p:cNvSpPr>
            <a:spLocks noGrp="1"/>
          </p:cNvSpPr>
          <p:nvPr>
            <p:ph type="dt" sz="half" idx="10"/>
          </p:nvPr>
        </p:nvSpPr>
        <p:spPr/>
        <p:txBody>
          <a:bodyPr/>
          <a:lstStyle/>
          <a:p>
            <a:fld id="{69277F13-9FB7-4A36-915F-C3CF07CCC36C}" type="datetimeFigureOut">
              <a:rPr lang="en-GB" smtClean="0"/>
              <a:t>18/09/2023</a:t>
            </a:fld>
            <a:endParaRPr lang="en-GB"/>
          </a:p>
        </p:txBody>
      </p:sp>
      <p:sp>
        <p:nvSpPr>
          <p:cNvPr id="5" name="Footer Placeholder 4">
            <a:extLst>
              <a:ext uri="{FF2B5EF4-FFF2-40B4-BE49-F238E27FC236}">
                <a16:creationId xmlns:a16="http://schemas.microsoft.com/office/drawing/2014/main" id="{6A7BC74B-137B-B8BF-56E4-E85E529DE8E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2D52422-196F-F457-E60F-FF7ED230F751}"/>
              </a:ext>
            </a:extLst>
          </p:cNvPr>
          <p:cNvSpPr>
            <a:spLocks noGrp="1"/>
          </p:cNvSpPr>
          <p:nvPr>
            <p:ph type="sldNum" sz="quarter" idx="12"/>
          </p:nvPr>
        </p:nvSpPr>
        <p:spPr/>
        <p:txBody>
          <a:bodyPr/>
          <a:lstStyle/>
          <a:p>
            <a:fld id="{458CD277-49C8-4819-B111-BB643C3C6A81}" type="slidenum">
              <a:rPr lang="en-GB" smtClean="0"/>
              <a:t>‹#›</a:t>
            </a:fld>
            <a:endParaRPr lang="en-GB"/>
          </a:p>
        </p:txBody>
      </p:sp>
    </p:spTree>
    <p:extLst>
      <p:ext uri="{BB962C8B-B14F-4D97-AF65-F5344CB8AC3E}">
        <p14:creationId xmlns:p14="http://schemas.microsoft.com/office/powerpoint/2010/main" val="1378217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9E033-5D79-105F-5B3D-8E01000C8FD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CBA9AFF-4D33-FAED-FD93-5C06D640DCE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11CBE09-C4D1-61BF-C5DF-09DBFE97B2AF}"/>
              </a:ext>
            </a:extLst>
          </p:cNvPr>
          <p:cNvSpPr>
            <a:spLocks noGrp="1"/>
          </p:cNvSpPr>
          <p:nvPr>
            <p:ph type="dt" sz="half" idx="10"/>
          </p:nvPr>
        </p:nvSpPr>
        <p:spPr/>
        <p:txBody>
          <a:bodyPr/>
          <a:lstStyle/>
          <a:p>
            <a:fld id="{69277F13-9FB7-4A36-915F-C3CF07CCC36C}" type="datetimeFigureOut">
              <a:rPr lang="en-GB" smtClean="0"/>
              <a:t>18/09/2023</a:t>
            </a:fld>
            <a:endParaRPr lang="en-GB"/>
          </a:p>
        </p:txBody>
      </p:sp>
      <p:sp>
        <p:nvSpPr>
          <p:cNvPr id="5" name="Footer Placeholder 4">
            <a:extLst>
              <a:ext uri="{FF2B5EF4-FFF2-40B4-BE49-F238E27FC236}">
                <a16:creationId xmlns:a16="http://schemas.microsoft.com/office/drawing/2014/main" id="{9E4716E3-6659-AC55-39F5-454E9E0493A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F22F409-714F-CFAE-3C65-37DB3161868D}"/>
              </a:ext>
            </a:extLst>
          </p:cNvPr>
          <p:cNvSpPr>
            <a:spLocks noGrp="1"/>
          </p:cNvSpPr>
          <p:nvPr>
            <p:ph type="sldNum" sz="quarter" idx="12"/>
          </p:nvPr>
        </p:nvSpPr>
        <p:spPr/>
        <p:txBody>
          <a:bodyPr/>
          <a:lstStyle/>
          <a:p>
            <a:fld id="{458CD277-49C8-4819-B111-BB643C3C6A81}" type="slidenum">
              <a:rPr lang="en-GB" smtClean="0"/>
              <a:t>‹#›</a:t>
            </a:fld>
            <a:endParaRPr lang="en-GB"/>
          </a:p>
        </p:txBody>
      </p:sp>
    </p:spTree>
    <p:extLst>
      <p:ext uri="{BB962C8B-B14F-4D97-AF65-F5344CB8AC3E}">
        <p14:creationId xmlns:p14="http://schemas.microsoft.com/office/powerpoint/2010/main" val="27812906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C74098-CF50-3B5A-3EF2-4D05EA17674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53E4198-AB9E-F9D6-94C3-535C874EF6A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4085C72-B97F-10C1-E9C0-FA0FD7E555FA}"/>
              </a:ext>
            </a:extLst>
          </p:cNvPr>
          <p:cNvSpPr>
            <a:spLocks noGrp="1"/>
          </p:cNvSpPr>
          <p:nvPr>
            <p:ph type="dt" sz="half" idx="10"/>
          </p:nvPr>
        </p:nvSpPr>
        <p:spPr/>
        <p:txBody>
          <a:bodyPr/>
          <a:lstStyle/>
          <a:p>
            <a:fld id="{69277F13-9FB7-4A36-915F-C3CF07CCC36C}" type="datetimeFigureOut">
              <a:rPr lang="en-GB" smtClean="0"/>
              <a:t>18/09/2023</a:t>
            </a:fld>
            <a:endParaRPr lang="en-GB"/>
          </a:p>
        </p:txBody>
      </p:sp>
      <p:sp>
        <p:nvSpPr>
          <p:cNvPr id="5" name="Footer Placeholder 4">
            <a:extLst>
              <a:ext uri="{FF2B5EF4-FFF2-40B4-BE49-F238E27FC236}">
                <a16:creationId xmlns:a16="http://schemas.microsoft.com/office/drawing/2014/main" id="{7D940848-A90E-FC05-4EEE-E21CC1DE5A4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CA0FA6E-8F04-B3F1-4551-21FD1E85C876}"/>
              </a:ext>
            </a:extLst>
          </p:cNvPr>
          <p:cNvSpPr>
            <a:spLocks noGrp="1"/>
          </p:cNvSpPr>
          <p:nvPr>
            <p:ph type="sldNum" sz="quarter" idx="12"/>
          </p:nvPr>
        </p:nvSpPr>
        <p:spPr/>
        <p:txBody>
          <a:bodyPr/>
          <a:lstStyle/>
          <a:p>
            <a:fld id="{458CD277-49C8-4819-B111-BB643C3C6A81}" type="slidenum">
              <a:rPr lang="en-GB" smtClean="0"/>
              <a:t>‹#›</a:t>
            </a:fld>
            <a:endParaRPr lang="en-GB"/>
          </a:p>
        </p:txBody>
      </p:sp>
    </p:spTree>
    <p:extLst>
      <p:ext uri="{BB962C8B-B14F-4D97-AF65-F5344CB8AC3E}">
        <p14:creationId xmlns:p14="http://schemas.microsoft.com/office/powerpoint/2010/main" val="27988955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7392000" y="0"/>
            <a:ext cx="4800000" cy="4800000"/>
          </a:xfrm>
          <a:prstGeom prst="rect">
            <a:avLst/>
          </a:prstGeom>
        </p:spPr>
        <p:txBody>
          <a:bodyPr lIns="0" tIns="360000" rIns="0" bIns="0"/>
          <a:lstStyle>
            <a:lvl1pPr algn="ctr">
              <a:defRPr sz="3200" baseline="0"/>
            </a:lvl1pPr>
          </a:lstStyle>
          <a:p>
            <a:r>
              <a:rPr lang="en-GB" dirty="0"/>
              <a:t>Click the icon to insert </a:t>
            </a:r>
            <a:br>
              <a:rPr lang="en-GB" dirty="0"/>
            </a:br>
            <a:r>
              <a:rPr lang="en-GB" dirty="0"/>
              <a:t>a photo if required</a:t>
            </a:r>
          </a:p>
        </p:txBody>
      </p:sp>
      <p:sp>
        <p:nvSpPr>
          <p:cNvPr id="7" name="Text Placeholder 6"/>
          <p:cNvSpPr>
            <a:spLocks noGrp="1"/>
          </p:cNvSpPr>
          <p:nvPr>
            <p:ph type="body" sz="quarter" idx="11" hasCustomPrompt="1"/>
          </p:nvPr>
        </p:nvSpPr>
        <p:spPr>
          <a:xfrm>
            <a:off x="816000" y="2605993"/>
            <a:ext cx="5808064" cy="576361"/>
          </a:xfrm>
          <a:prstGeom prst="rect">
            <a:avLst/>
          </a:prstGeom>
        </p:spPr>
        <p:txBody>
          <a:bodyPr lIns="0" tIns="0" rIns="0" bIns="0" anchor="ctr" anchorCtr="0">
            <a:normAutofit/>
          </a:bodyPr>
          <a:lstStyle>
            <a:lvl1pPr>
              <a:defRPr sz="3067">
                <a:solidFill>
                  <a:schemeClr val="bg1"/>
                </a:solidFill>
              </a:defRPr>
            </a:lvl1pPr>
          </a:lstStyle>
          <a:p>
            <a:r>
              <a:rPr lang="en-US" sz="3067" dirty="0"/>
              <a:t>Click to edit date</a:t>
            </a:r>
            <a:endParaRPr lang="en-GB" sz="3067" dirty="0"/>
          </a:p>
        </p:txBody>
      </p:sp>
      <p:sp>
        <p:nvSpPr>
          <p:cNvPr id="9" name="Text Placeholder 8"/>
          <p:cNvSpPr>
            <a:spLocks noGrp="1"/>
          </p:cNvSpPr>
          <p:nvPr>
            <p:ph type="body" sz="quarter" idx="12" hasCustomPrompt="1"/>
          </p:nvPr>
        </p:nvSpPr>
        <p:spPr>
          <a:xfrm>
            <a:off x="816000" y="3301217"/>
            <a:ext cx="5807803" cy="511827"/>
          </a:xfrm>
          <a:prstGeom prst="rect">
            <a:avLst/>
          </a:prstGeom>
        </p:spPr>
        <p:txBody>
          <a:bodyPr lIns="0" tIns="0" rIns="0" bIns="0">
            <a:normAutofit/>
          </a:bodyPr>
          <a:lstStyle>
            <a:lvl1pPr>
              <a:defRPr sz="2667">
                <a:solidFill>
                  <a:schemeClr val="bg1"/>
                </a:solidFill>
              </a:defRPr>
            </a:lvl1pPr>
          </a:lstStyle>
          <a:p>
            <a:r>
              <a:rPr lang="en-GB" sz="2667" dirty="0"/>
              <a:t>Click to add your name</a:t>
            </a:r>
            <a:endParaRPr lang="en-GB" sz="3067" dirty="0"/>
          </a:p>
        </p:txBody>
      </p:sp>
      <p:sp>
        <p:nvSpPr>
          <p:cNvPr id="10" name="Text Placeholder 8"/>
          <p:cNvSpPr>
            <a:spLocks noGrp="1"/>
          </p:cNvSpPr>
          <p:nvPr>
            <p:ph type="body" sz="quarter" idx="13" hasCustomPrompt="1"/>
          </p:nvPr>
        </p:nvSpPr>
        <p:spPr>
          <a:xfrm>
            <a:off x="816000" y="3781271"/>
            <a:ext cx="5807803" cy="511827"/>
          </a:xfrm>
          <a:prstGeom prst="rect">
            <a:avLst/>
          </a:prstGeom>
        </p:spPr>
        <p:txBody>
          <a:bodyPr lIns="0" tIns="0" rIns="0" bIns="0">
            <a:normAutofit/>
          </a:bodyPr>
          <a:lstStyle>
            <a:lvl1pPr>
              <a:defRPr sz="2667" baseline="0">
                <a:solidFill>
                  <a:schemeClr val="bg1"/>
                </a:solidFill>
              </a:defRPr>
            </a:lvl1pPr>
          </a:lstStyle>
          <a:p>
            <a:r>
              <a:rPr lang="en-GB" sz="2667" dirty="0"/>
              <a:t>Click to add your service area</a:t>
            </a:r>
            <a:endParaRPr lang="en-GB" sz="3067" dirty="0"/>
          </a:p>
        </p:txBody>
      </p:sp>
      <p:sp>
        <p:nvSpPr>
          <p:cNvPr id="11" name="Text Placeholder 8"/>
          <p:cNvSpPr>
            <a:spLocks noGrp="1"/>
          </p:cNvSpPr>
          <p:nvPr>
            <p:ph type="body" sz="quarter" idx="14" hasCustomPrompt="1"/>
          </p:nvPr>
        </p:nvSpPr>
        <p:spPr>
          <a:xfrm>
            <a:off x="816000" y="740702"/>
            <a:ext cx="6288117" cy="1703740"/>
          </a:xfrm>
          <a:prstGeom prst="rect">
            <a:avLst/>
          </a:prstGeom>
        </p:spPr>
        <p:txBody>
          <a:bodyPr lIns="0" tIns="0" rIns="0" bIns="0" anchor="b" anchorCtr="0">
            <a:normAutofit/>
          </a:bodyPr>
          <a:lstStyle>
            <a:lvl1pPr>
              <a:spcBef>
                <a:spcPts val="0"/>
              </a:spcBef>
              <a:defRPr sz="5600" baseline="0">
                <a:solidFill>
                  <a:schemeClr val="bg1"/>
                </a:solidFill>
              </a:defRPr>
            </a:lvl1pPr>
          </a:lstStyle>
          <a:p>
            <a:r>
              <a:rPr lang="en-GB" sz="5600" dirty="0"/>
              <a:t>Click to edit Presentation title</a:t>
            </a:r>
            <a:endParaRPr lang="en-GB" sz="3067" dirty="0"/>
          </a:p>
        </p:txBody>
      </p:sp>
    </p:spTree>
    <p:extLst>
      <p:ext uri="{BB962C8B-B14F-4D97-AF65-F5344CB8AC3E}">
        <p14:creationId xmlns:p14="http://schemas.microsoft.com/office/powerpoint/2010/main" val="13534583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x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7" name="Text Placeholder 6"/>
          <p:cNvSpPr>
            <a:spLocks noGrp="1"/>
          </p:cNvSpPr>
          <p:nvPr>
            <p:ph type="body" sz="quarter" idx="11"/>
          </p:nvPr>
        </p:nvSpPr>
        <p:spPr>
          <a:xfrm>
            <a:off x="816000" y="1604944"/>
            <a:ext cx="10560000" cy="384335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939746359"/>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xt slide (orange)">
    <p:spTree>
      <p:nvGrpSpPr>
        <p:cNvPr id="1" name=""/>
        <p:cNvGrpSpPr/>
        <p:nvPr/>
      </p:nvGrpSpPr>
      <p:grpSpPr>
        <a:xfrm>
          <a:off x="0" y="0"/>
          <a:ext cx="0" cy="0"/>
          <a:chOff x="0" y="0"/>
          <a:chExt cx="0" cy="0"/>
        </a:xfrm>
      </p:grpSpPr>
      <p:sp>
        <p:nvSpPr>
          <p:cNvPr id="3" name="Rectangle 2"/>
          <p:cNvSpPr/>
          <p:nvPr userDrawn="1"/>
        </p:nvSpPr>
        <p:spPr>
          <a:xfrm>
            <a:off x="0" y="0"/>
            <a:ext cx="12192000" cy="5446184"/>
          </a:xfrm>
          <a:prstGeom prst="rect">
            <a:avLst/>
          </a:prstGeom>
          <a:solidFill>
            <a:srgbClr val="EE74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2" name="Title 1"/>
          <p:cNvSpPr>
            <a:spLocks noGrp="1"/>
          </p:cNvSpPr>
          <p:nvPr>
            <p:ph type="title"/>
          </p:nvPr>
        </p:nvSpPr>
        <p:spPr>
          <a:xfrm>
            <a:off x="815999" y="274637"/>
            <a:ext cx="10561084" cy="1143000"/>
          </a:xfrm>
        </p:spPr>
        <p:txBody>
          <a:bodyPr/>
          <a:lstStyle>
            <a:lvl1pPr>
              <a:defRPr>
                <a:solidFill>
                  <a:schemeClr val="bg1"/>
                </a:solidFill>
              </a:defRPr>
            </a:lvl1pPr>
          </a:lstStyle>
          <a:p>
            <a:r>
              <a:rPr lang="en-US" dirty="0"/>
              <a:t>Click to edit Master title style</a:t>
            </a:r>
            <a:endParaRPr lang="en-GB" dirty="0"/>
          </a:p>
        </p:txBody>
      </p:sp>
      <p:sp>
        <p:nvSpPr>
          <p:cNvPr id="7" name="Text Placeholder 6"/>
          <p:cNvSpPr>
            <a:spLocks noGrp="1"/>
          </p:cNvSpPr>
          <p:nvPr>
            <p:ph type="body" sz="quarter" idx="11"/>
          </p:nvPr>
        </p:nvSpPr>
        <p:spPr>
          <a:xfrm>
            <a:off x="816000" y="1604944"/>
            <a:ext cx="10561083" cy="3843357"/>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635108072"/>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wo column tex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5" name="Text Placeholder 6"/>
          <p:cNvSpPr>
            <a:spLocks noGrp="1"/>
          </p:cNvSpPr>
          <p:nvPr>
            <p:ph type="body" sz="quarter" idx="11"/>
          </p:nvPr>
        </p:nvSpPr>
        <p:spPr>
          <a:xfrm>
            <a:off x="816000" y="1604944"/>
            <a:ext cx="5040000" cy="384335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6"/>
          <p:cNvSpPr>
            <a:spLocks noGrp="1"/>
          </p:cNvSpPr>
          <p:nvPr>
            <p:ph type="body" sz="quarter" idx="12"/>
          </p:nvPr>
        </p:nvSpPr>
        <p:spPr>
          <a:xfrm>
            <a:off x="6336000" y="1603200"/>
            <a:ext cx="5040000" cy="384335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6289565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ext and photo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5" name="Text Placeholder 6"/>
          <p:cNvSpPr>
            <a:spLocks noGrp="1"/>
          </p:cNvSpPr>
          <p:nvPr>
            <p:ph type="body" sz="quarter" idx="11"/>
          </p:nvPr>
        </p:nvSpPr>
        <p:spPr>
          <a:xfrm>
            <a:off x="816000" y="1604944"/>
            <a:ext cx="5040000" cy="384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Picture Placeholder 3"/>
          <p:cNvSpPr>
            <a:spLocks noGrp="1"/>
          </p:cNvSpPr>
          <p:nvPr>
            <p:ph type="pic" sz="quarter" idx="12" hasCustomPrompt="1"/>
          </p:nvPr>
        </p:nvSpPr>
        <p:spPr>
          <a:xfrm>
            <a:off x="6337084" y="1603200"/>
            <a:ext cx="5040000" cy="3840000"/>
          </a:xfrm>
        </p:spPr>
        <p:txBody>
          <a:bodyPr/>
          <a:lstStyle>
            <a:lvl1pPr algn="ctr">
              <a:defRPr/>
            </a:lvl1pPr>
          </a:lstStyle>
          <a:p>
            <a:r>
              <a:rPr lang="en-GB" dirty="0"/>
              <a:t>Click the icon to </a:t>
            </a:r>
            <a:br>
              <a:rPr lang="en-GB" dirty="0"/>
            </a:br>
            <a:r>
              <a:rPr lang="en-GB" dirty="0"/>
              <a:t>insert a photo</a:t>
            </a:r>
          </a:p>
        </p:txBody>
      </p:sp>
    </p:spTree>
    <p:extLst>
      <p:ext uri="{BB962C8B-B14F-4D97-AF65-F5344CB8AC3E}">
        <p14:creationId xmlns:p14="http://schemas.microsoft.com/office/powerpoint/2010/main" val="21582025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Heading and photo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4" name="Picture Placeholder 3"/>
          <p:cNvSpPr>
            <a:spLocks noGrp="1"/>
          </p:cNvSpPr>
          <p:nvPr>
            <p:ph type="pic" sz="quarter" idx="10" hasCustomPrompt="1"/>
          </p:nvPr>
        </p:nvSpPr>
        <p:spPr>
          <a:xfrm>
            <a:off x="816000" y="1604434"/>
            <a:ext cx="10560000" cy="3841751"/>
          </a:xfrm>
        </p:spPr>
        <p:txBody>
          <a:bodyPr tIns="288000"/>
          <a:lstStyle>
            <a:lvl1pPr algn="ctr">
              <a:defRPr/>
            </a:lvl1pPr>
          </a:lstStyle>
          <a:p>
            <a:r>
              <a:rPr lang="en-GB" dirty="0"/>
              <a:t>Click the icon to insert a photo</a:t>
            </a:r>
          </a:p>
        </p:txBody>
      </p:sp>
    </p:spTree>
    <p:extLst>
      <p:ext uri="{BB962C8B-B14F-4D97-AF65-F5344CB8AC3E}">
        <p14:creationId xmlns:p14="http://schemas.microsoft.com/office/powerpoint/2010/main" val="33187209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wo column text slide (orange)">
    <p:spTree>
      <p:nvGrpSpPr>
        <p:cNvPr id="1" name=""/>
        <p:cNvGrpSpPr/>
        <p:nvPr/>
      </p:nvGrpSpPr>
      <p:grpSpPr>
        <a:xfrm>
          <a:off x="0" y="0"/>
          <a:ext cx="0" cy="0"/>
          <a:chOff x="0" y="0"/>
          <a:chExt cx="0" cy="0"/>
        </a:xfrm>
      </p:grpSpPr>
      <p:sp>
        <p:nvSpPr>
          <p:cNvPr id="7" name="Rectangle 6"/>
          <p:cNvSpPr/>
          <p:nvPr userDrawn="1"/>
        </p:nvSpPr>
        <p:spPr>
          <a:xfrm>
            <a:off x="0" y="0"/>
            <a:ext cx="12192000" cy="5446184"/>
          </a:xfrm>
          <a:prstGeom prst="rect">
            <a:avLst/>
          </a:prstGeom>
          <a:solidFill>
            <a:srgbClr val="EE74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endParaRPr lang="en-GB" dirty="0"/>
          </a:p>
        </p:txBody>
      </p:sp>
      <p:sp>
        <p:nvSpPr>
          <p:cNvPr id="5" name="Text Placeholder 6"/>
          <p:cNvSpPr>
            <a:spLocks noGrp="1"/>
          </p:cNvSpPr>
          <p:nvPr>
            <p:ph type="body" sz="quarter" idx="11"/>
          </p:nvPr>
        </p:nvSpPr>
        <p:spPr>
          <a:xfrm>
            <a:off x="816000" y="1604944"/>
            <a:ext cx="5040000" cy="3843357"/>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6"/>
          <p:cNvSpPr>
            <a:spLocks noGrp="1"/>
          </p:cNvSpPr>
          <p:nvPr>
            <p:ph type="body" sz="quarter" idx="12"/>
          </p:nvPr>
        </p:nvSpPr>
        <p:spPr>
          <a:xfrm>
            <a:off x="6336000" y="1603200"/>
            <a:ext cx="5040000" cy="3843357"/>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0911632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ext and photo slide 2">
    <p:spTree>
      <p:nvGrpSpPr>
        <p:cNvPr id="1" name=""/>
        <p:cNvGrpSpPr/>
        <p:nvPr/>
      </p:nvGrpSpPr>
      <p:grpSpPr>
        <a:xfrm>
          <a:off x="0" y="0"/>
          <a:ext cx="0" cy="0"/>
          <a:chOff x="0" y="0"/>
          <a:chExt cx="0" cy="0"/>
        </a:xfrm>
      </p:grpSpPr>
      <p:sp>
        <p:nvSpPr>
          <p:cNvPr id="3" name="Rectangle 2"/>
          <p:cNvSpPr/>
          <p:nvPr userDrawn="1"/>
        </p:nvSpPr>
        <p:spPr>
          <a:xfrm>
            <a:off x="0" y="0"/>
            <a:ext cx="6096000" cy="5446184"/>
          </a:xfrm>
          <a:prstGeom prst="rect">
            <a:avLst/>
          </a:prstGeom>
          <a:solidFill>
            <a:srgbClr val="EE74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2" name="Title 1"/>
          <p:cNvSpPr>
            <a:spLocks noGrp="1"/>
          </p:cNvSpPr>
          <p:nvPr>
            <p:ph type="title"/>
          </p:nvPr>
        </p:nvSpPr>
        <p:spPr>
          <a:xfrm>
            <a:off x="816000" y="274637"/>
            <a:ext cx="5087979" cy="1143000"/>
          </a:xfrm>
        </p:spPr>
        <p:txBody>
          <a:bodyPr/>
          <a:lstStyle>
            <a:lvl1pPr>
              <a:defRPr>
                <a:solidFill>
                  <a:schemeClr val="bg1"/>
                </a:solidFill>
              </a:defRPr>
            </a:lvl1pPr>
          </a:lstStyle>
          <a:p>
            <a:r>
              <a:rPr lang="en-US" dirty="0"/>
              <a:t>Click to edit</a:t>
            </a:r>
            <a:endParaRPr lang="en-GB" dirty="0"/>
          </a:p>
        </p:txBody>
      </p:sp>
      <p:sp>
        <p:nvSpPr>
          <p:cNvPr id="7" name="Text Placeholder 6"/>
          <p:cNvSpPr>
            <a:spLocks noGrp="1"/>
          </p:cNvSpPr>
          <p:nvPr>
            <p:ph type="body" sz="quarter" idx="11"/>
          </p:nvPr>
        </p:nvSpPr>
        <p:spPr>
          <a:xfrm>
            <a:off x="816000" y="1604944"/>
            <a:ext cx="5087979" cy="3843357"/>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Picture Placeholder 4"/>
          <p:cNvSpPr>
            <a:spLocks noGrp="1"/>
          </p:cNvSpPr>
          <p:nvPr>
            <p:ph type="pic" sz="quarter" idx="12" hasCustomPrompt="1"/>
          </p:nvPr>
        </p:nvSpPr>
        <p:spPr>
          <a:xfrm>
            <a:off x="6096000" y="0"/>
            <a:ext cx="6096000" cy="5446184"/>
          </a:xfrm>
        </p:spPr>
        <p:txBody>
          <a:bodyPr tIns="360000"/>
          <a:lstStyle>
            <a:lvl1pPr algn="ctr">
              <a:defRPr/>
            </a:lvl1pPr>
          </a:lstStyle>
          <a:p>
            <a:r>
              <a:rPr lang="en-GB" dirty="0"/>
              <a:t>Click the icon to </a:t>
            </a:r>
            <a:br>
              <a:rPr lang="en-GB" dirty="0"/>
            </a:br>
            <a:r>
              <a:rPr lang="en-GB" dirty="0"/>
              <a:t>insert a photo</a:t>
            </a:r>
          </a:p>
        </p:txBody>
      </p:sp>
    </p:spTree>
    <p:extLst>
      <p:ext uri="{BB962C8B-B14F-4D97-AF65-F5344CB8AC3E}">
        <p14:creationId xmlns:p14="http://schemas.microsoft.com/office/powerpoint/2010/main" val="1374403166"/>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463AB-CD96-22BA-0CA1-262307A0551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23A7987-D0EE-99A8-BBC2-F7AB708503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9EE699D-1823-6B64-6AF9-0C16C56EDA35}"/>
              </a:ext>
            </a:extLst>
          </p:cNvPr>
          <p:cNvSpPr>
            <a:spLocks noGrp="1"/>
          </p:cNvSpPr>
          <p:nvPr>
            <p:ph type="dt" sz="half" idx="10"/>
          </p:nvPr>
        </p:nvSpPr>
        <p:spPr/>
        <p:txBody>
          <a:bodyPr/>
          <a:lstStyle/>
          <a:p>
            <a:fld id="{69277F13-9FB7-4A36-915F-C3CF07CCC36C}" type="datetimeFigureOut">
              <a:rPr lang="en-GB" smtClean="0"/>
              <a:t>18/09/2023</a:t>
            </a:fld>
            <a:endParaRPr lang="en-GB"/>
          </a:p>
        </p:txBody>
      </p:sp>
      <p:sp>
        <p:nvSpPr>
          <p:cNvPr id="5" name="Footer Placeholder 4">
            <a:extLst>
              <a:ext uri="{FF2B5EF4-FFF2-40B4-BE49-F238E27FC236}">
                <a16:creationId xmlns:a16="http://schemas.microsoft.com/office/drawing/2014/main" id="{30C3C5E6-FD3C-9E1A-A1AB-44F18C90E85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C32410F-D02A-9F6C-5E69-BB3B40D34089}"/>
              </a:ext>
            </a:extLst>
          </p:cNvPr>
          <p:cNvSpPr>
            <a:spLocks noGrp="1"/>
          </p:cNvSpPr>
          <p:nvPr>
            <p:ph type="sldNum" sz="quarter" idx="12"/>
          </p:nvPr>
        </p:nvSpPr>
        <p:spPr/>
        <p:txBody>
          <a:bodyPr/>
          <a:lstStyle/>
          <a:p>
            <a:fld id="{458CD277-49C8-4819-B111-BB643C3C6A81}" type="slidenum">
              <a:rPr lang="en-GB" smtClean="0"/>
              <a:t>‹#›</a:t>
            </a:fld>
            <a:endParaRPr lang="en-GB"/>
          </a:p>
        </p:txBody>
      </p:sp>
    </p:spTree>
    <p:extLst>
      <p:ext uri="{BB962C8B-B14F-4D97-AF65-F5344CB8AC3E}">
        <p14:creationId xmlns:p14="http://schemas.microsoft.com/office/powerpoint/2010/main" val="31590444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ext and photo x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4" name="Picture Placeholder 3"/>
          <p:cNvSpPr>
            <a:spLocks noGrp="1"/>
          </p:cNvSpPr>
          <p:nvPr>
            <p:ph type="pic" sz="quarter" idx="10" hasCustomPrompt="1"/>
          </p:nvPr>
        </p:nvSpPr>
        <p:spPr>
          <a:xfrm>
            <a:off x="816000" y="1604432"/>
            <a:ext cx="3360000" cy="1920000"/>
          </a:xfrm>
        </p:spPr>
        <p:txBody>
          <a:bodyPr tIns="144000">
            <a:normAutofit/>
          </a:bodyPr>
          <a:lstStyle>
            <a:lvl1pPr algn="ctr">
              <a:defRPr sz="2667"/>
            </a:lvl1pPr>
          </a:lstStyle>
          <a:p>
            <a:r>
              <a:rPr lang="en-GB" dirty="0"/>
              <a:t>Click icon to add photo</a:t>
            </a:r>
          </a:p>
        </p:txBody>
      </p:sp>
      <p:sp>
        <p:nvSpPr>
          <p:cNvPr id="10" name="Picture Placeholder 3"/>
          <p:cNvSpPr>
            <a:spLocks noGrp="1"/>
          </p:cNvSpPr>
          <p:nvPr>
            <p:ph type="pic" sz="quarter" idx="11" hasCustomPrompt="1"/>
          </p:nvPr>
        </p:nvSpPr>
        <p:spPr>
          <a:xfrm>
            <a:off x="4414917" y="1604432"/>
            <a:ext cx="3360000" cy="1920000"/>
          </a:xfrm>
        </p:spPr>
        <p:txBody>
          <a:bodyPr tIns="144000">
            <a:normAutofit/>
          </a:bodyPr>
          <a:lstStyle>
            <a:lvl1pPr algn="ctr">
              <a:defRPr sz="2667"/>
            </a:lvl1pPr>
          </a:lstStyle>
          <a:p>
            <a:r>
              <a:rPr lang="en-GB" dirty="0"/>
              <a:t>Click icon to add photo</a:t>
            </a:r>
          </a:p>
        </p:txBody>
      </p:sp>
      <p:sp>
        <p:nvSpPr>
          <p:cNvPr id="11" name="Picture Placeholder 3"/>
          <p:cNvSpPr>
            <a:spLocks noGrp="1"/>
          </p:cNvSpPr>
          <p:nvPr>
            <p:ph type="pic" sz="quarter" idx="12" hasCustomPrompt="1"/>
          </p:nvPr>
        </p:nvSpPr>
        <p:spPr>
          <a:xfrm>
            <a:off x="8013835" y="1604433"/>
            <a:ext cx="3360000" cy="1920000"/>
          </a:xfrm>
        </p:spPr>
        <p:txBody>
          <a:bodyPr tIns="144000">
            <a:normAutofit/>
          </a:bodyPr>
          <a:lstStyle>
            <a:lvl1pPr algn="ctr">
              <a:defRPr sz="2667"/>
            </a:lvl1pPr>
          </a:lstStyle>
          <a:p>
            <a:r>
              <a:rPr lang="en-GB" dirty="0"/>
              <a:t>Click icon to add photo</a:t>
            </a:r>
          </a:p>
        </p:txBody>
      </p:sp>
      <p:sp>
        <p:nvSpPr>
          <p:cNvPr id="13" name="Text Placeholder 12"/>
          <p:cNvSpPr>
            <a:spLocks noGrp="1"/>
          </p:cNvSpPr>
          <p:nvPr>
            <p:ph type="body" sz="quarter" idx="13"/>
          </p:nvPr>
        </p:nvSpPr>
        <p:spPr>
          <a:xfrm>
            <a:off x="816000" y="3526184"/>
            <a:ext cx="3360000" cy="1920000"/>
          </a:xfrm>
          <a:solidFill>
            <a:srgbClr val="EE7401"/>
          </a:solidFill>
        </p:spPr>
        <p:txBody>
          <a:bodyPr lIns="180000" tIns="180000" rIns="180000" bIns="180000">
            <a:normAutofit/>
          </a:bodyPr>
          <a:lstStyle>
            <a:lvl1pPr algn="l">
              <a:defRPr sz="2667">
                <a:solidFill>
                  <a:schemeClr val="bg1"/>
                </a:solidFill>
              </a:defRPr>
            </a:lvl1pPr>
          </a:lstStyle>
          <a:p>
            <a:pPr lvl="0"/>
            <a:r>
              <a:rPr lang="en-US" dirty="0"/>
              <a:t>Click to edit Master text styles</a:t>
            </a:r>
            <a:endParaRPr lang="en-GB" dirty="0"/>
          </a:p>
        </p:txBody>
      </p:sp>
      <p:sp>
        <p:nvSpPr>
          <p:cNvPr id="14" name="Text Placeholder 12"/>
          <p:cNvSpPr>
            <a:spLocks noGrp="1"/>
          </p:cNvSpPr>
          <p:nvPr>
            <p:ph type="body" sz="quarter" idx="14"/>
          </p:nvPr>
        </p:nvSpPr>
        <p:spPr>
          <a:xfrm>
            <a:off x="4414917" y="3524432"/>
            <a:ext cx="3360000" cy="1920000"/>
          </a:xfrm>
          <a:solidFill>
            <a:srgbClr val="EE7401"/>
          </a:solidFill>
        </p:spPr>
        <p:txBody>
          <a:bodyPr lIns="180000" tIns="180000" rIns="180000" bIns="180000">
            <a:normAutofit/>
          </a:bodyPr>
          <a:lstStyle>
            <a:lvl1pPr algn="l">
              <a:defRPr sz="2667">
                <a:solidFill>
                  <a:schemeClr val="bg1"/>
                </a:solidFill>
              </a:defRPr>
            </a:lvl1pPr>
          </a:lstStyle>
          <a:p>
            <a:pPr lvl="0"/>
            <a:r>
              <a:rPr lang="en-US" dirty="0"/>
              <a:t>Click to edit Master text styles</a:t>
            </a:r>
            <a:endParaRPr lang="en-GB" dirty="0"/>
          </a:p>
        </p:txBody>
      </p:sp>
      <p:sp>
        <p:nvSpPr>
          <p:cNvPr id="15" name="Text Placeholder 12"/>
          <p:cNvSpPr>
            <a:spLocks noGrp="1"/>
          </p:cNvSpPr>
          <p:nvPr>
            <p:ph type="body" sz="quarter" idx="15"/>
          </p:nvPr>
        </p:nvSpPr>
        <p:spPr>
          <a:xfrm>
            <a:off x="8013835" y="3526184"/>
            <a:ext cx="3360000" cy="1920000"/>
          </a:xfrm>
          <a:solidFill>
            <a:srgbClr val="EE7401"/>
          </a:solidFill>
        </p:spPr>
        <p:txBody>
          <a:bodyPr lIns="180000" tIns="180000" rIns="180000" bIns="180000">
            <a:normAutofit/>
          </a:bodyPr>
          <a:lstStyle>
            <a:lvl1pPr algn="l">
              <a:defRPr sz="2667">
                <a:solidFill>
                  <a:schemeClr val="bg1"/>
                </a:solidFill>
              </a:defRPr>
            </a:lvl1pPr>
          </a:lstStyle>
          <a:p>
            <a:pPr lvl="0"/>
            <a:r>
              <a:rPr lang="en-US" dirty="0"/>
              <a:t>Click to edit Master text styles</a:t>
            </a:r>
            <a:endParaRPr lang="en-GB" dirty="0"/>
          </a:p>
        </p:txBody>
      </p:sp>
    </p:spTree>
    <p:extLst>
      <p:ext uri="{BB962C8B-B14F-4D97-AF65-F5344CB8AC3E}">
        <p14:creationId xmlns:p14="http://schemas.microsoft.com/office/powerpoint/2010/main" val="22782877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har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4" name="Chart Placeholder 3"/>
          <p:cNvSpPr>
            <a:spLocks noGrp="1"/>
          </p:cNvSpPr>
          <p:nvPr>
            <p:ph type="chart" sz="quarter" idx="10" hasCustomPrompt="1"/>
          </p:nvPr>
        </p:nvSpPr>
        <p:spPr>
          <a:xfrm>
            <a:off x="817034" y="1604434"/>
            <a:ext cx="10558967" cy="3841751"/>
          </a:xfrm>
        </p:spPr>
        <p:txBody>
          <a:bodyPr tIns="180000"/>
          <a:lstStyle>
            <a:lvl1pPr algn="ctr">
              <a:defRPr/>
            </a:lvl1pPr>
          </a:lstStyle>
          <a:p>
            <a:r>
              <a:rPr lang="en-GB" dirty="0"/>
              <a:t>Click the icon below to create a chart</a:t>
            </a:r>
          </a:p>
        </p:txBody>
      </p:sp>
    </p:spTree>
    <p:extLst>
      <p:ext uri="{BB962C8B-B14F-4D97-AF65-F5344CB8AC3E}">
        <p14:creationId xmlns:p14="http://schemas.microsoft.com/office/powerpoint/2010/main" val="17837918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able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5" name="Table Placeholder 4"/>
          <p:cNvSpPr>
            <a:spLocks noGrp="1"/>
          </p:cNvSpPr>
          <p:nvPr>
            <p:ph type="tbl" sz="quarter" idx="10" hasCustomPrompt="1"/>
          </p:nvPr>
        </p:nvSpPr>
        <p:spPr>
          <a:xfrm>
            <a:off x="814917" y="1604435"/>
            <a:ext cx="10561083" cy="3841749"/>
          </a:xfrm>
        </p:spPr>
        <p:txBody>
          <a:bodyPr tIns="180000"/>
          <a:lstStyle>
            <a:lvl1pPr algn="ctr">
              <a:defRPr baseline="0"/>
            </a:lvl1pPr>
          </a:lstStyle>
          <a:p>
            <a:r>
              <a:rPr lang="en-GB" dirty="0"/>
              <a:t>Click the icon below to create a table</a:t>
            </a:r>
          </a:p>
        </p:txBody>
      </p:sp>
    </p:spTree>
    <p:extLst>
      <p:ext uri="{BB962C8B-B14F-4D97-AF65-F5344CB8AC3E}">
        <p14:creationId xmlns:p14="http://schemas.microsoft.com/office/powerpoint/2010/main" val="204855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A3B93-C4EB-BE01-2632-5E33120EF6F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F29943F-486D-B7DA-CA59-021F71EB84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D401D98-9CD3-73DD-0D99-F475FE889375}"/>
              </a:ext>
            </a:extLst>
          </p:cNvPr>
          <p:cNvSpPr>
            <a:spLocks noGrp="1"/>
          </p:cNvSpPr>
          <p:nvPr>
            <p:ph type="dt" sz="half" idx="10"/>
          </p:nvPr>
        </p:nvSpPr>
        <p:spPr/>
        <p:txBody>
          <a:bodyPr/>
          <a:lstStyle/>
          <a:p>
            <a:fld id="{69277F13-9FB7-4A36-915F-C3CF07CCC36C}" type="datetimeFigureOut">
              <a:rPr lang="en-GB" smtClean="0"/>
              <a:t>18/09/2023</a:t>
            </a:fld>
            <a:endParaRPr lang="en-GB"/>
          </a:p>
        </p:txBody>
      </p:sp>
      <p:sp>
        <p:nvSpPr>
          <p:cNvPr id="5" name="Footer Placeholder 4">
            <a:extLst>
              <a:ext uri="{FF2B5EF4-FFF2-40B4-BE49-F238E27FC236}">
                <a16:creationId xmlns:a16="http://schemas.microsoft.com/office/drawing/2014/main" id="{E6AB3843-4F2D-BA4E-AA0C-DCFE53FEA0B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FCDBC16-B1C4-A397-EE01-45FE4C52BFA0}"/>
              </a:ext>
            </a:extLst>
          </p:cNvPr>
          <p:cNvSpPr>
            <a:spLocks noGrp="1"/>
          </p:cNvSpPr>
          <p:nvPr>
            <p:ph type="sldNum" sz="quarter" idx="12"/>
          </p:nvPr>
        </p:nvSpPr>
        <p:spPr/>
        <p:txBody>
          <a:bodyPr/>
          <a:lstStyle/>
          <a:p>
            <a:fld id="{458CD277-49C8-4819-B111-BB643C3C6A81}" type="slidenum">
              <a:rPr lang="en-GB" smtClean="0"/>
              <a:t>‹#›</a:t>
            </a:fld>
            <a:endParaRPr lang="en-GB"/>
          </a:p>
        </p:txBody>
      </p:sp>
    </p:spTree>
    <p:extLst>
      <p:ext uri="{BB962C8B-B14F-4D97-AF65-F5344CB8AC3E}">
        <p14:creationId xmlns:p14="http://schemas.microsoft.com/office/powerpoint/2010/main" val="6848840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5C922-BEC6-AF7D-246E-C9EB281E863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BF24696-9BBC-E4F7-450F-6E6412C73B0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91CE947-D9EC-2F1D-91D8-5565AC5613B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7A27CFE-162A-6363-5C12-1180819C4F73}"/>
              </a:ext>
            </a:extLst>
          </p:cNvPr>
          <p:cNvSpPr>
            <a:spLocks noGrp="1"/>
          </p:cNvSpPr>
          <p:nvPr>
            <p:ph type="dt" sz="half" idx="10"/>
          </p:nvPr>
        </p:nvSpPr>
        <p:spPr/>
        <p:txBody>
          <a:bodyPr/>
          <a:lstStyle/>
          <a:p>
            <a:fld id="{69277F13-9FB7-4A36-915F-C3CF07CCC36C}" type="datetimeFigureOut">
              <a:rPr lang="en-GB" smtClean="0"/>
              <a:t>18/09/2023</a:t>
            </a:fld>
            <a:endParaRPr lang="en-GB"/>
          </a:p>
        </p:txBody>
      </p:sp>
      <p:sp>
        <p:nvSpPr>
          <p:cNvPr id="6" name="Footer Placeholder 5">
            <a:extLst>
              <a:ext uri="{FF2B5EF4-FFF2-40B4-BE49-F238E27FC236}">
                <a16:creationId xmlns:a16="http://schemas.microsoft.com/office/drawing/2014/main" id="{2A35A064-5512-9600-C44A-A335534EEF5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34F14A3-9299-304B-2472-B8A24DF24F86}"/>
              </a:ext>
            </a:extLst>
          </p:cNvPr>
          <p:cNvSpPr>
            <a:spLocks noGrp="1"/>
          </p:cNvSpPr>
          <p:nvPr>
            <p:ph type="sldNum" sz="quarter" idx="12"/>
          </p:nvPr>
        </p:nvSpPr>
        <p:spPr/>
        <p:txBody>
          <a:bodyPr/>
          <a:lstStyle/>
          <a:p>
            <a:fld id="{458CD277-49C8-4819-B111-BB643C3C6A81}" type="slidenum">
              <a:rPr lang="en-GB" smtClean="0"/>
              <a:t>‹#›</a:t>
            </a:fld>
            <a:endParaRPr lang="en-GB"/>
          </a:p>
        </p:txBody>
      </p:sp>
    </p:spTree>
    <p:extLst>
      <p:ext uri="{BB962C8B-B14F-4D97-AF65-F5344CB8AC3E}">
        <p14:creationId xmlns:p14="http://schemas.microsoft.com/office/powerpoint/2010/main" val="1385748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C13AB-00B5-BA8E-6E87-22E6A17F883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50D828C-6088-B799-0BB7-D4AD231215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D87FA4-4160-0A37-272D-48515092FDB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32ECB31-59B4-ADB5-8485-B7A43D17C1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C868E6-A17C-883B-FF9C-913B1DF4C9D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C96628E-9AC0-56AF-AEB6-751EB07A4615}"/>
              </a:ext>
            </a:extLst>
          </p:cNvPr>
          <p:cNvSpPr>
            <a:spLocks noGrp="1"/>
          </p:cNvSpPr>
          <p:nvPr>
            <p:ph type="dt" sz="half" idx="10"/>
          </p:nvPr>
        </p:nvSpPr>
        <p:spPr/>
        <p:txBody>
          <a:bodyPr/>
          <a:lstStyle/>
          <a:p>
            <a:fld id="{69277F13-9FB7-4A36-915F-C3CF07CCC36C}" type="datetimeFigureOut">
              <a:rPr lang="en-GB" smtClean="0"/>
              <a:t>18/09/2023</a:t>
            </a:fld>
            <a:endParaRPr lang="en-GB"/>
          </a:p>
        </p:txBody>
      </p:sp>
      <p:sp>
        <p:nvSpPr>
          <p:cNvPr id="8" name="Footer Placeholder 7">
            <a:extLst>
              <a:ext uri="{FF2B5EF4-FFF2-40B4-BE49-F238E27FC236}">
                <a16:creationId xmlns:a16="http://schemas.microsoft.com/office/drawing/2014/main" id="{2C33BF01-4016-BBBB-C981-CD67C5FE057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03552A2-54ED-C096-1CD9-F38F2C890277}"/>
              </a:ext>
            </a:extLst>
          </p:cNvPr>
          <p:cNvSpPr>
            <a:spLocks noGrp="1"/>
          </p:cNvSpPr>
          <p:nvPr>
            <p:ph type="sldNum" sz="quarter" idx="12"/>
          </p:nvPr>
        </p:nvSpPr>
        <p:spPr/>
        <p:txBody>
          <a:bodyPr/>
          <a:lstStyle/>
          <a:p>
            <a:fld id="{458CD277-49C8-4819-B111-BB643C3C6A81}" type="slidenum">
              <a:rPr lang="en-GB" smtClean="0"/>
              <a:t>‹#›</a:t>
            </a:fld>
            <a:endParaRPr lang="en-GB"/>
          </a:p>
        </p:txBody>
      </p:sp>
    </p:spTree>
    <p:extLst>
      <p:ext uri="{BB962C8B-B14F-4D97-AF65-F5344CB8AC3E}">
        <p14:creationId xmlns:p14="http://schemas.microsoft.com/office/powerpoint/2010/main" val="188631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7D56A-D2C4-9098-3DEA-80D25C4050A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0504D1A-CA4A-8FD3-DB7C-7C206945F51C}"/>
              </a:ext>
            </a:extLst>
          </p:cNvPr>
          <p:cNvSpPr>
            <a:spLocks noGrp="1"/>
          </p:cNvSpPr>
          <p:nvPr>
            <p:ph type="dt" sz="half" idx="10"/>
          </p:nvPr>
        </p:nvSpPr>
        <p:spPr/>
        <p:txBody>
          <a:bodyPr/>
          <a:lstStyle/>
          <a:p>
            <a:fld id="{69277F13-9FB7-4A36-915F-C3CF07CCC36C}" type="datetimeFigureOut">
              <a:rPr lang="en-GB" smtClean="0"/>
              <a:t>18/09/2023</a:t>
            </a:fld>
            <a:endParaRPr lang="en-GB"/>
          </a:p>
        </p:txBody>
      </p:sp>
      <p:sp>
        <p:nvSpPr>
          <p:cNvPr id="4" name="Footer Placeholder 3">
            <a:extLst>
              <a:ext uri="{FF2B5EF4-FFF2-40B4-BE49-F238E27FC236}">
                <a16:creationId xmlns:a16="http://schemas.microsoft.com/office/drawing/2014/main" id="{7079B0A6-A951-4A27-D417-F2187787BDF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B9A791B-6121-8C4B-7B57-EF2210BD96AD}"/>
              </a:ext>
            </a:extLst>
          </p:cNvPr>
          <p:cNvSpPr>
            <a:spLocks noGrp="1"/>
          </p:cNvSpPr>
          <p:nvPr>
            <p:ph type="sldNum" sz="quarter" idx="12"/>
          </p:nvPr>
        </p:nvSpPr>
        <p:spPr/>
        <p:txBody>
          <a:bodyPr/>
          <a:lstStyle/>
          <a:p>
            <a:fld id="{458CD277-49C8-4819-B111-BB643C3C6A81}" type="slidenum">
              <a:rPr lang="en-GB" smtClean="0"/>
              <a:t>‹#›</a:t>
            </a:fld>
            <a:endParaRPr lang="en-GB"/>
          </a:p>
        </p:txBody>
      </p:sp>
    </p:spTree>
    <p:extLst>
      <p:ext uri="{BB962C8B-B14F-4D97-AF65-F5344CB8AC3E}">
        <p14:creationId xmlns:p14="http://schemas.microsoft.com/office/powerpoint/2010/main" val="5298052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8849B4-97B0-0ED6-EF4F-DF16353E9F24}"/>
              </a:ext>
            </a:extLst>
          </p:cNvPr>
          <p:cNvSpPr>
            <a:spLocks noGrp="1"/>
          </p:cNvSpPr>
          <p:nvPr>
            <p:ph type="dt" sz="half" idx="10"/>
          </p:nvPr>
        </p:nvSpPr>
        <p:spPr/>
        <p:txBody>
          <a:bodyPr/>
          <a:lstStyle/>
          <a:p>
            <a:fld id="{69277F13-9FB7-4A36-915F-C3CF07CCC36C}" type="datetimeFigureOut">
              <a:rPr lang="en-GB" smtClean="0"/>
              <a:t>18/09/2023</a:t>
            </a:fld>
            <a:endParaRPr lang="en-GB"/>
          </a:p>
        </p:txBody>
      </p:sp>
      <p:sp>
        <p:nvSpPr>
          <p:cNvPr id="3" name="Footer Placeholder 2">
            <a:extLst>
              <a:ext uri="{FF2B5EF4-FFF2-40B4-BE49-F238E27FC236}">
                <a16:creationId xmlns:a16="http://schemas.microsoft.com/office/drawing/2014/main" id="{A100F7D6-E16F-40CF-634C-6BD35C3D642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C85B366-9A81-376C-D945-39DA59A6ECCE}"/>
              </a:ext>
            </a:extLst>
          </p:cNvPr>
          <p:cNvSpPr>
            <a:spLocks noGrp="1"/>
          </p:cNvSpPr>
          <p:nvPr>
            <p:ph type="sldNum" sz="quarter" idx="12"/>
          </p:nvPr>
        </p:nvSpPr>
        <p:spPr/>
        <p:txBody>
          <a:bodyPr/>
          <a:lstStyle/>
          <a:p>
            <a:fld id="{458CD277-49C8-4819-B111-BB643C3C6A81}" type="slidenum">
              <a:rPr lang="en-GB" smtClean="0"/>
              <a:t>‹#›</a:t>
            </a:fld>
            <a:endParaRPr lang="en-GB"/>
          </a:p>
        </p:txBody>
      </p:sp>
    </p:spTree>
    <p:extLst>
      <p:ext uri="{BB962C8B-B14F-4D97-AF65-F5344CB8AC3E}">
        <p14:creationId xmlns:p14="http://schemas.microsoft.com/office/powerpoint/2010/main" val="679498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447F1-00DF-809E-249D-96BB764806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5D0FA9D-8169-DDA4-CE1D-62555440A9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A0E3107-E9F1-2E90-635D-4ABC157165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8853A7-6C5A-A31F-4C34-92A6C91407C0}"/>
              </a:ext>
            </a:extLst>
          </p:cNvPr>
          <p:cNvSpPr>
            <a:spLocks noGrp="1"/>
          </p:cNvSpPr>
          <p:nvPr>
            <p:ph type="dt" sz="half" idx="10"/>
          </p:nvPr>
        </p:nvSpPr>
        <p:spPr/>
        <p:txBody>
          <a:bodyPr/>
          <a:lstStyle/>
          <a:p>
            <a:fld id="{69277F13-9FB7-4A36-915F-C3CF07CCC36C}" type="datetimeFigureOut">
              <a:rPr lang="en-GB" smtClean="0"/>
              <a:t>18/09/2023</a:t>
            </a:fld>
            <a:endParaRPr lang="en-GB"/>
          </a:p>
        </p:txBody>
      </p:sp>
      <p:sp>
        <p:nvSpPr>
          <p:cNvPr id="6" name="Footer Placeholder 5">
            <a:extLst>
              <a:ext uri="{FF2B5EF4-FFF2-40B4-BE49-F238E27FC236}">
                <a16:creationId xmlns:a16="http://schemas.microsoft.com/office/drawing/2014/main" id="{DA93283C-156A-28E6-8783-B4B7478EE1E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3F2417C-6CAD-B94A-7E0C-20CA54F12238}"/>
              </a:ext>
            </a:extLst>
          </p:cNvPr>
          <p:cNvSpPr>
            <a:spLocks noGrp="1"/>
          </p:cNvSpPr>
          <p:nvPr>
            <p:ph type="sldNum" sz="quarter" idx="12"/>
          </p:nvPr>
        </p:nvSpPr>
        <p:spPr/>
        <p:txBody>
          <a:bodyPr/>
          <a:lstStyle/>
          <a:p>
            <a:fld id="{458CD277-49C8-4819-B111-BB643C3C6A81}" type="slidenum">
              <a:rPr lang="en-GB" smtClean="0"/>
              <a:t>‹#›</a:t>
            </a:fld>
            <a:endParaRPr lang="en-GB"/>
          </a:p>
        </p:txBody>
      </p:sp>
    </p:spTree>
    <p:extLst>
      <p:ext uri="{BB962C8B-B14F-4D97-AF65-F5344CB8AC3E}">
        <p14:creationId xmlns:p14="http://schemas.microsoft.com/office/powerpoint/2010/main" val="3641236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CB374-ABF1-D8D0-E4B6-5C59A44222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1BCDCCC-4C97-D9EE-C386-782670F9C3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D71D410-860B-A97C-0A26-584748EA1C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73796C-B8A7-4FF9-750B-616CCB297707}"/>
              </a:ext>
            </a:extLst>
          </p:cNvPr>
          <p:cNvSpPr>
            <a:spLocks noGrp="1"/>
          </p:cNvSpPr>
          <p:nvPr>
            <p:ph type="dt" sz="half" idx="10"/>
          </p:nvPr>
        </p:nvSpPr>
        <p:spPr/>
        <p:txBody>
          <a:bodyPr/>
          <a:lstStyle/>
          <a:p>
            <a:fld id="{69277F13-9FB7-4A36-915F-C3CF07CCC36C}" type="datetimeFigureOut">
              <a:rPr lang="en-GB" smtClean="0"/>
              <a:t>18/09/2023</a:t>
            </a:fld>
            <a:endParaRPr lang="en-GB"/>
          </a:p>
        </p:txBody>
      </p:sp>
      <p:sp>
        <p:nvSpPr>
          <p:cNvPr id="6" name="Footer Placeholder 5">
            <a:extLst>
              <a:ext uri="{FF2B5EF4-FFF2-40B4-BE49-F238E27FC236}">
                <a16:creationId xmlns:a16="http://schemas.microsoft.com/office/drawing/2014/main" id="{9FE4C02A-5660-45B6-9E43-3D3CD41DDEA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8C3331E-69DC-EB0F-1A77-A71F543CF09F}"/>
              </a:ext>
            </a:extLst>
          </p:cNvPr>
          <p:cNvSpPr>
            <a:spLocks noGrp="1"/>
          </p:cNvSpPr>
          <p:nvPr>
            <p:ph type="sldNum" sz="quarter" idx="12"/>
          </p:nvPr>
        </p:nvSpPr>
        <p:spPr/>
        <p:txBody>
          <a:bodyPr/>
          <a:lstStyle/>
          <a:p>
            <a:fld id="{458CD277-49C8-4819-B111-BB643C3C6A81}" type="slidenum">
              <a:rPr lang="en-GB" smtClean="0"/>
              <a:t>‹#›</a:t>
            </a:fld>
            <a:endParaRPr lang="en-GB"/>
          </a:p>
        </p:txBody>
      </p:sp>
    </p:spTree>
    <p:extLst>
      <p:ext uri="{BB962C8B-B14F-4D97-AF65-F5344CB8AC3E}">
        <p14:creationId xmlns:p14="http://schemas.microsoft.com/office/powerpoint/2010/main" val="3130334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F66300-8EC0-EE9B-0777-C3D516468D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745EE6F-EE9F-8F03-E99A-6E201BBDB1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87FFA26-C269-FE8A-7EF2-D8C298B1C2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277F13-9FB7-4A36-915F-C3CF07CCC36C}" type="datetimeFigureOut">
              <a:rPr lang="en-GB" smtClean="0"/>
              <a:t>18/09/2023</a:t>
            </a:fld>
            <a:endParaRPr lang="en-GB"/>
          </a:p>
        </p:txBody>
      </p:sp>
      <p:sp>
        <p:nvSpPr>
          <p:cNvPr id="5" name="Footer Placeholder 4">
            <a:extLst>
              <a:ext uri="{FF2B5EF4-FFF2-40B4-BE49-F238E27FC236}">
                <a16:creationId xmlns:a16="http://schemas.microsoft.com/office/drawing/2014/main" id="{4B901684-995E-80D4-4864-C02EC11306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2804FB9-854F-66FA-1B43-4024CFAEB7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8CD277-49C8-4819-B111-BB643C3C6A81}" type="slidenum">
              <a:rPr lang="en-GB" smtClean="0"/>
              <a:t>‹#›</a:t>
            </a:fld>
            <a:endParaRPr lang="en-GB"/>
          </a:p>
        </p:txBody>
      </p:sp>
      <p:sp>
        <p:nvSpPr>
          <p:cNvPr id="8" name="TextBox 7">
            <a:extLst>
              <a:ext uri="{FF2B5EF4-FFF2-40B4-BE49-F238E27FC236}">
                <a16:creationId xmlns:a16="http://schemas.microsoft.com/office/drawing/2014/main" id="{75970479-6860-FC14-0E6C-DA83C5B28CEF}"/>
              </a:ext>
            </a:extLst>
          </p:cNvPr>
          <p:cNvSpPr txBox="1"/>
          <p:nvPr userDrawn="1">
            <p:extLst>
              <p:ext uri="{1162E1C5-73C7-4A58-AE30-91384D911F3F}">
                <p184:classification xmlns:p184="http://schemas.microsoft.com/office/powerpoint/2018/4/main" val="ftr"/>
              </p:ext>
            </p:extLst>
          </p:nvPr>
        </p:nvSpPr>
        <p:spPr>
          <a:xfrm>
            <a:off x="5747512" y="6705600"/>
            <a:ext cx="725488"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cs typeface="Calibri" panose="020F0502020204030204" pitchFamily="34" charset="0"/>
              </a:rPr>
              <a:t>CONTROLLED</a:t>
            </a:r>
          </a:p>
        </p:txBody>
      </p:sp>
    </p:spTree>
    <p:extLst>
      <p:ext uri="{BB962C8B-B14F-4D97-AF65-F5344CB8AC3E}">
        <p14:creationId xmlns:p14="http://schemas.microsoft.com/office/powerpoint/2010/main" val="14519907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9.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image" Target="../media/image2.png"/><Relationship Id="rId5" Type="http://schemas.openxmlformats.org/officeDocument/2006/relationships/image" Target="../media/image9.emf"/><Relationship Id="rId4" Type="http://schemas.openxmlformats.org/officeDocument/2006/relationships/image" Target="../media/image8.emf"/></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hyperlink" Target="mailto:privatefostering@derbyshire.gov.uk" TargetMode="External"/><Relationship Id="rId2" Type="http://schemas.openxmlformats.org/officeDocument/2006/relationships/notesSlide" Target="../notesSlides/notesSlide17.xml"/><Relationship Id="rId1" Type="http://schemas.openxmlformats.org/officeDocument/2006/relationships/slideLayout" Target="../slideLayouts/slideLayout22.xml"/><Relationship Id="rId5" Type="http://schemas.openxmlformats.org/officeDocument/2006/relationships/image" Target="../media/image2.png"/><Relationship Id="rId4" Type="http://schemas.openxmlformats.org/officeDocument/2006/relationships/hyperlink" Target="https://www.derbyshire.gov.uk/social-health/children-and-families/foster/thinking-of-fostering/types-of-fostering/private-fostering/private-fostering.aspx#:~:text=Private%20fostering%20arrangements%20are%20used,agrees%20to%20care%20for%20them"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www.ofsted.gov.uk/resources/private-fostering-better-information-better-understanding" TargetMode="External"/><Relationship Id="rId7"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2.xml"/><Relationship Id="rId6" Type="http://schemas.openxmlformats.org/officeDocument/2006/relationships/hyperlink" Target="https://www.youtube.com/watch?v=vQDVzHXdISA" TargetMode="External"/><Relationship Id="rId5" Type="http://schemas.openxmlformats.org/officeDocument/2006/relationships/hyperlink" Target="https://www.youtube.com/watch?v=XlgHVynA070" TargetMode="External"/><Relationship Id="rId4" Type="http://schemas.openxmlformats.org/officeDocument/2006/relationships/hyperlink" Target="http://www.privatefostering.org.uk/"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derbyshire.gov.uk/fostering" TargetMode="External"/><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335360" y="2605993"/>
            <a:ext cx="5808064" cy="576361"/>
          </a:xfrm>
        </p:spPr>
        <p:txBody>
          <a:bodyPr>
            <a:normAutofit/>
          </a:bodyPr>
          <a:lstStyle/>
          <a:p>
            <a:r>
              <a:rPr lang="en-GB" sz="3733" dirty="0"/>
              <a:t>Private Fostering Awareness</a:t>
            </a:r>
          </a:p>
        </p:txBody>
      </p:sp>
      <p:sp>
        <p:nvSpPr>
          <p:cNvPr id="5" name="Text Placeholder 4"/>
          <p:cNvSpPr>
            <a:spLocks noGrp="1"/>
          </p:cNvSpPr>
          <p:nvPr>
            <p:ph type="body" sz="quarter" idx="13"/>
          </p:nvPr>
        </p:nvSpPr>
        <p:spPr>
          <a:xfrm>
            <a:off x="335621" y="3359985"/>
            <a:ext cx="5807803" cy="511827"/>
          </a:xfrm>
        </p:spPr>
        <p:txBody>
          <a:bodyPr>
            <a:noAutofit/>
          </a:bodyPr>
          <a:lstStyle/>
          <a:p>
            <a:r>
              <a:rPr lang="en-GB" sz="3733" dirty="0"/>
              <a:t>Children’s Services</a:t>
            </a:r>
          </a:p>
        </p:txBody>
      </p:sp>
      <p:sp>
        <p:nvSpPr>
          <p:cNvPr id="6" name="Text Placeholder 5"/>
          <p:cNvSpPr>
            <a:spLocks noGrp="1"/>
          </p:cNvSpPr>
          <p:nvPr>
            <p:ph type="body" sz="quarter" idx="14"/>
          </p:nvPr>
        </p:nvSpPr>
        <p:spPr>
          <a:xfrm>
            <a:off x="239718" y="724621"/>
            <a:ext cx="6960629" cy="1703740"/>
          </a:xfrm>
        </p:spPr>
        <p:txBody>
          <a:bodyPr>
            <a:normAutofit/>
          </a:bodyPr>
          <a:lstStyle/>
          <a:p>
            <a:r>
              <a:rPr lang="en-GB" b="1" dirty="0"/>
              <a:t>Somebody Else's Child</a:t>
            </a:r>
          </a:p>
        </p:txBody>
      </p:sp>
      <p:pic>
        <p:nvPicPr>
          <p:cNvPr id="4" name="Picture 3">
            <a:extLst>
              <a:ext uri="{FF2B5EF4-FFF2-40B4-BE49-F238E27FC236}">
                <a16:creationId xmlns:a16="http://schemas.microsoft.com/office/drawing/2014/main" id="{69AC7F60-DDFA-7EA3-DB85-37077B332F6E}"/>
              </a:ext>
            </a:extLst>
          </p:cNvPr>
          <p:cNvPicPr>
            <a:picLocks noChangeAspect="1"/>
          </p:cNvPicPr>
          <p:nvPr/>
        </p:nvPicPr>
        <p:blipFill>
          <a:blip r:embed="rId3"/>
          <a:stretch>
            <a:fillRect/>
          </a:stretch>
        </p:blipFill>
        <p:spPr>
          <a:xfrm>
            <a:off x="-1" y="-1"/>
            <a:ext cx="7383757" cy="4799999"/>
          </a:xfrm>
          <a:prstGeom prst="rect">
            <a:avLst/>
          </a:prstGeom>
        </p:spPr>
      </p:pic>
      <p:pic>
        <p:nvPicPr>
          <p:cNvPr id="8" name="Picture 7">
            <a:extLst>
              <a:ext uri="{FF2B5EF4-FFF2-40B4-BE49-F238E27FC236}">
                <a16:creationId xmlns:a16="http://schemas.microsoft.com/office/drawing/2014/main" id="{193B00DE-26DF-6407-E116-04BBF828D6D9}"/>
              </a:ext>
            </a:extLst>
          </p:cNvPr>
          <p:cNvPicPr>
            <a:picLocks noChangeAspect="1"/>
          </p:cNvPicPr>
          <p:nvPr/>
        </p:nvPicPr>
        <p:blipFill>
          <a:blip r:embed="rId4"/>
          <a:stretch>
            <a:fillRect/>
          </a:stretch>
        </p:blipFill>
        <p:spPr>
          <a:xfrm>
            <a:off x="9043243" y="5517371"/>
            <a:ext cx="2765899" cy="950335"/>
          </a:xfrm>
          <a:prstGeom prst="rect">
            <a:avLst/>
          </a:prstGeom>
        </p:spPr>
      </p:pic>
      <p:pic>
        <p:nvPicPr>
          <p:cNvPr id="15" name="Picture Placeholder 14" descr="A couple of girls in yellow dresses&#10;&#10;Description automatically generated">
            <a:extLst>
              <a:ext uri="{FF2B5EF4-FFF2-40B4-BE49-F238E27FC236}">
                <a16:creationId xmlns:a16="http://schemas.microsoft.com/office/drawing/2014/main" id="{7F2B7C1C-DE83-0624-9D90-C024D5A8E234}"/>
              </a:ext>
            </a:extLst>
          </p:cNvPr>
          <p:cNvPicPr>
            <a:picLocks noGrp="1" noChangeAspect="1"/>
          </p:cNvPicPr>
          <p:nvPr>
            <p:ph type="pic" sz="quarter" idx="10"/>
          </p:nvPr>
        </p:nvPicPr>
        <p:blipFill>
          <a:blip r:embed="rId5">
            <a:extLst>
              <a:ext uri="{28A0092B-C50C-407E-A947-70E740481C1C}">
                <a14:useLocalDpi xmlns:a14="http://schemas.microsoft.com/office/drawing/2010/main" val="0"/>
              </a:ext>
            </a:extLst>
          </a:blip>
          <a:srcRect l="16667" r="16667"/>
          <a:stretch>
            <a:fillRect/>
          </a:stretch>
        </p:blipFill>
        <p:spPr>
          <a:xfrm>
            <a:off x="7383756" y="-2"/>
            <a:ext cx="4800000" cy="4800000"/>
          </a:xfrm>
        </p:spPr>
      </p:pic>
    </p:spTree>
    <p:extLst>
      <p:ext uri="{BB962C8B-B14F-4D97-AF65-F5344CB8AC3E}">
        <p14:creationId xmlns:p14="http://schemas.microsoft.com/office/powerpoint/2010/main" val="40414802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193" y="452669"/>
            <a:ext cx="5087979" cy="1143000"/>
          </a:xfrm>
        </p:spPr>
        <p:txBody>
          <a:bodyPr>
            <a:normAutofit fontScale="90000"/>
          </a:bodyPr>
          <a:lstStyle/>
          <a:p>
            <a:pPr algn="ctr"/>
            <a:r>
              <a:rPr lang="en-GB" b="1" dirty="0"/>
              <a:t>Private Fostering can be successful.</a:t>
            </a:r>
          </a:p>
        </p:txBody>
      </p:sp>
      <p:sp>
        <p:nvSpPr>
          <p:cNvPr id="3" name="Text Placeholder 2"/>
          <p:cNvSpPr>
            <a:spLocks noGrp="1"/>
          </p:cNvSpPr>
          <p:nvPr>
            <p:ph type="body" sz="quarter" idx="11"/>
          </p:nvPr>
        </p:nvSpPr>
        <p:spPr>
          <a:xfrm>
            <a:off x="179515" y="1412776"/>
            <a:ext cx="5627264" cy="3843357"/>
          </a:xfrm>
        </p:spPr>
        <p:txBody>
          <a:bodyPr>
            <a:normAutofit/>
          </a:bodyPr>
          <a:lstStyle/>
          <a:p>
            <a:pPr algn="just"/>
            <a:endParaRPr lang="en-GB" dirty="0"/>
          </a:p>
          <a:p>
            <a:pPr algn="just"/>
            <a:r>
              <a:rPr lang="en-GB" dirty="0"/>
              <a:t>In 2010 a 15 year old, Raheem Sterling travelled from North London to North West England to train with Liverpool FC.</a:t>
            </a:r>
          </a:p>
          <a:p>
            <a:pPr algn="just"/>
            <a:r>
              <a:rPr lang="en-GB" dirty="0"/>
              <a:t>He was Privately Fostered by hosts Peter and Sandra Reeves and continues to share his positive story with media outlets.</a:t>
            </a:r>
          </a:p>
          <a:p>
            <a:endParaRPr lang="en-GB" dirty="0"/>
          </a:p>
        </p:txBody>
      </p:sp>
      <p:pic>
        <p:nvPicPr>
          <p:cNvPr id="6" name="Picture Placeholder 3"/>
          <p:cNvPicPr>
            <a:picLocks noGrp="1" noChangeAspect="1"/>
          </p:cNvPicPr>
          <p:nvPr>
            <p:ph type="pic" sz="quarter" idx="12"/>
          </p:nvPr>
        </p:nvPicPr>
        <p:blipFill>
          <a:blip r:embed="rId3"/>
          <a:srcRect l="8026" r="8026"/>
          <a:stretch>
            <a:fillRect/>
          </a:stretch>
        </p:blipFill>
        <p:spPr>
          <a:prstGeom prst="rect">
            <a:avLst/>
          </a:prstGeom>
        </p:spPr>
      </p:pic>
      <p:sp>
        <p:nvSpPr>
          <p:cNvPr id="8" name="TextBox 7"/>
          <p:cNvSpPr txBox="1"/>
          <p:nvPr/>
        </p:nvSpPr>
        <p:spPr>
          <a:xfrm>
            <a:off x="143339" y="5446185"/>
            <a:ext cx="6720747" cy="1241622"/>
          </a:xfrm>
          <a:prstGeom prst="rect">
            <a:avLst/>
          </a:prstGeom>
          <a:noFill/>
        </p:spPr>
        <p:txBody>
          <a:bodyPr wrap="square" rtlCol="0">
            <a:spAutoFit/>
          </a:bodyPr>
          <a:lstStyle/>
          <a:p>
            <a:pPr algn="ctr"/>
            <a:r>
              <a:rPr lang="en-GB" sz="1867" i="1" dirty="0"/>
              <a:t>“(Sandra and Peter) really treated me like their own grandson. Every morning, I’d come down, and they’d have a bacon butty waiting for me. It was unbelievable. Beautiful garden out back. All these flowers, trees. It was like a different world.”</a:t>
            </a:r>
          </a:p>
        </p:txBody>
      </p:sp>
      <p:pic>
        <p:nvPicPr>
          <p:cNvPr id="5" name="Picture 4">
            <a:extLst>
              <a:ext uri="{FF2B5EF4-FFF2-40B4-BE49-F238E27FC236}">
                <a16:creationId xmlns:a16="http://schemas.microsoft.com/office/drawing/2014/main" id="{6F5E2CE2-7E0A-49DA-9813-A3267C48AB68}"/>
              </a:ext>
            </a:extLst>
          </p:cNvPr>
          <p:cNvPicPr>
            <a:picLocks noChangeAspect="1"/>
          </p:cNvPicPr>
          <p:nvPr/>
        </p:nvPicPr>
        <p:blipFill>
          <a:blip r:embed="rId4"/>
          <a:stretch>
            <a:fillRect/>
          </a:stretch>
        </p:blipFill>
        <p:spPr>
          <a:xfrm>
            <a:off x="9282762" y="5591828"/>
            <a:ext cx="2765899" cy="950335"/>
          </a:xfrm>
          <a:prstGeom prst="rect">
            <a:avLst/>
          </a:prstGeom>
        </p:spPr>
      </p:pic>
    </p:spTree>
    <p:extLst>
      <p:ext uri="{BB962C8B-B14F-4D97-AF65-F5344CB8AC3E}">
        <p14:creationId xmlns:p14="http://schemas.microsoft.com/office/powerpoint/2010/main" val="27612434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accent2"/>
                </a:solidFill>
              </a:rPr>
              <a:t>Professional Roles and Responsibilities</a:t>
            </a:r>
          </a:p>
        </p:txBody>
      </p:sp>
      <p:pic>
        <p:nvPicPr>
          <p:cNvPr id="10" name="Picture Placeholder 9"/>
          <p:cNvPicPr>
            <a:picLocks noGrp="1" noChangeAspect="1"/>
          </p:cNvPicPr>
          <p:nvPr>
            <p:ph type="pic" sz="quarter" idx="10"/>
          </p:nvPr>
        </p:nvPicPr>
        <p:blipFill>
          <a:blip r:embed="rId3"/>
          <a:srcRect t="18431" b="18431"/>
          <a:stretch>
            <a:fillRect/>
          </a:stretch>
        </p:blipFill>
        <p:spPr>
          <a:xfrm>
            <a:off x="816000" y="1412776"/>
            <a:ext cx="3360000" cy="1920000"/>
          </a:xfrm>
          <a:prstGeom prst="rect">
            <a:avLst/>
          </a:prstGeom>
        </p:spPr>
      </p:pic>
      <p:pic>
        <p:nvPicPr>
          <p:cNvPr id="12" name="Picture Placeholder 11"/>
          <p:cNvPicPr>
            <a:picLocks noGrp="1" noChangeAspect="1"/>
          </p:cNvPicPr>
          <p:nvPr>
            <p:ph type="pic" sz="quarter" idx="11"/>
          </p:nvPr>
        </p:nvPicPr>
        <p:blipFill>
          <a:blip r:embed="rId4"/>
          <a:srcRect t="18016" b="18016"/>
          <a:stretch>
            <a:fillRect/>
          </a:stretch>
        </p:blipFill>
        <p:spPr>
          <a:xfrm>
            <a:off x="4414917" y="1412776"/>
            <a:ext cx="3360000" cy="1920000"/>
          </a:xfrm>
          <a:prstGeom prst="rect">
            <a:avLst/>
          </a:prstGeom>
        </p:spPr>
      </p:pic>
      <p:pic>
        <p:nvPicPr>
          <p:cNvPr id="13" name="Picture Placeholder 12"/>
          <p:cNvPicPr>
            <a:picLocks noGrp="1" noChangeAspect="1"/>
          </p:cNvPicPr>
          <p:nvPr>
            <p:ph type="pic" sz="quarter" idx="12"/>
          </p:nvPr>
        </p:nvPicPr>
        <p:blipFill>
          <a:blip r:embed="rId5"/>
          <a:srcRect l="6402" r="6402"/>
          <a:stretch>
            <a:fillRect/>
          </a:stretch>
        </p:blipFill>
        <p:spPr>
          <a:xfrm>
            <a:off x="8013835" y="1412776"/>
            <a:ext cx="3360000" cy="1920000"/>
          </a:xfrm>
          <a:prstGeom prst="rect">
            <a:avLst/>
          </a:prstGeom>
        </p:spPr>
      </p:pic>
      <p:sp>
        <p:nvSpPr>
          <p:cNvPr id="6" name="Text Placeholder 5"/>
          <p:cNvSpPr>
            <a:spLocks noGrp="1"/>
          </p:cNvSpPr>
          <p:nvPr>
            <p:ph type="body" sz="quarter" idx="13"/>
          </p:nvPr>
        </p:nvSpPr>
        <p:spPr>
          <a:xfrm>
            <a:off x="821517" y="3318661"/>
            <a:ext cx="3360000" cy="2495104"/>
          </a:xfrm>
        </p:spPr>
        <p:txBody>
          <a:bodyPr>
            <a:noAutofit/>
          </a:bodyPr>
          <a:lstStyle/>
          <a:p>
            <a:pPr algn="ctr"/>
            <a:r>
              <a:rPr lang="en-GB" sz="2400" dirty="0"/>
              <a:t>All those working with children and families should be able to </a:t>
            </a:r>
            <a:r>
              <a:rPr lang="en-GB" sz="2400" b="1" u="sng" dirty="0"/>
              <a:t>identify</a:t>
            </a:r>
            <a:r>
              <a:rPr lang="en-GB" sz="2400" dirty="0"/>
              <a:t> Private Fostering arrangements</a:t>
            </a:r>
          </a:p>
        </p:txBody>
      </p:sp>
      <p:sp>
        <p:nvSpPr>
          <p:cNvPr id="7" name="Text Placeholder 6"/>
          <p:cNvSpPr>
            <a:spLocks noGrp="1"/>
          </p:cNvSpPr>
          <p:nvPr>
            <p:ph type="body" sz="quarter" idx="14"/>
          </p:nvPr>
        </p:nvSpPr>
        <p:spPr>
          <a:xfrm>
            <a:off x="4414917" y="3332776"/>
            <a:ext cx="3360000" cy="2496856"/>
          </a:xfrm>
        </p:spPr>
        <p:txBody>
          <a:bodyPr>
            <a:noAutofit/>
          </a:bodyPr>
          <a:lstStyle/>
          <a:p>
            <a:pPr algn="ctr"/>
            <a:r>
              <a:rPr lang="en-GB" sz="2400" dirty="0"/>
              <a:t>All those who identify a Private Fostering Arrangement must </a:t>
            </a:r>
            <a:r>
              <a:rPr lang="en-GB" sz="2400" b="1" u="sng" dirty="0"/>
              <a:t>notify</a:t>
            </a:r>
            <a:r>
              <a:rPr lang="en-GB" sz="2400" dirty="0"/>
              <a:t> the Local Authority.</a:t>
            </a:r>
          </a:p>
        </p:txBody>
      </p:sp>
      <p:sp>
        <p:nvSpPr>
          <p:cNvPr id="8" name="Text Placeholder 7"/>
          <p:cNvSpPr>
            <a:spLocks noGrp="1"/>
          </p:cNvSpPr>
          <p:nvPr>
            <p:ph type="body" sz="quarter" idx="15"/>
          </p:nvPr>
        </p:nvSpPr>
        <p:spPr>
          <a:xfrm>
            <a:off x="8013835" y="3236979"/>
            <a:ext cx="3360000" cy="2576787"/>
          </a:xfrm>
        </p:spPr>
        <p:txBody>
          <a:bodyPr>
            <a:normAutofit/>
          </a:bodyPr>
          <a:lstStyle/>
          <a:p>
            <a:pPr algn="ctr"/>
            <a:r>
              <a:rPr lang="en-GB" sz="2400" dirty="0"/>
              <a:t>The Local Authority must </a:t>
            </a:r>
            <a:r>
              <a:rPr lang="en-GB" sz="2400" b="1" u="sng" dirty="0"/>
              <a:t>satisfy </a:t>
            </a:r>
            <a:r>
              <a:rPr lang="en-GB" sz="2400" dirty="0"/>
              <a:t>themselves that the child’s welfare is promoted and safeguarded.</a:t>
            </a:r>
          </a:p>
        </p:txBody>
      </p:sp>
      <p:pic>
        <p:nvPicPr>
          <p:cNvPr id="3" name="Picture 2">
            <a:extLst>
              <a:ext uri="{FF2B5EF4-FFF2-40B4-BE49-F238E27FC236}">
                <a16:creationId xmlns:a16="http://schemas.microsoft.com/office/drawing/2014/main" id="{E741D7A4-022F-5D54-2EE7-F096F8805DFF}"/>
              </a:ext>
            </a:extLst>
          </p:cNvPr>
          <p:cNvPicPr>
            <a:picLocks noChangeAspect="1"/>
          </p:cNvPicPr>
          <p:nvPr/>
        </p:nvPicPr>
        <p:blipFill>
          <a:blip r:embed="rId6"/>
          <a:stretch>
            <a:fillRect/>
          </a:stretch>
        </p:blipFill>
        <p:spPr>
          <a:xfrm>
            <a:off x="9459604" y="5919177"/>
            <a:ext cx="2732396" cy="938823"/>
          </a:xfrm>
          <a:prstGeom prst="rect">
            <a:avLst/>
          </a:prstGeom>
        </p:spPr>
      </p:pic>
    </p:spTree>
    <p:extLst>
      <p:ext uri="{BB962C8B-B14F-4D97-AF65-F5344CB8AC3E}">
        <p14:creationId xmlns:p14="http://schemas.microsoft.com/office/powerpoint/2010/main" val="11626839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accent2"/>
                </a:solidFill>
              </a:rPr>
              <a:t>Identify Private Fostering Arrangements</a:t>
            </a:r>
          </a:p>
        </p:txBody>
      </p:sp>
      <p:sp>
        <p:nvSpPr>
          <p:cNvPr id="4" name="Rectangle 3"/>
          <p:cNvSpPr/>
          <p:nvPr/>
        </p:nvSpPr>
        <p:spPr>
          <a:xfrm>
            <a:off x="623392" y="1604798"/>
            <a:ext cx="10656597" cy="6001643"/>
          </a:xfrm>
          <a:prstGeom prst="rect">
            <a:avLst/>
          </a:prstGeom>
        </p:spPr>
        <p:txBody>
          <a:bodyPr wrap="square">
            <a:spAutoFit/>
          </a:bodyPr>
          <a:lstStyle/>
          <a:p>
            <a:pPr marL="380990" indent="-380990" algn="just">
              <a:buClr>
                <a:srgbClr val="EE7401"/>
              </a:buClr>
              <a:buFont typeface="Arial" panose="020B0604020202020204" pitchFamily="34" charset="0"/>
              <a:buChar char="•"/>
            </a:pPr>
            <a:r>
              <a:rPr lang="en-GB" altLang="en-US" sz="2400" dirty="0">
                <a:cs typeface="Estrangelo Edessa" panose="03080600000000000000" pitchFamily="66" charset="0"/>
              </a:rPr>
              <a:t>Do not assume it is a formalised arrangement, revisit the Derbyshire County Council guidance if necessary.</a:t>
            </a:r>
          </a:p>
          <a:p>
            <a:pPr algn="just">
              <a:buClr>
                <a:srgbClr val="EE7401"/>
              </a:buClr>
            </a:pPr>
            <a:endParaRPr lang="en-GB" altLang="en-US" sz="2400" dirty="0">
              <a:cs typeface="Estrangelo Edessa" panose="03080600000000000000" pitchFamily="66" charset="0"/>
            </a:endParaRPr>
          </a:p>
          <a:p>
            <a:pPr marL="380990" indent="-380990" algn="just">
              <a:buClr>
                <a:srgbClr val="EE7401"/>
              </a:buClr>
              <a:buFont typeface="Arial" panose="020B0604020202020204" pitchFamily="34" charset="0"/>
              <a:buChar char="•"/>
            </a:pPr>
            <a:r>
              <a:rPr lang="en-GB" altLang="en-US" sz="2400" dirty="0">
                <a:cs typeface="Estrangelo Edessa" panose="03080600000000000000" pitchFamily="66" charset="0"/>
              </a:rPr>
              <a:t>Notice if the child is being taken to and from school/childcare provision by a new adult. Ask curious questions. </a:t>
            </a:r>
          </a:p>
          <a:p>
            <a:pPr algn="just">
              <a:buClr>
                <a:srgbClr val="EE7401"/>
              </a:buClr>
            </a:pPr>
            <a:endParaRPr lang="en-GB" altLang="en-US" sz="2400" dirty="0">
              <a:cs typeface="Estrangelo Edessa" panose="03080600000000000000" pitchFamily="66" charset="0"/>
            </a:endParaRPr>
          </a:p>
          <a:p>
            <a:pPr marL="380990" indent="-380990" algn="just">
              <a:buClr>
                <a:srgbClr val="EE7401"/>
              </a:buClr>
              <a:buFont typeface="Arial" panose="020B0604020202020204" pitchFamily="34" charset="0"/>
              <a:buChar char="•"/>
            </a:pPr>
            <a:r>
              <a:rPr lang="en-GB" altLang="en-US" sz="2400" dirty="0">
                <a:cs typeface="Estrangelo Edessa" panose="03080600000000000000" pitchFamily="66" charset="0"/>
              </a:rPr>
              <a:t>Listen to what children and young people are telling you about their caring arrangements.</a:t>
            </a:r>
          </a:p>
          <a:p>
            <a:pPr marL="380990" indent="-380990" algn="just">
              <a:buClr>
                <a:srgbClr val="EE7401"/>
              </a:buClr>
              <a:buFont typeface="Arial" panose="020B0604020202020204" pitchFamily="34" charset="0"/>
              <a:buChar char="•"/>
            </a:pPr>
            <a:endParaRPr lang="en-GB" altLang="en-US" sz="2400" dirty="0">
              <a:cs typeface="Estrangelo Edessa" panose="03080600000000000000" pitchFamily="66" charset="0"/>
            </a:endParaRPr>
          </a:p>
          <a:p>
            <a:pPr marL="380990" indent="-380990" algn="just">
              <a:buClr>
                <a:srgbClr val="EE7401"/>
              </a:buClr>
              <a:buFont typeface="Arial" panose="020B0604020202020204" pitchFamily="34" charset="0"/>
              <a:buChar char="•"/>
            </a:pPr>
            <a:r>
              <a:rPr lang="en-GB" altLang="en-US" sz="2400" dirty="0">
                <a:cs typeface="Estrangelo Edessa" panose="03080600000000000000" pitchFamily="66" charset="0"/>
              </a:rPr>
              <a:t>Clarify the parents understanding of their child’s living arrangement – admission forms, in year transfers, consent forms for trips and visits etc.</a:t>
            </a:r>
          </a:p>
          <a:p>
            <a:pPr algn="just">
              <a:buClr>
                <a:srgbClr val="EE7401"/>
              </a:buClr>
            </a:pPr>
            <a:endParaRPr lang="en-GB" altLang="en-US" sz="2400" dirty="0">
              <a:cs typeface="Estrangelo Edessa" panose="03080600000000000000" pitchFamily="66" charset="0"/>
            </a:endParaRPr>
          </a:p>
          <a:p>
            <a:pPr marL="380990" indent="-380990" algn="just">
              <a:buClr>
                <a:srgbClr val="EE7401"/>
              </a:buClr>
              <a:buFont typeface="Arial" panose="020B0604020202020204" pitchFamily="34" charset="0"/>
              <a:buChar char="•"/>
            </a:pPr>
            <a:endParaRPr lang="en-GB" altLang="en-US" sz="2400" dirty="0">
              <a:cs typeface="Estrangelo Edessa" panose="03080600000000000000" pitchFamily="66" charset="0"/>
            </a:endParaRPr>
          </a:p>
          <a:p>
            <a:pPr algn="just">
              <a:buClr>
                <a:srgbClr val="EE7401"/>
              </a:buClr>
            </a:pPr>
            <a:endParaRPr lang="en-GB" altLang="en-US" sz="2400" dirty="0">
              <a:cs typeface="Estrangelo Edessa" panose="03080600000000000000" pitchFamily="66" charset="0"/>
            </a:endParaRPr>
          </a:p>
          <a:p>
            <a:pPr marL="380990" indent="-380990" algn="just">
              <a:buClr>
                <a:srgbClr val="EE7401"/>
              </a:buClr>
              <a:buFont typeface="Arial" panose="020B0604020202020204" pitchFamily="34" charset="0"/>
              <a:buChar char="•"/>
            </a:pPr>
            <a:endParaRPr lang="en-GB" altLang="en-US" sz="2400" dirty="0">
              <a:cs typeface="Estrangelo Edessa" panose="03080600000000000000" pitchFamily="66" charset="0"/>
            </a:endParaRPr>
          </a:p>
          <a:p>
            <a:pPr marL="380990" indent="-380990" algn="just">
              <a:buClr>
                <a:srgbClr val="EE7401"/>
              </a:buClr>
              <a:buFont typeface="Arial" panose="020B0604020202020204" pitchFamily="34" charset="0"/>
              <a:buChar char="•"/>
            </a:pPr>
            <a:endParaRPr lang="en-GB" altLang="en-US" sz="2400" dirty="0">
              <a:cs typeface="Estrangelo Edessa" panose="03080600000000000000" pitchFamily="66" charset="0"/>
            </a:endParaRPr>
          </a:p>
        </p:txBody>
      </p:sp>
      <p:pic>
        <p:nvPicPr>
          <p:cNvPr id="3" name="Picture 2">
            <a:extLst>
              <a:ext uri="{FF2B5EF4-FFF2-40B4-BE49-F238E27FC236}">
                <a16:creationId xmlns:a16="http://schemas.microsoft.com/office/drawing/2014/main" id="{F3F6E3A9-CC63-1569-174C-AF94D414CA07}"/>
              </a:ext>
            </a:extLst>
          </p:cNvPr>
          <p:cNvPicPr>
            <a:picLocks noChangeAspect="1"/>
          </p:cNvPicPr>
          <p:nvPr/>
        </p:nvPicPr>
        <p:blipFill>
          <a:blip r:embed="rId3"/>
          <a:stretch>
            <a:fillRect/>
          </a:stretch>
        </p:blipFill>
        <p:spPr>
          <a:xfrm>
            <a:off x="8864518" y="5710831"/>
            <a:ext cx="3327177" cy="1143184"/>
          </a:xfrm>
          <a:prstGeom prst="rect">
            <a:avLst/>
          </a:prstGeom>
        </p:spPr>
      </p:pic>
    </p:spTree>
    <p:extLst>
      <p:ext uri="{BB962C8B-B14F-4D97-AF65-F5344CB8AC3E}">
        <p14:creationId xmlns:p14="http://schemas.microsoft.com/office/powerpoint/2010/main" val="42835929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000" y="356659"/>
            <a:ext cx="10560000" cy="964967"/>
          </a:xfrm>
        </p:spPr>
        <p:txBody>
          <a:bodyPr/>
          <a:lstStyle/>
          <a:p>
            <a:r>
              <a:rPr lang="en-GB" b="1" dirty="0">
                <a:solidFill>
                  <a:schemeClr val="accent2"/>
                </a:solidFill>
              </a:rPr>
              <a:t>Notify the Local Authority</a:t>
            </a:r>
          </a:p>
        </p:txBody>
      </p:sp>
      <p:sp>
        <p:nvSpPr>
          <p:cNvPr id="4" name="Rectangle 3"/>
          <p:cNvSpPr/>
          <p:nvPr/>
        </p:nvSpPr>
        <p:spPr>
          <a:xfrm>
            <a:off x="623392" y="1604797"/>
            <a:ext cx="10656597" cy="4565224"/>
          </a:xfrm>
          <a:prstGeom prst="rect">
            <a:avLst/>
          </a:prstGeom>
        </p:spPr>
        <p:txBody>
          <a:bodyPr wrap="square">
            <a:spAutoFit/>
          </a:bodyPr>
          <a:lstStyle/>
          <a:p>
            <a:pPr marL="380990" indent="-380990" algn="just">
              <a:buClr>
                <a:srgbClr val="EE7401"/>
              </a:buClr>
              <a:buFont typeface="Arial" panose="020B0604020202020204" pitchFamily="34" charset="0"/>
              <a:buChar char="•"/>
            </a:pPr>
            <a:r>
              <a:rPr lang="en-GB" altLang="en-US" sz="2400" dirty="0">
                <a:cs typeface="Estrangelo Edessa" panose="03080600000000000000" pitchFamily="66" charset="0"/>
              </a:rPr>
              <a:t>If you think you may have identified a Private Fostering arrangement don’t ignore it. Speak to the parent or carer and make sure they are aware of their duty to notify.</a:t>
            </a:r>
          </a:p>
          <a:p>
            <a:pPr marL="380990" indent="-380990" algn="just">
              <a:buClr>
                <a:srgbClr val="003399"/>
              </a:buClr>
              <a:buFont typeface="Arial" panose="020B0604020202020204" pitchFamily="34" charset="0"/>
              <a:buChar char="•"/>
            </a:pPr>
            <a:endParaRPr lang="en-GB" altLang="en-US" sz="2400" dirty="0">
              <a:cs typeface="Estrangelo Edessa" panose="03080600000000000000" pitchFamily="66" charset="0"/>
            </a:endParaRPr>
          </a:p>
          <a:p>
            <a:pPr marL="380990" indent="-380990" algn="just">
              <a:buClr>
                <a:srgbClr val="EE7401"/>
              </a:buClr>
              <a:buFont typeface="Arial" panose="020B0604020202020204" pitchFamily="34" charset="0"/>
              <a:buChar char="•"/>
            </a:pPr>
            <a:r>
              <a:rPr lang="en-GB" altLang="en-US" sz="2400" dirty="0">
                <a:cs typeface="Estrangelo Edessa" panose="03080600000000000000" pitchFamily="66" charset="0"/>
              </a:rPr>
              <a:t>If you know the intention is for 28 days or longer, then please notify anyway as early intervention is key. Ideally we should be given 6 weeks advanced notification of any arrangement. </a:t>
            </a:r>
          </a:p>
          <a:p>
            <a:pPr marL="228594" indent="-228594" algn="just">
              <a:buClr>
                <a:srgbClr val="003399"/>
              </a:buClr>
              <a:buFont typeface="Arial" panose="020B0604020202020204" pitchFamily="34" charset="0"/>
              <a:buChar char="•"/>
            </a:pPr>
            <a:endParaRPr lang="en-GB" altLang="en-US" sz="1333" dirty="0">
              <a:cs typeface="Estrangelo Edessa" panose="03080600000000000000" pitchFamily="66" charset="0"/>
            </a:endParaRPr>
          </a:p>
          <a:p>
            <a:pPr marL="380990" indent="-380990" algn="just">
              <a:buClr>
                <a:srgbClr val="EE7401"/>
              </a:buClr>
              <a:buFont typeface="Arial" panose="020B0604020202020204" pitchFamily="34" charset="0"/>
              <a:buChar char="•"/>
            </a:pPr>
            <a:r>
              <a:rPr lang="en-GB" altLang="en-US" sz="2400" dirty="0">
                <a:cs typeface="Estrangelo Edessa" panose="03080600000000000000" pitchFamily="66" charset="0"/>
              </a:rPr>
              <a:t>Follow up and let Children’s Services know if you have reason to believe the Local Authority has not been notified.</a:t>
            </a:r>
          </a:p>
          <a:p>
            <a:pPr marL="228594" indent="-228594" algn="just">
              <a:buClr>
                <a:srgbClr val="003399"/>
              </a:buClr>
              <a:buFont typeface="Arial" panose="020B0604020202020204" pitchFamily="34" charset="0"/>
              <a:buChar char="•"/>
            </a:pPr>
            <a:endParaRPr lang="en-GB" altLang="en-US" sz="1333" dirty="0">
              <a:cs typeface="Estrangelo Edessa" panose="03080600000000000000" pitchFamily="66" charset="0"/>
            </a:endParaRPr>
          </a:p>
          <a:p>
            <a:pPr marL="380990" indent="-380990" algn="just">
              <a:buClr>
                <a:srgbClr val="EE7401"/>
              </a:buClr>
              <a:buFont typeface="Arial" panose="020B0604020202020204" pitchFamily="34" charset="0"/>
              <a:buChar char="•"/>
            </a:pPr>
            <a:r>
              <a:rPr lang="en-GB" altLang="en-US" sz="2400" dirty="0">
                <a:cs typeface="Estrangelo Edessa" panose="03080600000000000000" pitchFamily="66" charset="0"/>
              </a:rPr>
              <a:t>If you feel it is not appropriate to speak to the parent or carer don’t ignore it. Pass the details on to Children’s Services who will follow up on your behalf.</a:t>
            </a:r>
          </a:p>
        </p:txBody>
      </p:sp>
      <p:pic>
        <p:nvPicPr>
          <p:cNvPr id="3" name="Picture 2">
            <a:extLst>
              <a:ext uri="{FF2B5EF4-FFF2-40B4-BE49-F238E27FC236}">
                <a16:creationId xmlns:a16="http://schemas.microsoft.com/office/drawing/2014/main" id="{E1AE42BF-5698-B866-0477-C2D14AF5C3E2}"/>
              </a:ext>
            </a:extLst>
          </p:cNvPr>
          <p:cNvPicPr>
            <a:picLocks noChangeAspect="1"/>
          </p:cNvPicPr>
          <p:nvPr/>
        </p:nvPicPr>
        <p:blipFill>
          <a:blip r:embed="rId3"/>
          <a:stretch>
            <a:fillRect/>
          </a:stretch>
        </p:blipFill>
        <p:spPr>
          <a:xfrm>
            <a:off x="9879002" y="5959913"/>
            <a:ext cx="2108282" cy="724384"/>
          </a:xfrm>
          <a:prstGeom prst="rect">
            <a:avLst/>
          </a:prstGeom>
        </p:spPr>
      </p:pic>
    </p:spTree>
    <p:extLst>
      <p:ext uri="{BB962C8B-B14F-4D97-AF65-F5344CB8AC3E}">
        <p14:creationId xmlns:p14="http://schemas.microsoft.com/office/powerpoint/2010/main" val="37424635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9403" y="1"/>
            <a:ext cx="10560000" cy="964967"/>
          </a:xfrm>
        </p:spPr>
        <p:txBody>
          <a:bodyPr/>
          <a:lstStyle/>
          <a:p>
            <a:r>
              <a:rPr lang="en-GB" b="1" dirty="0">
                <a:solidFill>
                  <a:schemeClr val="accent2"/>
                </a:solidFill>
              </a:rPr>
              <a:t>Satisfy</a:t>
            </a:r>
            <a:r>
              <a:rPr lang="en-GB" b="1" dirty="0"/>
              <a:t> </a:t>
            </a:r>
            <a:r>
              <a:rPr lang="en-GB" b="1" dirty="0">
                <a:solidFill>
                  <a:schemeClr val="accent2"/>
                </a:solidFill>
              </a:rPr>
              <a:t>the child’s welfare</a:t>
            </a:r>
          </a:p>
        </p:txBody>
      </p:sp>
      <p:sp>
        <p:nvSpPr>
          <p:cNvPr id="6" name="Rectangle 5"/>
          <p:cNvSpPr/>
          <p:nvPr/>
        </p:nvSpPr>
        <p:spPr>
          <a:xfrm>
            <a:off x="527382" y="1028734"/>
            <a:ext cx="11247609" cy="5114413"/>
          </a:xfrm>
          <a:prstGeom prst="rect">
            <a:avLst/>
          </a:prstGeom>
        </p:spPr>
        <p:txBody>
          <a:bodyPr wrap="square">
            <a:spAutoFit/>
          </a:bodyPr>
          <a:lstStyle/>
          <a:p>
            <a:pPr marL="380990" indent="-380990">
              <a:buClr>
                <a:srgbClr val="EE7401"/>
              </a:buClr>
              <a:buFont typeface="Arial" panose="020B0604020202020204" pitchFamily="34" charset="0"/>
              <a:buChar char="•"/>
            </a:pPr>
            <a:r>
              <a:rPr lang="en-GB" altLang="en-US" sz="1867" dirty="0"/>
              <a:t>A </a:t>
            </a:r>
            <a:r>
              <a:rPr lang="en-GB" altLang="en-US" sz="2133" dirty="0"/>
              <a:t>Statutory Assessment will be conducted by children’s social worker, to identify the child’s needs, risks or any safeguarding issues.</a:t>
            </a:r>
          </a:p>
          <a:p>
            <a:pPr>
              <a:buClr>
                <a:srgbClr val="EE7401"/>
              </a:buClr>
            </a:pPr>
            <a:endParaRPr lang="en-GB" altLang="en-US" sz="2133" dirty="0"/>
          </a:p>
          <a:p>
            <a:pPr marL="380990" indent="-380990">
              <a:buClr>
                <a:srgbClr val="EE7401"/>
              </a:buClr>
              <a:buFont typeface="Arial" panose="020B0604020202020204" pitchFamily="34" charset="0"/>
              <a:buChar char="•"/>
            </a:pPr>
            <a:r>
              <a:rPr lang="en-GB" altLang="en-US" sz="2133" dirty="0"/>
              <a:t>A Private Fostering Assessment will be undertaken by a social worker, to assess whether the carer, accommodation and arrangements are safe and suitable for  the child, or young person.</a:t>
            </a:r>
          </a:p>
          <a:p>
            <a:pPr marL="380990" indent="-380990">
              <a:buClr>
                <a:srgbClr val="EE7401"/>
              </a:buClr>
              <a:buFont typeface="Arial" panose="020B0604020202020204" pitchFamily="34" charset="0"/>
              <a:buChar char="•"/>
            </a:pPr>
            <a:endParaRPr lang="en-GB" altLang="en-US" sz="2133" dirty="0"/>
          </a:p>
          <a:p>
            <a:pPr marL="380990" indent="-380990">
              <a:lnSpc>
                <a:spcPct val="110000"/>
              </a:lnSpc>
              <a:buClr>
                <a:srgbClr val="EE7401"/>
              </a:buClr>
              <a:buFont typeface="Arial" panose="020B0604020202020204" pitchFamily="34" charset="0"/>
              <a:buChar char="•"/>
            </a:pPr>
            <a:r>
              <a:rPr lang="en-GB" altLang="en-US" sz="2133" dirty="0"/>
              <a:t>Action will be taken to protect the child where the arrangements are assessed as not safe or suitable. </a:t>
            </a:r>
          </a:p>
          <a:p>
            <a:pPr marL="380990" indent="-380990">
              <a:lnSpc>
                <a:spcPct val="110000"/>
              </a:lnSpc>
              <a:buClr>
                <a:srgbClr val="EE7401"/>
              </a:buClr>
              <a:buFont typeface="Arial" panose="020B0604020202020204" pitchFamily="34" charset="0"/>
              <a:buChar char="•"/>
            </a:pPr>
            <a:endParaRPr lang="en-GB" altLang="en-US" sz="2133" dirty="0"/>
          </a:p>
          <a:p>
            <a:pPr marL="380990" indent="-380990">
              <a:lnSpc>
                <a:spcPct val="110000"/>
              </a:lnSpc>
              <a:buClr>
                <a:srgbClr val="EE7401"/>
              </a:buClr>
              <a:buFont typeface="Arial" panose="020B0604020202020204" pitchFamily="34" charset="0"/>
              <a:buChar char="•"/>
            </a:pPr>
            <a:r>
              <a:rPr lang="en-GB" altLang="en-US" sz="2133" dirty="0"/>
              <a:t>Make sure the young person is happy with the arrangement and offer support and advice to the child, carer and parents.</a:t>
            </a:r>
          </a:p>
          <a:p>
            <a:pPr marL="380990" indent="-380990">
              <a:lnSpc>
                <a:spcPct val="110000"/>
              </a:lnSpc>
              <a:buClr>
                <a:srgbClr val="EE7401"/>
              </a:buClr>
              <a:buFont typeface="Arial" panose="020B0604020202020204" pitchFamily="34" charset="0"/>
              <a:buChar char="•"/>
            </a:pPr>
            <a:endParaRPr lang="en-GB" altLang="en-US" sz="2133" dirty="0"/>
          </a:p>
          <a:p>
            <a:pPr marL="380990" indent="-380990">
              <a:lnSpc>
                <a:spcPct val="110000"/>
              </a:lnSpc>
              <a:buClr>
                <a:srgbClr val="EE7401"/>
              </a:buClr>
              <a:buFont typeface="Arial" panose="020B0604020202020204" pitchFamily="34" charset="0"/>
              <a:buChar char="•"/>
            </a:pPr>
            <a:r>
              <a:rPr lang="en-GB" altLang="en-US" sz="2133" dirty="0"/>
              <a:t>Visit the child regularly (6 weekly for the first year and 12 weekly until the child is 16) to make sure everything is going smoothly and the arrangement remains safe and suitable for the child.</a:t>
            </a:r>
          </a:p>
          <a:p>
            <a:pPr>
              <a:buClr>
                <a:srgbClr val="003399"/>
              </a:buClr>
            </a:pPr>
            <a:endParaRPr lang="en-GB" altLang="en-US" sz="1067" dirty="0"/>
          </a:p>
        </p:txBody>
      </p:sp>
      <p:pic>
        <p:nvPicPr>
          <p:cNvPr id="3" name="Picture 2">
            <a:extLst>
              <a:ext uri="{FF2B5EF4-FFF2-40B4-BE49-F238E27FC236}">
                <a16:creationId xmlns:a16="http://schemas.microsoft.com/office/drawing/2014/main" id="{47ABDACD-B39A-73E8-04F1-2AA619A1CA23}"/>
              </a:ext>
            </a:extLst>
          </p:cNvPr>
          <p:cNvPicPr>
            <a:picLocks noChangeAspect="1"/>
          </p:cNvPicPr>
          <p:nvPr/>
        </p:nvPicPr>
        <p:blipFill>
          <a:blip r:embed="rId3"/>
          <a:stretch>
            <a:fillRect/>
          </a:stretch>
        </p:blipFill>
        <p:spPr>
          <a:xfrm>
            <a:off x="10490118" y="6242769"/>
            <a:ext cx="1701882" cy="584749"/>
          </a:xfrm>
          <a:prstGeom prst="rect">
            <a:avLst/>
          </a:prstGeom>
        </p:spPr>
      </p:pic>
    </p:spTree>
    <p:extLst>
      <p:ext uri="{BB962C8B-B14F-4D97-AF65-F5344CB8AC3E}">
        <p14:creationId xmlns:p14="http://schemas.microsoft.com/office/powerpoint/2010/main" val="32886836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5009" y="446923"/>
            <a:ext cx="9349475" cy="788956"/>
          </a:xfrm>
        </p:spPr>
        <p:txBody>
          <a:bodyPr>
            <a:normAutofit fontScale="90000"/>
          </a:bodyPr>
          <a:lstStyle/>
          <a:p>
            <a:pPr algn="ctr"/>
            <a:r>
              <a:rPr lang="en-GB" b="1" dirty="0">
                <a:solidFill>
                  <a:schemeClr val="accent2"/>
                </a:solidFill>
              </a:rPr>
              <a:t>Private Fostering and Unaccompanied Ukrainian Minors</a:t>
            </a:r>
          </a:p>
        </p:txBody>
      </p:sp>
      <p:sp>
        <p:nvSpPr>
          <p:cNvPr id="4" name="Text Placeholder 3"/>
          <p:cNvSpPr>
            <a:spLocks noGrp="1"/>
          </p:cNvSpPr>
          <p:nvPr>
            <p:ph type="body" sz="quarter" idx="11"/>
          </p:nvPr>
        </p:nvSpPr>
        <p:spPr>
          <a:xfrm>
            <a:off x="335360" y="1700808"/>
            <a:ext cx="11617291" cy="4060837"/>
          </a:xfrm>
        </p:spPr>
        <p:txBody>
          <a:bodyPr>
            <a:normAutofit fontScale="92500" lnSpcReduction="10000"/>
          </a:bodyPr>
          <a:lstStyle/>
          <a:p>
            <a:pPr marL="457189" indent="-457189">
              <a:buClr>
                <a:schemeClr val="accent2"/>
              </a:buClr>
            </a:pPr>
            <a:r>
              <a:rPr lang="en-GB" dirty="0"/>
              <a:t>On 15</a:t>
            </a:r>
            <a:r>
              <a:rPr lang="en-GB" baseline="30000" dirty="0"/>
              <a:t>th</a:t>
            </a:r>
            <a:r>
              <a:rPr lang="en-GB" dirty="0"/>
              <a:t> July 2022, the government released new guidance that allows children and young people aged 18 and under, to travel from Ukraine without a parent. Some may travel with extended family members or could come to the UK unaccompanied.</a:t>
            </a:r>
          </a:p>
          <a:p>
            <a:pPr>
              <a:buClr>
                <a:schemeClr val="accent2"/>
              </a:buClr>
            </a:pPr>
            <a:endParaRPr lang="en-GB" dirty="0"/>
          </a:p>
          <a:p>
            <a:pPr marL="457189" indent="-457189">
              <a:buClr>
                <a:schemeClr val="accent2"/>
              </a:buClr>
            </a:pPr>
            <a:r>
              <a:rPr lang="en-GB" dirty="0"/>
              <a:t>The government has specified that the hosts of </a:t>
            </a:r>
            <a:r>
              <a:rPr lang="en-GB" b="1" dirty="0"/>
              <a:t>all </a:t>
            </a:r>
            <a:r>
              <a:rPr lang="en-GB" dirty="0"/>
              <a:t>of these children who are </a:t>
            </a:r>
            <a:r>
              <a:rPr lang="en-GB" b="1" dirty="0"/>
              <a:t>under 18 </a:t>
            </a:r>
            <a:r>
              <a:rPr lang="en-GB" dirty="0"/>
              <a:t>will be assessed under the Private Fostering Framework.</a:t>
            </a:r>
          </a:p>
          <a:p>
            <a:pPr marL="457189" indent="-457189">
              <a:buClr>
                <a:schemeClr val="accent2"/>
              </a:buClr>
            </a:pPr>
            <a:endParaRPr lang="en-GB" dirty="0"/>
          </a:p>
          <a:p>
            <a:pPr marL="457189" indent="-457189">
              <a:buClr>
                <a:schemeClr val="accent2"/>
              </a:buClr>
            </a:pPr>
            <a:r>
              <a:rPr lang="en-GB" dirty="0"/>
              <a:t>The children will also be considered under Section 17 of the Children Act due to their vulnerabilities. </a:t>
            </a:r>
          </a:p>
          <a:p>
            <a:endParaRPr lang="en-GB" dirty="0"/>
          </a:p>
        </p:txBody>
      </p:sp>
      <p:pic>
        <p:nvPicPr>
          <p:cNvPr id="3" name="Picture 2"/>
          <p:cNvPicPr>
            <a:picLocks noChangeAspect="1"/>
          </p:cNvPicPr>
          <p:nvPr/>
        </p:nvPicPr>
        <p:blipFill>
          <a:blip r:embed="rId3"/>
          <a:stretch>
            <a:fillRect/>
          </a:stretch>
        </p:blipFill>
        <p:spPr>
          <a:xfrm>
            <a:off x="10696573" y="282404"/>
            <a:ext cx="1432817" cy="953475"/>
          </a:xfrm>
          <a:prstGeom prst="rect">
            <a:avLst/>
          </a:prstGeom>
          <a:ln>
            <a:noFill/>
          </a:ln>
          <a:effectLst>
            <a:softEdge rad="112500"/>
          </a:effectLst>
        </p:spPr>
      </p:pic>
      <p:pic>
        <p:nvPicPr>
          <p:cNvPr id="5" name="Picture 4"/>
          <p:cNvPicPr>
            <a:picLocks noChangeAspect="1"/>
          </p:cNvPicPr>
          <p:nvPr/>
        </p:nvPicPr>
        <p:blipFill>
          <a:blip r:embed="rId3"/>
          <a:stretch>
            <a:fillRect/>
          </a:stretch>
        </p:blipFill>
        <p:spPr>
          <a:xfrm>
            <a:off x="170102" y="282404"/>
            <a:ext cx="1432817" cy="953475"/>
          </a:xfrm>
          <a:prstGeom prst="rect">
            <a:avLst/>
          </a:prstGeom>
          <a:ln>
            <a:noFill/>
          </a:ln>
          <a:effectLst>
            <a:softEdge rad="112500"/>
          </a:effectLst>
        </p:spPr>
      </p:pic>
      <p:pic>
        <p:nvPicPr>
          <p:cNvPr id="7" name="Picture 6">
            <a:extLst>
              <a:ext uri="{FF2B5EF4-FFF2-40B4-BE49-F238E27FC236}">
                <a16:creationId xmlns:a16="http://schemas.microsoft.com/office/drawing/2014/main" id="{B5EFB745-16A9-C412-6C7D-AA20B8DA5699}"/>
              </a:ext>
            </a:extLst>
          </p:cNvPr>
          <p:cNvPicPr>
            <a:picLocks noChangeAspect="1"/>
          </p:cNvPicPr>
          <p:nvPr/>
        </p:nvPicPr>
        <p:blipFill>
          <a:blip r:embed="rId4"/>
          <a:stretch>
            <a:fillRect/>
          </a:stretch>
        </p:blipFill>
        <p:spPr>
          <a:xfrm>
            <a:off x="9043243" y="5517371"/>
            <a:ext cx="2765899" cy="950335"/>
          </a:xfrm>
          <a:prstGeom prst="rect">
            <a:avLst/>
          </a:prstGeom>
        </p:spPr>
      </p:pic>
    </p:spTree>
    <p:extLst>
      <p:ext uri="{BB962C8B-B14F-4D97-AF65-F5344CB8AC3E}">
        <p14:creationId xmlns:p14="http://schemas.microsoft.com/office/powerpoint/2010/main" val="15665961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5999" y="0"/>
            <a:ext cx="10561084" cy="1143000"/>
          </a:xfrm>
        </p:spPr>
        <p:txBody>
          <a:bodyPr/>
          <a:lstStyle/>
          <a:p>
            <a:r>
              <a:rPr lang="en-GB" b="1"/>
              <a:t>Key Messages:</a:t>
            </a:r>
            <a:endParaRPr lang="en-GB" b="1" dirty="0"/>
          </a:p>
        </p:txBody>
      </p:sp>
      <p:sp>
        <p:nvSpPr>
          <p:cNvPr id="3" name="Text Placeholder 2"/>
          <p:cNvSpPr>
            <a:spLocks noGrp="1"/>
          </p:cNvSpPr>
          <p:nvPr>
            <p:ph type="body" sz="quarter" idx="11"/>
          </p:nvPr>
        </p:nvSpPr>
        <p:spPr>
          <a:xfrm>
            <a:off x="815998" y="1412776"/>
            <a:ext cx="10848620" cy="3843357"/>
          </a:xfrm>
        </p:spPr>
        <p:txBody>
          <a:bodyPr>
            <a:normAutofit fontScale="92500" lnSpcReduction="20000"/>
          </a:bodyPr>
          <a:lstStyle/>
          <a:p>
            <a:pPr marL="457189" indent="-457189"/>
            <a:r>
              <a:rPr lang="en-GB"/>
              <a:t>Privately Fostered children are </a:t>
            </a:r>
            <a:r>
              <a:rPr lang="en-GB" b="1" u="sng"/>
              <a:t>NOT</a:t>
            </a:r>
            <a:r>
              <a:rPr lang="en-GB"/>
              <a:t> Looked After Children.</a:t>
            </a:r>
          </a:p>
          <a:p>
            <a:endParaRPr lang="en-GB"/>
          </a:p>
          <a:p>
            <a:pPr marL="457189" indent="-457189"/>
            <a:r>
              <a:rPr lang="en-GB"/>
              <a:t>The children’s parents </a:t>
            </a:r>
            <a:r>
              <a:rPr lang="en-GB" b="1" u="sng"/>
              <a:t>retain Parental Responsibility </a:t>
            </a:r>
            <a:r>
              <a:rPr lang="en-GB"/>
              <a:t>(PR) and should make the day to day decisions about education, health and matters relating to consent.</a:t>
            </a:r>
          </a:p>
          <a:p>
            <a:endParaRPr lang="en-GB"/>
          </a:p>
          <a:p>
            <a:pPr marL="457189" indent="-457189"/>
            <a:r>
              <a:rPr lang="en-GB"/>
              <a:t>Financial Arrangements </a:t>
            </a:r>
            <a:r>
              <a:rPr lang="en-GB" b="1" u="sng"/>
              <a:t>remain the responsibility </a:t>
            </a:r>
            <a:r>
              <a:rPr lang="en-GB"/>
              <a:t>of the parents and Private Foster carers. </a:t>
            </a:r>
          </a:p>
          <a:p>
            <a:pPr marL="457189" indent="-457189"/>
            <a:endParaRPr lang="en-GB"/>
          </a:p>
          <a:p>
            <a:pPr marL="457189" indent="-457189"/>
            <a:r>
              <a:rPr lang="en-GB"/>
              <a:t>Safeguarding is </a:t>
            </a:r>
            <a:r>
              <a:rPr lang="en-GB" b="1" u="sng"/>
              <a:t>everyone's</a:t>
            </a:r>
            <a:r>
              <a:rPr lang="en-GB"/>
              <a:t> responsibility.</a:t>
            </a:r>
          </a:p>
          <a:p>
            <a:endParaRPr lang="en-GB"/>
          </a:p>
          <a:p>
            <a:endParaRPr lang="en-GB" dirty="0"/>
          </a:p>
        </p:txBody>
      </p:sp>
      <p:pic>
        <p:nvPicPr>
          <p:cNvPr id="6" name="Picture 5">
            <a:extLst>
              <a:ext uri="{FF2B5EF4-FFF2-40B4-BE49-F238E27FC236}">
                <a16:creationId xmlns:a16="http://schemas.microsoft.com/office/drawing/2014/main" id="{3E695D43-5DB0-F417-6B11-0CE3CC793FC2}"/>
              </a:ext>
            </a:extLst>
          </p:cNvPr>
          <p:cNvPicPr>
            <a:picLocks noChangeAspect="1"/>
          </p:cNvPicPr>
          <p:nvPr/>
        </p:nvPicPr>
        <p:blipFill>
          <a:blip r:embed="rId3"/>
          <a:stretch>
            <a:fillRect/>
          </a:stretch>
        </p:blipFill>
        <p:spPr>
          <a:xfrm>
            <a:off x="9433931" y="5671773"/>
            <a:ext cx="2389773" cy="821102"/>
          </a:xfrm>
          <a:prstGeom prst="rect">
            <a:avLst/>
          </a:prstGeom>
        </p:spPr>
      </p:pic>
    </p:spTree>
    <p:extLst>
      <p:ext uri="{BB962C8B-B14F-4D97-AF65-F5344CB8AC3E}">
        <p14:creationId xmlns:p14="http://schemas.microsoft.com/office/powerpoint/2010/main" val="8221055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accent2"/>
                </a:solidFill>
              </a:rPr>
              <a:t>Who to contact:</a:t>
            </a:r>
          </a:p>
        </p:txBody>
      </p:sp>
      <p:sp>
        <p:nvSpPr>
          <p:cNvPr id="4" name="Rectangle 3"/>
          <p:cNvSpPr/>
          <p:nvPr/>
        </p:nvSpPr>
        <p:spPr>
          <a:xfrm>
            <a:off x="719403" y="1412776"/>
            <a:ext cx="11040640" cy="8125301"/>
          </a:xfrm>
          <a:prstGeom prst="rect">
            <a:avLst/>
          </a:prstGeom>
        </p:spPr>
        <p:txBody>
          <a:bodyPr wrap="square">
            <a:spAutoFit/>
          </a:bodyPr>
          <a:lstStyle/>
          <a:p>
            <a:pPr>
              <a:buClr>
                <a:srgbClr val="EE7401"/>
              </a:buClr>
            </a:pPr>
            <a:endParaRPr lang="en-GB" sz="2400" dirty="0">
              <a:solidFill>
                <a:srgbClr val="EE7401"/>
              </a:solidFill>
              <a:ea typeface="Times New Roman" panose="02020603050405020304" pitchFamily="18" charset="0"/>
              <a:cs typeface="Times New Roman" panose="02020603050405020304" pitchFamily="18" charset="0"/>
            </a:endParaRPr>
          </a:p>
          <a:p>
            <a:pPr marL="380990" indent="-380990">
              <a:buClr>
                <a:srgbClr val="EE7401"/>
              </a:buClr>
              <a:buFont typeface="Arial" panose="020B0604020202020204" pitchFamily="34" charset="0"/>
              <a:buChar char="•"/>
            </a:pPr>
            <a:r>
              <a:rPr lang="en-GB" sz="2400" dirty="0">
                <a:ea typeface="Times New Roman" panose="02020603050405020304" pitchFamily="18" charset="0"/>
                <a:cs typeface="Times New Roman" panose="02020603050405020304" pitchFamily="18" charset="0"/>
              </a:rPr>
              <a:t>Need advice or guidance then please don’t hesitate to Derbyshire County Council Fostering Service</a:t>
            </a:r>
          </a:p>
          <a:p>
            <a:pPr>
              <a:buClr>
                <a:srgbClr val="EE7401"/>
              </a:buClr>
            </a:pPr>
            <a:endParaRPr lang="en-GB" sz="2400" dirty="0">
              <a:ea typeface="Times New Roman" panose="02020603050405020304" pitchFamily="18" charset="0"/>
              <a:cs typeface="Times New Roman" panose="02020603050405020304" pitchFamily="18" charset="0"/>
            </a:endParaRPr>
          </a:p>
          <a:p>
            <a:pPr marL="380990" indent="-380990">
              <a:buClr>
                <a:srgbClr val="EE7401"/>
              </a:buClr>
              <a:buFont typeface="Arial" panose="020B0604020202020204" pitchFamily="34" charset="0"/>
              <a:buChar char="•"/>
            </a:pPr>
            <a:r>
              <a:rPr lang="en-GB" sz="2400" dirty="0">
                <a:ea typeface="Times New Roman" panose="02020603050405020304" pitchFamily="18" charset="0"/>
                <a:cs typeface="Times New Roman" panose="02020603050405020304" pitchFamily="18" charset="0"/>
              </a:rPr>
              <a:t> </a:t>
            </a:r>
            <a:r>
              <a:rPr lang="en-GB" sz="2400" dirty="0">
                <a:latin typeface="Calibri" panose="020F0502020204030204" pitchFamily="34" charset="0"/>
                <a:ea typeface="Calibri" panose="020F0502020204030204" pitchFamily="34" charset="0"/>
                <a:cs typeface="Times New Roman" panose="02020603050405020304" pitchFamily="18" charset="0"/>
              </a:rPr>
              <a:t>T</a:t>
            </a:r>
            <a:r>
              <a:rPr lang="en-GB" sz="2400" dirty="0">
                <a:effectLst/>
                <a:latin typeface="Calibri" panose="020F0502020204030204" pitchFamily="34" charset="0"/>
                <a:ea typeface="Calibri" panose="020F0502020204030204" pitchFamily="34" charset="0"/>
                <a:cs typeface="Times New Roman" panose="02020603050405020304" pitchFamily="18" charset="0"/>
              </a:rPr>
              <a:t>elephone on </a:t>
            </a:r>
            <a:r>
              <a:rPr lang="en-GB" sz="24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0800 083 7744</a:t>
            </a:r>
            <a:r>
              <a:rPr lang="en-GB" sz="2400" dirty="0">
                <a:effectLst/>
                <a:latin typeface="Calibri" panose="020F0502020204030204" pitchFamily="34" charset="0"/>
                <a:ea typeface="Calibri" panose="020F0502020204030204" pitchFamily="34" charset="0"/>
                <a:cs typeface="Times New Roman" panose="02020603050405020304" pitchFamily="18" charset="0"/>
              </a:rPr>
              <a:t>.</a:t>
            </a:r>
          </a:p>
          <a:p>
            <a:pPr>
              <a:buClr>
                <a:srgbClr val="EE7401"/>
              </a:buClr>
            </a:pP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380990" indent="-380990">
              <a:buClr>
                <a:srgbClr val="EE7401"/>
              </a:buClr>
              <a:buFont typeface="Arial" panose="020B0604020202020204" pitchFamily="34" charset="0"/>
              <a:buChar char="•"/>
            </a:pPr>
            <a:r>
              <a:rPr lang="en-GB" sz="2400" dirty="0">
                <a:latin typeface="Calibri" panose="020F0502020204030204" pitchFamily="34" charset="0"/>
                <a:ea typeface="Calibri" panose="020F0502020204030204" pitchFamily="34" charset="0"/>
                <a:cs typeface="Times New Roman" panose="02020603050405020304" pitchFamily="18" charset="0"/>
              </a:rPr>
              <a:t>E</a:t>
            </a:r>
            <a:r>
              <a:rPr lang="en-GB" sz="2400" dirty="0">
                <a:effectLst/>
                <a:latin typeface="Calibri" panose="020F0502020204030204" pitchFamily="34" charset="0"/>
                <a:ea typeface="Calibri" panose="020F0502020204030204" pitchFamily="34" charset="0"/>
                <a:cs typeface="Times New Roman" panose="02020603050405020304" pitchFamily="18" charset="0"/>
              </a:rPr>
              <a:t>mail address </a:t>
            </a:r>
            <a:r>
              <a:rPr lang="en-GB" sz="24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privatefostering@derbyshire.gov.uk</a:t>
            </a:r>
            <a:r>
              <a:rPr lang="en-GB" sz="2400" dirty="0">
                <a:effectLst/>
                <a:latin typeface="Calibri" panose="020F0502020204030204" pitchFamily="34" charset="0"/>
                <a:ea typeface="Calibri" panose="020F0502020204030204" pitchFamily="34" charset="0"/>
                <a:cs typeface="Times New Roman" panose="02020603050405020304" pitchFamily="18" charset="0"/>
              </a:rPr>
              <a:t> </a:t>
            </a:r>
          </a:p>
          <a:p>
            <a:pPr>
              <a:buClr>
                <a:srgbClr val="EE7401"/>
              </a:buClr>
            </a:pP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380990" indent="-380990">
              <a:buClr>
                <a:srgbClr val="EE7401"/>
              </a:buClr>
              <a:buFont typeface="Arial" panose="020B0604020202020204" pitchFamily="34" charset="0"/>
              <a:buChar char="•"/>
            </a:pPr>
            <a:r>
              <a:rPr lang="en-GB" sz="2400" dirty="0">
                <a:latin typeface="Calibri" panose="020F0502020204030204" pitchFamily="34" charset="0"/>
                <a:ea typeface="Calibri" panose="020F0502020204030204" pitchFamily="34" charset="0"/>
                <a:cs typeface="Times New Roman" panose="02020603050405020304" pitchFamily="18" charset="0"/>
              </a:rPr>
              <a:t>Website- </a:t>
            </a:r>
            <a:r>
              <a:rPr lang="en-GB" sz="2400" dirty="0">
                <a:latin typeface="Calibri" panose="020F0502020204030204" pitchFamily="34" charset="0"/>
                <a:ea typeface="Calibri" panose="020F0502020204030204" pitchFamily="34" charset="0"/>
                <a:cs typeface="Times New Roman" panose="02020603050405020304" pitchFamily="18" charset="0"/>
                <a:hlinkClick r:id="rId4"/>
              </a:rPr>
              <a:t>https://www.derbyshire.gov.uk/social-health/children-and-families/foster/thinking-of-fostering/types-of-fostering/private-fostering/private-fostering.aspx#:~:text=Private%20fostering%20arrangements%20are%20used,agrees%20to%20care%20for%20them</a:t>
            </a:r>
            <a:r>
              <a:rPr lang="en-GB" sz="2400" dirty="0">
                <a:latin typeface="Calibri" panose="020F0502020204030204" pitchFamily="34" charset="0"/>
                <a:ea typeface="Calibri" panose="020F0502020204030204" pitchFamily="34" charset="0"/>
                <a:cs typeface="Times New Roman" panose="02020603050405020304" pitchFamily="18" charset="0"/>
              </a:rPr>
              <a:t>.</a:t>
            </a:r>
          </a:p>
          <a:p>
            <a:pPr marL="380990" indent="-380990">
              <a:buClr>
                <a:srgbClr val="EE7401"/>
              </a:buClr>
              <a:buFont typeface="Arial" panose="020B0604020202020204" pitchFamily="34" charset="0"/>
              <a:buChar char="•"/>
            </a:pP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380990" indent="-380990">
              <a:buClr>
                <a:srgbClr val="EE7401"/>
              </a:buClr>
              <a:buFont typeface="Arial" panose="020B0604020202020204" pitchFamily="34" charset="0"/>
              <a:buChar char="•"/>
            </a:pP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380990" indent="-380990">
              <a:buClr>
                <a:srgbClr val="EE7401"/>
              </a:buClr>
              <a:buFont typeface="Arial" panose="020B0604020202020204" pitchFamily="34" charset="0"/>
              <a:buChar char="•"/>
            </a:pP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380990" indent="-380990">
              <a:buClr>
                <a:srgbClr val="EE7401"/>
              </a:buClr>
              <a:buFont typeface="Arial" panose="020B0604020202020204" pitchFamily="34" charset="0"/>
              <a:buChar char="•"/>
            </a:pP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380990" indent="-380990">
              <a:buClr>
                <a:srgbClr val="EE7401"/>
              </a:buClr>
              <a:buFont typeface="Arial" panose="020B0604020202020204" pitchFamily="34" charset="0"/>
              <a:buChar char="•"/>
            </a:pP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380990" indent="-380990">
              <a:buClr>
                <a:srgbClr val="EE7401"/>
              </a:buClr>
              <a:buFont typeface="Arial" panose="020B0604020202020204" pitchFamily="34" charset="0"/>
              <a:buChar char="•"/>
            </a:pPr>
            <a:endParaRPr lang="en-GB" sz="2400" dirty="0">
              <a:ea typeface="Times New Roman" panose="02020603050405020304" pitchFamily="18" charset="0"/>
              <a:cs typeface="Times New Roman" panose="02020603050405020304" pitchFamily="18" charset="0"/>
            </a:endParaRPr>
          </a:p>
          <a:p>
            <a:pPr marL="380990" indent="-380990">
              <a:buClr>
                <a:srgbClr val="EE7401"/>
              </a:buClr>
              <a:buFont typeface="Arial" panose="020B0604020202020204" pitchFamily="34" charset="0"/>
              <a:buChar char="•"/>
            </a:pPr>
            <a:endParaRPr lang="en-GB" sz="2400" dirty="0">
              <a:ea typeface="Times New Roman" panose="02020603050405020304" pitchFamily="18" charset="0"/>
              <a:cs typeface="Times New Roman" panose="02020603050405020304" pitchFamily="18" charset="0"/>
            </a:endParaRPr>
          </a:p>
          <a:p>
            <a:pPr marL="380990" indent="-380990">
              <a:buClr>
                <a:srgbClr val="EE7401"/>
              </a:buClr>
              <a:buFont typeface="Arial" panose="020B0604020202020204" pitchFamily="34" charset="0"/>
              <a:buChar char="•"/>
            </a:pPr>
            <a:r>
              <a:rPr lang="en-GB" dirty="0">
                <a:latin typeface="Calibri" panose="020F0502020204030204" pitchFamily="34" charset="0"/>
                <a:ea typeface="Calibri" panose="020F0502020204030204" pitchFamily="34" charset="0"/>
                <a:cs typeface="Times New Roman" panose="02020603050405020304" pitchFamily="18" charset="0"/>
              </a:rPr>
              <a:t>Website-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buClr>
                <a:srgbClr val="EE7401"/>
              </a:buClr>
            </a:pPr>
            <a:endParaRPr lang="en-GB" sz="2400" dirty="0">
              <a:solidFill>
                <a:srgbClr val="EE7401"/>
              </a:solidFill>
              <a:ea typeface="Times New Roman" panose="02020603050405020304" pitchFamily="18" charset="0"/>
              <a:cs typeface="Times New Roman" panose="02020603050405020304" pitchFamily="18" charset="0"/>
            </a:endParaRPr>
          </a:p>
          <a:p>
            <a:pPr>
              <a:buClr>
                <a:srgbClr val="EE7401"/>
              </a:buClr>
            </a:pPr>
            <a:endParaRPr lang="en-GB" sz="2400" dirty="0">
              <a:solidFill>
                <a:srgbClr val="EE7401"/>
              </a:solidFill>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8D4BC443-3559-7BD6-78B1-DCE5D32B9F2C}"/>
              </a:ext>
            </a:extLst>
          </p:cNvPr>
          <p:cNvPicPr>
            <a:picLocks noChangeAspect="1"/>
          </p:cNvPicPr>
          <p:nvPr/>
        </p:nvPicPr>
        <p:blipFill>
          <a:blip r:embed="rId5"/>
          <a:stretch>
            <a:fillRect/>
          </a:stretch>
        </p:blipFill>
        <p:spPr>
          <a:xfrm>
            <a:off x="9433931" y="5671773"/>
            <a:ext cx="2389773" cy="821102"/>
          </a:xfrm>
          <a:prstGeom prst="rect">
            <a:avLst/>
          </a:prstGeom>
        </p:spPr>
      </p:pic>
    </p:spTree>
    <p:extLst>
      <p:ext uri="{BB962C8B-B14F-4D97-AF65-F5344CB8AC3E}">
        <p14:creationId xmlns:p14="http://schemas.microsoft.com/office/powerpoint/2010/main" val="752268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4976" y="87214"/>
            <a:ext cx="10515600" cy="1325563"/>
          </a:xfrm>
        </p:spPr>
        <p:txBody>
          <a:bodyPr/>
          <a:lstStyle/>
          <a:p>
            <a:r>
              <a:rPr lang="en-GB" b="1" dirty="0">
                <a:solidFill>
                  <a:schemeClr val="accent2"/>
                </a:solidFill>
              </a:rPr>
              <a:t>Additional Resources:</a:t>
            </a:r>
          </a:p>
        </p:txBody>
      </p:sp>
      <p:sp>
        <p:nvSpPr>
          <p:cNvPr id="4" name="Rectangle 3"/>
          <p:cNvSpPr/>
          <p:nvPr/>
        </p:nvSpPr>
        <p:spPr>
          <a:xfrm>
            <a:off x="719403" y="715556"/>
            <a:ext cx="10707621" cy="6740307"/>
          </a:xfrm>
          <a:prstGeom prst="rect">
            <a:avLst/>
          </a:prstGeom>
        </p:spPr>
        <p:txBody>
          <a:bodyPr wrap="square">
            <a:spAutoFit/>
          </a:bodyPr>
          <a:lstStyle/>
          <a:p>
            <a:pPr marL="380990" indent="-380990">
              <a:buClr>
                <a:srgbClr val="EE7401"/>
              </a:buClr>
              <a:buFont typeface="Arial" panose="020B0604020202020204" pitchFamily="34" charset="0"/>
              <a:buChar char="•"/>
            </a:pPr>
            <a:endParaRPr lang="en-GB" sz="2400" dirty="0">
              <a:solidFill>
                <a:schemeClr val="accent2"/>
              </a:solidFill>
              <a:hlinkClick r:id="rId3">
                <a:extLst>
                  <a:ext uri="{A12FA001-AC4F-418D-AE19-62706E023703}">
                    <ahyp:hlinkClr xmlns:ahyp="http://schemas.microsoft.com/office/drawing/2018/hyperlinkcolor" val="tx"/>
                  </a:ext>
                </a:extLst>
              </a:hlinkClick>
            </a:endParaRPr>
          </a:p>
          <a:p>
            <a:pPr marL="380990" indent="-380990">
              <a:buClr>
                <a:srgbClr val="EE7401"/>
              </a:buClr>
              <a:buFont typeface="Arial" panose="020B0604020202020204" pitchFamily="34" charset="0"/>
              <a:buChar char="•"/>
            </a:pPr>
            <a:r>
              <a:rPr lang="en-GB" sz="2400" b="1" u="sng" dirty="0">
                <a:solidFill>
                  <a:schemeClr val="accent2"/>
                </a:solidFill>
              </a:rPr>
              <a:t>Private fostering: better information, better understanding (Ofsted)</a:t>
            </a:r>
          </a:p>
          <a:p>
            <a:pPr marL="380990" indent="-380990">
              <a:buClr>
                <a:srgbClr val="EE7401"/>
              </a:buClr>
              <a:buFont typeface="Arial" panose="020B0604020202020204" pitchFamily="34" charset="0"/>
              <a:buChar char="•"/>
            </a:pPr>
            <a:endParaRPr lang="en-GB" sz="2400" b="1" u="sng" dirty="0">
              <a:solidFill>
                <a:schemeClr val="accent2"/>
              </a:solidFill>
            </a:endParaRPr>
          </a:p>
          <a:p>
            <a:pPr marL="380990" indent="-380990">
              <a:buClr>
                <a:srgbClr val="EE7401"/>
              </a:buClr>
              <a:buFont typeface="Arial" panose="020B0604020202020204" pitchFamily="34" charset="0"/>
              <a:buChar char="•"/>
            </a:pPr>
            <a:r>
              <a:rPr lang="en-GB" sz="2400" b="1" u="sng" dirty="0">
                <a:solidFill>
                  <a:schemeClr val="accent2"/>
                </a:solidFill>
              </a:rPr>
              <a:t>The Children (Private Arrangements for Fostering) Regulations 2005</a:t>
            </a:r>
          </a:p>
          <a:p>
            <a:pPr marL="380990" indent="-380990">
              <a:buClr>
                <a:srgbClr val="EE7401"/>
              </a:buClr>
              <a:buFont typeface="Arial" panose="020B0604020202020204" pitchFamily="34" charset="0"/>
              <a:buChar char="•"/>
            </a:pPr>
            <a:endParaRPr lang="en-GB" sz="2400" b="1" u="sng" dirty="0">
              <a:solidFill>
                <a:schemeClr val="accent2"/>
              </a:solidFill>
            </a:endParaRPr>
          </a:p>
          <a:p>
            <a:pPr marL="380990" indent="-380990">
              <a:buClr>
                <a:srgbClr val="EE7401"/>
              </a:buClr>
              <a:buFont typeface="Arial" panose="020B0604020202020204" pitchFamily="34" charset="0"/>
              <a:buChar char="•"/>
            </a:pPr>
            <a:r>
              <a:rPr lang="en-GB" sz="2400" b="1" u="sng" dirty="0">
                <a:solidFill>
                  <a:schemeClr val="accent2"/>
                </a:solidFill>
              </a:rPr>
              <a:t>National Minimum Standards for Private Fostering 2005</a:t>
            </a:r>
          </a:p>
          <a:p>
            <a:pPr marL="380990" indent="-380990">
              <a:buClr>
                <a:srgbClr val="EE7401"/>
              </a:buClr>
              <a:buFont typeface="Arial" panose="020B0604020202020204" pitchFamily="34" charset="0"/>
              <a:buChar char="•"/>
            </a:pPr>
            <a:endParaRPr lang="en-GB" sz="2400" b="1" u="sng" dirty="0">
              <a:solidFill>
                <a:schemeClr val="accent2"/>
              </a:solidFill>
            </a:endParaRPr>
          </a:p>
          <a:p>
            <a:pPr marL="380990" indent="-380990">
              <a:buClr>
                <a:srgbClr val="EE7401"/>
              </a:buClr>
              <a:buFont typeface="Arial" panose="020B0604020202020204" pitchFamily="34" charset="0"/>
              <a:buChar char="•"/>
            </a:pPr>
            <a:r>
              <a:rPr lang="en-GB" sz="2400" b="1" u="sng" dirty="0">
                <a:solidFill>
                  <a:schemeClr val="accent2"/>
                </a:solidFill>
              </a:rPr>
              <a:t>Replacement Children Act 1989 Guidance on Private Fostering 2005</a:t>
            </a:r>
          </a:p>
          <a:p>
            <a:pPr marL="380990" indent="-380990">
              <a:buClr>
                <a:srgbClr val="EE7401"/>
              </a:buClr>
              <a:buFont typeface="Arial" panose="020B0604020202020204" pitchFamily="34" charset="0"/>
              <a:buChar char="•"/>
            </a:pPr>
            <a:endParaRPr lang="en-GB" sz="2400" b="1" u="sng" dirty="0">
              <a:solidFill>
                <a:schemeClr val="accent6">
                  <a:lumMod val="75000"/>
                </a:schemeClr>
              </a:solidFill>
            </a:endParaRPr>
          </a:p>
          <a:p>
            <a:pPr marL="380990" indent="-380990">
              <a:buClr>
                <a:srgbClr val="EE7401"/>
              </a:buClr>
              <a:buFont typeface="Arial" panose="020B0604020202020204" pitchFamily="34" charset="0"/>
              <a:buChar char="•"/>
            </a:pPr>
            <a:r>
              <a:rPr lang="en-GB" sz="2400" b="1" u="sng" dirty="0">
                <a:solidFill>
                  <a:srgbClr val="FF0000"/>
                </a:solidFill>
                <a:hlinkClick r:id="rId4"/>
              </a:rPr>
              <a:t>www.privatefostering.org.uk</a:t>
            </a:r>
            <a:endParaRPr lang="en-GB" sz="2400" b="1" u="sng" dirty="0">
              <a:solidFill>
                <a:srgbClr val="FF0000"/>
              </a:solidFill>
            </a:endParaRPr>
          </a:p>
          <a:p>
            <a:pPr marL="380990" indent="-380990">
              <a:buClr>
                <a:srgbClr val="EE7401"/>
              </a:buClr>
              <a:buFont typeface="Arial" panose="020B0604020202020204" pitchFamily="34" charset="0"/>
              <a:buChar char="•"/>
            </a:pPr>
            <a:endParaRPr lang="en-GB" sz="2400" b="1" u="sng" dirty="0">
              <a:solidFill>
                <a:srgbClr val="FF0000"/>
              </a:solidFill>
            </a:endParaRPr>
          </a:p>
          <a:p>
            <a:pPr marL="380990" indent="-380990">
              <a:buClr>
                <a:srgbClr val="EE7401"/>
              </a:buClr>
              <a:buFont typeface="Arial" panose="020B0604020202020204" pitchFamily="34" charset="0"/>
              <a:buChar char="•"/>
            </a:pPr>
            <a:r>
              <a:rPr lang="en-GB" sz="2400" b="1" u="sng" dirty="0">
                <a:solidFill>
                  <a:schemeClr val="accent2"/>
                </a:solidFill>
                <a:hlinkClick r:id="rId5">
                  <a:extLst>
                    <a:ext uri="{A12FA001-AC4F-418D-AE19-62706E023703}">
                      <ahyp:hlinkClr xmlns:ahyp="http://schemas.microsoft.com/office/drawing/2018/hyperlinkcolor" val="tx"/>
                    </a:ext>
                  </a:extLst>
                </a:hlinkClick>
              </a:rPr>
              <a:t>Introduction to private fostering </a:t>
            </a:r>
            <a:r>
              <a:rPr lang="en-GB" sz="2400" b="1" u="sng" dirty="0">
                <a:solidFill>
                  <a:srgbClr val="0070C0"/>
                </a:solidFill>
                <a:hlinkClick r:id="rId5">
                  <a:extLst>
                    <a:ext uri="{A12FA001-AC4F-418D-AE19-62706E023703}">
                      <ahyp:hlinkClr xmlns:ahyp="http://schemas.microsoft.com/office/drawing/2018/hyperlinkcolor" val="tx"/>
                    </a:ext>
                  </a:extLst>
                </a:hlinkClick>
              </a:rPr>
              <a:t>https://www.youtube.com/watch?v=XlgHVynA070</a:t>
            </a:r>
            <a:endParaRPr lang="en-GB" sz="2400" b="1" u="sng" dirty="0">
              <a:solidFill>
                <a:srgbClr val="0070C0"/>
              </a:solidFill>
            </a:endParaRPr>
          </a:p>
          <a:p>
            <a:pPr marL="380990" indent="-380990">
              <a:buClr>
                <a:srgbClr val="EE7401"/>
              </a:buClr>
              <a:buFont typeface="Arial" panose="020B0604020202020204" pitchFamily="34" charset="0"/>
              <a:buChar char="•"/>
            </a:pPr>
            <a:endParaRPr lang="en-GB" sz="2400" b="1" u="sng" dirty="0">
              <a:solidFill>
                <a:srgbClr val="0070C0"/>
              </a:solidFill>
            </a:endParaRPr>
          </a:p>
          <a:p>
            <a:pPr marL="380990" indent="-380990">
              <a:buClr>
                <a:srgbClr val="EE7401"/>
              </a:buClr>
              <a:buFont typeface="Arial" panose="020B0604020202020204" pitchFamily="34" charset="0"/>
              <a:buChar char="•"/>
            </a:pPr>
            <a:r>
              <a:rPr lang="en-GB" sz="2400" b="1" i="0" u="sng" dirty="0">
                <a:solidFill>
                  <a:schemeClr val="accent2"/>
                </a:solidFill>
                <a:effectLst/>
                <a:latin typeface="YouTube Sans"/>
              </a:rPr>
              <a:t>Somebody Else's Child: A film about private fostering- </a:t>
            </a:r>
            <a:r>
              <a:rPr lang="en-GB" sz="2400" b="1" i="0" dirty="0">
                <a:solidFill>
                  <a:srgbClr val="0F0F0F"/>
                </a:solidFill>
                <a:effectLst/>
                <a:latin typeface="YouTube Sans"/>
                <a:hlinkClick r:id="rId6"/>
              </a:rPr>
              <a:t>https://www.youtube.com/watch?v=vQDVzHXdISA</a:t>
            </a:r>
            <a:r>
              <a:rPr lang="en-GB" sz="2400" b="1" i="0" dirty="0">
                <a:solidFill>
                  <a:srgbClr val="0F0F0F"/>
                </a:solidFill>
                <a:effectLst/>
                <a:latin typeface="YouTube Sans"/>
              </a:rPr>
              <a:t> </a:t>
            </a:r>
          </a:p>
          <a:p>
            <a:pPr marL="380990" indent="-380990">
              <a:buClr>
                <a:srgbClr val="EE7401"/>
              </a:buClr>
              <a:buFont typeface="Arial" panose="020B0604020202020204" pitchFamily="34" charset="0"/>
              <a:buChar char="•"/>
            </a:pPr>
            <a:endParaRPr lang="en-GB" sz="2400" b="1" u="sng" dirty="0"/>
          </a:p>
          <a:p>
            <a:pPr marL="380990" indent="-380990">
              <a:buClr>
                <a:srgbClr val="EE7401"/>
              </a:buClr>
              <a:buFont typeface="Arial" panose="020B0604020202020204" pitchFamily="34" charset="0"/>
              <a:buChar char="•"/>
            </a:pPr>
            <a:endParaRPr lang="en-GB" sz="2400" b="1" u="sng" dirty="0"/>
          </a:p>
        </p:txBody>
      </p:sp>
      <p:pic>
        <p:nvPicPr>
          <p:cNvPr id="3" name="Picture 2">
            <a:extLst>
              <a:ext uri="{FF2B5EF4-FFF2-40B4-BE49-F238E27FC236}">
                <a16:creationId xmlns:a16="http://schemas.microsoft.com/office/drawing/2014/main" id="{51B67B1E-ABC8-C2FA-AB70-F9933F150476}"/>
              </a:ext>
            </a:extLst>
          </p:cNvPr>
          <p:cNvPicPr>
            <a:picLocks noChangeAspect="1"/>
          </p:cNvPicPr>
          <p:nvPr/>
        </p:nvPicPr>
        <p:blipFill>
          <a:blip r:embed="rId7"/>
          <a:stretch>
            <a:fillRect/>
          </a:stretch>
        </p:blipFill>
        <p:spPr>
          <a:xfrm>
            <a:off x="9433931" y="5671773"/>
            <a:ext cx="2389773" cy="821102"/>
          </a:xfrm>
          <a:prstGeom prst="rect">
            <a:avLst/>
          </a:prstGeom>
        </p:spPr>
      </p:pic>
    </p:spTree>
    <p:extLst>
      <p:ext uri="{BB962C8B-B14F-4D97-AF65-F5344CB8AC3E}">
        <p14:creationId xmlns:p14="http://schemas.microsoft.com/office/powerpoint/2010/main" val="8318091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5999" y="398509"/>
            <a:ext cx="10561084" cy="1143000"/>
          </a:xfrm>
        </p:spPr>
        <p:txBody>
          <a:bodyPr/>
          <a:lstStyle/>
          <a:p>
            <a:r>
              <a:rPr lang="en-GB" b="1" dirty="0"/>
              <a:t>Thank you </a:t>
            </a:r>
          </a:p>
        </p:txBody>
      </p:sp>
      <p:sp>
        <p:nvSpPr>
          <p:cNvPr id="3" name="Text Placeholder 2"/>
          <p:cNvSpPr>
            <a:spLocks noGrp="1"/>
          </p:cNvSpPr>
          <p:nvPr>
            <p:ph type="body" sz="quarter" idx="11"/>
          </p:nvPr>
        </p:nvSpPr>
        <p:spPr>
          <a:xfrm>
            <a:off x="815999" y="2171060"/>
            <a:ext cx="9889173" cy="2278278"/>
          </a:xfrm>
        </p:spPr>
        <p:txBody>
          <a:bodyPr>
            <a:normAutofit/>
          </a:bodyPr>
          <a:lstStyle/>
          <a:p>
            <a:pPr marL="0" indent="0">
              <a:buNone/>
            </a:pPr>
            <a:r>
              <a:rPr lang="en-GB" dirty="0">
                <a:hlinkClick r:id="rId3">
                  <a:extLst>
                    <a:ext uri="{A12FA001-AC4F-418D-AE19-62706E023703}">
                      <ahyp:hlinkClr xmlns:ahyp="http://schemas.microsoft.com/office/drawing/2018/hyperlinkcolor" val="tx"/>
                    </a:ext>
                  </a:extLst>
                </a:hlinkClick>
              </a:rPr>
              <a:t>https://www.derbyshire.gov.uk/fostering</a:t>
            </a:r>
            <a:endParaRPr lang="en-GB" dirty="0"/>
          </a:p>
          <a:p>
            <a:pPr marL="0" indent="0">
              <a:buNone/>
            </a:pPr>
            <a:endParaRPr lang="en-GB" dirty="0"/>
          </a:p>
          <a:p>
            <a:endParaRPr lang="en-GB" dirty="0"/>
          </a:p>
        </p:txBody>
      </p:sp>
      <p:pic>
        <p:nvPicPr>
          <p:cNvPr id="5" name="Picture 4">
            <a:extLst>
              <a:ext uri="{FF2B5EF4-FFF2-40B4-BE49-F238E27FC236}">
                <a16:creationId xmlns:a16="http://schemas.microsoft.com/office/drawing/2014/main" id="{FB7CF374-4215-4DAF-9256-955D762013F4}"/>
              </a:ext>
            </a:extLst>
          </p:cNvPr>
          <p:cNvPicPr>
            <a:picLocks noChangeAspect="1"/>
          </p:cNvPicPr>
          <p:nvPr/>
        </p:nvPicPr>
        <p:blipFill>
          <a:blip r:embed="rId4"/>
          <a:stretch>
            <a:fillRect/>
          </a:stretch>
        </p:blipFill>
        <p:spPr>
          <a:xfrm>
            <a:off x="9097834" y="5708440"/>
            <a:ext cx="2765899" cy="950335"/>
          </a:xfrm>
          <a:prstGeom prst="rect">
            <a:avLst/>
          </a:prstGeom>
        </p:spPr>
      </p:pic>
    </p:spTree>
    <p:extLst>
      <p:ext uri="{BB962C8B-B14F-4D97-AF65-F5344CB8AC3E}">
        <p14:creationId xmlns:p14="http://schemas.microsoft.com/office/powerpoint/2010/main" val="36814884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solidFill>
                  <a:schemeClr val="accent2"/>
                </a:solidFill>
              </a:rPr>
              <a:t>Learning Outcomes</a:t>
            </a:r>
          </a:p>
        </p:txBody>
      </p:sp>
      <p:sp>
        <p:nvSpPr>
          <p:cNvPr id="3" name="Text Placeholder 2"/>
          <p:cNvSpPr>
            <a:spLocks noGrp="1"/>
          </p:cNvSpPr>
          <p:nvPr>
            <p:ph type="body" sz="quarter" idx="11"/>
          </p:nvPr>
        </p:nvSpPr>
        <p:spPr>
          <a:xfrm>
            <a:off x="815999" y="1700808"/>
            <a:ext cx="10589420" cy="3843357"/>
          </a:xfrm>
        </p:spPr>
        <p:txBody>
          <a:bodyPr/>
          <a:lstStyle/>
          <a:p>
            <a:pPr marL="457189" indent="-457189">
              <a:buClr>
                <a:schemeClr val="accent2"/>
              </a:buClr>
            </a:pPr>
            <a:r>
              <a:rPr lang="en-GB" dirty="0"/>
              <a:t>Know how to recognise a Private Fostering arrangement.</a:t>
            </a:r>
          </a:p>
          <a:p>
            <a:pPr marL="457189" indent="-457189">
              <a:buClr>
                <a:schemeClr val="accent2"/>
              </a:buClr>
            </a:pPr>
            <a:endParaRPr lang="en-GB" dirty="0"/>
          </a:p>
          <a:p>
            <a:pPr marL="457189" indent="-457189">
              <a:buClr>
                <a:schemeClr val="accent2"/>
              </a:buClr>
            </a:pPr>
            <a:r>
              <a:rPr lang="en-GB" dirty="0"/>
              <a:t>Understand the Local Authority’s duties towards Privately Fostered children.</a:t>
            </a:r>
          </a:p>
          <a:p>
            <a:pPr>
              <a:buClr>
                <a:schemeClr val="accent2"/>
              </a:buClr>
            </a:pPr>
            <a:endParaRPr lang="en-GB" dirty="0"/>
          </a:p>
          <a:p>
            <a:pPr marL="457189" indent="-457189">
              <a:buClr>
                <a:schemeClr val="accent2"/>
              </a:buClr>
            </a:pPr>
            <a:r>
              <a:rPr lang="en-GB" dirty="0"/>
              <a:t>Know how to notify of a Private Fostering arrangement.</a:t>
            </a:r>
          </a:p>
        </p:txBody>
      </p:sp>
      <p:pic>
        <p:nvPicPr>
          <p:cNvPr id="5" name="Picture 4">
            <a:extLst>
              <a:ext uri="{FF2B5EF4-FFF2-40B4-BE49-F238E27FC236}">
                <a16:creationId xmlns:a16="http://schemas.microsoft.com/office/drawing/2014/main" id="{FA7FD494-DF2C-B9F8-E366-32608D13755C}"/>
              </a:ext>
            </a:extLst>
          </p:cNvPr>
          <p:cNvPicPr>
            <a:picLocks noChangeAspect="1"/>
          </p:cNvPicPr>
          <p:nvPr/>
        </p:nvPicPr>
        <p:blipFill>
          <a:blip r:embed="rId3"/>
          <a:stretch>
            <a:fillRect/>
          </a:stretch>
        </p:blipFill>
        <p:spPr>
          <a:xfrm>
            <a:off x="9043243" y="5517371"/>
            <a:ext cx="2765899" cy="950335"/>
          </a:xfrm>
          <a:prstGeom prst="rect">
            <a:avLst/>
          </a:prstGeom>
        </p:spPr>
      </p:pic>
    </p:spTree>
    <p:extLst>
      <p:ext uri="{BB962C8B-B14F-4D97-AF65-F5344CB8AC3E}">
        <p14:creationId xmlns:p14="http://schemas.microsoft.com/office/powerpoint/2010/main" val="31454375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What is Private Fostering?</a:t>
            </a:r>
          </a:p>
        </p:txBody>
      </p:sp>
      <p:sp>
        <p:nvSpPr>
          <p:cNvPr id="3" name="Text Placeholder 2"/>
          <p:cNvSpPr>
            <a:spLocks noGrp="1"/>
          </p:cNvSpPr>
          <p:nvPr>
            <p:ph type="body" sz="quarter" idx="11"/>
          </p:nvPr>
        </p:nvSpPr>
        <p:spPr/>
        <p:txBody>
          <a:bodyPr>
            <a:normAutofit fontScale="92500" lnSpcReduction="10000"/>
          </a:bodyPr>
          <a:lstStyle/>
          <a:p>
            <a:pPr marL="457189" indent="-457189"/>
            <a:endParaRPr lang="en-GB" dirty="0"/>
          </a:p>
          <a:p>
            <a:pPr marL="457189" indent="-457189"/>
            <a:r>
              <a:rPr lang="en-GB" dirty="0"/>
              <a:t>A </a:t>
            </a:r>
            <a:r>
              <a:rPr lang="en-GB" b="1" u="sng" dirty="0"/>
              <a:t>private</a:t>
            </a:r>
            <a:r>
              <a:rPr lang="en-GB" dirty="0"/>
              <a:t> arrangement between a parent and a carer </a:t>
            </a:r>
          </a:p>
          <a:p>
            <a:pPr marL="457189" indent="-457189"/>
            <a:endParaRPr lang="en-GB" dirty="0"/>
          </a:p>
          <a:p>
            <a:pPr marL="457189" indent="-457189"/>
            <a:r>
              <a:rPr lang="en-GB" dirty="0"/>
              <a:t>For a child who is </a:t>
            </a:r>
            <a:r>
              <a:rPr lang="en-GB" b="1" u="sng" dirty="0"/>
              <a:t>under 16 </a:t>
            </a:r>
            <a:r>
              <a:rPr lang="en-GB" dirty="0"/>
              <a:t>(or under 18 with a disability).</a:t>
            </a:r>
          </a:p>
          <a:p>
            <a:endParaRPr lang="en-GB" dirty="0"/>
          </a:p>
          <a:p>
            <a:pPr marL="457189" indent="-457189"/>
            <a:r>
              <a:rPr lang="en-GB" dirty="0"/>
              <a:t>To live away from home and be cared for by </a:t>
            </a:r>
            <a:r>
              <a:rPr lang="en-GB" b="1" u="sng" dirty="0"/>
              <a:t>someone who is not a parent, a person with PR or a close relative.</a:t>
            </a:r>
          </a:p>
          <a:p>
            <a:pPr marL="457189" indent="-457189"/>
            <a:endParaRPr lang="en-GB" dirty="0"/>
          </a:p>
          <a:p>
            <a:pPr marL="457189" indent="-457189"/>
            <a:r>
              <a:rPr lang="en-GB" dirty="0"/>
              <a:t>Arrangement is for </a:t>
            </a:r>
            <a:r>
              <a:rPr lang="en-GB" b="1" u="sng" dirty="0"/>
              <a:t>28 days </a:t>
            </a:r>
            <a:r>
              <a:rPr lang="en-GB" dirty="0"/>
              <a:t>or longer.</a:t>
            </a:r>
          </a:p>
          <a:p>
            <a:pPr marL="457189" indent="-457189"/>
            <a:endParaRPr lang="en-GB" dirty="0"/>
          </a:p>
        </p:txBody>
      </p:sp>
      <p:pic>
        <p:nvPicPr>
          <p:cNvPr id="5" name="Picture 4">
            <a:extLst>
              <a:ext uri="{FF2B5EF4-FFF2-40B4-BE49-F238E27FC236}">
                <a16:creationId xmlns:a16="http://schemas.microsoft.com/office/drawing/2014/main" id="{695FEB71-A383-6D8F-6936-AD6A8BDC469E}"/>
              </a:ext>
            </a:extLst>
          </p:cNvPr>
          <p:cNvPicPr>
            <a:picLocks noChangeAspect="1"/>
          </p:cNvPicPr>
          <p:nvPr/>
        </p:nvPicPr>
        <p:blipFill>
          <a:blip r:embed="rId3"/>
          <a:stretch>
            <a:fillRect/>
          </a:stretch>
        </p:blipFill>
        <p:spPr>
          <a:xfrm>
            <a:off x="9043243" y="5517371"/>
            <a:ext cx="2765899" cy="950335"/>
          </a:xfrm>
          <a:prstGeom prst="rect">
            <a:avLst/>
          </a:prstGeom>
        </p:spPr>
      </p:pic>
    </p:spTree>
    <p:extLst>
      <p:ext uri="{BB962C8B-B14F-4D97-AF65-F5344CB8AC3E}">
        <p14:creationId xmlns:p14="http://schemas.microsoft.com/office/powerpoint/2010/main" val="6833466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817523" y="2084851"/>
            <a:ext cx="5040000" cy="4992555"/>
          </a:xfrm>
        </p:spPr>
        <p:txBody>
          <a:bodyPr>
            <a:normAutofit/>
          </a:bodyPr>
          <a:lstStyle/>
          <a:p>
            <a:pPr marL="0" indent="0">
              <a:buClr>
                <a:schemeClr val="accent2"/>
              </a:buClr>
              <a:buNone/>
            </a:pPr>
            <a:r>
              <a:rPr lang="en-US" sz="3200" b="1" dirty="0"/>
              <a:t>Close Relative:</a:t>
            </a:r>
            <a:endParaRPr lang="en-US" sz="3733" b="1" dirty="0"/>
          </a:p>
          <a:p>
            <a:pPr marL="457189" indent="-457189">
              <a:buClr>
                <a:schemeClr val="accent2"/>
              </a:buClr>
            </a:pPr>
            <a:r>
              <a:rPr lang="en-US" sz="2667" dirty="0"/>
              <a:t>Grandparent</a:t>
            </a:r>
          </a:p>
          <a:p>
            <a:pPr marL="457189" indent="-457189">
              <a:buClr>
                <a:schemeClr val="accent2"/>
              </a:buClr>
            </a:pPr>
            <a:r>
              <a:rPr lang="en-US" sz="2667" dirty="0"/>
              <a:t>Brother, Sister</a:t>
            </a:r>
          </a:p>
          <a:p>
            <a:pPr marL="457189" indent="-457189">
              <a:buClr>
                <a:schemeClr val="accent2"/>
              </a:buClr>
            </a:pPr>
            <a:r>
              <a:rPr lang="en-US" sz="2667" dirty="0"/>
              <a:t>Uncle, Aunt</a:t>
            </a:r>
          </a:p>
          <a:p>
            <a:pPr marL="457189" indent="-457189">
              <a:buClr>
                <a:schemeClr val="accent2"/>
              </a:buClr>
            </a:pPr>
            <a:r>
              <a:rPr lang="en-US" sz="2667" dirty="0"/>
              <a:t>Step Parent </a:t>
            </a:r>
          </a:p>
          <a:p>
            <a:pPr marL="457189" indent="-457189">
              <a:buClr>
                <a:schemeClr val="accent2"/>
              </a:buClr>
            </a:pPr>
            <a:r>
              <a:rPr lang="en-US" sz="2667" dirty="0"/>
              <a:t>(Full blood, half blood, or by affinity, e.g. marriage), </a:t>
            </a:r>
            <a:r>
              <a:rPr lang="en-GB" sz="2667" dirty="0"/>
              <a:t>or other persons having parental responsibility</a:t>
            </a:r>
            <a:r>
              <a:rPr lang="en-GB" sz="3200" dirty="0"/>
              <a:t>.</a:t>
            </a:r>
            <a:r>
              <a:rPr lang="en-US" sz="3200" dirty="0"/>
              <a:t> </a:t>
            </a:r>
          </a:p>
          <a:p>
            <a:pPr marL="457189" indent="-457189">
              <a:buClr>
                <a:schemeClr val="accent2"/>
              </a:buClr>
            </a:pPr>
            <a:endParaRPr lang="en-US" sz="3200" dirty="0"/>
          </a:p>
          <a:p>
            <a:pPr>
              <a:buClr>
                <a:schemeClr val="accent2"/>
              </a:buClr>
            </a:pPr>
            <a:endParaRPr lang="en-GB" dirty="0"/>
          </a:p>
        </p:txBody>
      </p:sp>
      <p:sp>
        <p:nvSpPr>
          <p:cNvPr id="4" name="Text Placeholder 3"/>
          <p:cNvSpPr>
            <a:spLocks noGrp="1"/>
          </p:cNvSpPr>
          <p:nvPr>
            <p:ph type="body" sz="quarter" idx="12"/>
          </p:nvPr>
        </p:nvSpPr>
        <p:spPr>
          <a:xfrm>
            <a:off x="6411005" y="2084851"/>
            <a:ext cx="5040000" cy="3843357"/>
          </a:xfrm>
        </p:spPr>
        <p:txBody>
          <a:bodyPr/>
          <a:lstStyle/>
          <a:p>
            <a:pPr marL="0" indent="0">
              <a:buClr>
                <a:schemeClr val="accent2"/>
              </a:buClr>
              <a:buNone/>
            </a:pPr>
            <a:r>
              <a:rPr lang="en-GB" sz="3200" b="1" dirty="0"/>
              <a:t>Not a Close Relative:</a:t>
            </a:r>
          </a:p>
          <a:p>
            <a:pPr marL="457189" indent="-457189">
              <a:buClr>
                <a:schemeClr val="accent2"/>
              </a:buClr>
            </a:pPr>
            <a:r>
              <a:rPr lang="en-GB" dirty="0"/>
              <a:t>Cousin</a:t>
            </a:r>
          </a:p>
          <a:p>
            <a:pPr marL="457189" indent="-457189">
              <a:buClr>
                <a:schemeClr val="accent2"/>
              </a:buClr>
            </a:pPr>
            <a:r>
              <a:rPr lang="en-GB" dirty="0"/>
              <a:t>Great Grandparent</a:t>
            </a:r>
          </a:p>
          <a:p>
            <a:pPr marL="457189" indent="-457189">
              <a:buClr>
                <a:schemeClr val="accent2"/>
              </a:buClr>
            </a:pPr>
            <a:r>
              <a:rPr lang="en-GB" dirty="0"/>
              <a:t>Great Uncle or Aunt</a:t>
            </a:r>
          </a:p>
          <a:p>
            <a:pPr marL="457189" indent="-457189">
              <a:buClr>
                <a:schemeClr val="accent2"/>
              </a:buClr>
            </a:pPr>
            <a:r>
              <a:rPr lang="en-GB" dirty="0"/>
              <a:t>Friend of family</a:t>
            </a:r>
          </a:p>
          <a:p>
            <a:pPr marL="457189" indent="-457189">
              <a:buClr>
                <a:schemeClr val="accent2"/>
              </a:buClr>
            </a:pPr>
            <a:r>
              <a:rPr lang="en-GB" dirty="0"/>
              <a:t>Neighbour</a:t>
            </a:r>
          </a:p>
          <a:p>
            <a:endParaRPr lang="en-GB" dirty="0"/>
          </a:p>
        </p:txBody>
      </p:sp>
      <p:sp>
        <p:nvSpPr>
          <p:cNvPr id="5" name="Title 4"/>
          <p:cNvSpPr>
            <a:spLocks noGrp="1"/>
          </p:cNvSpPr>
          <p:nvPr>
            <p:ph type="title"/>
          </p:nvPr>
        </p:nvSpPr>
        <p:spPr>
          <a:xfrm>
            <a:off x="817523" y="356659"/>
            <a:ext cx="10560000" cy="1156988"/>
          </a:xfrm>
        </p:spPr>
        <p:txBody>
          <a:bodyPr>
            <a:normAutofit/>
          </a:bodyPr>
          <a:lstStyle/>
          <a:p>
            <a:r>
              <a:rPr lang="en-GB" b="1" dirty="0">
                <a:solidFill>
                  <a:schemeClr val="accent2"/>
                </a:solidFill>
              </a:rPr>
              <a:t>Definition of a Close Relative</a:t>
            </a:r>
            <a:br>
              <a:rPr lang="en-GB" b="1" dirty="0"/>
            </a:br>
            <a:endParaRPr lang="en-GB" sz="2667" dirty="0"/>
          </a:p>
        </p:txBody>
      </p:sp>
      <p:sp>
        <p:nvSpPr>
          <p:cNvPr id="6" name="TextBox 5"/>
          <p:cNvSpPr txBox="1"/>
          <p:nvPr/>
        </p:nvSpPr>
        <p:spPr>
          <a:xfrm>
            <a:off x="729174" y="1223077"/>
            <a:ext cx="10736697" cy="830997"/>
          </a:xfrm>
          <a:prstGeom prst="rect">
            <a:avLst/>
          </a:prstGeom>
          <a:noFill/>
        </p:spPr>
        <p:txBody>
          <a:bodyPr wrap="square" rtlCol="0">
            <a:spAutoFit/>
          </a:bodyPr>
          <a:lstStyle/>
          <a:p>
            <a:r>
              <a:rPr lang="en-GB" sz="2400" dirty="0">
                <a:solidFill>
                  <a:srgbClr val="EE7401"/>
                </a:solidFill>
              </a:rPr>
              <a:t>Private foster carers </a:t>
            </a:r>
            <a:r>
              <a:rPr lang="en-GB" sz="2400" b="1" u="sng" dirty="0">
                <a:solidFill>
                  <a:srgbClr val="EE7401"/>
                </a:solidFill>
              </a:rPr>
              <a:t>can be from the extended family</a:t>
            </a:r>
            <a:r>
              <a:rPr lang="en-GB" sz="2400" dirty="0">
                <a:solidFill>
                  <a:srgbClr val="EE7401"/>
                </a:solidFill>
              </a:rPr>
              <a:t>, but are not ‘’close relatives’’ as defined by the Children Act 1989.</a:t>
            </a:r>
          </a:p>
        </p:txBody>
      </p:sp>
      <p:pic>
        <p:nvPicPr>
          <p:cNvPr id="7" name="Picture 6">
            <a:extLst>
              <a:ext uri="{FF2B5EF4-FFF2-40B4-BE49-F238E27FC236}">
                <a16:creationId xmlns:a16="http://schemas.microsoft.com/office/drawing/2014/main" id="{738ECB05-4535-5ABF-A0E9-A38AC03B0D2A}"/>
              </a:ext>
            </a:extLst>
          </p:cNvPr>
          <p:cNvPicPr>
            <a:picLocks noChangeAspect="1"/>
          </p:cNvPicPr>
          <p:nvPr/>
        </p:nvPicPr>
        <p:blipFill>
          <a:blip r:embed="rId3"/>
          <a:stretch>
            <a:fillRect/>
          </a:stretch>
        </p:blipFill>
        <p:spPr>
          <a:xfrm>
            <a:off x="9043243" y="5517371"/>
            <a:ext cx="2765899" cy="950335"/>
          </a:xfrm>
          <a:prstGeom prst="rect">
            <a:avLst/>
          </a:prstGeom>
        </p:spPr>
      </p:pic>
    </p:spTree>
    <p:extLst>
      <p:ext uri="{BB962C8B-B14F-4D97-AF65-F5344CB8AC3E}">
        <p14:creationId xmlns:p14="http://schemas.microsoft.com/office/powerpoint/2010/main" val="27172978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2993" y="543821"/>
            <a:ext cx="10560000" cy="964967"/>
          </a:xfrm>
        </p:spPr>
        <p:txBody>
          <a:bodyPr/>
          <a:lstStyle/>
          <a:p>
            <a:r>
              <a:rPr lang="en-GB" b="1" dirty="0">
                <a:solidFill>
                  <a:schemeClr val="accent2"/>
                </a:solidFill>
              </a:rPr>
              <a:t>Why is Private Fostering Important?</a:t>
            </a:r>
          </a:p>
        </p:txBody>
      </p:sp>
      <p:sp>
        <p:nvSpPr>
          <p:cNvPr id="3" name="Text Placeholder 2"/>
          <p:cNvSpPr>
            <a:spLocks noGrp="1"/>
          </p:cNvSpPr>
          <p:nvPr>
            <p:ph type="body" sz="quarter" idx="11"/>
          </p:nvPr>
        </p:nvSpPr>
        <p:spPr>
          <a:xfrm>
            <a:off x="532994" y="1700808"/>
            <a:ext cx="11088761" cy="3840000"/>
          </a:xfrm>
        </p:spPr>
        <p:txBody>
          <a:bodyPr>
            <a:noAutofit/>
          </a:bodyPr>
          <a:lstStyle/>
          <a:p>
            <a:pPr marL="457189" indent="-457189">
              <a:buClr>
                <a:schemeClr val="accent2"/>
              </a:buClr>
            </a:pPr>
            <a:r>
              <a:rPr lang="en-GB" sz="2667" dirty="0"/>
              <a:t>Privately Fostered children are </a:t>
            </a:r>
            <a:r>
              <a:rPr lang="en-GB" sz="2667" b="1" u="sng" dirty="0"/>
              <a:t>not the same</a:t>
            </a:r>
            <a:r>
              <a:rPr lang="en-GB" sz="2667" b="1" dirty="0"/>
              <a:t> </a:t>
            </a:r>
            <a:r>
              <a:rPr lang="en-GB" sz="2667" dirty="0"/>
              <a:t>as children who are ‘’looked after’’.</a:t>
            </a:r>
          </a:p>
          <a:p>
            <a:pPr marL="457189" indent="-457189">
              <a:buClr>
                <a:schemeClr val="accent2"/>
              </a:buClr>
            </a:pPr>
            <a:endParaRPr lang="en-GB" sz="2667" dirty="0"/>
          </a:p>
          <a:p>
            <a:pPr marL="457189" indent="-457189">
              <a:buClr>
                <a:schemeClr val="accent2"/>
              </a:buClr>
            </a:pPr>
            <a:r>
              <a:rPr lang="en-GB" sz="2667" dirty="0"/>
              <a:t>Privately Fostered children are </a:t>
            </a:r>
            <a:r>
              <a:rPr lang="en-GB" sz="2667" b="1" u="sng" dirty="0"/>
              <a:t>potentially vulnerable.</a:t>
            </a:r>
          </a:p>
          <a:p>
            <a:pPr marL="457189" indent="-457189">
              <a:buClr>
                <a:schemeClr val="accent2"/>
              </a:buClr>
            </a:pPr>
            <a:endParaRPr lang="en-GB" sz="2667" dirty="0"/>
          </a:p>
          <a:p>
            <a:pPr marL="457189" indent="-457189">
              <a:buClr>
                <a:schemeClr val="accent2"/>
              </a:buClr>
            </a:pPr>
            <a:r>
              <a:rPr lang="en-GB" sz="2667" b="1" u="sng" dirty="0"/>
              <a:t>By law there is a duty </a:t>
            </a:r>
            <a:r>
              <a:rPr lang="en-GB" sz="2667" dirty="0"/>
              <a:t>for parents, carers and professionals to notify of any Private Fostering arrangements.</a:t>
            </a:r>
          </a:p>
          <a:p>
            <a:pPr>
              <a:buClr>
                <a:schemeClr val="accent2"/>
              </a:buClr>
            </a:pPr>
            <a:endParaRPr lang="en-GB" sz="2667" dirty="0"/>
          </a:p>
          <a:p>
            <a:pPr marL="457189" indent="-457189">
              <a:buClr>
                <a:schemeClr val="accent2"/>
              </a:buClr>
            </a:pPr>
            <a:r>
              <a:rPr lang="en-GB" sz="2667" dirty="0"/>
              <a:t>Many Privately Fostered children </a:t>
            </a:r>
            <a:r>
              <a:rPr lang="en-GB" sz="2667" b="1" u="sng" dirty="0"/>
              <a:t>do not receive the services and protection</a:t>
            </a:r>
            <a:r>
              <a:rPr lang="en-GB" sz="2667" dirty="0"/>
              <a:t> they are entitled to because they are not known to the local authority.</a:t>
            </a:r>
          </a:p>
        </p:txBody>
      </p:sp>
      <p:pic>
        <p:nvPicPr>
          <p:cNvPr id="4" name="Picture 3">
            <a:extLst>
              <a:ext uri="{FF2B5EF4-FFF2-40B4-BE49-F238E27FC236}">
                <a16:creationId xmlns:a16="http://schemas.microsoft.com/office/drawing/2014/main" id="{52CC4F97-535C-A19C-6182-B521A359DB37}"/>
              </a:ext>
            </a:extLst>
          </p:cNvPr>
          <p:cNvPicPr>
            <a:picLocks noChangeAspect="1"/>
          </p:cNvPicPr>
          <p:nvPr/>
        </p:nvPicPr>
        <p:blipFill>
          <a:blip r:embed="rId3"/>
          <a:stretch>
            <a:fillRect/>
          </a:stretch>
        </p:blipFill>
        <p:spPr>
          <a:xfrm>
            <a:off x="9971314" y="6094995"/>
            <a:ext cx="2220686" cy="763005"/>
          </a:xfrm>
          <a:prstGeom prst="rect">
            <a:avLst/>
          </a:prstGeom>
        </p:spPr>
      </p:pic>
    </p:spTree>
    <p:extLst>
      <p:ext uri="{BB962C8B-B14F-4D97-AF65-F5344CB8AC3E}">
        <p14:creationId xmlns:p14="http://schemas.microsoft.com/office/powerpoint/2010/main" val="28588513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68168" y="-36749"/>
            <a:ext cx="10560051" cy="965200"/>
          </a:xfrm>
        </p:spPr>
        <p:txBody>
          <a:bodyPr/>
          <a:lstStyle/>
          <a:p>
            <a:pPr algn="ctr"/>
            <a:r>
              <a:rPr lang="en-GB" b="1" dirty="0"/>
              <a:t>Decision Flowchart</a:t>
            </a:r>
          </a:p>
        </p:txBody>
      </p:sp>
      <p:sp>
        <p:nvSpPr>
          <p:cNvPr id="4" name="Rectangle 3"/>
          <p:cNvSpPr/>
          <p:nvPr/>
        </p:nvSpPr>
        <p:spPr>
          <a:xfrm>
            <a:off x="719403" y="1142268"/>
            <a:ext cx="3127899" cy="335707"/>
          </a:xfrm>
          <a:prstGeom prst="rect">
            <a:avLst/>
          </a:prstGeom>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GB" sz="1467" dirty="0">
                <a:solidFill>
                  <a:schemeClr val="tx1"/>
                </a:solidFill>
              </a:rPr>
              <a:t>Is the child looked after</a:t>
            </a:r>
          </a:p>
        </p:txBody>
      </p:sp>
      <p:sp>
        <p:nvSpPr>
          <p:cNvPr id="5" name="Rectangle 4"/>
          <p:cNvSpPr/>
          <p:nvPr/>
        </p:nvSpPr>
        <p:spPr>
          <a:xfrm>
            <a:off x="1995320" y="1661383"/>
            <a:ext cx="576064" cy="206015"/>
          </a:xfrm>
          <a:prstGeom prst="rect">
            <a:avLst/>
          </a:prstGeom>
          <a:solidFill>
            <a:schemeClr val="accent6">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GB" sz="1467" dirty="0">
                <a:solidFill>
                  <a:schemeClr val="tx1"/>
                </a:solidFill>
              </a:rPr>
              <a:t>No</a:t>
            </a:r>
          </a:p>
        </p:txBody>
      </p:sp>
      <p:sp>
        <p:nvSpPr>
          <p:cNvPr id="6" name="Rectangle 5"/>
          <p:cNvSpPr/>
          <p:nvPr/>
        </p:nvSpPr>
        <p:spPr>
          <a:xfrm>
            <a:off x="257474" y="2103024"/>
            <a:ext cx="4051757" cy="343715"/>
          </a:xfrm>
          <a:prstGeom prst="rect">
            <a:avLst/>
          </a:prstGeom>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GB" sz="1467" dirty="0">
                <a:solidFill>
                  <a:schemeClr val="tx1"/>
                </a:solidFill>
              </a:rPr>
              <a:t>Is the child over the age of 16 over 18 if disabled?</a:t>
            </a:r>
          </a:p>
        </p:txBody>
      </p:sp>
      <p:sp>
        <p:nvSpPr>
          <p:cNvPr id="8" name="Rectangle 7"/>
          <p:cNvSpPr/>
          <p:nvPr/>
        </p:nvSpPr>
        <p:spPr>
          <a:xfrm>
            <a:off x="1995320" y="2646119"/>
            <a:ext cx="576064" cy="228629"/>
          </a:xfrm>
          <a:prstGeom prst="rect">
            <a:avLst/>
          </a:prstGeom>
          <a:solidFill>
            <a:schemeClr val="accent6">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GB" sz="1467" dirty="0">
                <a:solidFill>
                  <a:schemeClr val="tx1"/>
                </a:solidFill>
              </a:rPr>
              <a:t>No</a:t>
            </a:r>
          </a:p>
        </p:txBody>
      </p:sp>
      <p:sp>
        <p:nvSpPr>
          <p:cNvPr id="9" name="Rectangle 8"/>
          <p:cNvSpPr/>
          <p:nvPr/>
        </p:nvSpPr>
        <p:spPr>
          <a:xfrm>
            <a:off x="257474" y="3109417"/>
            <a:ext cx="4051757" cy="457856"/>
          </a:xfrm>
          <a:prstGeom prst="rect">
            <a:avLst/>
          </a:prstGeom>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GB" sz="1467" dirty="0">
                <a:solidFill>
                  <a:schemeClr val="tx1"/>
                </a:solidFill>
              </a:rPr>
              <a:t>Is the child living with someone else with parental responsibility (e.g. a child arrangements order)?</a:t>
            </a:r>
          </a:p>
        </p:txBody>
      </p:sp>
      <p:sp>
        <p:nvSpPr>
          <p:cNvPr id="10" name="Rectangle 9"/>
          <p:cNvSpPr/>
          <p:nvPr/>
        </p:nvSpPr>
        <p:spPr>
          <a:xfrm>
            <a:off x="1995320" y="3760128"/>
            <a:ext cx="576064" cy="226581"/>
          </a:xfrm>
          <a:prstGeom prst="rect">
            <a:avLst/>
          </a:prstGeom>
          <a:solidFill>
            <a:schemeClr val="accent6">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GB" sz="1467" dirty="0">
                <a:solidFill>
                  <a:schemeClr val="tx1"/>
                </a:solidFill>
              </a:rPr>
              <a:t>No</a:t>
            </a:r>
          </a:p>
        </p:txBody>
      </p:sp>
      <p:sp>
        <p:nvSpPr>
          <p:cNvPr id="11" name="Rectangle 10"/>
          <p:cNvSpPr/>
          <p:nvPr/>
        </p:nvSpPr>
        <p:spPr>
          <a:xfrm>
            <a:off x="353484" y="4201033"/>
            <a:ext cx="4051757" cy="481816"/>
          </a:xfrm>
          <a:prstGeom prst="rect">
            <a:avLst/>
          </a:prstGeom>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GB" sz="1467" dirty="0">
                <a:solidFill>
                  <a:schemeClr val="tx1"/>
                </a:solidFill>
              </a:rPr>
              <a:t>Is the child living with a step-parent, grandparent, brother, sister, uncle or aunt?</a:t>
            </a:r>
          </a:p>
        </p:txBody>
      </p:sp>
      <p:sp>
        <p:nvSpPr>
          <p:cNvPr id="12" name="Rectangle 11"/>
          <p:cNvSpPr/>
          <p:nvPr/>
        </p:nvSpPr>
        <p:spPr>
          <a:xfrm>
            <a:off x="1995320" y="5214564"/>
            <a:ext cx="576064" cy="192633"/>
          </a:xfrm>
          <a:prstGeom prst="rect">
            <a:avLst/>
          </a:prstGeom>
          <a:solidFill>
            <a:schemeClr val="accent6">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GB" sz="1467" dirty="0">
                <a:solidFill>
                  <a:schemeClr val="tx1"/>
                </a:solidFill>
              </a:rPr>
              <a:t>No</a:t>
            </a:r>
          </a:p>
        </p:txBody>
      </p:sp>
      <p:sp>
        <p:nvSpPr>
          <p:cNvPr id="13" name="Rectangle 12"/>
          <p:cNvSpPr/>
          <p:nvPr/>
        </p:nvSpPr>
        <p:spPr>
          <a:xfrm>
            <a:off x="5472129" y="1186545"/>
            <a:ext cx="576064" cy="247153"/>
          </a:xfrm>
          <a:prstGeom prst="rect">
            <a:avLst/>
          </a:prstGeom>
          <a:solidFill>
            <a:schemeClr val="accent6">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GB" sz="1467" dirty="0">
                <a:solidFill>
                  <a:schemeClr val="tx1"/>
                </a:solidFill>
              </a:rPr>
              <a:t>Yes</a:t>
            </a:r>
          </a:p>
        </p:txBody>
      </p:sp>
      <p:sp>
        <p:nvSpPr>
          <p:cNvPr id="14" name="Rectangle 13"/>
          <p:cNvSpPr/>
          <p:nvPr/>
        </p:nvSpPr>
        <p:spPr>
          <a:xfrm>
            <a:off x="5472129" y="2145986"/>
            <a:ext cx="576064" cy="229373"/>
          </a:xfrm>
          <a:prstGeom prst="rect">
            <a:avLst/>
          </a:prstGeom>
          <a:solidFill>
            <a:schemeClr val="accent6">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GB" sz="1467" dirty="0">
                <a:solidFill>
                  <a:schemeClr val="tx1"/>
                </a:solidFill>
              </a:rPr>
              <a:t>Yes</a:t>
            </a:r>
          </a:p>
        </p:txBody>
      </p:sp>
      <p:sp>
        <p:nvSpPr>
          <p:cNvPr id="15" name="Rectangle 14"/>
          <p:cNvSpPr/>
          <p:nvPr/>
        </p:nvSpPr>
        <p:spPr>
          <a:xfrm>
            <a:off x="5472129" y="3222886"/>
            <a:ext cx="576064" cy="227055"/>
          </a:xfrm>
          <a:prstGeom prst="rect">
            <a:avLst/>
          </a:prstGeom>
          <a:solidFill>
            <a:schemeClr val="accent6">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GB" sz="1467" dirty="0">
                <a:solidFill>
                  <a:schemeClr val="tx1"/>
                </a:solidFill>
              </a:rPr>
              <a:t>Yes</a:t>
            </a:r>
          </a:p>
        </p:txBody>
      </p:sp>
      <p:sp>
        <p:nvSpPr>
          <p:cNvPr id="16" name="Rectangle 15"/>
          <p:cNvSpPr/>
          <p:nvPr/>
        </p:nvSpPr>
        <p:spPr>
          <a:xfrm>
            <a:off x="5472129" y="4319680"/>
            <a:ext cx="576064" cy="244523"/>
          </a:xfrm>
          <a:prstGeom prst="rect">
            <a:avLst/>
          </a:prstGeom>
          <a:solidFill>
            <a:schemeClr val="accent6">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GB" sz="1467" dirty="0">
                <a:solidFill>
                  <a:schemeClr val="tx1"/>
                </a:solidFill>
              </a:rPr>
              <a:t>Yes</a:t>
            </a:r>
          </a:p>
        </p:txBody>
      </p:sp>
      <p:sp>
        <p:nvSpPr>
          <p:cNvPr id="17" name="Rectangle 16"/>
          <p:cNvSpPr/>
          <p:nvPr/>
        </p:nvSpPr>
        <p:spPr>
          <a:xfrm>
            <a:off x="3847301" y="4865097"/>
            <a:ext cx="7030227" cy="881457"/>
          </a:xfrm>
          <a:prstGeom prst="rect">
            <a:avLst/>
          </a:prstGeom>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GB" sz="1467" dirty="0">
                <a:solidFill>
                  <a:schemeClr val="tx1"/>
                </a:solidFill>
              </a:rPr>
              <a:t>If the child has been there for 28 days or more, or if the plan is for them to be there for 28 days or more then this arrangement will be classes as </a:t>
            </a:r>
            <a:r>
              <a:rPr lang="en-GB" sz="1467" b="1" dirty="0">
                <a:solidFill>
                  <a:schemeClr val="tx1"/>
                </a:solidFill>
              </a:rPr>
              <a:t>Private Fostering</a:t>
            </a:r>
            <a:r>
              <a:rPr lang="en-GB" sz="1467" dirty="0">
                <a:solidFill>
                  <a:schemeClr val="tx1"/>
                </a:solidFill>
              </a:rPr>
              <a:t> and you must follow the private fostering procedures.</a:t>
            </a:r>
          </a:p>
        </p:txBody>
      </p:sp>
      <p:sp>
        <p:nvSpPr>
          <p:cNvPr id="18" name="Rectangle 17"/>
          <p:cNvSpPr/>
          <p:nvPr/>
        </p:nvSpPr>
        <p:spPr>
          <a:xfrm>
            <a:off x="7076005" y="1135852"/>
            <a:ext cx="3146720" cy="335707"/>
          </a:xfrm>
          <a:prstGeom prst="rect">
            <a:avLst/>
          </a:prstGeom>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GB" sz="1467" dirty="0">
                <a:solidFill>
                  <a:schemeClr val="tx1"/>
                </a:solidFill>
              </a:rPr>
              <a:t>Not Private Fostering</a:t>
            </a:r>
          </a:p>
        </p:txBody>
      </p:sp>
      <p:sp>
        <p:nvSpPr>
          <p:cNvPr id="19" name="Rectangle 18"/>
          <p:cNvSpPr/>
          <p:nvPr/>
        </p:nvSpPr>
        <p:spPr>
          <a:xfrm>
            <a:off x="7076007" y="2084756"/>
            <a:ext cx="3127899" cy="335707"/>
          </a:xfrm>
          <a:prstGeom prst="rect">
            <a:avLst/>
          </a:prstGeom>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GB" sz="1467" dirty="0">
                <a:solidFill>
                  <a:schemeClr val="tx1"/>
                </a:solidFill>
              </a:rPr>
              <a:t>Not Private Fostering</a:t>
            </a:r>
          </a:p>
        </p:txBody>
      </p:sp>
      <p:sp>
        <p:nvSpPr>
          <p:cNvPr id="20" name="Rectangle 19"/>
          <p:cNvSpPr/>
          <p:nvPr/>
        </p:nvSpPr>
        <p:spPr>
          <a:xfrm>
            <a:off x="7094827" y="3176393"/>
            <a:ext cx="3127899" cy="335707"/>
          </a:xfrm>
          <a:prstGeom prst="rect">
            <a:avLst/>
          </a:prstGeom>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GB" sz="1467" dirty="0">
                <a:solidFill>
                  <a:schemeClr val="tx1"/>
                </a:solidFill>
              </a:rPr>
              <a:t>Not Private Fostering</a:t>
            </a:r>
          </a:p>
        </p:txBody>
      </p:sp>
      <p:sp>
        <p:nvSpPr>
          <p:cNvPr id="21" name="Rectangle 20"/>
          <p:cNvSpPr/>
          <p:nvPr/>
        </p:nvSpPr>
        <p:spPr>
          <a:xfrm>
            <a:off x="7115082" y="4274088"/>
            <a:ext cx="3107644" cy="335707"/>
          </a:xfrm>
          <a:prstGeom prst="rect">
            <a:avLst/>
          </a:prstGeom>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GB" sz="1467" dirty="0">
                <a:solidFill>
                  <a:schemeClr val="tx1"/>
                </a:solidFill>
              </a:rPr>
              <a:t>Not Private Fostering</a:t>
            </a:r>
          </a:p>
        </p:txBody>
      </p:sp>
      <p:cxnSp>
        <p:nvCxnSpPr>
          <p:cNvPr id="28" name="Straight Arrow Connector 27"/>
          <p:cNvCxnSpPr>
            <a:stCxn id="4" idx="2"/>
            <a:endCxn id="5" idx="0"/>
          </p:cNvCxnSpPr>
          <p:nvPr/>
        </p:nvCxnSpPr>
        <p:spPr>
          <a:xfrm>
            <a:off x="2283352" y="1477975"/>
            <a:ext cx="0" cy="18340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29"/>
          <p:cNvCxnSpPr>
            <a:stCxn id="5" idx="2"/>
            <a:endCxn id="6" idx="0"/>
          </p:cNvCxnSpPr>
          <p:nvPr/>
        </p:nvCxnSpPr>
        <p:spPr>
          <a:xfrm>
            <a:off x="2283352" y="1867397"/>
            <a:ext cx="0" cy="23562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31"/>
          <p:cNvCxnSpPr>
            <a:stCxn id="6" idx="2"/>
            <a:endCxn id="8" idx="0"/>
          </p:cNvCxnSpPr>
          <p:nvPr/>
        </p:nvCxnSpPr>
        <p:spPr>
          <a:xfrm>
            <a:off x="2283352" y="2446739"/>
            <a:ext cx="0" cy="19938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4" name="Straight Arrow Connector 33"/>
          <p:cNvCxnSpPr>
            <a:stCxn id="8" idx="2"/>
            <a:endCxn id="9" idx="0"/>
          </p:cNvCxnSpPr>
          <p:nvPr/>
        </p:nvCxnSpPr>
        <p:spPr>
          <a:xfrm>
            <a:off x="2283352" y="2874748"/>
            <a:ext cx="0" cy="23466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6" name="Straight Arrow Connector 35"/>
          <p:cNvCxnSpPr>
            <a:stCxn id="9" idx="2"/>
            <a:endCxn id="10" idx="0"/>
          </p:cNvCxnSpPr>
          <p:nvPr/>
        </p:nvCxnSpPr>
        <p:spPr>
          <a:xfrm>
            <a:off x="2283352" y="3567274"/>
            <a:ext cx="0" cy="19285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8" name="Straight Arrow Connector 37"/>
          <p:cNvCxnSpPr>
            <a:stCxn id="10" idx="2"/>
          </p:cNvCxnSpPr>
          <p:nvPr/>
        </p:nvCxnSpPr>
        <p:spPr>
          <a:xfrm flipH="1">
            <a:off x="2282109" y="3986710"/>
            <a:ext cx="1244" cy="21432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0" name="Straight Arrow Connector 39"/>
          <p:cNvCxnSpPr>
            <a:endCxn id="12" idx="0"/>
          </p:cNvCxnSpPr>
          <p:nvPr/>
        </p:nvCxnSpPr>
        <p:spPr>
          <a:xfrm>
            <a:off x="2274952" y="4682850"/>
            <a:ext cx="8400" cy="5317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2" name="Straight Arrow Connector 41"/>
          <p:cNvCxnSpPr>
            <a:stCxn id="4" idx="3"/>
            <a:endCxn id="13" idx="1"/>
          </p:cNvCxnSpPr>
          <p:nvPr/>
        </p:nvCxnSpPr>
        <p:spPr>
          <a:xfrm>
            <a:off x="3847302" y="1310121"/>
            <a:ext cx="162482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4" name="Straight Arrow Connector 43"/>
          <p:cNvCxnSpPr>
            <a:stCxn id="13" idx="3"/>
            <a:endCxn id="18" idx="1"/>
          </p:cNvCxnSpPr>
          <p:nvPr/>
        </p:nvCxnSpPr>
        <p:spPr>
          <a:xfrm flipV="1">
            <a:off x="6048194" y="1303705"/>
            <a:ext cx="1027812" cy="641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6" name="Straight Arrow Connector 45"/>
          <p:cNvCxnSpPr>
            <a:stCxn id="6" idx="3"/>
            <a:endCxn id="14" idx="1"/>
          </p:cNvCxnSpPr>
          <p:nvPr/>
        </p:nvCxnSpPr>
        <p:spPr>
          <a:xfrm flipV="1">
            <a:off x="4309231" y="2260673"/>
            <a:ext cx="1162899" cy="1420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8" name="Straight Arrow Connector 47"/>
          <p:cNvCxnSpPr>
            <a:stCxn id="14" idx="3"/>
            <a:endCxn id="19" idx="1"/>
          </p:cNvCxnSpPr>
          <p:nvPr/>
        </p:nvCxnSpPr>
        <p:spPr>
          <a:xfrm flipV="1">
            <a:off x="6048194" y="2252610"/>
            <a:ext cx="1027813" cy="806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0" name="Straight Arrow Connector 49"/>
          <p:cNvCxnSpPr>
            <a:stCxn id="9" idx="3"/>
            <a:endCxn id="15" idx="1"/>
          </p:cNvCxnSpPr>
          <p:nvPr/>
        </p:nvCxnSpPr>
        <p:spPr>
          <a:xfrm flipV="1">
            <a:off x="4309231" y="3336414"/>
            <a:ext cx="1162899" cy="19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2" name="Straight Arrow Connector 51"/>
          <p:cNvCxnSpPr>
            <a:stCxn id="15" idx="3"/>
            <a:endCxn id="20" idx="1"/>
          </p:cNvCxnSpPr>
          <p:nvPr/>
        </p:nvCxnSpPr>
        <p:spPr>
          <a:xfrm>
            <a:off x="6048194" y="3336414"/>
            <a:ext cx="1046633" cy="78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4" name="Straight Arrow Connector 53"/>
          <p:cNvCxnSpPr>
            <a:stCxn id="11" idx="3"/>
            <a:endCxn id="16" idx="1"/>
          </p:cNvCxnSpPr>
          <p:nvPr/>
        </p:nvCxnSpPr>
        <p:spPr>
          <a:xfrm>
            <a:off x="4405241" y="4441941"/>
            <a:ext cx="106688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6" name="Straight Arrow Connector 55"/>
          <p:cNvCxnSpPr>
            <a:stCxn id="16" idx="3"/>
            <a:endCxn id="21" idx="1"/>
          </p:cNvCxnSpPr>
          <p:nvPr/>
        </p:nvCxnSpPr>
        <p:spPr>
          <a:xfrm>
            <a:off x="6048193" y="4441941"/>
            <a:ext cx="106688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8" name="Straight Arrow Connector 57"/>
          <p:cNvCxnSpPr>
            <a:stCxn id="12" idx="3"/>
            <a:endCxn id="17" idx="1"/>
          </p:cNvCxnSpPr>
          <p:nvPr/>
        </p:nvCxnSpPr>
        <p:spPr>
          <a:xfrm flipV="1">
            <a:off x="2571384" y="5305826"/>
            <a:ext cx="1275917" cy="505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7" name="Picture 6">
            <a:extLst>
              <a:ext uri="{FF2B5EF4-FFF2-40B4-BE49-F238E27FC236}">
                <a16:creationId xmlns:a16="http://schemas.microsoft.com/office/drawing/2014/main" id="{419CF59B-194C-2C0D-002E-B91344832823}"/>
              </a:ext>
            </a:extLst>
          </p:cNvPr>
          <p:cNvPicPr>
            <a:picLocks noChangeAspect="1"/>
          </p:cNvPicPr>
          <p:nvPr/>
        </p:nvPicPr>
        <p:blipFill>
          <a:blip r:embed="rId3"/>
          <a:stretch>
            <a:fillRect/>
          </a:stretch>
        </p:blipFill>
        <p:spPr>
          <a:xfrm>
            <a:off x="9255116" y="5795375"/>
            <a:ext cx="2765899" cy="950335"/>
          </a:xfrm>
          <a:prstGeom prst="rect">
            <a:avLst/>
          </a:prstGeom>
        </p:spPr>
      </p:pic>
    </p:spTree>
    <p:extLst>
      <p:ext uri="{BB962C8B-B14F-4D97-AF65-F5344CB8AC3E}">
        <p14:creationId xmlns:p14="http://schemas.microsoft.com/office/powerpoint/2010/main" val="31988318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187" y="1"/>
            <a:ext cx="10560000" cy="964967"/>
          </a:xfrm>
        </p:spPr>
        <p:txBody>
          <a:bodyPr/>
          <a:lstStyle/>
          <a:p>
            <a:pPr algn="ctr"/>
            <a:r>
              <a:rPr lang="en-GB" b="1" dirty="0">
                <a:solidFill>
                  <a:schemeClr val="accent2"/>
                </a:solidFill>
              </a:rPr>
              <a:t>Private Fostering Consent</a:t>
            </a:r>
          </a:p>
        </p:txBody>
      </p:sp>
      <p:pic>
        <p:nvPicPr>
          <p:cNvPr id="4" name="Picture Placeholder 3"/>
          <p:cNvPicPr>
            <a:picLocks noGrp="1" noChangeAspect="1"/>
          </p:cNvPicPr>
          <p:nvPr>
            <p:ph type="pic" sz="quarter" idx="10"/>
          </p:nvPr>
        </p:nvPicPr>
        <p:blipFill>
          <a:blip r:embed="rId3"/>
          <a:srcRect l="4865" r="4865"/>
          <a:stretch>
            <a:fillRect/>
          </a:stretch>
        </p:blipFill>
        <p:spPr>
          <a:xfrm>
            <a:off x="7536160" y="1700808"/>
            <a:ext cx="4224867" cy="3841749"/>
          </a:xfrm>
          <a:prstGeom prst="rect">
            <a:avLst/>
          </a:prstGeom>
        </p:spPr>
      </p:pic>
      <p:sp>
        <p:nvSpPr>
          <p:cNvPr id="5" name="TextBox 4"/>
          <p:cNvSpPr txBox="1"/>
          <p:nvPr/>
        </p:nvSpPr>
        <p:spPr>
          <a:xfrm>
            <a:off x="180223" y="964967"/>
            <a:ext cx="7200800" cy="6205994"/>
          </a:xfrm>
          <a:prstGeom prst="rect">
            <a:avLst/>
          </a:prstGeom>
          <a:noFill/>
        </p:spPr>
        <p:txBody>
          <a:bodyPr wrap="square" rtlCol="0">
            <a:spAutoFit/>
          </a:bodyPr>
          <a:lstStyle/>
          <a:p>
            <a:pPr algn="ctr"/>
            <a:r>
              <a:rPr lang="en-GB" sz="2400" b="1" dirty="0">
                <a:solidFill>
                  <a:srgbClr val="EE7401"/>
                </a:solidFill>
              </a:rPr>
              <a:t>Discussions will be held with the child’s parents to confirm that they </a:t>
            </a:r>
            <a:r>
              <a:rPr lang="en-GB" sz="2400" b="1" u="sng" dirty="0">
                <a:solidFill>
                  <a:srgbClr val="EE7401"/>
                </a:solidFill>
              </a:rPr>
              <a:t>consent</a:t>
            </a:r>
            <a:r>
              <a:rPr lang="en-GB" sz="2400" b="1" dirty="0">
                <a:solidFill>
                  <a:srgbClr val="EE7401"/>
                </a:solidFill>
              </a:rPr>
              <a:t> to the arrangement.  The following will be considered:</a:t>
            </a:r>
          </a:p>
          <a:p>
            <a:pPr algn="ctr"/>
            <a:endParaRPr lang="en-GB" sz="2400" dirty="0"/>
          </a:p>
          <a:p>
            <a:pPr marL="380990" indent="-380990">
              <a:buClr>
                <a:srgbClr val="EE7401"/>
              </a:buClr>
              <a:buFont typeface="Arial" panose="020B0604020202020204" pitchFamily="34" charset="0"/>
              <a:buChar char="•"/>
            </a:pPr>
            <a:r>
              <a:rPr lang="en-GB" sz="2133" dirty="0"/>
              <a:t>A written agreement detailing responsibilities, will be shared between those with parental responsibility and the Private Foster carer.</a:t>
            </a:r>
          </a:p>
          <a:p>
            <a:pPr>
              <a:buClr>
                <a:srgbClr val="EE7401"/>
              </a:buClr>
            </a:pPr>
            <a:endParaRPr lang="en-GB" sz="2133" dirty="0"/>
          </a:p>
          <a:p>
            <a:pPr marL="380990" indent="-380990">
              <a:buClr>
                <a:srgbClr val="EE7401"/>
              </a:buClr>
              <a:buFont typeface="Arial" panose="020B0604020202020204" pitchFamily="34" charset="0"/>
              <a:buChar char="•"/>
            </a:pPr>
            <a:r>
              <a:rPr lang="en-GB" sz="2133" dirty="0"/>
              <a:t>The Local Authority is only responsible for assessing suitability and making a recommendation. If there are concerns about the welfare of the child, safeguarding procedures will be followed.</a:t>
            </a:r>
          </a:p>
          <a:p>
            <a:endParaRPr lang="en-GB" sz="2133" b="1" dirty="0"/>
          </a:p>
          <a:p>
            <a:pPr marL="380990" indent="-380990" algn="just">
              <a:buClr>
                <a:srgbClr val="EE7401"/>
              </a:buClr>
              <a:buFont typeface="Arial" panose="020B0604020202020204" pitchFamily="34" charset="0"/>
              <a:buChar char="•"/>
            </a:pPr>
            <a:r>
              <a:rPr lang="en-GB" sz="2133" dirty="0"/>
              <a:t>NB: For some older children, especially teenagers approaching 16, parents may know of their whereabouts but whilst not consenting, choose not to intervene.  </a:t>
            </a:r>
          </a:p>
          <a:p>
            <a:pPr algn="just">
              <a:buClr>
                <a:srgbClr val="EE7401"/>
              </a:buClr>
            </a:pPr>
            <a:r>
              <a:rPr lang="en-GB" sz="2133" dirty="0"/>
              <a:t>      Effectively, this may still be classed as private fostering.</a:t>
            </a:r>
          </a:p>
          <a:p>
            <a:pPr marL="380990" indent="-380990">
              <a:buFont typeface="Arial" panose="020B0604020202020204" pitchFamily="34" charset="0"/>
              <a:buChar char="•"/>
            </a:pPr>
            <a:endParaRPr lang="en-GB" sz="2400" dirty="0"/>
          </a:p>
        </p:txBody>
      </p:sp>
      <p:pic>
        <p:nvPicPr>
          <p:cNvPr id="3" name="Picture 2">
            <a:extLst>
              <a:ext uri="{FF2B5EF4-FFF2-40B4-BE49-F238E27FC236}">
                <a16:creationId xmlns:a16="http://schemas.microsoft.com/office/drawing/2014/main" id="{5C27E8F9-2DAC-3FA1-D4A0-4B71A068E2A7}"/>
              </a:ext>
            </a:extLst>
          </p:cNvPr>
          <p:cNvPicPr>
            <a:picLocks noChangeAspect="1"/>
          </p:cNvPicPr>
          <p:nvPr/>
        </p:nvPicPr>
        <p:blipFill>
          <a:blip r:embed="rId4"/>
          <a:stretch>
            <a:fillRect/>
          </a:stretch>
        </p:blipFill>
        <p:spPr>
          <a:xfrm>
            <a:off x="8864518" y="5710831"/>
            <a:ext cx="3327177" cy="1143184"/>
          </a:xfrm>
          <a:prstGeom prst="rect">
            <a:avLst/>
          </a:prstGeom>
        </p:spPr>
      </p:pic>
    </p:spTree>
    <p:extLst>
      <p:ext uri="{BB962C8B-B14F-4D97-AF65-F5344CB8AC3E}">
        <p14:creationId xmlns:p14="http://schemas.microsoft.com/office/powerpoint/2010/main" val="29963750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0253" y="134525"/>
            <a:ext cx="10848619" cy="1156988"/>
          </a:xfrm>
        </p:spPr>
        <p:txBody>
          <a:bodyPr>
            <a:normAutofit fontScale="90000"/>
          </a:bodyPr>
          <a:lstStyle/>
          <a:p>
            <a:pPr algn="ctr"/>
            <a:r>
              <a:rPr lang="en-GB" b="1" dirty="0"/>
              <a:t>Why might a child or young person become Privately Fostered?</a:t>
            </a:r>
          </a:p>
        </p:txBody>
      </p:sp>
      <p:sp>
        <p:nvSpPr>
          <p:cNvPr id="3" name="TextBox 2"/>
          <p:cNvSpPr txBox="1"/>
          <p:nvPr/>
        </p:nvSpPr>
        <p:spPr>
          <a:xfrm>
            <a:off x="6223593" y="1508787"/>
            <a:ext cx="5568032" cy="749051"/>
          </a:xfrm>
          <a:prstGeom prst="rect">
            <a:avLst/>
          </a:prstGeom>
          <a:noFill/>
        </p:spPr>
        <p:txBody>
          <a:bodyPr wrap="square" rtlCol="0">
            <a:spAutoFit/>
          </a:bodyPr>
          <a:lstStyle/>
          <a:p>
            <a:pPr>
              <a:lnSpc>
                <a:spcPct val="80000"/>
              </a:lnSpc>
              <a:buClr>
                <a:srgbClr val="003399"/>
              </a:buClr>
            </a:pPr>
            <a:endParaRPr lang="en-GB" altLang="en-US" sz="2667" dirty="0">
              <a:solidFill>
                <a:schemeClr val="bg1"/>
              </a:solidFill>
              <a:latin typeface="Myriad Pro" pitchFamily="34" charset="0"/>
            </a:endParaRPr>
          </a:p>
          <a:p>
            <a:pPr>
              <a:lnSpc>
                <a:spcPct val="80000"/>
              </a:lnSpc>
              <a:buClr>
                <a:srgbClr val="003399"/>
              </a:buClr>
            </a:pPr>
            <a:endParaRPr lang="en-GB" altLang="en-US" sz="2667" dirty="0">
              <a:solidFill>
                <a:schemeClr val="bg1"/>
              </a:solidFill>
              <a:latin typeface="Myriad Pro" pitchFamily="34" charset="0"/>
            </a:endParaRPr>
          </a:p>
        </p:txBody>
      </p:sp>
      <p:graphicFrame>
        <p:nvGraphicFramePr>
          <p:cNvPr id="7" name="Table 6"/>
          <p:cNvGraphicFramePr>
            <a:graphicFrameLocks noGrp="1"/>
          </p:cNvGraphicFramePr>
          <p:nvPr/>
        </p:nvGraphicFramePr>
        <p:xfrm>
          <a:off x="877099" y="1292685"/>
          <a:ext cx="10880202" cy="4039856"/>
        </p:xfrm>
        <a:graphic>
          <a:graphicData uri="http://schemas.openxmlformats.org/drawingml/2006/table">
            <a:tbl>
              <a:tblPr firstRow="1" bandRow="1">
                <a:tableStyleId>{638B1855-1B75-4FBE-930C-398BA8C253C6}</a:tableStyleId>
              </a:tblPr>
              <a:tblGrid>
                <a:gridCol w="5440101">
                  <a:extLst>
                    <a:ext uri="{9D8B030D-6E8A-4147-A177-3AD203B41FA5}">
                      <a16:colId xmlns:a16="http://schemas.microsoft.com/office/drawing/2014/main" val="1799073176"/>
                    </a:ext>
                  </a:extLst>
                </a:gridCol>
                <a:gridCol w="5440101">
                  <a:extLst>
                    <a:ext uri="{9D8B030D-6E8A-4147-A177-3AD203B41FA5}">
                      <a16:colId xmlns:a16="http://schemas.microsoft.com/office/drawing/2014/main" val="3971129326"/>
                    </a:ext>
                  </a:extLst>
                </a:gridCol>
              </a:tblGrid>
              <a:tr h="491804">
                <a:tc>
                  <a:txBody>
                    <a:bodyPr/>
                    <a:lstStyle/>
                    <a:p>
                      <a:pPr algn="ctr"/>
                      <a:r>
                        <a:rPr lang="en-GB" sz="2400" b="1" dirty="0"/>
                        <a:t>During</a:t>
                      </a:r>
                      <a:r>
                        <a:rPr lang="en-GB" sz="2400" b="1" baseline="0" dirty="0"/>
                        <a:t> boarding school holidays</a:t>
                      </a:r>
                      <a:endParaRPr lang="en-GB" sz="2400" b="1" dirty="0"/>
                    </a:p>
                  </a:txBody>
                  <a:tcPr marL="121920" marR="121920" marT="60960" marB="60960">
                    <a:lnL w="9525" cap="flat" cmpd="sng" algn="ctr">
                      <a:noFill/>
                      <a:prstDash val="solid"/>
                    </a:lnL>
                    <a:lnR>
                      <a:noFill/>
                    </a:lnR>
                    <a:lnT w="9525" cap="flat" cmpd="sng" algn="ctr">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t>Parent in prison</a:t>
                      </a:r>
                    </a:p>
                  </a:txBody>
                  <a:tcPr marL="121920" marR="121920" marT="60960" marB="60960">
                    <a:lnL>
                      <a:noFill/>
                    </a:lnL>
                    <a:lnR w="9525" cap="flat" cmpd="sng" algn="ctr">
                      <a:noFill/>
                      <a:prstDash val="solid"/>
                    </a:lnR>
                    <a:lnT w="9525" cap="flat" cmpd="sng" algn="ctr">
                      <a:noFill/>
                      <a:prstDash val="solid"/>
                    </a:lnT>
                    <a:lnB w="38100" cap="flat" cmpd="sng" algn="ctr">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72290291"/>
                  </a:ext>
                </a:extLst>
              </a:tr>
              <a:tr h="1219200">
                <a:tc>
                  <a:txBody>
                    <a:bodyPr/>
                    <a:lstStyle/>
                    <a:p>
                      <a:pPr algn="ctr"/>
                      <a:r>
                        <a:rPr lang="en-GB" sz="2400" b="1" kern="1200" dirty="0">
                          <a:solidFill>
                            <a:schemeClr val="lt1"/>
                          </a:solidFill>
                          <a:effectLst/>
                          <a:latin typeface="+mn-lt"/>
                          <a:ea typeface="+mn-ea"/>
                          <a:cs typeface="+mn-cs"/>
                        </a:rPr>
                        <a:t>Children can be sent to the UK as families hope it will offer them a better life</a:t>
                      </a:r>
                      <a:endParaRPr lang="en-GB" sz="2400" b="1"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t>Family breakdown or row with</a:t>
                      </a:r>
                      <a:r>
                        <a:rPr lang="en-GB" sz="2400" b="1" baseline="0" dirty="0"/>
                        <a:t> parents</a:t>
                      </a:r>
                      <a:endParaRPr lang="en-GB" sz="2400" b="1" dirty="0"/>
                    </a:p>
                  </a:txBody>
                  <a:tcPr marL="121920" marR="121920" marT="60960" marB="60960">
                    <a:lnL w="12700" cap="flat" cmpd="sng" algn="ctr">
                      <a:noFill/>
                      <a:prstDash val="solid"/>
                      <a:round/>
                      <a:headEnd type="none" w="med" len="med"/>
                      <a:tailEnd type="none" w="med" len="med"/>
                    </a:lnL>
                    <a:lnR w="9525" cap="flat" cmpd="sng" algn="ctr">
                      <a:noFill/>
                      <a:prstDash val="solid"/>
                    </a:lnR>
                    <a:lnT w="38100" cap="flat" cmpd="sng" algn="ctr">
                      <a:noFill/>
                      <a:prstDash val="solid"/>
                    </a:lnT>
                    <a:lnB>
                      <a:noFill/>
                    </a:lnB>
                    <a:lnTlToBr w="12700" cmpd="sng">
                      <a:noFill/>
                      <a:prstDash val="solid"/>
                    </a:lnTlToBr>
                    <a:lnBlToTr w="12700" cmpd="sng">
                      <a:noFill/>
                      <a:prstDash val="solid"/>
                    </a:lnBlToTr>
                  </a:tcPr>
                </a:tc>
                <a:extLst>
                  <a:ext uri="{0D108BD9-81ED-4DB2-BD59-A6C34878D82A}">
                    <a16:rowId xmlns:a16="http://schemas.microsoft.com/office/drawing/2014/main" val="3354630801"/>
                  </a:ext>
                </a:extLst>
              </a:tr>
              <a:tr h="853440">
                <a:tc>
                  <a:txBody>
                    <a:bodyPr/>
                    <a:lstStyle/>
                    <a:p>
                      <a:pPr algn="ctr"/>
                      <a:r>
                        <a:rPr lang="en-GB" sz="2400" b="1" dirty="0"/>
                        <a:t>Parent from overseas</a:t>
                      </a:r>
                      <a:r>
                        <a:rPr lang="en-GB" sz="2400" b="1" baseline="0" dirty="0"/>
                        <a:t> studying in the UK</a:t>
                      </a:r>
                      <a:endParaRPr lang="en-GB" sz="2400" b="1" dirty="0"/>
                    </a:p>
                  </a:txBody>
                  <a:tcPr marL="121920" marR="121920" marT="60960" marB="60960">
                    <a:lnL w="9525" cap="flat" cmpd="sng" algn="ctr">
                      <a:noFill/>
                      <a:prstDash val="soli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t>Parent</a:t>
                      </a:r>
                      <a:r>
                        <a:rPr lang="en-GB" sz="2400" b="1" baseline="0" dirty="0"/>
                        <a:t> </a:t>
                      </a:r>
                      <a:r>
                        <a:rPr lang="en-GB" sz="2400" b="1" dirty="0"/>
                        <a:t>gone overseas or</a:t>
                      </a:r>
                      <a:r>
                        <a:rPr lang="en-GB" sz="2400" b="1" baseline="0" dirty="0"/>
                        <a:t> working elsewhere</a:t>
                      </a:r>
                      <a:endParaRPr lang="en-GB" sz="2400" b="1" dirty="0"/>
                    </a:p>
                  </a:txBody>
                  <a:tcPr marL="121920" marR="121920" marT="60960" marB="60960">
                    <a:lnL>
                      <a:noFill/>
                    </a:lnL>
                    <a:lnR w="9525" cap="flat" cmpd="sng" algn="ctr">
                      <a:noFill/>
                      <a:prstDash val="soli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52535970"/>
                  </a:ext>
                </a:extLst>
              </a:tr>
              <a:tr h="491804">
                <a:tc>
                  <a:txBody>
                    <a:bodyPr/>
                    <a:lstStyle/>
                    <a:p>
                      <a:pPr algn="ctr"/>
                      <a:r>
                        <a:rPr lang="en-GB" sz="2400" b="1" dirty="0"/>
                        <a:t>Trafficked</a:t>
                      </a:r>
                      <a:r>
                        <a:rPr lang="en-GB" sz="2400" b="1" baseline="0" dirty="0"/>
                        <a:t> into the UK</a:t>
                      </a:r>
                      <a:endParaRPr lang="en-GB" sz="2400" b="1"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t>Attending</a:t>
                      </a:r>
                      <a:r>
                        <a:rPr lang="en-GB" sz="2400" b="1" baseline="0" dirty="0"/>
                        <a:t>  language school</a:t>
                      </a:r>
                      <a:endParaRPr lang="en-GB" sz="2400" b="1" dirty="0"/>
                    </a:p>
                  </a:txBody>
                  <a:tcPr marL="121920" marR="121920" marT="60960" marB="60960">
                    <a:lnL w="12700" cap="flat" cmpd="sng" algn="ctr">
                      <a:noFill/>
                      <a:prstDash val="solid"/>
                      <a:round/>
                      <a:headEnd type="none" w="med" len="med"/>
                      <a:tailEnd type="none" w="med" len="med"/>
                    </a:lnL>
                    <a:lnR w="9525" cap="flat" cmpd="sng" algn="ctr">
                      <a:noFill/>
                      <a:prstDash val="soli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755548410"/>
                  </a:ext>
                </a:extLst>
              </a:tr>
              <a:tr h="491804">
                <a:tc>
                  <a:txBody>
                    <a:bodyPr/>
                    <a:lstStyle/>
                    <a:p>
                      <a:pPr algn="ctr"/>
                      <a:r>
                        <a:rPr lang="en-GB" sz="2400" b="1" dirty="0"/>
                        <a:t>Parenting</a:t>
                      </a:r>
                      <a:r>
                        <a:rPr lang="en-GB" sz="2400" b="1" baseline="0" dirty="0"/>
                        <a:t> capacity</a:t>
                      </a:r>
                      <a:endParaRPr lang="en-GB" sz="2400" b="1" dirty="0"/>
                    </a:p>
                  </a:txBody>
                  <a:tcPr marL="121920" marR="121920" marT="60960" marB="60960">
                    <a:lnL w="9525" cap="flat" cmpd="sng" algn="ctr">
                      <a:noFill/>
                      <a:prstDash val="soli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a:r>
                        <a:rPr lang="en-GB" sz="2400" b="1" dirty="0"/>
                        <a:t>Attending a sports academy</a:t>
                      </a:r>
                    </a:p>
                  </a:txBody>
                  <a:tcPr marL="121920" marR="121920" marT="60960" marB="60960">
                    <a:lnL>
                      <a:noFill/>
                    </a:lnL>
                    <a:lnR w="9525" cap="flat" cmpd="sng" algn="ctr">
                      <a:noFill/>
                      <a:prstDash val="soli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836777235"/>
                  </a:ext>
                </a:extLst>
              </a:tr>
              <a:tr h="491804">
                <a:tc>
                  <a:txBody>
                    <a:bodyPr/>
                    <a:lstStyle/>
                    <a:p>
                      <a:pPr algn="ctr"/>
                      <a:r>
                        <a:rPr lang="en-GB" sz="2400" b="1" dirty="0"/>
                        <a:t>Parent has become ill</a:t>
                      </a:r>
                    </a:p>
                  </a:txBody>
                  <a:tcPr marL="121920" marR="121920" marT="60960" marB="60960">
                    <a:lnL w="9525" cap="flat" cmpd="sng" algn="ctr">
                      <a:noFill/>
                      <a:prstDash val="solid"/>
                    </a:lnL>
                    <a:lnR>
                      <a:noFill/>
                    </a:lnR>
                    <a:lnT>
                      <a:noFill/>
                    </a:lnT>
                    <a:lnB w="9525" cap="flat" cmpd="sng" algn="ctr">
                      <a:noFill/>
                      <a:prstDash val="solid"/>
                    </a:lnB>
                    <a:lnTlToBr w="12700" cmpd="sng">
                      <a:noFill/>
                      <a:prstDash val="solid"/>
                    </a:lnTlToBr>
                    <a:lnBlToTr w="12700" cmpd="sng">
                      <a:noFill/>
                      <a:prstDash val="solid"/>
                    </a:lnBlToTr>
                  </a:tcPr>
                </a:tc>
                <a:tc>
                  <a:txBody>
                    <a:bodyPr/>
                    <a:lstStyle/>
                    <a:p>
                      <a:pPr algn="ctr"/>
                      <a:r>
                        <a:rPr lang="en-GB" sz="2400" b="1" dirty="0"/>
                        <a:t>Overcrowding</a:t>
                      </a:r>
                      <a:r>
                        <a:rPr lang="en-GB" sz="2400" b="1" baseline="0" dirty="0"/>
                        <a:t> in family home</a:t>
                      </a:r>
                      <a:endParaRPr lang="en-GB" sz="2400" b="1" dirty="0"/>
                    </a:p>
                  </a:txBody>
                  <a:tcPr marL="121920" marR="121920" marT="60960" marB="60960">
                    <a:lnL>
                      <a:noFill/>
                    </a:lnL>
                    <a:lnR w="9525" cap="flat" cmpd="sng" algn="ctr">
                      <a:noFill/>
                      <a:prstDash val="solid"/>
                    </a:lnR>
                    <a:lnT>
                      <a:noFill/>
                    </a:lnT>
                    <a:lnB w="9525" cap="flat" cmpd="sng" algn="ctr">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865443272"/>
                  </a:ext>
                </a:extLst>
              </a:tr>
            </a:tbl>
          </a:graphicData>
        </a:graphic>
      </p:graphicFrame>
      <p:sp>
        <p:nvSpPr>
          <p:cNvPr id="8" name="TextBox 7"/>
          <p:cNvSpPr txBox="1"/>
          <p:nvPr/>
        </p:nvSpPr>
        <p:spPr>
          <a:xfrm>
            <a:off x="-432726" y="5541236"/>
            <a:ext cx="5568619" cy="461665"/>
          </a:xfrm>
          <a:prstGeom prst="rect">
            <a:avLst/>
          </a:prstGeom>
          <a:noFill/>
        </p:spPr>
        <p:txBody>
          <a:bodyPr wrap="square" rtlCol="0">
            <a:spAutoFit/>
          </a:bodyPr>
          <a:lstStyle/>
          <a:p>
            <a:pPr algn="r"/>
            <a:r>
              <a:rPr lang="en-GB" sz="2400" b="1" dirty="0">
                <a:solidFill>
                  <a:srgbClr val="EE7401"/>
                </a:solidFill>
              </a:rPr>
              <a:t>This is not an exhaustive list...</a:t>
            </a:r>
          </a:p>
        </p:txBody>
      </p:sp>
      <p:pic>
        <p:nvPicPr>
          <p:cNvPr id="5" name="Picture 4">
            <a:extLst>
              <a:ext uri="{FF2B5EF4-FFF2-40B4-BE49-F238E27FC236}">
                <a16:creationId xmlns:a16="http://schemas.microsoft.com/office/drawing/2014/main" id="{0DBBEA1F-BB73-DEA9-4CAD-60FB6EAA8BE7}"/>
              </a:ext>
            </a:extLst>
          </p:cNvPr>
          <p:cNvPicPr>
            <a:picLocks noChangeAspect="1"/>
          </p:cNvPicPr>
          <p:nvPr/>
        </p:nvPicPr>
        <p:blipFill>
          <a:blip r:embed="rId3"/>
          <a:stretch>
            <a:fillRect/>
          </a:stretch>
        </p:blipFill>
        <p:spPr>
          <a:xfrm>
            <a:off x="9154756" y="5591162"/>
            <a:ext cx="2765899" cy="950335"/>
          </a:xfrm>
          <a:prstGeom prst="rect">
            <a:avLst/>
          </a:prstGeom>
        </p:spPr>
      </p:pic>
    </p:spTree>
    <p:extLst>
      <p:ext uri="{BB962C8B-B14F-4D97-AF65-F5344CB8AC3E}">
        <p14:creationId xmlns:p14="http://schemas.microsoft.com/office/powerpoint/2010/main" val="1505608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539" y="356659"/>
            <a:ext cx="10848619" cy="964967"/>
          </a:xfrm>
        </p:spPr>
        <p:txBody>
          <a:bodyPr>
            <a:normAutofit/>
          </a:bodyPr>
          <a:lstStyle/>
          <a:p>
            <a:r>
              <a:rPr lang="en-GB" b="1" dirty="0">
                <a:solidFill>
                  <a:schemeClr val="accent2"/>
                </a:solidFill>
              </a:rPr>
              <a:t>Victoria Climbié was a Privately Fostered child</a:t>
            </a:r>
          </a:p>
        </p:txBody>
      </p:sp>
      <p:sp>
        <p:nvSpPr>
          <p:cNvPr id="3" name="TextBox 2"/>
          <p:cNvSpPr txBox="1"/>
          <p:nvPr/>
        </p:nvSpPr>
        <p:spPr>
          <a:xfrm>
            <a:off x="623392" y="1225146"/>
            <a:ext cx="7776864" cy="4852547"/>
          </a:xfrm>
          <a:prstGeom prst="rect">
            <a:avLst/>
          </a:prstGeom>
          <a:noFill/>
        </p:spPr>
        <p:txBody>
          <a:bodyPr wrap="square" rtlCol="0">
            <a:spAutoFit/>
          </a:bodyPr>
          <a:lstStyle/>
          <a:p>
            <a:pPr marL="380990" indent="-380990" algn="just">
              <a:buFont typeface="Arial" panose="020B0604020202020204" pitchFamily="34" charset="0"/>
              <a:buChar char="•"/>
            </a:pPr>
            <a:endParaRPr lang="en-GB" sz="2133" dirty="0">
              <a:latin typeface="Myriad Pro Light" panose="020B0403030403020204" charset="0"/>
            </a:endParaRPr>
          </a:p>
          <a:p>
            <a:pPr marL="380990" indent="-380990" algn="just">
              <a:buClr>
                <a:schemeClr val="accent2"/>
              </a:buClr>
              <a:buFont typeface="Arial" panose="020B0604020202020204" pitchFamily="34" charset="0"/>
              <a:buChar char="•"/>
            </a:pPr>
            <a:r>
              <a:rPr lang="en-GB" sz="2400" dirty="0">
                <a:latin typeface="Myriad Pro Light" panose="020B0403030403020204" charset="0"/>
              </a:rPr>
              <a:t>Victoria was brought to the UK in 1999 from the Ivory Coast via France by her great aunt Therese-Marie Kouao and her partner, a stranger to the child. This was a Private Fostering arrangement as the great-aunt is not defined as a close relative.</a:t>
            </a:r>
          </a:p>
          <a:p>
            <a:pPr marL="380990" indent="-380990" algn="just">
              <a:buClr>
                <a:schemeClr val="accent2"/>
              </a:buClr>
              <a:buFont typeface="Arial" panose="020B0604020202020204" pitchFamily="34" charset="0"/>
              <a:buChar char="•"/>
            </a:pPr>
            <a:endParaRPr lang="en-GB" sz="2400" dirty="0">
              <a:latin typeface="Myriad Pro Light" panose="020B0403030403020204" charset="0"/>
            </a:endParaRPr>
          </a:p>
          <a:p>
            <a:pPr marL="380990" indent="-380990" algn="just">
              <a:buClr>
                <a:schemeClr val="accent2"/>
              </a:buClr>
              <a:buFont typeface="Arial" panose="020B0604020202020204" pitchFamily="34" charset="0"/>
              <a:buChar char="•"/>
            </a:pPr>
            <a:r>
              <a:rPr lang="en-GB" sz="2400" dirty="0">
                <a:latin typeface="Myriad Pro Light" panose="020B0403030403020204" charset="0"/>
              </a:rPr>
              <a:t>Therese-Marie Kouao offered Victoria’s parents the chance of a good education for their daughter.</a:t>
            </a:r>
          </a:p>
          <a:p>
            <a:pPr marL="380990" indent="-380990" algn="just">
              <a:buClr>
                <a:schemeClr val="accent2"/>
              </a:buClr>
              <a:buFont typeface="Arial" panose="020B0604020202020204" pitchFamily="34" charset="0"/>
              <a:buChar char="•"/>
            </a:pPr>
            <a:endParaRPr lang="en-GB" sz="2400" dirty="0">
              <a:latin typeface="Myriad Pro Light" panose="020B0403030403020204" charset="0"/>
            </a:endParaRPr>
          </a:p>
          <a:p>
            <a:pPr marL="380990" indent="-380990" algn="just">
              <a:buClr>
                <a:schemeClr val="accent2"/>
              </a:buClr>
              <a:buFont typeface="Arial" panose="020B0604020202020204" pitchFamily="34" charset="0"/>
              <a:buChar char="•"/>
            </a:pPr>
            <a:r>
              <a:rPr lang="en-GB" sz="2400" dirty="0">
                <a:latin typeface="Myriad Pro Light" panose="020B0403030403020204" charset="0"/>
              </a:rPr>
              <a:t>On 25 February 2000, Victoria died. She was systematically beaten, tortured and left to die of hypothermia and starvation.</a:t>
            </a:r>
          </a:p>
        </p:txBody>
      </p:sp>
      <p:pic>
        <p:nvPicPr>
          <p:cNvPr id="5" name="Picture 4"/>
          <p:cNvPicPr>
            <a:picLocks noChangeAspect="1"/>
          </p:cNvPicPr>
          <p:nvPr/>
        </p:nvPicPr>
        <p:blipFill>
          <a:blip r:embed="rId3"/>
          <a:stretch>
            <a:fillRect/>
          </a:stretch>
        </p:blipFill>
        <p:spPr>
          <a:xfrm>
            <a:off x="8496267" y="1478079"/>
            <a:ext cx="3111896" cy="4377524"/>
          </a:xfrm>
          <a:prstGeom prst="rect">
            <a:avLst/>
          </a:prstGeom>
        </p:spPr>
      </p:pic>
      <p:pic>
        <p:nvPicPr>
          <p:cNvPr id="4" name="Picture 3">
            <a:extLst>
              <a:ext uri="{FF2B5EF4-FFF2-40B4-BE49-F238E27FC236}">
                <a16:creationId xmlns:a16="http://schemas.microsoft.com/office/drawing/2014/main" id="{9C98C639-A7EB-113F-F8F0-939E28AD516C}"/>
              </a:ext>
            </a:extLst>
          </p:cNvPr>
          <p:cNvPicPr>
            <a:picLocks noChangeAspect="1"/>
          </p:cNvPicPr>
          <p:nvPr/>
        </p:nvPicPr>
        <p:blipFill>
          <a:blip r:embed="rId4"/>
          <a:stretch>
            <a:fillRect/>
          </a:stretch>
        </p:blipFill>
        <p:spPr>
          <a:xfrm>
            <a:off x="9619261" y="5974033"/>
            <a:ext cx="2301393" cy="790735"/>
          </a:xfrm>
          <a:prstGeom prst="rect">
            <a:avLst/>
          </a:prstGeom>
        </p:spPr>
      </p:pic>
    </p:spTree>
    <p:extLst>
      <p:ext uri="{BB962C8B-B14F-4D97-AF65-F5344CB8AC3E}">
        <p14:creationId xmlns:p14="http://schemas.microsoft.com/office/powerpoint/2010/main" val="33394470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TotalTime>
  <Words>1927</Words>
  <Application>Microsoft Office PowerPoint</Application>
  <PresentationFormat>Widescreen</PresentationFormat>
  <Paragraphs>210</Paragraphs>
  <Slides>19</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Calibri</vt:lpstr>
      <vt:lpstr>Calibri Light</vt:lpstr>
      <vt:lpstr>Myriad Pro</vt:lpstr>
      <vt:lpstr>Myriad Pro Light</vt:lpstr>
      <vt:lpstr>YouTube Sans</vt:lpstr>
      <vt:lpstr>Office Theme</vt:lpstr>
      <vt:lpstr>PowerPoint Presentation</vt:lpstr>
      <vt:lpstr>Learning Outcomes</vt:lpstr>
      <vt:lpstr>What is Private Fostering?</vt:lpstr>
      <vt:lpstr>Definition of a Close Relative </vt:lpstr>
      <vt:lpstr>Why is Private Fostering Important?</vt:lpstr>
      <vt:lpstr>Decision Flowchart</vt:lpstr>
      <vt:lpstr>Private Fostering Consent</vt:lpstr>
      <vt:lpstr>Why might a child or young person become Privately Fostered?</vt:lpstr>
      <vt:lpstr>Victoria Climbié was a Privately Fostered child</vt:lpstr>
      <vt:lpstr>Private Fostering can be successful.</vt:lpstr>
      <vt:lpstr>Professional Roles and Responsibilities</vt:lpstr>
      <vt:lpstr>Identify Private Fostering Arrangements</vt:lpstr>
      <vt:lpstr>Notify the Local Authority</vt:lpstr>
      <vt:lpstr>Satisfy the child’s welfare</vt:lpstr>
      <vt:lpstr>Private Fostering and Unaccompanied Ukrainian Minors</vt:lpstr>
      <vt:lpstr>Key Messages:</vt:lpstr>
      <vt:lpstr>Who to contact:</vt:lpstr>
      <vt:lpstr>Additional Resources:</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Luke Impey (Childrens Services)</dc:creator>
  <cp:lastModifiedBy>Luke Impey (Childrens Services)</cp:lastModifiedBy>
  <cp:revision>3</cp:revision>
  <dcterms:created xsi:type="dcterms:W3CDTF">2023-07-25T06:41:19Z</dcterms:created>
  <dcterms:modified xsi:type="dcterms:W3CDTF">2023-09-18T14:03:02Z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68904da-5dbb-4716-9521-7a682c6e8720_Enabled">
    <vt:lpwstr>true</vt:lpwstr>
  </property>
  <property fmtid="{D5CDD505-2E9C-101B-9397-08002B2CF9AE}" pid="3" name="MSIP_Label_768904da-5dbb-4716-9521-7a682c6e8720_SetDate">
    <vt:lpwstr>2023-07-25T06:41:19Z</vt:lpwstr>
  </property>
  <property fmtid="{D5CDD505-2E9C-101B-9397-08002B2CF9AE}" pid="4" name="MSIP_Label_768904da-5dbb-4716-9521-7a682c6e8720_Method">
    <vt:lpwstr>Standard</vt:lpwstr>
  </property>
  <property fmtid="{D5CDD505-2E9C-101B-9397-08002B2CF9AE}" pid="5" name="MSIP_Label_768904da-5dbb-4716-9521-7a682c6e8720_Name">
    <vt:lpwstr>DCC Controlled</vt:lpwstr>
  </property>
  <property fmtid="{D5CDD505-2E9C-101B-9397-08002B2CF9AE}" pid="6" name="MSIP_Label_768904da-5dbb-4716-9521-7a682c6e8720_SiteId">
    <vt:lpwstr>429a8eb3-3210-4e1a-aaa2-6ccde0ddabc5</vt:lpwstr>
  </property>
  <property fmtid="{D5CDD505-2E9C-101B-9397-08002B2CF9AE}" pid="7" name="MSIP_Label_768904da-5dbb-4716-9521-7a682c6e8720_ActionId">
    <vt:lpwstr>6ae553b1-86e9-4223-9106-fdb224f740ad</vt:lpwstr>
  </property>
  <property fmtid="{D5CDD505-2E9C-101B-9397-08002B2CF9AE}" pid="8" name="MSIP_Label_768904da-5dbb-4716-9521-7a682c6e8720_ContentBits">
    <vt:lpwstr>2</vt:lpwstr>
  </property>
  <property fmtid="{D5CDD505-2E9C-101B-9397-08002B2CF9AE}" pid="9" name="ClassificationContentMarkingFooterLocations">
    <vt:lpwstr>Office Theme:8</vt:lpwstr>
  </property>
  <property fmtid="{D5CDD505-2E9C-101B-9397-08002B2CF9AE}" pid="10" name="ClassificationContentMarkingFooterText">
    <vt:lpwstr>CONTROLLED</vt:lpwstr>
  </property>
</Properties>
</file>