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1" r:id="rId5"/>
  </p:sldMasterIdLst>
  <p:notesMasterIdLst>
    <p:notesMasterId r:id="rId29"/>
  </p:notesMasterIdLst>
  <p:sldIdLst>
    <p:sldId id="1027" r:id="rId6"/>
    <p:sldId id="1029" r:id="rId7"/>
    <p:sldId id="1047" r:id="rId8"/>
    <p:sldId id="1028" r:id="rId9"/>
    <p:sldId id="1031" r:id="rId10"/>
    <p:sldId id="1032" r:id="rId11"/>
    <p:sldId id="1044" r:id="rId12"/>
    <p:sldId id="1045" r:id="rId13"/>
    <p:sldId id="1033" r:id="rId14"/>
    <p:sldId id="1053" r:id="rId15"/>
    <p:sldId id="1054" r:id="rId16"/>
    <p:sldId id="1055" r:id="rId17"/>
    <p:sldId id="1056" r:id="rId18"/>
    <p:sldId id="1057" r:id="rId19"/>
    <p:sldId id="1058" r:id="rId20"/>
    <p:sldId id="1035" r:id="rId21"/>
    <p:sldId id="1048" r:id="rId22"/>
    <p:sldId id="1049" r:id="rId23"/>
    <p:sldId id="1050" r:id="rId24"/>
    <p:sldId id="1051" r:id="rId25"/>
    <p:sldId id="1036" r:id="rId26"/>
    <p:sldId id="1037" r:id="rId27"/>
    <p:sldId id="104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pos="166" userDrawn="1">
          <p15:clr>
            <a:srgbClr val="A4A3A4"/>
          </p15:clr>
        </p15:guide>
        <p15:guide id="3" pos="1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1" clrIdx="0"/>
  <p:cmAuthor id="7" name="Katie Perryman-Ford" initials="KP" lastIdx="1" clrIdx="7"/>
  <p:cmAuthor id="1" name="Elizabeth Rutherford" initials="ER" lastIdx="2" clrIdx="1"/>
  <p:cmAuthor id="8" name="James Benson" initials="JB" lastIdx="6" clrIdx="8"/>
  <p:cmAuthor id="2" name="Lydia Salice" initials="LS" lastIdx="2" clrIdx="2"/>
  <p:cmAuthor id="3" name="Katherine Woods" initials="KW" lastIdx="1" clrIdx="3"/>
  <p:cmAuthor id="4" name="James Mackenzie" initials="JM" lastIdx="0" clrIdx="4"/>
  <p:cmAuthor id="5" name="Angela Morris" initials="AM" lastIdx="7" clrIdx="5"/>
  <p:cmAuthor id="6" name="Tim McCormick" initials="TM" lastIdx="9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272"/>
    <a:srgbClr val="4A682B"/>
    <a:srgbClr val="FF223D"/>
    <a:srgbClr val="D5FFFE"/>
    <a:srgbClr val="00A8A4"/>
    <a:srgbClr val="00D2CD"/>
    <a:srgbClr val="00B4B0"/>
    <a:srgbClr val="67F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2" autoAdjust="0"/>
    <p:restoredTop sz="82199" autoAdjust="0"/>
  </p:normalViewPr>
  <p:slideViewPr>
    <p:cSldViewPr snapToGrid="0">
      <p:cViewPr varScale="1">
        <p:scale>
          <a:sx n="94" d="100"/>
          <a:sy n="94" d="100"/>
        </p:scale>
        <p:origin x="1296" y="78"/>
      </p:cViewPr>
      <p:guideLst>
        <p:guide orient="horz" pos="142"/>
        <p:guide pos="166"/>
        <p:guide pos="1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2232" y="18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commentAuthors" Target="commentAuthor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19A20-719A-4F6A-961D-6476591D1E47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6D0FA-9E90-4A6A-A8DB-4C94F4587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65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43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150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478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208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984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380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913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72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293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681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6D0FA-9E90-4A6A-A8DB-4C94F45878B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182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3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5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52" imgH="355" progId="TCLayout.ActiveDocument.1">
                  <p:embed/>
                </p:oleObj>
              </mc:Choice>
              <mc:Fallback>
                <p:oleObj name="think-cell Slide" r:id="rId5" imgW="352" imgH="355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5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 userDrawn="1">
            <p:custDataLst>
              <p:tags r:id="rId2"/>
            </p:custDataLst>
          </p:nvPr>
        </p:nvSpPr>
        <p:spPr>
          <a:xfrm>
            <a:off x="53" y="0"/>
            <a:ext cx="158751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solidFill>
                <a:srgbClr val="FFFFFF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02099" y="6189435"/>
            <a:ext cx="2743440" cy="530398"/>
          </a:xfrm>
          <a:prstGeom prst="rect">
            <a:avLst/>
          </a:prstGeom>
        </p:spPr>
      </p:pic>
      <p:sp>
        <p:nvSpPr>
          <p:cNvPr id="7" name="Copyright" hidden="1"/>
          <p:cNvSpPr txBox="1"/>
          <p:nvPr userDrawn="1"/>
        </p:nvSpPr>
        <p:spPr>
          <a:xfrm rot="16200000">
            <a:off x="9486983" y="3406031"/>
            <a:ext cx="5133975" cy="9695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2019 by Boston Consulting Group. All rights reserved.</a:t>
            </a:r>
          </a:p>
        </p:txBody>
      </p:sp>
      <p:sp>
        <p:nvSpPr>
          <p:cNvPr id="6" name="FooterSimple" hidden="1"/>
          <p:cNvSpPr txBox="1"/>
          <p:nvPr userDrawn="1">
            <p:custDataLst>
              <p:tags r:id="rId3"/>
            </p:custDataLst>
          </p:nvPr>
        </p:nvSpPr>
        <p:spPr>
          <a:xfrm rot="16200000">
            <a:off x="10561321" y="4553016"/>
            <a:ext cx="2743200" cy="1938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191122 [DRAFT] NWL STP 2021 Recovery overview - vF incl appendix.pptx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0003" y="134331"/>
            <a:ext cx="10933200" cy="664797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lvl="0"/>
            <a:r>
              <a:rPr lang="en-US" dirty="0"/>
              <a:t>Click to add title</a:t>
            </a:r>
            <a:br>
              <a:rPr lang="en-US" dirty="0"/>
            </a:br>
            <a:endParaRPr lang="en-US" dirty="0"/>
          </a:p>
        </p:txBody>
      </p:sp>
      <p:sp>
        <p:nvSpPr>
          <p:cNvPr id="10" name="bk object 19"/>
          <p:cNvSpPr/>
          <p:nvPr userDrawn="1"/>
        </p:nvSpPr>
        <p:spPr>
          <a:xfrm>
            <a:off x="6377" y="933450"/>
            <a:ext cx="12185651" cy="0"/>
          </a:xfrm>
          <a:custGeom>
            <a:avLst/>
            <a:gdLst/>
            <a:ahLst/>
            <a:cxnLst/>
            <a:rect l="l" t="t" r="r" b="b"/>
            <a:pathLst>
              <a:path w="12185650">
                <a:moveTo>
                  <a:pt x="0" y="0"/>
                </a:moveTo>
                <a:lnTo>
                  <a:pt x="12185650" y="0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bk object 17"/>
          <p:cNvSpPr/>
          <p:nvPr userDrawn="1"/>
        </p:nvSpPr>
        <p:spPr>
          <a:xfrm>
            <a:off x="6377" y="6102350"/>
            <a:ext cx="12185651" cy="0"/>
          </a:xfrm>
          <a:custGeom>
            <a:avLst/>
            <a:gdLst/>
            <a:ahLst/>
            <a:cxnLst/>
            <a:rect l="l" t="t" r="r" b="b"/>
            <a:pathLst>
              <a:path w="12185650">
                <a:moveTo>
                  <a:pt x="0" y="0"/>
                </a:moveTo>
                <a:lnTo>
                  <a:pt x="12185650" y="0"/>
                </a:lnTo>
              </a:path>
            </a:pathLst>
          </a:custGeom>
          <a:ln w="38100">
            <a:solidFill>
              <a:srgbClr val="00B8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133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ine">
    <p:bg bwMode="black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5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52" imgH="355" progId="TCLayout.ActiveDocument.1">
                  <p:embed/>
                </p:oleObj>
              </mc:Choice>
              <mc:Fallback>
                <p:oleObj name="think-cell Slide" r:id="rId3" imgW="352" imgH="355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5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7452" y="6405036"/>
            <a:ext cx="1482049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US" dirty="0"/>
          </a:p>
        </p:txBody>
      </p:sp>
      <p:sp>
        <p:nvSpPr>
          <p:cNvPr id="147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28" y="3826800"/>
            <a:ext cx="10936800" cy="20412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5400"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  <p:cxnSp>
        <p:nvCxnSpPr>
          <p:cNvPr id="148" name="Straight Connector 147"/>
          <p:cNvCxnSpPr/>
          <p:nvPr userDrawn="1"/>
        </p:nvCxnSpPr>
        <p:spPr bwMode="white">
          <a:xfrm>
            <a:off x="618920" y="3680016"/>
            <a:ext cx="11576303" cy="0"/>
          </a:xfrm>
          <a:prstGeom prst="line">
            <a:avLst/>
          </a:prstGeom>
          <a:ln w="19050" cmpd="sng">
            <a:solidFill>
              <a:schemeClr val="bg1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5710380" y="6611986"/>
            <a:ext cx="187552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>
            <a:defPPr>
              <a:defRPr lang="en-US"/>
            </a:defPPr>
            <a:lvl1pPr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lvl="0"/>
            <a:fld id="{DFCF27A5-1A5B-48D3-A060-2758FFBB1ADD}" type="slidenum">
              <a:rPr lang="en-US" smtClean="0">
                <a:sym typeface="+mn-lt"/>
              </a:rPr>
              <a:pPr lvl="0"/>
              <a:t>‹#›</a:t>
            </a:fld>
            <a:endParaRPr lang="en-US" dirty="0"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993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989" y="599387"/>
            <a:ext cx="10515600" cy="277682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000">
                <a:solidFill>
                  <a:srgbClr val="00B8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089650"/>
            <a:ext cx="12192000" cy="0"/>
          </a:xfrm>
          <a:prstGeom prst="line">
            <a:avLst/>
          </a:prstGeom>
          <a:ln w="38100">
            <a:solidFill>
              <a:srgbClr val="00B8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"/>
          <p:cNvSpPr>
            <a:spLocks noGrp="1"/>
          </p:cNvSpPr>
          <p:nvPr>
            <p:ph idx="13" hasCustomPrompt="1"/>
          </p:nvPr>
        </p:nvSpPr>
        <p:spPr>
          <a:xfrm>
            <a:off x="838201" y="118181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D007A75-DA07-42A5-8709-9176AEB5FF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021B7C-CB2B-458B-9E44-8FD5956676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801224" y="6356355"/>
            <a:ext cx="1941976" cy="365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7105824" y="6281028"/>
            <a:ext cx="1941976" cy="365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pic>
        <p:nvPicPr>
          <p:cNvPr id="11" name="Picture 2" descr="\\nwlondon.local\csu\Communications\14. Logos, images and photos\Logos\Health and care partnership\Health and care partnership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631" y="6182435"/>
            <a:ext cx="3702116" cy="562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37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5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52" imgH="355" progId="TCLayout.ActiveDocument.1">
                  <p:embed/>
                </p:oleObj>
              </mc:Choice>
              <mc:Fallback>
                <p:oleObj name="think-cell Slide" r:id="rId5" imgW="352" imgH="355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5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 userDrawn="1">
            <p:custDataLst>
              <p:tags r:id="rId2"/>
            </p:custDataLst>
          </p:nvPr>
        </p:nvSpPr>
        <p:spPr>
          <a:xfrm>
            <a:off x="54" y="0"/>
            <a:ext cx="158751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02099" y="6189435"/>
            <a:ext cx="2743440" cy="530398"/>
          </a:xfrm>
          <a:prstGeom prst="rect">
            <a:avLst/>
          </a:prstGeom>
        </p:spPr>
      </p:pic>
      <p:sp>
        <p:nvSpPr>
          <p:cNvPr id="7" name="Copyright" hidden="1"/>
          <p:cNvSpPr txBox="1"/>
          <p:nvPr userDrawn="1"/>
        </p:nvSpPr>
        <p:spPr>
          <a:xfrm rot="16200000">
            <a:off x="9486985" y="3418150"/>
            <a:ext cx="5133975" cy="7271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450"/>
              </a:spcAft>
            </a:pPr>
            <a:r>
              <a:rPr lang="en-US" sz="525" dirty="0">
                <a:solidFill>
                  <a:prstClr val="white">
                    <a:lumMod val="50000"/>
                  </a:prstClr>
                </a:solidFill>
                <a:sym typeface="+mn-lt"/>
              </a:rPr>
              <a:t>Copyright © 2019 by Boston Consulting Group. All rights reserved.</a:t>
            </a:r>
          </a:p>
        </p:txBody>
      </p:sp>
      <p:sp>
        <p:nvSpPr>
          <p:cNvPr id="6" name="FooterSimple" hidden="1"/>
          <p:cNvSpPr txBox="1"/>
          <p:nvPr userDrawn="1">
            <p:custDataLst>
              <p:tags r:id="rId3"/>
            </p:custDataLst>
          </p:nvPr>
        </p:nvSpPr>
        <p:spPr>
          <a:xfrm rot="16200000">
            <a:off x="10561321" y="4613608"/>
            <a:ext cx="2743200" cy="72712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450"/>
              </a:spcAft>
            </a:pPr>
            <a:r>
              <a:rPr lang="en-GB" sz="525">
                <a:solidFill>
                  <a:prstClr val="white">
                    <a:lumMod val="50000"/>
                  </a:prstClr>
                </a:solidFill>
                <a:sym typeface="+mn-lt"/>
              </a:rPr>
              <a:t>191122 [DRAFT] NWL STP 2021 Recovery overview - vF incl appendix.pptx</a:t>
            </a:r>
            <a:endParaRPr lang="en-US" sz="525" dirty="0">
              <a:solidFill>
                <a:prstClr val="white">
                  <a:lumMod val="50000"/>
                </a:prstClr>
              </a:solidFill>
              <a:sym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0003" y="134331"/>
            <a:ext cx="10933200" cy="4985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18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lvl="0"/>
            <a:r>
              <a:rPr lang="en-US" dirty="0"/>
              <a:t>Click to add title</a:t>
            </a:r>
            <a:br>
              <a:rPr lang="en-US" dirty="0"/>
            </a:br>
            <a:endParaRPr lang="en-US" dirty="0"/>
          </a:p>
        </p:txBody>
      </p:sp>
      <p:sp>
        <p:nvSpPr>
          <p:cNvPr id="10" name="bk object 19"/>
          <p:cNvSpPr/>
          <p:nvPr userDrawn="1"/>
        </p:nvSpPr>
        <p:spPr>
          <a:xfrm>
            <a:off x="6377" y="933450"/>
            <a:ext cx="12185651" cy="0"/>
          </a:xfrm>
          <a:custGeom>
            <a:avLst/>
            <a:gdLst/>
            <a:ahLst/>
            <a:cxnLst/>
            <a:rect l="l" t="t" r="r" b="b"/>
            <a:pathLst>
              <a:path w="12185650">
                <a:moveTo>
                  <a:pt x="0" y="0"/>
                </a:moveTo>
                <a:lnTo>
                  <a:pt x="12185650" y="0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 sz="1350">
              <a:solidFill>
                <a:srgbClr val="000000"/>
              </a:solidFill>
            </a:endParaRPr>
          </a:p>
        </p:txBody>
      </p:sp>
      <p:sp>
        <p:nvSpPr>
          <p:cNvPr id="16" name="bk object 17"/>
          <p:cNvSpPr/>
          <p:nvPr userDrawn="1"/>
        </p:nvSpPr>
        <p:spPr>
          <a:xfrm>
            <a:off x="6377" y="6102350"/>
            <a:ext cx="12185651" cy="0"/>
          </a:xfrm>
          <a:custGeom>
            <a:avLst/>
            <a:gdLst/>
            <a:ahLst/>
            <a:cxnLst/>
            <a:rect l="l" t="t" r="r" b="b"/>
            <a:pathLst>
              <a:path w="12185650">
                <a:moveTo>
                  <a:pt x="0" y="0"/>
                </a:moveTo>
                <a:lnTo>
                  <a:pt x="12185650" y="0"/>
                </a:lnTo>
              </a:path>
            </a:pathLst>
          </a:custGeom>
          <a:ln w="38100">
            <a:solidFill>
              <a:srgbClr val="00B8B3"/>
            </a:solidFill>
          </a:ln>
        </p:spPr>
        <p:txBody>
          <a:bodyPr wrap="square" lIns="0" tIns="0" rIns="0" bIns="0" rtlCol="0"/>
          <a:lstStyle/>
          <a:p>
            <a:endParaRPr sz="135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5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ine">
    <p:bg bwMode="black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5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52" imgH="355" progId="TCLayout.ActiveDocument.1">
                  <p:embed/>
                </p:oleObj>
              </mc:Choice>
              <mc:Fallback>
                <p:oleObj name="think-cell Slide" r:id="rId3" imgW="352" imgH="355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5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7453" y="6443508"/>
            <a:ext cx="1482049" cy="11541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7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28" y="3826800"/>
            <a:ext cx="10936800" cy="20412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4050"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  <p:cxnSp>
        <p:nvCxnSpPr>
          <p:cNvPr id="148" name="Straight Connector 147"/>
          <p:cNvCxnSpPr/>
          <p:nvPr userDrawn="1"/>
        </p:nvCxnSpPr>
        <p:spPr bwMode="white">
          <a:xfrm>
            <a:off x="618922" y="3680016"/>
            <a:ext cx="11576303" cy="0"/>
          </a:xfrm>
          <a:prstGeom prst="line">
            <a:avLst/>
          </a:prstGeom>
          <a:ln w="19050" cmpd="sng">
            <a:solidFill>
              <a:schemeClr val="bg1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5733626" y="6635073"/>
            <a:ext cx="141064" cy="1384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>
            <a:defPPr>
              <a:defRPr lang="en-US"/>
            </a:defPPr>
            <a:lvl1pPr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fld id="{DFCF27A5-1A5B-48D3-A060-2758FFBB1ADD}" type="slidenum">
              <a:rPr lang="en-US" sz="900" smtClean="0">
                <a:solidFill>
                  <a:prstClr val="white"/>
                </a:solidFill>
                <a:sym typeface="+mn-lt"/>
              </a:rPr>
              <a:pPr/>
              <a:t>‹#›</a:t>
            </a:fld>
            <a:endParaRPr lang="en-US" sz="900" dirty="0">
              <a:solidFill>
                <a:prstClr val="white"/>
              </a:solidFill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622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.bin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621" y="1723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21" y="1723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6"/>
            </p:custDataLst>
          </p:nvPr>
        </p:nvSpPr>
        <p:spPr>
          <a:xfrm>
            <a:off x="53" y="0"/>
            <a:ext cx="158751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 err="1">
              <a:solidFill>
                <a:srgbClr val="FFFFFF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52" y="6405036"/>
            <a:ext cx="1482049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0380" y="6611986"/>
            <a:ext cx="187552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200" kern="1200" smtClean="0">
                <a:solidFill>
                  <a:srgbClr val="898989"/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kern="1200" dirty="0">
              <a:solidFill>
                <a:srgbClr val="898989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027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  <p:sldLayoutId id="2147483706" r:id="rId3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​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284400" indent="-172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511200" indent="-165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Trebuchet MS" panose="020B0603020202020204" pitchFamily="34" charset="0"/>
        <a:buChar char="–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​"/>
        <a:defRPr lang="en-US" sz="1600" kern="1200">
          <a:solidFill>
            <a:schemeClr val="tx2"/>
          </a:solidFill>
          <a:latin typeface="+mn-lt"/>
          <a:ea typeface="+mn-ea"/>
          <a:cs typeface="+mn-cs"/>
          <a:sym typeface="+mn-lt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​"/>
        <a:defRPr lang="en-US" sz="1600" b="1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5pPr>
      <a:lvl6pPr marL="269875" indent="-1524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lang="en-US" sz="1600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6pPr>
      <a:lvl7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900"/>
        </a:spcAft>
        <a:buFont typeface="Arial" panose="020B0604020202020204" pitchFamily="34" charset="0"/>
        <a:buChar char="​"/>
        <a:defRPr lang="en-US" sz="4400" kern="1200" baseline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7pPr>
      <a:lvl8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Font typeface="Arial" panose="020B0604020202020204" pitchFamily="34" charset="0"/>
        <a:buChar char="​"/>
        <a:defRPr lang="en-US" sz="5400" kern="1200" baseline="0" smtClean="0">
          <a:solidFill>
            <a:schemeClr val="tx2"/>
          </a:solidFill>
          <a:latin typeface="+mn-lt"/>
          <a:ea typeface="+mn-ea"/>
          <a:cs typeface="+mn-cs"/>
          <a:sym typeface="+mn-lt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​"/>
        <a:defRPr lang="en-US" sz="2400" kern="1200" baseline="0" dirty="0">
          <a:solidFill>
            <a:schemeClr val="tx2"/>
          </a:solidFill>
          <a:latin typeface="+mn-lt"/>
          <a:ea typeface="+mn-ea"/>
          <a:cs typeface="+mn-cs"/>
          <a:sym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1">
          <p15:clr>
            <a:srgbClr val="F26B43"/>
          </p15:clr>
        </p15:guide>
        <p15:guide id="2" pos="396">
          <p15:clr>
            <a:srgbClr val="F26B43"/>
          </p15:clr>
        </p15:guide>
        <p15:guide id="3" pos="7284">
          <p15:clr>
            <a:srgbClr val="F26B43"/>
          </p15:clr>
        </p15:guide>
        <p15:guide id="4" orient="horz" pos="388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621" y="1725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1" y="1725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5"/>
            </p:custDataLst>
          </p:nvPr>
        </p:nvSpPr>
        <p:spPr>
          <a:xfrm>
            <a:off x="54" y="0"/>
            <a:ext cx="158751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53" y="6443508"/>
            <a:ext cx="1482049" cy="115416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75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3626" y="6635073"/>
            <a:ext cx="141064" cy="1384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 defTabSz="685800">
              <a:defRPr/>
            </a:pPr>
            <a:fld id="{DFCF27A5-1A5B-48D3-A060-2758FFBB1ADD}" type="slidenum">
              <a:rPr lang="en-US" sz="900" smtClean="0">
                <a:solidFill>
                  <a:srgbClr val="898989"/>
                </a:solidFill>
                <a:sym typeface="+mn-lt"/>
              </a:rPr>
              <a:pPr algn="ctr" defTabSz="685800">
                <a:defRPr/>
              </a:pPr>
              <a:t>‹#›</a:t>
            </a:fld>
            <a:endParaRPr lang="en-US" sz="900" dirty="0">
              <a:solidFill>
                <a:srgbClr val="898989"/>
              </a:solidFill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15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chemeClr val="tx2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685800" rtl="0" eaLnBrk="1" latinLnBrk="0" hangingPunct="1">
        <a:lnSpc>
          <a:spcPct val="110000"/>
        </a:lnSpc>
        <a:spcBef>
          <a:spcPts val="450"/>
        </a:spcBef>
        <a:spcAft>
          <a:spcPts val="225"/>
        </a:spcAft>
        <a:buFont typeface="Arial" panose="020B0604020202020204" pitchFamily="34" charset="0"/>
        <a:buChar char="​"/>
        <a:defRPr lang="en-US" sz="9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213300" indent="-129600" algn="l" defTabSz="685800" rtl="0" eaLnBrk="1" latinLnBrk="0" hangingPunct="1">
        <a:lnSpc>
          <a:spcPct val="90000"/>
        </a:lnSpc>
        <a:spcBef>
          <a:spcPts val="0"/>
        </a:spcBef>
        <a:spcAft>
          <a:spcPts val="225"/>
        </a:spcAft>
        <a:buClr>
          <a:schemeClr val="tx2"/>
        </a:buClr>
        <a:buFont typeface="Arial" panose="020B0604020202020204" pitchFamily="34" charset="0"/>
        <a:buChar char="•"/>
        <a:defRPr lang="en-US" sz="9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83400" indent="-124200" algn="l" defTabSz="685800" rtl="0" eaLnBrk="1" latinLnBrk="0" hangingPunct="1">
        <a:lnSpc>
          <a:spcPct val="90000"/>
        </a:lnSpc>
        <a:spcBef>
          <a:spcPts val="0"/>
        </a:spcBef>
        <a:spcAft>
          <a:spcPts val="225"/>
        </a:spcAft>
        <a:buClr>
          <a:schemeClr val="tx2"/>
        </a:buClr>
        <a:buFont typeface="Trebuchet MS" panose="020B0603020202020204" pitchFamily="34" charset="0"/>
        <a:buChar char="–"/>
        <a:defRPr lang="en-US" sz="9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0" indent="0" algn="l" defTabSz="685800" rtl="0" eaLnBrk="1" latinLnBrk="0" hangingPunct="1">
        <a:lnSpc>
          <a:spcPct val="110000"/>
        </a:lnSpc>
        <a:spcBef>
          <a:spcPts val="225"/>
        </a:spcBef>
        <a:spcAft>
          <a:spcPts val="225"/>
        </a:spcAft>
        <a:buClr>
          <a:schemeClr val="tx2"/>
        </a:buClr>
        <a:buFont typeface="Arial" panose="020B0604020202020204" pitchFamily="34" charset="0"/>
        <a:buChar char="​"/>
        <a:defRPr lang="en-US" sz="1200" kern="1200">
          <a:solidFill>
            <a:schemeClr val="tx2"/>
          </a:solidFill>
          <a:latin typeface="+mn-lt"/>
          <a:ea typeface="+mn-ea"/>
          <a:cs typeface="+mn-cs"/>
          <a:sym typeface="+mn-lt"/>
        </a:defRPr>
      </a:lvl4pPr>
      <a:lvl5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ClrTx/>
        <a:buFont typeface="Arial" panose="020B0604020202020204" pitchFamily="34" charset="0"/>
        <a:buChar char="​"/>
        <a:defRPr lang="en-US" sz="1200" b="1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5pPr>
      <a:lvl6pPr marL="202406" indent="-114300" algn="l" defTabSz="685800" rtl="0" eaLnBrk="1" latinLnBrk="0" hangingPunct="1">
        <a:lnSpc>
          <a:spcPct val="90000"/>
        </a:lnSpc>
        <a:spcBef>
          <a:spcPts val="0"/>
        </a:spcBef>
        <a:spcAft>
          <a:spcPts val="450"/>
        </a:spcAft>
        <a:buClr>
          <a:schemeClr val="tx2"/>
        </a:buClr>
        <a:buFont typeface="Arial" panose="020B0604020202020204" pitchFamily="34" charset="0"/>
        <a:buChar char="•"/>
        <a:defRPr lang="en-US" sz="1200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6pPr>
      <a:lvl7pPr marL="0" indent="0" algn="l" defTabSz="685800" rtl="0" eaLnBrk="1" latinLnBrk="0" hangingPunct="1">
        <a:lnSpc>
          <a:spcPct val="90000"/>
        </a:lnSpc>
        <a:spcBef>
          <a:spcPts val="675"/>
        </a:spcBef>
        <a:spcAft>
          <a:spcPts val="675"/>
        </a:spcAft>
        <a:buFont typeface="Arial" panose="020B0604020202020204" pitchFamily="34" charset="0"/>
        <a:buChar char="​"/>
        <a:defRPr lang="en-US" sz="3300" kern="1200" baseline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7pPr>
      <a:lvl8pPr marL="0" indent="0" algn="l" defTabSz="685800" rtl="0" eaLnBrk="1" latinLnBrk="0" hangingPunct="1">
        <a:lnSpc>
          <a:spcPct val="90000"/>
        </a:lnSpc>
        <a:spcBef>
          <a:spcPts val="675"/>
        </a:spcBef>
        <a:spcAft>
          <a:spcPts val="0"/>
        </a:spcAft>
        <a:buFont typeface="Arial" panose="020B0604020202020204" pitchFamily="34" charset="0"/>
        <a:buChar char="​"/>
        <a:defRPr lang="en-US" sz="4050" kern="1200" baseline="0" smtClean="0">
          <a:solidFill>
            <a:schemeClr val="tx2"/>
          </a:solidFill>
          <a:latin typeface="+mn-lt"/>
          <a:ea typeface="+mn-ea"/>
          <a:cs typeface="+mn-cs"/>
          <a:sym typeface="+mn-lt"/>
        </a:defRPr>
      </a:lvl8pPr>
      <a:lvl9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75"/>
        </a:spcAft>
        <a:buFont typeface="Arial" panose="020B0604020202020204" pitchFamily="34" charset="0"/>
        <a:buChar char="​"/>
        <a:defRPr lang="en-US" sz="1800" kern="1200" baseline="0" dirty="0">
          <a:solidFill>
            <a:schemeClr val="tx2"/>
          </a:solidFill>
          <a:latin typeface="+mn-lt"/>
          <a:ea typeface="+mn-ea"/>
          <a:cs typeface="+mn-cs"/>
          <a:sym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1">
          <p15:clr>
            <a:srgbClr val="F26B43"/>
          </p15:clr>
        </p15:guide>
        <p15:guide id="2" pos="396">
          <p15:clr>
            <a:srgbClr val="F26B43"/>
          </p15:clr>
        </p15:guide>
        <p15:guide id="3" pos="7284">
          <p15:clr>
            <a:srgbClr val="F26B43"/>
          </p15:clr>
        </p15:guide>
        <p15:guide id="4" orient="horz" pos="38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icholas.bryan@nhs.net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jimmymir@nhs.net" TargetMode="External"/><Relationship Id="rId3" Type="http://schemas.openxmlformats.org/officeDocument/2006/relationships/hyperlink" Target="mailto:clcht.spa@nhs.net" TargetMode="External"/><Relationship Id="rId7" Type="http://schemas.openxmlformats.org/officeDocument/2006/relationships/hyperlink" Target="mailto:referralsmeadowhouse@nhs.ne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andreacuff@nhs.net" TargetMode="External"/><Relationship Id="rId11" Type="http://schemas.openxmlformats.org/officeDocument/2006/relationships/hyperlink" Target="mailto:treena.saini@nhs.net" TargetMode="External"/><Relationship Id="rId5" Type="http://schemas.openxmlformats.org/officeDocument/2006/relationships/hyperlink" Target="mailto:Cynthia.lever@nhs.net" TargetMode="External"/><Relationship Id="rId10" Type="http://schemas.openxmlformats.org/officeDocument/2006/relationships/hyperlink" Target="mailto:geraldine.nevin@nhs.net" TargetMode="External"/><Relationship Id="rId4" Type="http://schemas.openxmlformats.org/officeDocument/2006/relationships/hyperlink" Target="mailto:cathy.saraby@nhs.net" TargetMode="External"/><Relationship Id="rId9" Type="http://schemas.openxmlformats.org/officeDocument/2006/relationships/hyperlink" Target="mailto:jane.cowap@nhs.net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Melissa.Reddish@hje.org.uk" TargetMode="External"/><Relationship Id="rId13" Type="http://schemas.openxmlformats.org/officeDocument/2006/relationships/hyperlink" Target="mailto:hampstead.hospice@mariecurie.org.uk" TargetMode="External"/><Relationship Id="rId3" Type="http://schemas.openxmlformats.org/officeDocument/2006/relationships/hyperlink" Target="mailto:Clccg.stjohnsreferrals@nhs.net" TargetMode="External"/><Relationship Id="rId7" Type="http://schemas.openxmlformats.org/officeDocument/2006/relationships/hyperlink" Target="mailto:Sue.Hutton@hje.org.uk" TargetMode="External"/><Relationship Id="rId12" Type="http://schemas.openxmlformats.org/officeDocument/2006/relationships/hyperlink" Target="mailto:Inpatientunit.hampsteadhospice@nhs.net" TargetMode="External"/><Relationship Id="rId17" Type="http://schemas.openxmlformats.org/officeDocument/2006/relationships/hyperlink" Target="mailto:Michael.Wright@mariecurie.org.uk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mailto:debbie.Ripley@mariecurie.org.uk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Andrew.Gallini@hje.org.uk" TargetMode="External"/><Relationship Id="rId11" Type="http://schemas.openxmlformats.org/officeDocument/2006/relationships/hyperlink" Target="mailto:Jean.Kelly@hje.org.uk" TargetMode="External"/><Relationship Id="rId5" Type="http://schemas.openxmlformats.org/officeDocument/2006/relationships/hyperlink" Target="https://www.stjohnshospice.org.uk/our-care/inpatient-unit/" TargetMode="External"/><Relationship Id="rId15" Type="http://schemas.openxmlformats.org/officeDocument/2006/relationships/hyperlink" Target="mailto:Denise.OMalley@mariecurie.org.uk" TargetMode="External"/><Relationship Id="rId10" Type="http://schemas.openxmlformats.org/officeDocument/2006/relationships/hyperlink" Target="mailto:amanda.baker@hje.org.uk" TargetMode="External"/><Relationship Id="rId4" Type="http://schemas.openxmlformats.org/officeDocument/2006/relationships/hyperlink" Target="mailto:hospice.info@hje.org.uk" TargetMode="External"/><Relationship Id="rId9" Type="http://schemas.openxmlformats.org/officeDocument/2006/relationships/hyperlink" Target="mailto:Alexandra.Rogers@hje.org.uk" TargetMode="External"/><Relationship Id="rId14" Type="http://schemas.openxmlformats.org/officeDocument/2006/relationships/hyperlink" Target="mailto:outpatientunit.hampsteadhospice@nhs.ne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rlingtonhospice.org/referrals" TargetMode="External"/><Relationship Id="rId2" Type="http://schemas.openxmlformats.org/officeDocument/2006/relationships/hyperlink" Target="mailto:nhsnwlccg.mshreferrals@nhs.ne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scurry@harlingtonhospice.org" TargetMode="External"/><Relationship Id="rId5" Type="http://schemas.openxmlformats.org/officeDocument/2006/relationships/hyperlink" Target="mailto:ros.taylor3@nhs.net" TargetMode="External"/><Relationship Id="rId4" Type="http://schemas.openxmlformats.org/officeDocument/2006/relationships/hyperlink" Target="mailto:julie.wright1@nhs.ne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NWH-tr.referralsstlukes@nhs.net" TargetMode="External"/><Relationship Id="rId7" Type="http://schemas.openxmlformats.org/officeDocument/2006/relationships/hyperlink" Target="mailto:lorrainegilbert@nhs.ne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CDaniels@stlukes-hospice.org" TargetMode="External"/><Relationship Id="rId5" Type="http://schemas.openxmlformats.org/officeDocument/2006/relationships/hyperlink" Target="mailto:ureeve@stlukes-hospice.org" TargetMode="External"/><Relationship Id="rId4" Type="http://schemas.openxmlformats.org/officeDocument/2006/relationships/hyperlink" Target="mailto:chanrott@stlukes-hospice.or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lund@royaltrinityhospice.london" TargetMode="External"/><Relationship Id="rId2" Type="http://schemas.openxmlformats.org/officeDocument/2006/relationships/hyperlink" Target="mailto:rth.referrals@nhs.net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cquilty@royaltrinityhospice.london" TargetMode="External"/><Relationship Id="rId4" Type="http://schemas.openxmlformats.org/officeDocument/2006/relationships/hyperlink" Target="mailto:hbrewerton@royaltrinityhospice.london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nwl.nhs.uk/services/community-services/your-life-line-team-hillingdon" TargetMode="External"/><Relationship Id="rId3" Type="http://schemas.openxmlformats.org/officeDocument/2006/relationships/hyperlink" Target="mailto:cnwl-tr.hchcontactcentrerefs@nhs.net" TargetMode="External"/><Relationship Id="rId7" Type="http://schemas.openxmlformats.org/officeDocument/2006/relationships/hyperlink" Target="mailto:cnw-tr.yll247.cnwl@nhs.ne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hyperlink" Target="(https:/www.cnwl.nhs.uk/application/files/9715/9593/8689/Your_Life_Line_Team_referral_form.docx)" TargetMode="External"/><Relationship Id="rId11" Type="http://schemas.openxmlformats.org/officeDocument/2006/relationships/hyperlink" Target="mailto:Debbie.Ripley@mariecurie.org.uk" TargetMode="External"/><Relationship Id="rId5" Type="http://schemas.openxmlformats.org/officeDocument/2006/relationships/hyperlink" Target="mailto:kimrice@nhs.net" TargetMode="External"/><Relationship Id="rId10" Type="http://schemas.openxmlformats.org/officeDocument/2006/relationships/hyperlink" Target="mailto:Londonregionaloffice@mariecurie.org.uk" TargetMode="External"/><Relationship Id="rId4" Type="http://schemas.openxmlformats.org/officeDocument/2006/relationships/hyperlink" Target="mailto:barbara.brummen1@nhs.net" TargetMode="External"/><Relationship Id="rId9" Type="http://schemas.openxmlformats.org/officeDocument/2006/relationships/hyperlink" Target="mailto:juliesmith33@nhs.net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singlepoint.ofcontact@nhs.net" TargetMode="External"/><Relationship Id="rId13" Type="http://schemas.openxmlformats.org/officeDocument/2006/relationships/hyperlink" Target="mailto:Gillian.quiton@buckinghamshire.gov.uk" TargetMode="External"/><Relationship Id="rId3" Type="http://schemas.openxmlformats.org/officeDocument/2006/relationships/hyperlink" Target="mailto:clcht.barnetdischargespa@nhs.net" TargetMode="External"/><Relationship Id="rId7" Type="http://schemas.openxmlformats.org/officeDocument/2006/relationships/hyperlink" Target="mailto:intaketeam@lbbd.gov.uk" TargetMode="External"/><Relationship Id="rId12" Type="http://schemas.openxmlformats.org/officeDocument/2006/relationships/hyperlink" Target="mailto:cnwl.icehub@nhs.net" TargetMode="External"/><Relationship Id="rId17" Type="http://schemas.openxmlformats.org/officeDocument/2006/relationships/hyperlink" Target="mailto:Bernice.solvey@camden.gov.uk" TargetMode="External"/><Relationship Id="rId2" Type="http://schemas.openxmlformats.org/officeDocument/2006/relationships/notesSlide" Target="../notesSlides/notesSlide9.xml"/><Relationship Id="rId16" Type="http://schemas.openxmlformats.org/officeDocument/2006/relationships/hyperlink" Target="mailto:Asli.ipek@camden.gov.uk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intaketeam@lbbd.gov.uk%20%0abhr-tr.dischargeteamadmin@nhs.net" TargetMode="External"/><Relationship Id="rId11" Type="http://schemas.openxmlformats.org/officeDocument/2006/relationships/hyperlink" Target="mailto:sirch.bristolspa@nhs.net" TargetMode="External"/><Relationship Id="rId5" Type="http://schemas.openxmlformats.org/officeDocument/2006/relationships/hyperlink" Target="mailto:bhr-tr.dischargeteamadmin@nhs.net" TargetMode="External"/><Relationship Id="rId15" Type="http://schemas.openxmlformats.org/officeDocument/2006/relationships/hyperlink" Target="mailto:camdenreferrals.cnwl@nhs.net" TargetMode="External"/><Relationship Id="rId10" Type="http://schemas.openxmlformats.org/officeDocument/2006/relationships/hyperlink" Target="mailto:screeners@bexley.gov.uk" TargetMode="External"/><Relationship Id="rId4" Type="http://schemas.openxmlformats.org/officeDocument/2006/relationships/hyperlink" Target="mailto:liam.furlong@barnet.gov.uk" TargetMode="External"/><Relationship Id="rId9" Type="http://schemas.openxmlformats.org/officeDocument/2006/relationships/hyperlink" Target="mailto:opt-firstpointofcontact@bedford.gov.uk" TargetMode="External"/><Relationship Id="rId14" Type="http://schemas.openxmlformats.org/officeDocument/2006/relationships/hyperlink" Target="mailto:adultearlyhelpteam@buckinghamshire.gov.uk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mailto:access@hackney.gov.uk" TargetMode="External"/><Relationship Id="rId3" Type="http://schemas.openxmlformats.org/officeDocument/2006/relationships/hyperlink" Target="mailto:croydonadultsupport@croydon.gov.uk" TargetMode="External"/><Relationship Id="rId7" Type="http://schemas.openxmlformats.org/officeDocument/2006/relationships/hyperlink" Target="mailto:huh-tr.spa-discharge@nhs.net" TargetMode="External"/><Relationship Id="rId2" Type="http://schemas.openxmlformats.org/officeDocument/2006/relationships/hyperlink" Target="mailto:adultsduty@cityoflondon.gov.uk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aops.contact.officers@royalgreenwich.gov.uk" TargetMode="External"/><Relationship Id="rId11" Type="http://schemas.openxmlformats.org/officeDocument/2006/relationships/hyperlink" Target="mailto:Beverley.Tarka@haringey.gov.uk" TargetMode="External"/><Relationship Id="rId5" Type="http://schemas.openxmlformats.org/officeDocument/2006/relationships/hyperlink" Target="mailto:socialcaredirect@essex.gov.uk" TargetMode="External"/><Relationship Id="rId10" Type="http://schemas.openxmlformats.org/officeDocument/2006/relationships/hyperlink" Target="mailto:John.Everson@haringey.gov.uk" TargetMode="External"/><Relationship Id="rId4" Type="http://schemas.openxmlformats.org/officeDocument/2006/relationships/hyperlink" Target="mailto:northmid.spa@nhs.net" TargetMode="External"/><Relationship Id="rId9" Type="http://schemas.openxmlformats.org/officeDocument/2006/relationships/hyperlink" Target="mailto:Haringey.spoa@haringey.gov.uk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adults@kingston.gov.uk" TargetMode="External"/><Relationship Id="rId3" Type="http://schemas.openxmlformats.org/officeDocument/2006/relationships/hyperlink" Target="mailto:HVOOCHospitalsteam@hertfordshire.gov.uk%20ENhSpoc@hertfordshire.gov.uk%20Daryl.Knight@hertfordshire.gov.uk&#160;%20Westherts.dtaspoc@nhs.net" TargetMode="External"/><Relationship Id="rId7" Type="http://schemas.openxmlformats.org/officeDocument/2006/relationships/hyperlink" Target="mailto:social.services@kent.gov.uk" TargetMode="External"/><Relationship Id="rId2" Type="http://schemas.openxmlformats.org/officeDocument/2006/relationships/hyperlink" Target="mailto:nelft.haveringreferrals@nelft.nhs.uk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spoa@islington.gov.uk" TargetMode="External"/><Relationship Id="rId5" Type="http://schemas.openxmlformats.org/officeDocument/2006/relationships/hyperlink" Target="mailto:lesley.marsden@hertfordshire.gov.uk" TargetMode="External"/><Relationship Id="rId10" Type="http://schemas.openxmlformats.org/officeDocument/2006/relationships/hyperlink" Target="mailto:adultsocialcare@lambeth.gov.uk" TargetMode="External"/><Relationship Id="rId4" Type="http://schemas.openxmlformats.org/officeDocument/2006/relationships/hyperlink" Target="mailto:daryl.knight@hertfordshire.gov.uk" TargetMode="External"/><Relationship Id="rId9" Type="http://schemas.openxmlformats.org/officeDocument/2006/relationships/hyperlink" Target="mailto:lamccg.swift@nhs.net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mailto:adult.care@towerhamlets.gov.uk" TargetMode="External"/><Relationship Id="rId3" Type="http://schemas.openxmlformats.org/officeDocument/2006/relationships/hyperlink" Target="mailto:HospitalToHomeTeam@merton.gov.uk" TargetMode="External"/><Relationship Id="rId7" Type="http://schemas.openxmlformats.org/officeDocument/2006/relationships/hyperlink" Target="mailto:oppdcontactteam@southwark.gov.uk" TargetMode="External"/><Relationship Id="rId2" Type="http://schemas.openxmlformats.org/officeDocument/2006/relationships/hyperlink" Target="mailto:SCAIT@lewisham.gov.uk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adultsocialservices@richmond.gov.uk" TargetMode="External"/><Relationship Id="rId5" Type="http://schemas.openxmlformats.org/officeDocument/2006/relationships/hyperlink" Target="mailto:firstcontact@redbridge.gov.uk" TargetMode="External"/><Relationship Id="rId4" Type="http://schemas.openxmlformats.org/officeDocument/2006/relationships/hyperlink" Target="mailto:bhnt.nuhdischargeteam@nhs.net%0a%20elft.newhamidh@nhs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bash.sivarasu@nhs.net" TargetMode="External"/><Relationship Id="rId2" Type="http://schemas.openxmlformats.org/officeDocument/2006/relationships/hyperlink" Target="mailto:lnwh-tr.nwp-dischargehub@nhs.net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elizabeth.wordsworth@nhs.net" TargetMode="External"/><Relationship Id="rId4" Type="http://schemas.openxmlformats.org/officeDocument/2006/relationships/hyperlink" Target="mailto:imperial.smhdischargehub@nhs.net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accessteam@wandsworth.gov.uk" TargetMode="External"/><Relationship Id="rId2" Type="http://schemas.openxmlformats.org/officeDocument/2006/relationships/hyperlink" Target="mailto:WFDischargeHub@nelft.nhs.uk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mailto:dewakimaheswaran@nhs.net" TargetMode="External"/><Relationship Id="rId13" Type="http://schemas.openxmlformats.org/officeDocument/2006/relationships/hyperlink" Target="mailto:rebecca.campbell@nhs.net" TargetMode="External"/><Relationship Id="rId3" Type="http://schemas.openxmlformats.org/officeDocument/2006/relationships/hyperlink" Target="mailto:harrowccg.triage@nhs.net" TargetMode="External"/><Relationship Id="rId7" Type="http://schemas.openxmlformats.org/officeDocument/2006/relationships/hyperlink" Target="mailto:jane.firmley@nhs.net" TargetMode="External"/><Relationship Id="rId12" Type="http://schemas.openxmlformats.org/officeDocument/2006/relationships/hyperlink" Target="mailto:chc.brokerage@nhs.n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cnw-tr.continuingcare@nhs.net" TargetMode="External"/><Relationship Id="rId11" Type="http://schemas.openxmlformats.org/officeDocument/2006/relationships/hyperlink" Target="mailto:chc.dutyteam@nhs.net" TargetMode="External"/><Relationship Id="rId5" Type="http://schemas.openxmlformats.org/officeDocument/2006/relationships/hyperlink" Target="mailto:brokerage.harrow@nhs.net" TargetMode="External"/><Relationship Id="rId10" Type="http://schemas.openxmlformats.org/officeDocument/2006/relationships/hyperlink" Target="mailto:EALCCG.CHCreferrals@nhs.net" TargetMode="External"/><Relationship Id="rId4" Type="http://schemas.openxmlformats.org/officeDocument/2006/relationships/hyperlink" Target="mailto:brokerage.brent@nhs.net" TargetMode="External"/><Relationship Id="rId9" Type="http://schemas.openxmlformats.org/officeDocument/2006/relationships/hyperlink" Target="mailto:Hounslow.commissioning@nhs.net" TargetMode="External"/><Relationship Id="rId14" Type="http://schemas.openxmlformats.org/officeDocument/2006/relationships/hyperlink" Target="mailto:ian.robinson6@nhs.net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mailto:jamie.morgan1@nhs.net" TargetMode="External"/><Relationship Id="rId13" Type="http://schemas.openxmlformats.org/officeDocument/2006/relationships/hyperlink" Target="mailto:joanna.duke@bupa.com" TargetMode="External"/><Relationship Id="rId3" Type="http://schemas.openxmlformats.org/officeDocument/2006/relationships/hyperlink" Target="mailto:christina.richards2@nhs.net" TargetMode="External"/><Relationship Id="rId7" Type="http://schemas.openxmlformats.org/officeDocument/2006/relationships/hyperlink" Target="mailto:jenking@nhs.net" TargetMode="External"/><Relationship Id="rId12" Type="http://schemas.openxmlformats.org/officeDocument/2006/relationships/hyperlink" Target="mailto:komal.patel3@nhs.ne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LindaJ.Simpson@averyhealthcare.co.uk" TargetMode="External"/><Relationship Id="rId11" Type="http://schemas.openxmlformats.org/officeDocument/2006/relationships/hyperlink" Target="Tel:07753460380" TargetMode="External"/><Relationship Id="rId5" Type="http://schemas.openxmlformats.org/officeDocument/2006/relationships/hyperlink" Target="mailto:s.kumar8@nhs.net" TargetMode="External"/><Relationship Id="rId15" Type="http://schemas.openxmlformats.org/officeDocument/2006/relationships/hyperlink" Target="mailto:cnwl.icehub@nhs.net" TargetMode="External"/><Relationship Id="rId10" Type="http://schemas.openxmlformats.org/officeDocument/2006/relationships/hyperlink" Target="mailto:Heather.Constance@careuk.com" TargetMode="External"/><Relationship Id="rId4" Type="http://schemas.openxmlformats.org/officeDocument/2006/relationships/hyperlink" Target="mailto:jacki.hunt@nhs.net" TargetMode="External"/><Relationship Id="rId9" Type="http://schemas.openxmlformats.org/officeDocument/2006/relationships/hyperlink" Target="mailto:peter.wilde@nhs.net" TargetMode="External"/><Relationship Id="rId14" Type="http://schemas.openxmlformats.org/officeDocument/2006/relationships/hyperlink" Target="mailto:brokerage.brent@nhs.net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mailto:jacki.hunt@nhs.net" TargetMode="External"/><Relationship Id="rId3" Type="http://schemas.openxmlformats.org/officeDocument/2006/relationships/hyperlink" Target="mailto:katherine.murray@nhs.net" TargetMode="External"/><Relationship Id="rId7" Type="http://schemas.openxmlformats.org/officeDocument/2006/relationships/hyperlink" Target="mailto:a.stratton@nhs.net" TargetMode="External"/><Relationship Id="rId2" Type="http://schemas.openxmlformats.org/officeDocument/2006/relationships/hyperlink" Target="mailto:christopher.hilton@nhs.ne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philippa.johnson1@nhs.net" TargetMode="External"/><Relationship Id="rId5" Type="http://schemas.openxmlformats.org/officeDocument/2006/relationships/hyperlink" Target="mailto:james.benson1@nhs.net" TargetMode="External"/><Relationship Id="rId4" Type="http://schemas.openxmlformats.org/officeDocument/2006/relationships/hyperlink" Target="mailto:graeme.caul@nhs.ne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.nowicki@nhs.net" TargetMode="External"/><Relationship Id="rId2" Type="http://schemas.openxmlformats.org/officeDocument/2006/relationships/hyperlink" Target="mailto:Ealingcommunity.referrals@nhs.net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rachael.hines@nhs.net" TargetMode="External"/><Relationship Id="rId4" Type="http://schemas.openxmlformats.org/officeDocument/2006/relationships/hyperlink" Target="mailto:wlm-tr.ecpehdischargehub@nhs.ne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nwh-tr.nwp-dischargehub@nhs.net" TargetMode="External"/><Relationship Id="rId2" Type="http://schemas.openxmlformats.org/officeDocument/2006/relationships/hyperlink" Target="mailto:imperial.hhdischargehub@nhs.net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subash.sivarasu@nhs.net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a.rule@nhs.net" TargetMode="External"/><Relationship Id="rId3" Type="http://schemas.openxmlformats.org/officeDocument/2006/relationships/hyperlink" Target="mailto:Christina.richards2@nhs.net" TargetMode="External"/><Relationship Id="rId7" Type="http://schemas.openxmlformats.org/officeDocument/2006/relationships/hyperlink" Target="mailto:imperial.cxhdischargehub@nhs.net" TargetMode="External"/><Relationship Id="rId2" Type="http://schemas.openxmlformats.org/officeDocument/2006/relationships/hyperlink" Target="mailto:hrch.wmdischargehub@nhs.ne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jamie.morgan1@nhs.net" TargetMode="External"/><Relationship Id="rId5" Type="http://schemas.openxmlformats.org/officeDocument/2006/relationships/hyperlink" Target="mailto:jenking@nhs.net" TargetMode="External"/><Relationship Id="rId4" Type="http://schemas.openxmlformats.org/officeDocument/2006/relationships/hyperlink" Target="mailto:thh-tr.dischargeteam@nhs.net" TargetMode="External"/><Relationship Id="rId9" Type="http://schemas.openxmlformats.org/officeDocument/2006/relationships/hyperlink" Target="mailto:jivan.sharma@nhs.net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alison.evans2@nhs.net" TargetMode="External"/><Relationship Id="rId3" Type="http://schemas.openxmlformats.org/officeDocument/2006/relationships/hyperlink" Target="mailto:Amy.Manji@brent.gov.uk" TargetMode="External"/><Relationship Id="rId7" Type="http://schemas.openxmlformats.org/officeDocument/2006/relationships/hyperlink" Target="mailto:mwhite1@westminster.gov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dbarry@westminster.gov.uk" TargetMode="External"/><Relationship Id="rId11" Type="http://schemas.openxmlformats.org/officeDocument/2006/relationships/hyperlink" Target="mailto:visva.sathasivam@rbkc.gov.uk" TargetMode="External"/><Relationship Id="rId5" Type="http://schemas.openxmlformats.org/officeDocument/2006/relationships/hyperlink" Target="mailto:phil.porter@brent.gov.uk" TargetMode="External"/><Relationship Id="rId10" Type="http://schemas.openxmlformats.org/officeDocument/2006/relationships/hyperlink" Target="mailto:bflaherty@westminster.gov.uk" TargetMode="External"/><Relationship Id="rId4" Type="http://schemas.openxmlformats.org/officeDocument/2006/relationships/hyperlink" Target="mailto:HospitalDischargeTeam@brent.gov.uk" TargetMode="External"/><Relationship Id="rId9" Type="http://schemas.openxmlformats.org/officeDocument/2006/relationships/hyperlink" Target="mailto:ncooper@westminster.gov.uk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Linda.Jackson@lbhf.gov.uk" TargetMode="External"/><Relationship Id="rId3" Type="http://schemas.openxmlformats.org/officeDocument/2006/relationships/hyperlink" Target="mailto:AppahD@ealing.gov.uk" TargetMode="External"/><Relationship Id="rId7" Type="http://schemas.openxmlformats.org/officeDocument/2006/relationships/hyperlink" Target="mailto:dbarry@westminster.gov.uk" TargetMode="External"/><Relationship Id="rId12" Type="http://schemas.openxmlformats.org/officeDocument/2006/relationships/hyperlink" Target="mailto:Lisa.Redfern@lbhf.gov.u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StevensK@ealing.gov.uk" TargetMode="External"/><Relationship Id="rId11" Type="http://schemas.openxmlformats.org/officeDocument/2006/relationships/hyperlink" Target="mailto:Aferdita.Koka@lbhf.gov.uk" TargetMode="External"/><Relationship Id="rId5" Type="http://schemas.openxmlformats.org/officeDocument/2006/relationships/hyperlink" Target="mailto:yatesj@ealing.gov.uk" TargetMode="External"/><Relationship Id="rId10" Type="http://schemas.openxmlformats.org/officeDocument/2006/relationships/hyperlink" Target="mailto:Giada.Zanichelli@lbhf.gov.uk" TargetMode="External"/><Relationship Id="rId4" Type="http://schemas.openxmlformats.org/officeDocument/2006/relationships/hyperlink" Target="mailto:manud@ealing.gov.uk" TargetMode="External"/><Relationship Id="rId9" Type="http://schemas.openxmlformats.org/officeDocument/2006/relationships/hyperlink" Target="mailto:mwhite1@westminster.gov.uk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.thangarajah@hounslow.gov.uk" TargetMode="External"/><Relationship Id="rId3" Type="http://schemas.openxmlformats.org/officeDocument/2006/relationships/hyperlink" Target="mailto:Samantha.procter@harrow.gov.uk" TargetMode="External"/><Relationship Id="rId7" Type="http://schemas.openxmlformats.org/officeDocument/2006/relationships/hyperlink" Target="mailto:Andrew.shirras@hounslow.gov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kelly.goater@hounslow.gov.uk" TargetMode="External"/><Relationship Id="rId11" Type="http://schemas.openxmlformats.org/officeDocument/2006/relationships/hyperlink" Target="mailto:staylor@hillingdon.gov.uk" TargetMode="External"/><Relationship Id="rId5" Type="http://schemas.openxmlformats.org/officeDocument/2006/relationships/hyperlink" Target="mailto:Angela.Morris@harrow.gov.uk" TargetMode="External"/><Relationship Id="rId10" Type="http://schemas.openxmlformats.org/officeDocument/2006/relationships/hyperlink" Target="mailto:gfernandez@hillingdon.gov.uk" TargetMode="External"/><Relationship Id="rId4" Type="http://schemas.openxmlformats.org/officeDocument/2006/relationships/hyperlink" Target="mailto:Susan.wambugu@harrow.gov.uk" TargetMode="External"/><Relationship Id="rId9" Type="http://schemas.openxmlformats.org/officeDocument/2006/relationships/hyperlink" Target="mailto:Steven.forbes@hounslow.gov.uk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opsouthhospitals@rbkc.gov.uk" TargetMode="External"/><Relationship Id="rId3" Type="http://schemas.openxmlformats.org/officeDocument/2006/relationships/hyperlink" Target="mailto:dbarry@westminster.gov.uk" TargetMode="External"/><Relationship Id="rId7" Type="http://schemas.openxmlformats.org/officeDocument/2006/relationships/hyperlink" Target="mailto:aleksandra.gruszka@rbkc.gov.uk" TargetMode="External"/><Relationship Id="rId12" Type="http://schemas.openxmlformats.org/officeDocument/2006/relationships/hyperlink" Target="mailto:Aleksandra.Gruszka@rbkc.gov.u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hillary.harris@rbkc.gov.uk" TargetMode="External"/><Relationship Id="rId11" Type="http://schemas.openxmlformats.org/officeDocument/2006/relationships/hyperlink" Target="mailto:Hillary.Harris@rbkc.gov.uk" TargetMode="External"/><Relationship Id="rId5" Type="http://schemas.openxmlformats.org/officeDocument/2006/relationships/hyperlink" Target="mailto:tim.Gorvett@rbkc.gov.uk" TargetMode="External"/><Relationship Id="rId10" Type="http://schemas.openxmlformats.org/officeDocument/2006/relationships/hyperlink" Target="mailto:visva.sathasivam@rbkc.gov.uk" TargetMode="External"/><Relationship Id="rId4" Type="http://schemas.openxmlformats.org/officeDocument/2006/relationships/hyperlink" Target="mailto:mwhite1@westminster.gov.uk" TargetMode="External"/><Relationship Id="rId9" Type="http://schemas.openxmlformats.org/officeDocument/2006/relationships/hyperlink" Target="mailto:bflaherty@westminster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000" b="1" dirty="0"/>
              <a:t>Index</a:t>
            </a:r>
          </a:p>
          <a:p>
            <a:endParaRPr lang="en-GB" sz="2000" dirty="0"/>
          </a:p>
          <a:p>
            <a:r>
              <a:rPr lang="en-GB" sz="2000" dirty="0"/>
              <a:t>1. Discharge Hubs (Slides 2 – 5)</a:t>
            </a:r>
          </a:p>
          <a:p>
            <a:r>
              <a:rPr lang="en-GB" sz="2000" dirty="0"/>
              <a:t>2. Local Authority Teams (Slides 6 – 9)</a:t>
            </a:r>
          </a:p>
          <a:p>
            <a:r>
              <a:rPr lang="en-GB" sz="2000" dirty="0"/>
              <a:t>3. Hospices (Slides 10 – 14)</a:t>
            </a:r>
          </a:p>
          <a:p>
            <a:r>
              <a:rPr lang="en-GB" sz="2000" dirty="0"/>
              <a:t>4. Community Specialist Palliative Care (SPC) Services (Slide 15)</a:t>
            </a:r>
          </a:p>
          <a:p>
            <a:r>
              <a:rPr lang="en-GB" sz="2000" dirty="0"/>
              <a:t>5. Out of Area Contacts (Slides 16 - 20)</a:t>
            </a:r>
          </a:p>
          <a:p>
            <a:r>
              <a:rPr lang="en-GB" sz="2000" dirty="0"/>
              <a:t>6. CHC (Slide 21)</a:t>
            </a:r>
          </a:p>
          <a:p>
            <a:r>
              <a:rPr lang="en-GB" sz="2000" dirty="0"/>
              <a:t>7. Community Rehabilitation Bed Units (Slide 22)</a:t>
            </a:r>
          </a:p>
          <a:p>
            <a:r>
              <a:rPr lang="en-GB" sz="2000" dirty="0"/>
              <a:t>8. Responsible Community Provider Directors (Slide 23)</a:t>
            </a:r>
          </a:p>
          <a:p>
            <a:endParaRPr lang="en-GB" sz="2000" dirty="0"/>
          </a:p>
          <a:p>
            <a:r>
              <a:rPr lang="en-GB" sz="2000" b="1" dirty="0"/>
              <a:t>Any comments, suggestions or changes to this document to be sent to</a:t>
            </a:r>
            <a:r>
              <a:rPr lang="en-GB" sz="2400" dirty="0"/>
              <a:t> </a:t>
            </a:r>
            <a:r>
              <a:rPr lang="en-GB" sz="2400" dirty="0">
                <a:hlinkClick r:id="rId2"/>
              </a:rPr>
              <a:t>Nicholas.bryan@nhs.net</a:t>
            </a:r>
            <a:r>
              <a:rPr lang="en-GB" sz="2400" dirty="0"/>
              <a:t>  </a:t>
            </a:r>
          </a:p>
          <a:p>
            <a:endParaRPr lang="en-GB" sz="2000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NWL Sector Contacts List (beds, hospices and discharge)</a:t>
            </a:r>
            <a:br>
              <a:rPr lang="en-GB" sz="2800" b="1" dirty="0">
                <a:solidFill>
                  <a:schemeClr val="tx1"/>
                </a:solidFill>
              </a:rPr>
            </a:br>
            <a:r>
              <a:rPr lang="en-GB" sz="2800" b="1" dirty="0">
                <a:solidFill>
                  <a:schemeClr val="tx1"/>
                </a:solidFill>
              </a:rPr>
              <a:t>Version 7 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048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978612406"/>
              </p:ext>
            </p:extLst>
          </p:nvPr>
        </p:nvGraphicFramePr>
        <p:xfrm>
          <a:off x="355989" y="956510"/>
          <a:ext cx="11579337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5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771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1574">
                <a:tc>
                  <a:txBody>
                    <a:bodyPr/>
                    <a:lstStyle/>
                    <a:p>
                      <a:r>
                        <a:rPr lang="en-GB" sz="1400" b="1" dirty="0"/>
                        <a:t>Pembridge</a:t>
                      </a:r>
                      <a:r>
                        <a:rPr lang="en-GB" sz="1400" b="1" baseline="0" dirty="0"/>
                        <a:t> Hospice Community Service:</a:t>
                      </a:r>
                      <a:endParaRPr lang="en-GB" sz="1400" b="1" dirty="0"/>
                    </a:p>
                    <a:p>
                      <a:r>
                        <a:rPr lang="en-GB" sz="1400" dirty="0"/>
                        <a:t>St Charles Centre for Health and Wellbeing, Exmoor Street,</a:t>
                      </a:r>
                    </a:p>
                    <a:p>
                      <a:r>
                        <a:rPr lang="en-GB" sz="1400" dirty="0"/>
                        <a:t>W10 6DZ</a:t>
                      </a:r>
                    </a:p>
                    <a:p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Inpatient unit – suspended</a:t>
                      </a:r>
                    </a:p>
                    <a:p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Community SPC team</a:t>
                      </a:r>
                      <a:r>
                        <a:rPr lang="en-GB" sz="1400" baseline="0" dirty="0">
                          <a:solidFill>
                            <a:srgbClr val="FF0000"/>
                          </a:solidFill>
                        </a:rPr>
                        <a:t> in full operation</a:t>
                      </a:r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(CCGs covered Tri-borough and Brent</a:t>
                      </a:r>
                      <a:r>
                        <a:rPr lang="en-GB" sz="1400" baseline="0" dirty="0"/>
                        <a:t> - </a:t>
                      </a:r>
                      <a:r>
                        <a:rPr lang="en-GB" sz="1400" dirty="0"/>
                        <a:t>South Brent,</a:t>
                      </a:r>
                      <a:r>
                        <a:rPr lang="en-GB" sz="1400" baseline="0" dirty="0"/>
                        <a:t> </a:t>
                      </a:r>
                      <a:r>
                        <a:rPr lang="en-GB" sz="1400" dirty="0"/>
                        <a:t>H&amp;F: W12, W6 Part,W11 Part,W14 Part; C&amp;W: W10,W9 Part,W2 Part,W11 Part)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24/7 referrals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advice: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8102 5000 / 5383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clcht.spa@nhs.net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Leads: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Cathy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Saraby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Hospice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Manager)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cathy.saraby@nhs.net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020 8102 5368 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Mobile: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07775 601867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Cynthia Lever - Community SPC Team Lead -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Cynthia.lever@nhs.net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07919555199 Office: 02081025383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Andrea Cuff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CLCHT Operations Lead)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andreacuff@nhs.net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07508 601869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7998">
                <a:tc>
                  <a:txBody>
                    <a:bodyPr/>
                    <a:lstStyle/>
                    <a:p>
                      <a:r>
                        <a:rPr lang="en-GB" sz="1400" dirty="0"/>
                        <a:t>Meadow</a:t>
                      </a:r>
                      <a:r>
                        <a:rPr lang="en-GB" sz="1400" baseline="0" dirty="0"/>
                        <a:t> House Hospice</a:t>
                      </a:r>
                    </a:p>
                    <a:p>
                      <a:r>
                        <a:rPr lang="en-GB" sz="1400" baseline="0" dirty="0"/>
                        <a:t>Ealing Hospital, Uxbridge Road Southall Middlesex</a:t>
                      </a:r>
                    </a:p>
                    <a:p>
                      <a:r>
                        <a:rPr lang="en-GB" sz="1400" baseline="0" dirty="0"/>
                        <a:t>UB1 3HW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aseline="0" dirty="0"/>
                        <a:t>(CCGs covered: Ealing and Hounslow)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referrals: Tel: 020 8967 5179 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 to be emailed to</a:t>
                      </a:r>
                      <a:r>
                        <a:rPr lang="en-GB" sz="1400" b="1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referralsmeadowhouse@nhs.net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Leads:</a:t>
                      </a:r>
                      <a:r>
                        <a:rPr lang="en-GB" sz="1400" b="1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Jimmy Mir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npatient Unit Lead)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jimmymir@nhs.net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Cowap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 Director)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 jane.cowap@nhs.net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Geraldine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Nevin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(Community SPC Team Lead)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geraldine.nevin@nhs.net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Treena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Saini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SPC consultant for Meadow House)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treena.saini@nhs.net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5988" y="208547"/>
            <a:ext cx="11579337" cy="555457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</p:spTree>
    <p:extLst>
      <p:ext uri="{BB962C8B-B14F-4D97-AF65-F5344CB8AC3E}">
        <p14:creationId xmlns:p14="http://schemas.microsoft.com/office/powerpoint/2010/main" val="479048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988" y="288758"/>
            <a:ext cx="11483085" cy="315595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655890158"/>
              </p:ext>
            </p:extLst>
          </p:nvPr>
        </p:nvGraphicFramePr>
        <p:xfrm>
          <a:off x="176463" y="604353"/>
          <a:ext cx="11823032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7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5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St John’s Hospice</a:t>
                      </a:r>
                    </a:p>
                    <a:p>
                      <a:r>
                        <a:rPr lang="en-GB" sz="1400" dirty="0"/>
                        <a:t>60 Grove End Road</a:t>
                      </a:r>
                    </a:p>
                    <a:p>
                      <a:r>
                        <a:rPr lang="en-GB" sz="1400" dirty="0"/>
                        <a:t>St</a:t>
                      </a:r>
                      <a:r>
                        <a:rPr lang="en-GB" sz="1400" baseline="0" dirty="0"/>
                        <a:t> John’s Wood</a:t>
                      </a:r>
                      <a:endParaRPr lang="en-GB" sz="1400" dirty="0"/>
                    </a:p>
                    <a:p>
                      <a:r>
                        <a:rPr lang="en-GB" sz="1400" dirty="0"/>
                        <a:t>NW8 9NH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Main switchboard</a:t>
                      </a:r>
                    </a:p>
                    <a:p>
                      <a:r>
                        <a:rPr lang="en-GB" sz="1400" dirty="0"/>
                        <a:t>Tel: 020 7806 4040 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Boroughs covered: Community service: some of Central London</a:t>
                      </a:r>
                    </a:p>
                    <a:p>
                      <a:r>
                        <a:rPr lang="en-GB" sz="1400" dirty="0"/>
                        <a:t>Inpatient services: Brent, Camden, Central London, Islington, West London, Hammersmith &amp; Fulham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7806 4040 /4833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Clccg.stjohnsreferrals@nhs.net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GB" sz="1400" dirty="0">
                          <a:hlinkClick r:id="rId4"/>
                        </a:rPr>
                        <a:t>hospice.info@hje.org.uk</a:t>
                      </a:r>
                      <a:endParaRPr lang="en-GB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hlinkClick r:id="rId5"/>
                        </a:rPr>
                        <a:t>https://www.stjohnshospice.org.uk/our-care/inpatient-unit/</a:t>
                      </a:r>
                      <a:endParaRPr lang="en-GB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r>
                        <a:rPr lang="en-GB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Leads:</a:t>
                      </a:r>
                      <a:r>
                        <a:rPr lang="en-GB" sz="1400" b="1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Andrew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Gallini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Director of Nursing / Hospice Manager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 Andrew.Gallini@hje.org.uk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Sue Hutton (Assistant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Director of Nursing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 Sue.Hutton@hje.org.uk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Melissa Reddish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SPC team lead)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 Melissa.Reddish@hje.org.uk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 Alex Rogers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Diirector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 Alexandra.Rogers@hje.org.uk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Amanda Baker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npatient unit queries)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 amanda.baker@hje.org.uk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Jean Kelly  (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Hospice@Home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Team)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 Jean.Kelly@hje.org.uk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Marie Curie Hospice,</a:t>
                      </a:r>
                      <a:r>
                        <a:rPr lang="en-GB" sz="1400" b="1" baseline="0" dirty="0"/>
                        <a:t> Hampstead</a:t>
                      </a:r>
                    </a:p>
                    <a:p>
                      <a:r>
                        <a:rPr lang="en-GB" sz="1400" baseline="0" dirty="0"/>
                        <a:t>11 Lyndhurst Gardens</a:t>
                      </a:r>
                    </a:p>
                    <a:p>
                      <a:r>
                        <a:rPr lang="en-GB" sz="1400" baseline="0" dirty="0"/>
                        <a:t>NW3 5NS</a:t>
                      </a:r>
                    </a:p>
                    <a:p>
                      <a:r>
                        <a:rPr lang="en-GB" sz="1400" baseline="0" dirty="0"/>
                        <a:t>Referrals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aseline="0" dirty="0"/>
                        <a:t>Borough covered: Brent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7853 3400 (including for access to Hospice inpatient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unit manager)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 to:</a:t>
                      </a:r>
                    </a:p>
                    <a:p>
                      <a:r>
                        <a:rPr lang="en-US" sz="1400" u="sng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/>
                        </a:rPr>
                        <a:t>Inpatientunit.hampsteadhospice@nhs.net</a:t>
                      </a:r>
                      <a:endParaRPr lang="en-GB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u="sng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/>
                        </a:rPr>
                        <a:t>hampstead.hospice@mariecurie.org.uk</a:t>
                      </a:r>
                      <a:endParaRPr lang="en-US" sz="1400" u="sng" dirty="0">
                        <a:solidFill>
                          <a:srgbClr val="0000FF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address for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Outpatient Department – formally known as Day Therapy unit at Hampstead Hospice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outpatientunit.hampsteadhospice@nhs.net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</a:t>
                      </a:r>
                    </a:p>
                    <a:p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Denise O’Malley (Head of Quality) 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5"/>
                        </a:rPr>
                        <a:t>Denise.OMalley@mariecurie.org.uk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Debbie Ripley (Associate Director Strategic Partnerships and Services London) 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6"/>
                        </a:rPr>
                        <a:t>debbie.Ripley@mariecurie.org.uk</a:t>
                      </a:r>
                      <a:endParaRPr lang="en-GB" sz="1400" b="0" u="non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Michael Wright (London Business Manager) 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Michael.Wright@mariecurie.org.uk</a:t>
                      </a:r>
                      <a:endParaRPr lang="en-GB" sz="1400" b="0" u="non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94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54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071414453"/>
              </p:ext>
            </p:extLst>
          </p:nvPr>
        </p:nvGraphicFramePr>
        <p:xfrm>
          <a:off x="372031" y="877070"/>
          <a:ext cx="11499127" cy="5722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742">
                  <a:extLst>
                    <a:ext uri="{9D8B030D-6E8A-4147-A177-3AD203B41FA5}">
                      <a16:colId xmlns:a16="http://schemas.microsoft.com/office/drawing/2014/main" val="1170792024"/>
                    </a:ext>
                  </a:extLst>
                </a:gridCol>
                <a:gridCol w="8146385">
                  <a:extLst>
                    <a:ext uri="{9D8B030D-6E8A-4147-A177-3AD203B41FA5}">
                      <a16:colId xmlns:a16="http://schemas.microsoft.com/office/drawing/2014/main" val="3091675134"/>
                    </a:ext>
                  </a:extLst>
                </a:gridCol>
              </a:tblGrid>
              <a:tr h="362084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346472"/>
                  </a:ext>
                </a:extLst>
              </a:tr>
              <a:tr h="535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Michael </a:t>
                      </a:r>
                      <a:r>
                        <a:rPr lang="en-GB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Sobell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House (MSH) Inpatient Unit (IPU)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Located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Mount Vernon Hospital site – provided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Harlington Hospice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dirty="0"/>
                        <a:t>Harlington Hospice</a:t>
                      </a:r>
                    </a:p>
                    <a:p>
                      <a:r>
                        <a:rPr lang="en-GB" sz="1400" dirty="0"/>
                        <a:t>Lansdowne House, St Peters Way, Harlington, Hayes, Middlesex, UB3 5AB</a:t>
                      </a:r>
                    </a:p>
                    <a:p>
                      <a:endParaRPr lang="en-GB" sz="1400" baseline="0" dirty="0"/>
                    </a:p>
                    <a:p>
                      <a:endParaRPr lang="en-GB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(Boroughs covered: Hillingdon)</a:t>
                      </a:r>
                      <a:endParaRPr lang="en-GB" sz="140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 email:</a:t>
                      </a:r>
                      <a:r>
                        <a:rPr lang="en-GB" sz="1400" dirty="0">
                          <a:solidFill>
                            <a:srgbClr val="212121"/>
                          </a:solidFill>
                          <a:effectLst/>
                          <a:latin typeface=".SFUI-Regular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1400" u="sng" dirty="0">
                          <a:solidFill>
                            <a:srgbClr val="212121"/>
                          </a:solidFill>
                          <a:effectLst/>
                          <a:latin typeface=".SFUI-Regular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2"/>
                        </a:rPr>
                        <a:t>nhsnwlccg.mshreferrals@nhs.net</a:t>
                      </a:r>
                      <a:endParaRPr lang="en-GB" sz="1400" u="sng" dirty="0">
                        <a:solidFill>
                          <a:srgbClr val="212121"/>
                        </a:solidFill>
                        <a:effectLst/>
                        <a:latin typeface=".SFUI-Regular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24/7 referrals</a:t>
                      </a:r>
                      <a:r>
                        <a:rPr lang="en-GB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number for MSH IPU and Harlington Hospice </a:t>
                      </a:r>
                      <a:r>
                        <a:rPr lang="en-GB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 020 3824 1268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number gets through to Louise/Senior Nurse in the day time, and the IPU overnight. Calls will then be escalated to discuss urgent advice/admissions.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**Referral needs to be via health care professional**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referrals for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Harlington Hospice at Home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Monday-Friday 08.00 -16.00: 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020 8759 0453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16.00 and weekends: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07793 656804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https://www.harlingtonhospice.org/referrals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escalation route for Discharge hubs:</a:t>
                      </a:r>
                      <a:endParaRPr lang="en-GB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Senior Nurse via the referral phone 020 3824 1268 in the day.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weekends and overnight - the IPU Nurse can escalate to the Doctor 1st on call /or to the Consultant 2nd  on call. The clinical lead varies from day to day to discuss admissions - usually it is Louise/Carol discussing with the most senior doc available in the week. Out of Hours it will be IPU nurse discussing with on call docs.</a:t>
                      </a:r>
                    </a:p>
                    <a:p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</a:t>
                      </a:r>
                      <a:r>
                        <a:rPr lang="en-GB" sz="1400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Hospice Leads</a:t>
                      </a:r>
                      <a:r>
                        <a:rPr lang="en-GB" sz="1400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contact details (not available 24/7):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Julie Wright (Director of Nursing and Clinical Services) </a:t>
                      </a: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"/>
                        </a:rPr>
                        <a:t>julie.wright1@nhs.net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Ros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Taylor (Medical Director) </a:t>
                      </a: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5"/>
                        </a:rPr>
                        <a:t>ros.taylor3@nhs.net</a:t>
                      </a:r>
                      <a:endParaRPr kumimoji="0" lang="en-GB" sz="14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Steve Curry (CEO) </a:t>
                      </a: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6"/>
                        </a:rPr>
                        <a:t>scurry@harlingtonhospice.org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22926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2030" y="422923"/>
            <a:ext cx="11819969" cy="315013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</p:spTree>
    <p:extLst>
      <p:ext uri="{BB962C8B-B14F-4D97-AF65-F5344CB8AC3E}">
        <p14:creationId xmlns:p14="http://schemas.microsoft.com/office/powerpoint/2010/main" val="3228994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759046723"/>
              </p:ext>
            </p:extLst>
          </p:nvPr>
        </p:nvGraphicFramePr>
        <p:xfrm>
          <a:off x="388073" y="877069"/>
          <a:ext cx="11659547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3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St Luke’s Hospice </a:t>
                      </a:r>
                    </a:p>
                    <a:p>
                      <a:r>
                        <a:rPr lang="en-GB" sz="1400" dirty="0"/>
                        <a:t>Kenton Road, Harrow HA3 0YG</a:t>
                      </a:r>
                    </a:p>
                    <a:p>
                      <a:r>
                        <a:rPr lang="en-GB" sz="1400" dirty="0"/>
                        <a:t>Tel: 020 8382 8000 </a:t>
                      </a:r>
                    </a:p>
                    <a:p>
                      <a:r>
                        <a:rPr lang="en-GB" sz="1400" dirty="0"/>
                        <a:t>Fax: 020 8382 8080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Boroughs covered: </a:t>
                      </a:r>
                      <a:r>
                        <a:rPr lang="en-GB" sz="1400" baseline="0" dirty="0"/>
                        <a:t>Harrow and Brent. 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All</a:t>
                      </a:r>
                      <a:r>
                        <a:rPr lang="en-GB" sz="1400" b="1" baseline="0" dirty="0"/>
                        <a:t> r</a:t>
                      </a:r>
                      <a:r>
                        <a:rPr lang="en-GB" sz="1400" b="1" dirty="0"/>
                        <a:t>eferrals to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LNWH-tr.referralsstlukes@nhs.net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8382 8013</a:t>
                      </a:r>
                    </a:p>
                    <a:p>
                      <a:r>
                        <a:rPr lang="en-GB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Enquiries: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07593135303; 020 8382 8046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u="non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Inpatient and day hospice Leads:</a:t>
                      </a:r>
                    </a:p>
                    <a:p>
                      <a:r>
                        <a:rPr lang="en-GB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Cathy </a:t>
                      </a:r>
                      <a:r>
                        <a:rPr lang="en-GB" sz="1400" b="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Hanrott</a:t>
                      </a:r>
                      <a:r>
                        <a:rPr lang="en-GB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Hospice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navigator) - </a:t>
                      </a: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chanrott@stlukes-hospice.org</a:t>
                      </a:r>
                      <a:endParaRPr lang="en-GB" sz="1400" b="0" u="non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Ursula Reeve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experience/ chief nurse)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ureeve@stlukes-hospice.org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Charles Daniels (Medical Director/ Consultant)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CDaniels@stlukes-hospice.org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SPC teams:</a:t>
                      </a:r>
                      <a:r>
                        <a:rPr lang="en-GB" sz="1400" b="1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1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 Brent Community SPC Team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 to: </a:t>
                      </a:r>
                      <a:r>
                        <a:rPr lang="en-GB" sz="1400" dirty="0">
                          <a:hlinkClick r:id="rId3"/>
                        </a:rPr>
                        <a:t>LNWH-tr.referralsstlukes@nhs.net</a:t>
                      </a:r>
                      <a:endParaRPr lang="en-GB" sz="1400" dirty="0"/>
                    </a:p>
                    <a:p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Leads: L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orraine Gilbert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 Brent Community SPC clinical lead)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lorrainegilbert@nhs.net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020 8382 8019 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Mobile: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07903 810042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Harrow Community SPC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eam 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(provided by CLCHT)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 </a:t>
                      </a:r>
                    </a:p>
                    <a:p>
                      <a:r>
                        <a:rPr lang="en-GB" sz="1400" dirty="0"/>
                        <a:t>Team based</a:t>
                      </a:r>
                      <a:r>
                        <a:rPr lang="en-GB" sz="1400" baseline="0" dirty="0"/>
                        <a:t> out of</a:t>
                      </a:r>
                      <a:r>
                        <a:rPr lang="en-GB" sz="1400" dirty="0"/>
                        <a:t> St Luke’s Hospice </a:t>
                      </a:r>
                    </a:p>
                    <a:p>
                      <a:r>
                        <a:rPr lang="en-GB" sz="1400" dirty="0"/>
                        <a:t>Boroughs covered: Harrow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 to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400" dirty="0"/>
                        <a:t>CLCHT.HarrowPalliativeCare@nhs.net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8382 8084 </a:t>
                      </a:r>
                      <a:r>
                        <a:rPr lang="en-GB" sz="1400" dirty="0"/>
                        <a:t>Fax: 020 8382 8085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751022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8072" y="422924"/>
            <a:ext cx="11146201" cy="250844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</p:spTree>
    <p:extLst>
      <p:ext uri="{BB962C8B-B14F-4D97-AF65-F5344CB8AC3E}">
        <p14:creationId xmlns:p14="http://schemas.microsoft.com/office/powerpoint/2010/main" val="3505395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442525216"/>
              </p:ext>
            </p:extLst>
          </p:nvPr>
        </p:nvGraphicFramePr>
        <p:xfrm>
          <a:off x="355989" y="877069"/>
          <a:ext cx="11499127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4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4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992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65">
                <a:tc>
                  <a:txBody>
                    <a:bodyPr/>
                    <a:lstStyle/>
                    <a:p>
                      <a:r>
                        <a:rPr lang="en-GB" sz="1400" b="1" dirty="0"/>
                        <a:t>Royal Trinity Hospice</a:t>
                      </a:r>
                    </a:p>
                    <a:p>
                      <a:r>
                        <a:rPr lang="en-GB" sz="1400" dirty="0"/>
                        <a:t>Clapham Common </a:t>
                      </a:r>
                    </a:p>
                    <a:p>
                      <a:r>
                        <a:rPr lang="en-GB" sz="1400" dirty="0"/>
                        <a:t>SW4 0RN</a:t>
                      </a:r>
                    </a:p>
                    <a:p>
                      <a:r>
                        <a:rPr lang="en-GB" sz="1400" dirty="0"/>
                        <a:t>Tel: 020 7787 1000 </a:t>
                      </a:r>
                    </a:p>
                    <a:p>
                      <a:r>
                        <a:rPr lang="en-GB" sz="1400" dirty="0"/>
                        <a:t>Fax: 020 7498 9726</a:t>
                      </a:r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Boroughs covered:</a:t>
                      </a:r>
                      <a:r>
                        <a:rPr lang="en-GB" sz="1400" baseline="0" dirty="0"/>
                        <a:t>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service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some of Central London, some of Hammersmith &amp;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Fulham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Wandsworth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some of West London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Inpatient services: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Central London, Hammersmith &amp;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Fulham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Wandsworth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West London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referrals: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7787 1000  - Ref &amp; Admissions Nurse: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Tel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77871065 / </a:t>
                      </a:r>
                      <a:r>
                        <a:rPr lang="en-GB" sz="1400" dirty="0"/>
                        <a:t>Fax: 020 7787 1067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 emailed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rth.referrals@nhs.net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  <a:p>
                      <a:r>
                        <a:rPr lang="en-GB" sz="1400" b="1" dirty="0"/>
                        <a:t>Leads: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Samantha Lund (Medical Director) </a:t>
                      </a:r>
                      <a:r>
                        <a:rPr lang="en-GB" sz="1400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slund@royaltrinityhospice.london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Helen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Brewerton (Joint Head of Community Services) - </a:t>
                      </a:r>
                      <a:r>
                        <a:rPr lang="en-GB" sz="1400" u="none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hbrewerton@royaltrinityhospice.london</a:t>
                      </a:r>
                      <a:r>
                        <a:rPr lang="en-GB" sz="1400" u="non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dirty="0"/>
                        <a:t>Caroline Quilty (Head of</a:t>
                      </a:r>
                      <a:r>
                        <a:rPr lang="en-GB" sz="1400" baseline="0" dirty="0"/>
                        <a:t> Quality) </a:t>
                      </a:r>
                      <a:r>
                        <a:rPr lang="en-GB" sz="1400" dirty="0" err="1">
                          <a:hlinkClick r:id="rId5"/>
                        </a:rPr>
                        <a:t>cquilty@royaltrinityhospice.london</a:t>
                      </a:r>
                      <a:r>
                        <a:rPr lang="en-GB" sz="1400" dirty="0"/>
                        <a:t> 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5989" y="390839"/>
            <a:ext cx="11306622" cy="298971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</p:spTree>
    <p:extLst>
      <p:ext uri="{BB962C8B-B14F-4D97-AF65-F5344CB8AC3E}">
        <p14:creationId xmlns:p14="http://schemas.microsoft.com/office/powerpoint/2010/main" val="135459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412413898"/>
              </p:ext>
            </p:extLst>
          </p:nvPr>
        </p:nvGraphicFramePr>
        <p:xfrm>
          <a:off x="355989" y="792892"/>
          <a:ext cx="11691631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016">
                <a:tc>
                  <a:txBody>
                    <a:bodyPr/>
                    <a:lstStyle/>
                    <a:p>
                      <a:r>
                        <a:rPr lang="en-GB" dirty="0"/>
                        <a:t>Hospice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8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Hillingdon Community SPC Team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(provided by CNWL)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err="1"/>
                        <a:t>Pield</a:t>
                      </a:r>
                      <a:r>
                        <a:rPr lang="en-GB" sz="1400" dirty="0"/>
                        <a:t> Heath Road, Uxbridge UB8 3NN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cnwl-tr.hchcontactcentrerefs@nhs.net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01895 485235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 OF HOURS: 0203 824 1268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dirty="0"/>
                    </a:p>
                    <a:p>
                      <a:r>
                        <a:rPr lang="en-GB" sz="1400" b="1" dirty="0"/>
                        <a:t>Leads</a:t>
                      </a:r>
                      <a:r>
                        <a:rPr lang="en-GB" sz="1400" dirty="0"/>
                        <a:t>:</a:t>
                      </a:r>
                      <a:r>
                        <a:rPr lang="en-GB" sz="1400" baseline="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Barbara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Brummen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(SPC team C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linical Team Lead)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barbara.brummen1@nhs.net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Kim Rice (Adult Community services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eam Lead)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 kimrice@nhs.net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2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Hillingdon Your Lifeline 24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(provided by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CNWL)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 referrals via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0800 328 5697 (preferred)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via</a:t>
                      </a:r>
                      <a:r>
                        <a:rPr lang="en-GB" sz="1400" baseline="0" dirty="0"/>
                        <a:t> </a:t>
                      </a:r>
                      <a:r>
                        <a:rPr lang="en-GB" sz="1400" dirty="0">
                          <a:hlinkClick r:id="rId6"/>
                        </a:rPr>
                        <a:t>referral form </a:t>
                      </a:r>
                      <a:r>
                        <a:rPr lang="en-GB" sz="1400" dirty="0"/>
                        <a:t>sent</a:t>
                      </a:r>
                      <a:r>
                        <a:rPr lang="en-GB" sz="1400" baseline="0" dirty="0"/>
                        <a:t> to</a:t>
                      </a:r>
                      <a:r>
                        <a:rPr lang="en-GB" sz="1400" dirty="0"/>
                        <a:t> email address:</a:t>
                      </a:r>
                      <a:r>
                        <a:rPr lang="en-GB" sz="1400" baseline="0" dirty="0"/>
                        <a:t> </a:t>
                      </a:r>
                      <a:r>
                        <a:rPr lang="en-GB" sz="1400" dirty="0">
                          <a:hlinkClick r:id="rId7"/>
                        </a:rPr>
                        <a:t>cnw-tr.yll247.cnwl@nhs.net</a:t>
                      </a:r>
                      <a:endParaRPr lang="en-GB" sz="1400" dirty="0"/>
                    </a:p>
                    <a:p>
                      <a:r>
                        <a:rPr lang="en-GB" sz="1400" dirty="0"/>
                        <a:t>Any clinician can refer not just DN or GP but they need to check criteria for a referral beforehand</a:t>
                      </a:r>
                    </a:p>
                    <a:p>
                      <a:r>
                        <a:rPr lang="en-GB" sz="1400" dirty="0">
                          <a:hlinkClick r:id="rId8"/>
                        </a:rPr>
                        <a:t>Your Life Line Team: Hillingdon :: Central and North West London NHS Foundation Trust (cnwl.nhs.uk)</a:t>
                      </a:r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Julie Smith (Clinical Team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Lead)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juliesmith33@nhs.net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07599 500977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8997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Marie Curie London Planned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Variable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Nursing and Rapid Response Services 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Boroughs covered: Ealing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Hounslow</a:t>
                      </a:r>
                      <a:endParaRPr lang="en-GB" sz="1400" dirty="0"/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referrals: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0208 967 5126 / 0203 370 2208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operates 6pm – 7am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Additional: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your need to speak to a Clinical member of the team please contact the London Regional Office - 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Londonregionaloffice@mariecurie.org.uk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your email is regarding Service Development please contact Debbie Ripley -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Debbie.Ripley@mariecurie.org.uk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5989" y="515210"/>
            <a:ext cx="11402874" cy="126474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Hospice and community-based specialist palliative care teams contacts</a:t>
            </a:r>
          </a:p>
        </p:txBody>
      </p:sp>
    </p:spTree>
    <p:extLst>
      <p:ext uri="{BB962C8B-B14F-4D97-AF65-F5344CB8AC3E}">
        <p14:creationId xmlns:p14="http://schemas.microsoft.com/office/powerpoint/2010/main" val="3031163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Out of Area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067674373"/>
              </p:ext>
            </p:extLst>
          </p:nvPr>
        </p:nvGraphicFramePr>
        <p:xfrm>
          <a:off x="236484" y="977462"/>
          <a:ext cx="11713779" cy="6064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4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4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233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</a:t>
                      </a:r>
                      <a:r>
                        <a:rPr lang="en-GB" baseline="0" dirty="0"/>
                        <a:t> Contact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Barnet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clcht.barnetdischargespa@nhs.net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07775 017456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Liam Furlong 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liam.furlong@barnet.gov.uk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33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Barking &amp; Dagenham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bhr-tr.dischargeteamadmin@nhs.net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8227 2915 or 01708 435000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2243 </a:t>
                      </a:r>
                      <a:br>
                        <a:rPr lang="en-GB" sz="140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hlinkClick r:id="rId6"/>
                        </a:rPr>
                      </a:b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9525" marB="9525" anchor="ctr"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intaketeam@lbbd.gov.uk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96196"/>
                  </a:ext>
                </a:extLst>
              </a:tr>
              <a:tr h="499656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Bedfordshire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singlepoint.ofcontact@nhs.net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opt-firstpointofcontact@bedford.gov.uk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01234 267422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190766"/>
                  </a:ext>
                </a:extLst>
              </a:tr>
              <a:tr h="705397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Bexley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screeners@bexley.gov.uk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8303 7777 ask for Screeners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8303 7777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643543"/>
                  </a:ext>
                </a:extLst>
              </a:tr>
              <a:tr h="371908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Bristol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sirch.bristolspa@nhs.net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0300 125 6789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723883"/>
                  </a:ext>
                </a:extLst>
              </a:tr>
              <a:tr h="371908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Bromley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0300 303 8671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327295"/>
                  </a:ext>
                </a:extLst>
              </a:tr>
              <a:tr h="705397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Buckinghamshire</a:t>
                      </a:r>
                      <a:r>
                        <a:rPr lang="en-GB" sz="1400" baseline="0" dirty="0">
                          <a:latin typeface="+mn-lt"/>
                        </a:rPr>
                        <a:t>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cnwl.icehub@nhs.net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/>
                        </a:rPr>
                        <a:t>Gillian.quiton@buckinghamshire.gov.uk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adultearlyhelpteam@buckinghamshire.gov.uk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01494 734477 / 01494 475056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552731"/>
                  </a:ext>
                </a:extLst>
              </a:tr>
              <a:tr h="797779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Camden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5"/>
                        </a:rPr>
                        <a:t>camdenreferrals.cnwl@nhs.net 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3317 3400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Asli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Ipek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6"/>
                        </a:rPr>
                        <a:t>Asli.ipek@camden.gov.uk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Bernice </a:t>
                      </a:r>
                      <a:r>
                        <a:rPr lang="en-GB" sz="1400" dirty="0" err="1">
                          <a:latin typeface="+mn-lt"/>
                        </a:rPr>
                        <a:t>Solvey</a:t>
                      </a:r>
                      <a:endParaRPr lang="en-GB" sz="1400" dirty="0">
                        <a:latin typeface="+mn-lt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Bernice.solvey@camden.gov.uk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582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537" y="609661"/>
            <a:ext cx="10515600" cy="277682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Out of Area Contacts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902974528"/>
              </p:ext>
            </p:extLst>
          </p:nvPr>
        </p:nvGraphicFramePr>
        <p:xfrm>
          <a:off x="838200" y="1181100"/>
          <a:ext cx="10515600" cy="57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05064528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6853584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06238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71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City</a:t>
                      </a:r>
                      <a:r>
                        <a:rPr lang="en-GB" sz="1400" baseline="0" dirty="0">
                          <a:latin typeface="+mn-lt"/>
                        </a:rPr>
                        <a:t> of London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adultsduty@cityoflondon.gov.uk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7332 1224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8356 3200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809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Croydon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croydonadultsupport@croydon.gov.uk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8726 6500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8726 6000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12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Enfield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northmid.spa@nhs.net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(P1 &amp; P2):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020 3821 1951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007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Essex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socialcaredirect@essex.gov.uk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0345 603 7630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01452 426868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0345 606 1212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317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Greenwich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aops.contact.officers@royalgreenwich.gov.uk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8921 2304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8854 8888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557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Hackney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huh-tr.spa-discharge@nhs.net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8356 6262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8356 2300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access@hackney.gov.uk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8356 6262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8356 2300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59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Haringey</a:t>
                      </a:r>
                      <a:r>
                        <a:rPr lang="en-GB" sz="1400" baseline="0" dirty="0">
                          <a:latin typeface="+mn-lt"/>
                        </a:rPr>
                        <a:t>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brokerage.team@haringey.gov.uk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Haringey.spoa@haringey.gov.uk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0300 033 0333 opt 2 OR 020 7361 3013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+mn-lt"/>
                        </a:rPr>
                        <a:t>John Everson AD (first contact)</a:t>
                      </a:r>
                    </a:p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John.Everson@haringey.gov.uk</a:t>
                      </a:r>
                      <a:endParaRPr lang="en-US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Beverley.Tarka@haringey.gov.uk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86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488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Out of Area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898414037"/>
              </p:ext>
            </p:extLst>
          </p:nvPr>
        </p:nvGraphicFramePr>
        <p:xfrm>
          <a:off x="838200" y="1181100"/>
          <a:ext cx="10515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38424806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355404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42965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</a:t>
                      </a:r>
                      <a:r>
                        <a:rPr lang="en-GB" baseline="0" dirty="0"/>
                        <a:t> Hub Contact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43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Havering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nelft.haveringreferrals@nelft.nhs.uk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9525" anchor="ctr"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01708 432 000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01708 433 999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78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Hertfordshire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Split into two separate services: West Herts (otherwise known as "Herts Valley") and East &amp; North Herts</a:t>
                      </a:r>
                      <a:endParaRPr lang="en-GB"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rgbClr val="0563C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hlinkClick r:id="rId3"/>
                        </a:rPr>
                        <a:t>HVOOCHospitalsteam@hertfordshire.gov.uk ENhSpoc@hertfordshire.gov.uk Westherts.dtaspoc@nhs.net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9525" marB="9525" anchor="ctr"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Daryl Knight</a:t>
                      </a:r>
                    </a:p>
                    <a:p>
                      <a:r>
                        <a:rPr lang="fr-FR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daryl.knight@hertfordshire.gov.uk</a:t>
                      </a:r>
                      <a:endParaRPr lang="fr-FR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07812510440 (Mon - Wed 9-6)</a:t>
                      </a: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Jackie Elson (07824518345 Clinical lead)</a:t>
                      </a: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03001234042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lesley.marsden@hertfordshire.gov.uk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58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Islington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spoa@islington.gov.uk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7527 8087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734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Kent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social.services@kent.gov.uk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180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Kingston upon Thames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adults@kingston.gov.uk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8547 5005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8770 5000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638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Lambeth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lamccg.swift@nhs.net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Lambeth Swift Team (for D2A referrals) 020 7926 5854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adultsocialcare@lambeth.gov.uk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7926 5555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44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791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Out of Area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838907907"/>
              </p:ext>
            </p:extLst>
          </p:nvPr>
        </p:nvGraphicFramePr>
        <p:xfrm>
          <a:off x="838200" y="1181100"/>
          <a:ext cx="10515600" cy="540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7451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6398206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1460248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54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Lewisham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gateway@lewisham.gov.uk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8314 7777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8693 9066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Merton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HospitalToHomeTeam@merton.gov.uk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8545 4388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8770 5000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31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Newham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bhnt.nuhdischargeteam@nhs.net</a:t>
                      </a:r>
                      <a:b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</a:b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elft.newhamidh@nhs.net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8430 2000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13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Redbridge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firstcontact@redbridge.gov.uk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020 8708 7333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859170"/>
                  </a:ext>
                </a:extLst>
              </a:tr>
              <a:tr h="914600">
                <a:tc>
                  <a:txBody>
                    <a:bodyPr/>
                    <a:lstStyle/>
                    <a:p>
                      <a:r>
                        <a:rPr lang="en-GB" sz="1400" dirty="0"/>
                        <a:t>Richmond</a:t>
                      </a:r>
                      <a:r>
                        <a:rPr lang="en-GB" sz="1400" baseline="0" dirty="0"/>
                        <a:t> upon Thames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adultsocialservices@richmond.gov.uk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020 8891 7971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8744 2442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033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Southwark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oppdcontactteam@southwark.gov.uk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3049 5751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21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Sutton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8770 5000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938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Tower Hamlets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adult.care@towerhamlets.gov.uk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7364 5005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7364 7079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592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39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Discharge Hub Contacts</a:t>
            </a:r>
            <a:endParaRPr lang="en-GB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98357854"/>
              </p:ext>
            </p:extLst>
          </p:nvPr>
        </p:nvGraphicFramePr>
        <p:xfrm>
          <a:off x="604434" y="1069383"/>
          <a:ext cx="10833315" cy="3359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0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82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308">
                <a:tc>
                  <a:txBody>
                    <a:bodyPr/>
                    <a:lstStyle/>
                    <a:p>
                      <a:r>
                        <a:rPr lang="en-GB" sz="1400" dirty="0"/>
                        <a:t>Brent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lnwh-tr.nwp-dischargehub@nhs.net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07970 353052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Northwick Park &amp; Central Middlesex Hospitals Discharge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Hub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</a:t>
                      </a:r>
                      <a:r>
                        <a:rPr lang="en-GB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Subash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Sivarasu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subash.sivarasu@nhs.net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07778 491578</a:t>
                      </a:r>
                    </a:p>
                    <a:p>
                      <a:endParaRPr lang="en-GB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7060">
                <a:tc>
                  <a:txBody>
                    <a:bodyPr/>
                    <a:lstStyle/>
                    <a:p>
                      <a:r>
                        <a:rPr lang="en-GB" sz="1400" dirty="0"/>
                        <a:t>Central</a:t>
                      </a:r>
                      <a:r>
                        <a:rPr lang="en-GB" sz="1400" baseline="0" dirty="0"/>
                        <a:t> London (Westminster)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imperial.smhdischargehub@nhs.net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Mary’s</a:t>
                      </a:r>
                    </a:p>
                    <a:p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</a:t>
                      </a:r>
                      <a:r>
                        <a:rPr lang="en-GB" sz="1400" b="1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Hub </a:t>
                      </a:r>
                      <a:r>
                        <a:rPr lang="en-GB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</a:t>
                      </a:r>
                      <a:r>
                        <a:rPr lang="en-GB" sz="1400" b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Liz Wordsworth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elizabeth.wordsworth@nhs.net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07825 666224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877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375" y="599386"/>
            <a:ext cx="10515600" cy="277682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Out of Area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617774899"/>
              </p:ext>
            </p:extLst>
          </p:nvPr>
        </p:nvGraphicFramePr>
        <p:xfrm>
          <a:off x="838200" y="1181100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5586278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8438506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753758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</a:t>
                      </a:r>
                      <a:r>
                        <a:rPr lang="en-GB" baseline="0" dirty="0"/>
                        <a:t> Contact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58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Waltham Forest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WFDischargeHub@nelft.nhs.uk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0300 300 1720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8519 3999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758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err="1"/>
                        <a:t>Wandsworth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accessteam@wandsworth.gov.uk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020 8871 7707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OOH: 020 8871 6000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249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487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Continuing Healthcare (CHC)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095471064"/>
              </p:ext>
            </p:extLst>
          </p:nvPr>
        </p:nvGraphicFramePr>
        <p:xfrm>
          <a:off x="838200" y="1181100"/>
          <a:ext cx="10515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2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3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Brent, Harrow &amp; Hillingdon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Referrals to </a:t>
                      </a:r>
                      <a:r>
                        <a:rPr lang="en-GB" sz="1400" dirty="0">
                          <a:hlinkClick r:id="rId3"/>
                        </a:rPr>
                        <a:t>harrowccg.triage@nhs.net</a:t>
                      </a:r>
                      <a:r>
                        <a:rPr lang="en-GB" sz="1400" dirty="0"/>
                        <a:t> (</a:t>
                      </a:r>
                      <a:r>
                        <a:rPr lang="en-GB" sz="1400" baseline="0" dirty="0"/>
                        <a:t>Weekend only)</a:t>
                      </a:r>
                      <a:endParaRPr lang="en-GB" sz="1400" dirty="0"/>
                    </a:p>
                    <a:p>
                      <a:r>
                        <a:rPr lang="en-GB" sz="1400" dirty="0"/>
                        <a:t>Brokerage:</a:t>
                      </a:r>
                    </a:p>
                    <a:p>
                      <a:r>
                        <a:rPr lang="en-GB" sz="1400" dirty="0"/>
                        <a:t>Brent: </a:t>
                      </a:r>
                      <a:r>
                        <a:rPr lang="en-GB" sz="1400" dirty="0">
                          <a:hlinkClick r:id="rId4"/>
                        </a:rPr>
                        <a:t>brokerage.brent@nhs.net</a:t>
                      </a:r>
                      <a:endParaRPr lang="en-GB" sz="1400" dirty="0"/>
                    </a:p>
                    <a:p>
                      <a:r>
                        <a:rPr lang="en-GB" sz="1400" dirty="0"/>
                        <a:t>Harrow:</a:t>
                      </a:r>
                      <a:r>
                        <a:rPr lang="en-GB" sz="1400" baseline="0" dirty="0"/>
                        <a:t> </a:t>
                      </a:r>
                      <a:r>
                        <a:rPr lang="en-GB" sz="1400" dirty="0">
                          <a:hlinkClick r:id="rId5"/>
                        </a:rPr>
                        <a:t>brokerage.harrow@nhs.net</a:t>
                      </a:r>
                      <a:endParaRPr lang="en-GB" sz="1400" dirty="0"/>
                    </a:p>
                    <a:p>
                      <a:r>
                        <a:rPr lang="en-GB" sz="1400" dirty="0"/>
                        <a:t>Hillingdon</a:t>
                      </a:r>
                      <a:r>
                        <a:rPr lang="en-GB" sz="1400" baseline="0" dirty="0"/>
                        <a:t> - </a:t>
                      </a:r>
                      <a:r>
                        <a:rPr lang="en-GB" sz="1400" dirty="0">
                          <a:hlinkClick r:id="rId6"/>
                        </a:rPr>
                        <a:t>cnw-tr.continuingcare@nhs.net</a:t>
                      </a:r>
                      <a:r>
                        <a:rPr lang="en-GB" sz="1400" dirty="0"/>
                        <a:t>  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Jane </a:t>
                      </a: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Firmley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jane.firmley@nhs.net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020 3114 7183</a:t>
                      </a:r>
                    </a:p>
                    <a:p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Dewaki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Maheswaran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dewakimaheswaran@nhs.net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020 3114 7158</a:t>
                      </a:r>
                      <a:endParaRPr lang="en-GB" sz="1400" u="sng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Hounslow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Hounslow.commissioning@nhs.net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Gerly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Datuin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(Senior Duty Nurse -Hounslow and Ealing CCG)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Ealing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EALCCG.CHCreferrals@nhs.net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Timi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Moss  (Continuing Healthcare Senior Nurse) – Mobile: 07771 339182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Tri-borough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 to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chc.dutyteam@nhs.net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Brokerage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chc.brokerage@nhs.net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Rebecca Campbell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(Head of Continuing Healthcare, Central London CCG, Hammersmith &amp; Fulham CCG, West London CCG) /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/>
                        </a:rPr>
                        <a:t>rebecca.campbell@nhs.net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07827 937328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Ian Robinson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Director / Head of Continuing and Complex Care, NWL CCGs)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ian.robinson6@nhs.net</a:t>
                      </a:r>
                      <a:r>
                        <a:rPr lang="en-GB" sz="140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Mobile: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07770 831949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631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Community Rehabilitation Bed Units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703774172"/>
              </p:ext>
            </p:extLst>
          </p:nvPr>
        </p:nvGraphicFramePr>
        <p:xfrm>
          <a:off x="774032" y="877069"/>
          <a:ext cx="10515600" cy="502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3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82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Pamela Bryant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Christina</a:t>
                      </a:r>
                      <a:r>
                        <a:rPr lang="en-GB" sz="1400" baseline="0" dirty="0"/>
                        <a:t> Richards (HRCH) (Tel: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07747 693178; Email: </a:t>
                      </a:r>
                      <a:r>
                        <a:rPr lang="en-GB" sz="1400" baseline="0" dirty="0">
                          <a:hlinkClick r:id="rId3"/>
                        </a:rPr>
                        <a:t>christina.richards2@nhs.net</a:t>
                      </a:r>
                      <a:r>
                        <a:rPr lang="en-GB" sz="1400" baseline="0" dirty="0"/>
                        <a:t> </a:t>
                      </a:r>
                    </a:p>
                    <a:p>
                      <a:r>
                        <a:rPr lang="en-GB" sz="1400" baseline="0" dirty="0"/>
                        <a:t>Jacki Hunt (</a:t>
                      </a:r>
                      <a:r>
                        <a:rPr lang="en-GB" sz="1400" baseline="0" dirty="0">
                          <a:hlinkClick r:id="rId4"/>
                        </a:rPr>
                        <a:t>jacki.hunt@nhs.net</a:t>
                      </a:r>
                      <a:r>
                        <a:rPr lang="en-GB" sz="1400" baseline="0" dirty="0"/>
                        <a:t> 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aseline="0" dirty="0"/>
                        <a:t>Satish Kumar 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s.kumar8@nhs.net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GB" sz="1400" baseline="0" dirty="0"/>
                        <a:t>Linda Simpson </a:t>
                      </a:r>
                      <a:r>
                        <a:rPr lang="en-GB" sz="1400" baseline="0" dirty="0">
                          <a:hlinkClick r:id="rId6"/>
                        </a:rPr>
                        <a:t>LindaJ.Simpson@averyhealthcare.co.uk</a:t>
                      </a:r>
                      <a:r>
                        <a:rPr lang="en-GB" sz="1400" baseline="0" dirty="0"/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02083851115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HICU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Jen</a:t>
                      </a:r>
                      <a:r>
                        <a:rPr lang="en-GB" sz="1400" baseline="0" dirty="0"/>
                        <a:t> King (THHFT) (Tel: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07849 308438; Email: </a:t>
                      </a:r>
                      <a:r>
                        <a:rPr lang="en-GB" sz="1400" baseline="0" dirty="0">
                          <a:hlinkClick r:id="rId7"/>
                        </a:rPr>
                        <a:t>jenking@nhs.net</a:t>
                      </a:r>
                      <a:r>
                        <a:rPr lang="en-GB" sz="1400" baseline="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/>
                        <a:t>Jamie Morgan –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07775 008884  Email: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jamie.morgan1@nhs.net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err="1"/>
                        <a:t>Clayponds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Peter</a:t>
                      </a:r>
                      <a:r>
                        <a:rPr lang="en-GB" sz="1400" baseline="0" dirty="0"/>
                        <a:t> Wilde (West London) (Tel: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07548 142111; Email: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aseline="0" dirty="0">
                          <a:hlinkClick r:id="rId9"/>
                        </a:rPr>
                        <a:t>peter.wilde@nhs.net</a:t>
                      </a:r>
                      <a:r>
                        <a:rPr lang="en-GB" sz="1400" baseline="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Woodlands (Care UK)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Heather Constance (Tel: 0208 954 7720 / 07587645275)</a:t>
                      </a:r>
                      <a:r>
                        <a:rPr lang="en-GB" sz="1400" baseline="0" dirty="0"/>
                        <a:t>; Email: </a:t>
                      </a:r>
                      <a:r>
                        <a:rPr lang="en-GB" sz="1400" baseline="0" dirty="0">
                          <a:hlinkClick r:id="rId10"/>
                        </a:rPr>
                        <a:t>Heather.Constance@careuk.com</a:t>
                      </a:r>
                      <a:endParaRPr lang="en-GB" sz="1400" baseline="0" dirty="0"/>
                    </a:p>
                    <a:p>
                      <a:r>
                        <a:rPr lang="en-GB" sz="1400" dirty="0"/>
                        <a:t>(Fri &amp; Sat) </a:t>
                      </a:r>
                      <a:r>
                        <a:rPr lang="en-GB" sz="1400" dirty="0" err="1"/>
                        <a:t>Komal</a:t>
                      </a:r>
                      <a:r>
                        <a:rPr lang="en-GB" sz="1400" baseline="0" dirty="0"/>
                        <a:t> Patel (</a:t>
                      </a:r>
                      <a:r>
                        <a:rPr lang="en-GB" sz="1400" baseline="0" dirty="0">
                          <a:hlinkClick r:id="rId11"/>
                        </a:rPr>
                        <a:t>Tel:07753460380</a:t>
                      </a:r>
                      <a:r>
                        <a:rPr lang="en-GB" sz="1400" baseline="0" dirty="0"/>
                        <a:t>); Email: </a:t>
                      </a:r>
                      <a:r>
                        <a:rPr lang="en-GB" sz="1400" baseline="0" dirty="0">
                          <a:hlinkClick r:id="rId12"/>
                        </a:rPr>
                        <a:t>komal.patel3@nhs.net</a:t>
                      </a:r>
                      <a:r>
                        <a:rPr lang="en-GB" sz="1400" baseline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Buchanan Court (Care UK)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Heather Constance (Tel: 0208 954 7720 / 07587645275)</a:t>
                      </a:r>
                      <a:r>
                        <a:rPr lang="en-GB" sz="1400" baseline="0" dirty="0"/>
                        <a:t>; Email: </a:t>
                      </a:r>
                      <a:r>
                        <a:rPr lang="en-GB" sz="1400" baseline="0" dirty="0">
                          <a:hlinkClick r:id="rId10"/>
                        </a:rPr>
                        <a:t>Heather.Constance@careuk.com</a:t>
                      </a:r>
                      <a:endParaRPr lang="en-GB" sz="1400" baseline="0" dirty="0"/>
                    </a:p>
                    <a:p>
                      <a:r>
                        <a:rPr lang="en-GB" sz="1400" dirty="0"/>
                        <a:t>(Fri &amp; Sat) </a:t>
                      </a:r>
                      <a:r>
                        <a:rPr lang="en-GB" sz="1400" dirty="0" err="1"/>
                        <a:t>Komal</a:t>
                      </a:r>
                      <a:r>
                        <a:rPr lang="en-GB" sz="1400" baseline="0" dirty="0"/>
                        <a:t> Patel (</a:t>
                      </a:r>
                      <a:r>
                        <a:rPr lang="en-GB" sz="1400" baseline="0" dirty="0">
                          <a:hlinkClick r:id="rId11"/>
                        </a:rPr>
                        <a:t>Tel:07753460380</a:t>
                      </a:r>
                      <a:r>
                        <a:rPr lang="en-GB" sz="1400" baseline="0" dirty="0"/>
                        <a:t>); Email: </a:t>
                      </a:r>
                      <a:r>
                        <a:rPr lang="en-GB" sz="1400" baseline="0" dirty="0">
                          <a:hlinkClick r:id="rId12"/>
                        </a:rPr>
                        <a:t>komal.patel3@nhs.net</a:t>
                      </a:r>
                      <a:r>
                        <a:rPr lang="en-GB" sz="1400" baseline="0" dirty="0"/>
                        <a:t>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aseline="0" dirty="0"/>
                        <a:t>Danielle Nation (CLCH) (Tel: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07931 349802; Email: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daniellenation</a:t>
                      </a:r>
                      <a:r>
                        <a:rPr lang="en-GB" sz="1400" baseline="0" dirty="0"/>
                        <a:t>@nhs.net)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err="1"/>
                        <a:t>Athlone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/>
                        <a:t>Danielle Nation (CLCH) (Tel: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07931 349802; Email: 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daniellenation</a:t>
                      </a:r>
                      <a:r>
                        <a:rPr lang="en-GB" sz="1400" baseline="0" dirty="0"/>
                        <a:t>@nhs.net)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BUPA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Joanna Duke (Tel: 07563383262); Email: </a:t>
                      </a:r>
                      <a:r>
                        <a:rPr lang="en-GB" sz="1400" dirty="0">
                          <a:hlinkClick r:id="rId13"/>
                        </a:rPr>
                        <a:t>joanna.duke@bupa.com</a:t>
                      </a:r>
                      <a:endParaRPr lang="en-GB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Include CHC Brokerage</a:t>
                      </a:r>
                      <a:r>
                        <a:rPr lang="en-GB" sz="1400" baseline="0" dirty="0"/>
                        <a:t> team when referring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>
                          <a:hlinkClick r:id="rId14"/>
                        </a:rPr>
                        <a:t>brokerage.brent@nhs.net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ICE 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5"/>
                        </a:rPr>
                        <a:t>cnwl.icehub@nhs.net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(manage</a:t>
                      </a:r>
                      <a:r>
                        <a:rPr lang="en-GB" sz="18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688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501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Responsible Community Provider Directors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118864598"/>
              </p:ext>
            </p:extLst>
          </p:nvPr>
        </p:nvGraphicFramePr>
        <p:xfrm>
          <a:off x="838200" y="1181100"/>
          <a:ext cx="10515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0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Provider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West London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Chris Hilton</a:t>
                      </a:r>
                    </a:p>
                    <a:p>
                      <a:r>
                        <a:rPr lang="en-GB" sz="1400" dirty="0">
                          <a:hlinkClick r:id="rId2"/>
                        </a:rPr>
                        <a:t>christopher.hilton@nhs.net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Katherine Murray</a:t>
                      </a:r>
                    </a:p>
                    <a:p>
                      <a:r>
                        <a:rPr lang="en-GB" sz="1400" u="sng" dirty="0">
                          <a:hlinkClick r:id="rId3"/>
                        </a:rPr>
                        <a:t>katherine.murray@nhs.net</a:t>
                      </a:r>
                      <a:r>
                        <a:rPr lang="en-GB" sz="1400" u="sng" dirty="0"/>
                        <a:t> 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CNWL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Graeme </a:t>
                      </a:r>
                      <a:r>
                        <a:rPr lang="en-GB" sz="1400" dirty="0" err="1"/>
                        <a:t>Cawl</a:t>
                      </a:r>
                      <a:r>
                        <a:rPr lang="en-GB" sz="1400" dirty="0"/>
                        <a:t> (SRO for Community Beds, NWL ICS)</a:t>
                      </a:r>
                    </a:p>
                    <a:p>
                      <a:r>
                        <a:rPr lang="en-GB" sz="1400" dirty="0">
                          <a:hlinkClick r:id="rId4"/>
                        </a:rPr>
                        <a:t>graeme.caul@nhs.net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CLCH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James Benson (SRO for</a:t>
                      </a:r>
                      <a:r>
                        <a:rPr lang="en-GB" sz="1400" baseline="0" dirty="0"/>
                        <a:t> Discharge, NWL ICS)</a:t>
                      </a:r>
                      <a:endParaRPr lang="en-GB" sz="1400" dirty="0"/>
                    </a:p>
                    <a:p>
                      <a:r>
                        <a:rPr lang="en-GB" sz="1400" dirty="0">
                          <a:hlinkClick r:id="rId5"/>
                        </a:rPr>
                        <a:t>james.benson1@nhs.net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Philippa Johnson</a:t>
                      </a:r>
                    </a:p>
                    <a:p>
                      <a:r>
                        <a:rPr lang="en-GB" sz="1400" dirty="0">
                          <a:hlinkClick r:id="rId6"/>
                        </a:rPr>
                        <a:t>philippa.johnson1@nhs.net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Anne Stratton (SRO for Community Nursing,</a:t>
                      </a:r>
                      <a:r>
                        <a:rPr lang="en-GB" sz="1400" baseline="0" dirty="0"/>
                        <a:t> NWL ICS)</a:t>
                      </a:r>
                      <a:endParaRPr lang="en-GB" sz="1400" dirty="0"/>
                    </a:p>
                    <a:p>
                      <a:r>
                        <a:rPr lang="en-GB" sz="1400" dirty="0">
                          <a:hlinkClick r:id="rId7"/>
                        </a:rPr>
                        <a:t>a.stratton@nhs.net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  <a:p>
                      <a:r>
                        <a:rPr lang="en-GB" sz="1400" dirty="0" err="1"/>
                        <a:t>Jacki</a:t>
                      </a:r>
                      <a:r>
                        <a:rPr lang="en-GB" sz="1400" dirty="0"/>
                        <a:t> Hunt</a:t>
                      </a:r>
                    </a:p>
                    <a:p>
                      <a:r>
                        <a:rPr lang="en-GB" sz="1400" dirty="0">
                          <a:hlinkClick r:id="rId8"/>
                        </a:rPr>
                        <a:t>jacki.hunt@nhs.net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81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Discharge Hub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312887285"/>
              </p:ext>
            </p:extLst>
          </p:nvPr>
        </p:nvGraphicFramePr>
        <p:xfrm>
          <a:off x="838200" y="1181100"/>
          <a:ext cx="10515600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0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</a:t>
                      </a:r>
                      <a:r>
                        <a:rPr lang="en-GB" baseline="0" dirty="0"/>
                        <a:t> Hub Contact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400" dirty="0"/>
                        <a:t>Ealing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Ealing Community Partners Referral Hub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for Ealing Community Partners Services including </a:t>
                      </a:r>
                      <a:r>
                        <a:rPr lang="en-GB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Clayponds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MRU: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Ealingcommunity.referrals@nhs.net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0300 123 4544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Nowicki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Chris.nowicki@nhs.net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07932 086619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Ealing Hospital Discharge Hub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wlm-tr.ecpehdischargehub@nhs.net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0208 967 5656/ 0208 967 5586</a:t>
                      </a:r>
                    </a:p>
                    <a:p>
                      <a:endParaRPr lang="en-GB" sz="1400" b="0" u="sng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Shift Lead – Referral Hub</a:t>
                      </a:r>
                    </a:p>
                    <a:p>
                      <a:r>
                        <a:rPr lang="en-GB" sz="140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07761 330 221</a:t>
                      </a:r>
                      <a:endParaRPr lang="en-GB" sz="14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 Hub Lead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Rachael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Hines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rachael.hines@nhs.net</a:t>
                      </a:r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07874893310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11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700377017"/>
              </p:ext>
            </p:extLst>
          </p:nvPr>
        </p:nvGraphicFramePr>
        <p:xfrm>
          <a:off x="838200" y="1181100"/>
          <a:ext cx="994862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0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7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365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627">
                <a:tc>
                  <a:txBody>
                    <a:bodyPr/>
                    <a:lstStyle/>
                    <a:p>
                      <a:r>
                        <a:rPr lang="en-GB" sz="1400" dirty="0"/>
                        <a:t>Hammersmith &amp; Fulham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imperial.hhdischargehub@nhs.net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 3311 1850</a:t>
                      </a: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 Hub Lead (Interim):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Annabel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Rule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a.rule@nhs.net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07775 227975</a:t>
                      </a:r>
                    </a:p>
                    <a:p>
                      <a:endParaRPr lang="en-GB" sz="14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4481">
                <a:tc>
                  <a:txBody>
                    <a:bodyPr/>
                    <a:lstStyle/>
                    <a:p>
                      <a:r>
                        <a:rPr lang="en-GB" sz="1400" dirty="0"/>
                        <a:t>Harrow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lnwh-tr.nwp-dischargehub@nhs.net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07970 353052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Northwick Park &amp; Central Middlesex Hospitals Discharge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Hub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 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Subash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Sivarasu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subash.sivarasu@nhs.net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07778 491578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Discharge Hub Contacts</a:t>
            </a:r>
          </a:p>
        </p:txBody>
      </p:sp>
    </p:spTree>
    <p:extLst>
      <p:ext uri="{BB962C8B-B14F-4D97-AF65-F5344CB8AC3E}">
        <p14:creationId xmlns:p14="http://schemas.microsoft.com/office/powerpoint/2010/main" val="361992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993" y="583888"/>
            <a:ext cx="10515600" cy="277682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Discharge Hub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043287960"/>
              </p:ext>
            </p:extLst>
          </p:nvPr>
        </p:nvGraphicFramePr>
        <p:xfrm>
          <a:off x="838199" y="1181100"/>
          <a:ext cx="10196594" cy="4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8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7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Discharge Hub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Hounslow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</a:t>
                      </a:r>
                      <a:r>
                        <a:rPr lang="en-GB" sz="14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hrch.wmdischargehub@nhs.net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0208 321 5639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 Hub</a:t>
                      </a:r>
                      <a:r>
                        <a:rPr lang="en-GB" sz="14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 Richards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Christina.richards2@nhs.net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07747 693178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Hillingdon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thh-tr.dischargeteam@nhs.net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 Hub Lead: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Jen King / Jamie Morgan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jenking@nhs.net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jamie.morgan1@nhs.net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07849  308438 /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07775 008884</a:t>
                      </a:r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West London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Hub contact (Daily):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imperial.cxhdischargehub@nhs.net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020 3315 8074 / 020 3315 5977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</a:t>
                      </a:r>
                      <a:r>
                        <a:rPr lang="en-GB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 (Interim):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Annabel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Rule and </a:t>
                      </a:r>
                      <a:r>
                        <a:rPr lang="en-GB" sz="14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Jivan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Sharma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a.rule@nhs.net</a:t>
                      </a:r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</a:t>
                      </a:r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jivan.sharma@nhs.net</a:t>
                      </a:r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07775 227975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19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Local Authority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343189506"/>
              </p:ext>
            </p:extLst>
          </p:nvPr>
        </p:nvGraphicFramePr>
        <p:xfrm>
          <a:off x="176462" y="831425"/>
          <a:ext cx="11806990" cy="6386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0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0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3468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DASS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3550">
                <a:tc>
                  <a:txBody>
                    <a:bodyPr/>
                    <a:lstStyle/>
                    <a:p>
                      <a:r>
                        <a:rPr lang="en-GB" sz="1400" b="1" u="none" dirty="0">
                          <a:solidFill>
                            <a:schemeClr val="tx1"/>
                          </a:solidFill>
                        </a:rPr>
                        <a:t>Brent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Amy Manji</a:t>
                      </a: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(</a:t>
                      </a:r>
                      <a:r>
                        <a:rPr lang="en-GB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Service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</a:t>
                      </a: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anager)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hlinkClick r:id="rId3"/>
                        </a:rPr>
                        <a:t>Amy.Manji@brent.gov.uk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Tel:  07956</a:t>
                      </a: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545020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400" baseline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Back up</a:t>
                      </a: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: Yvonne Olasunkanmi (Head of Service)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Yvonne.Olasunkanmi@brent.gov.uk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07867 184339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Generic contact: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HospitalDischargeTeam@brent.gov.uk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Amy Manji</a:t>
                      </a: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(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Service</a:t>
                      </a: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Manager)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  <a:hlinkClick r:id="rId3"/>
                        </a:rPr>
                        <a:t>Amy.Manji@brent.gov.uk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Tel:  07956</a:t>
                      </a: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545020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400" baseline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Back up</a:t>
                      </a: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: Yvonne Olasunkanmi (Head of Service)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Yvonne.Olasunkanmi@brent.gov.uk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07867 184339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Claudia Brown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Claudia.brown@brent.gov.uk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0293">
                <a:tc>
                  <a:txBody>
                    <a:bodyPr/>
                    <a:lstStyle/>
                    <a:p>
                      <a:r>
                        <a:rPr lang="en-GB" sz="1400" b="1" u="none" dirty="0">
                          <a:solidFill>
                            <a:schemeClr val="tx1"/>
                          </a:solidFill>
                        </a:rPr>
                        <a:t>Central</a:t>
                      </a:r>
                      <a:r>
                        <a:rPr lang="en-GB" sz="1400" b="1" u="none" baseline="0" dirty="0">
                          <a:solidFill>
                            <a:schemeClr val="tx1"/>
                          </a:solidFill>
                        </a:rPr>
                        <a:t> London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(below)</a:t>
                      </a:r>
                    </a:p>
                    <a:p>
                      <a:endParaRPr lang="en-GB" sz="1400" b="1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baseline="0" dirty="0"/>
                        <a:t>Donna Barry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>
                          <a:hlinkClick r:id="rId6"/>
                        </a:rPr>
                        <a:t>dbarry@westminster.gov.uk</a:t>
                      </a:r>
                      <a:r>
                        <a:rPr lang="en-GB" sz="1400" b="1" baseline="0" dirty="0"/>
                        <a:t> 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07817 054983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baseline="0" dirty="0"/>
                        <a:t>Backup: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baseline="0" dirty="0"/>
                        <a:t>Matt White 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mwhite1@westminster.gov.uk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07510 166628</a:t>
                      </a:r>
                      <a:endParaRPr lang="en-GB" sz="1400" b="0" i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0" i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Alison Evans (Social Care Lead Mental Health Westminster)</a:t>
                      </a: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alison.evans2@nhs.net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 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Mob: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07834 755518</a:t>
                      </a:r>
                    </a:p>
                    <a:p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Aleksandra </a:t>
                      </a:r>
                      <a:r>
                        <a:rPr lang="en-GB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Gruszka</a:t>
                      </a:r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Interim Team Manager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 Boroughs Adults Hospital  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Duty: 020 3315 8797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07790 824184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 aleksandra.gruszka@rbkc.gov.uk 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Duty email: opsouthhospitals@rbkc.gov.uk</a:t>
                      </a:r>
                    </a:p>
                    <a:p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Neil Cooper (Head of Hospital Team)</a:t>
                      </a: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ncooper@westminster.gov.uk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 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07817 053876    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Bernie Flaherty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bflaherty@westminster.gov.uk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Visva</a:t>
                      </a:r>
                      <a:r>
                        <a:rPr lang="en-GB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Sathasivam</a:t>
                      </a:r>
                      <a:endParaRPr lang="en-GB" sz="14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visva.sathasivam@rbkc.gov.uk</a:t>
                      </a:r>
                      <a:endParaRPr lang="en-GB" sz="14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853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Local Authority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923735153"/>
              </p:ext>
            </p:extLst>
          </p:nvPr>
        </p:nvGraphicFramePr>
        <p:xfrm>
          <a:off x="441434" y="969035"/>
          <a:ext cx="11303877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6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0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17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</a:t>
                      </a:r>
                      <a:r>
                        <a:rPr lang="en-GB" baseline="0" dirty="0"/>
                        <a:t> Authority Contact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DASS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346">
                <a:tc>
                  <a:txBody>
                    <a:bodyPr/>
                    <a:lstStyle/>
                    <a:p>
                      <a:r>
                        <a:rPr lang="en-GB" sz="1400" b="1" u="none" dirty="0">
                          <a:solidFill>
                            <a:schemeClr val="tx1"/>
                          </a:solidFill>
                        </a:rPr>
                        <a:t>Ealing</a:t>
                      </a:r>
                    </a:p>
                    <a:p>
                      <a:endParaRPr lang="en-GB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escalations: (below)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Donovan 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Appah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(Team Manager)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AppahD@ealing.gov.uk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 (Duty): 0208 825 6277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 (Direct): 0208 825 5081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Mob: 07858985813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Teresa Birkett  (Head of Service )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birkettT</a:t>
                      </a:r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@ealing.gov.uk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 (Direct): 0208 825 8429 / Mob: 07738 264683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Jacky Yates (Assistant Director)</a:t>
                      </a: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yatesj@ealing.gov.uk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0208 825 9918 / Mob: 07931 368617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Kerry</a:t>
                      </a: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Stevens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StevensK@ealing.gov.uk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231">
                <a:tc>
                  <a:txBody>
                    <a:bodyPr/>
                    <a:lstStyle/>
                    <a:p>
                      <a:r>
                        <a:rPr lang="en-GB" sz="1400" b="1" u="none" dirty="0">
                          <a:solidFill>
                            <a:srgbClr val="FF0000"/>
                          </a:solidFill>
                        </a:rPr>
                        <a:t>Hammersmith</a:t>
                      </a:r>
                      <a:r>
                        <a:rPr lang="en-GB" sz="1400" b="1" u="none" baseline="0" dirty="0">
                          <a:solidFill>
                            <a:srgbClr val="FF0000"/>
                          </a:solidFill>
                        </a:rPr>
                        <a:t> &amp; Fulham</a:t>
                      </a:r>
                    </a:p>
                    <a:p>
                      <a:endParaRPr lang="en-GB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4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Donna Barry 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>
                          <a:solidFill>
                            <a:srgbClr val="FF0000"/>
                          </a:solidFill>
                          <a:hlinkClick r:id="rId7"/>
                        </a:rPr>
                        <a:t>dbarry@westminster.gov.uk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07817 054983</a:t>
                      </a:r>
                    </a:p>
                    <a:p>
                      <a:endParaRPr lang="en-GB" sz="1800" b="0" i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Escalate</a:t>
                      </a:r>
                      <a:r>
                        <a:rPr lang="en-GB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Linda Jackson.</a:t>
                      </a:r>
                    </a:p>
                    <a:p>
                      <a:r>
                        <a:rPr lang="en-GB" sz="1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Linda.Jackson@lbhf.gov.uk</a:t>
                      </a:r>
                      <a:r>
                        <a:rPr lang="en-GB" sz="1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07776 673085 </a:t>
                      </a:r>
                      <a:r>
                        <a:rPr lang="en-GB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and/or </a:t>
                      </a:r>
                    </a:p>
                    <a:p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Matt White </a:t>
                      </a:r>
                    </a:p>
                    <a:p>
                      <a:r>
                        <a:rPr lang="en-GB" sz="140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mwhite1@westminster.gov.uk</a:t>
                      </a:r>
                      <a:endParaRPr lang="en-GB" sz="1400" u="sng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07510 166628</a:t>
                      </a:r>
                      <a:endParaRPr lang="en-GB" sz="1400" b="0" i="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Senior Social worker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Giada Zanichelli 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Phone: 020 3311 1803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07795 617105</a:t>
                      </a: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Zanichelli Giada: H&amp;F </a:t>
                      </a:r>
                      <a:r>
                        <a:rPr lang="en-GB" sz="13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Giada.Zanichelli@lbhf.gov.uk</a:t>
                      </a:r>
                      <a:endParaRPr lang="en-GB" sz="13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3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Senior Practitioner 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Colette peart Reid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Duty:  020 3311 1803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07971626005</a:t>
                      </a:r>
                    </a:p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3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cpeartreid@westminster.gov.uk</a:t>
                      </a:r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sz="14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b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Aferdita Koka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(Team Manager Charing Cross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Aferdita.Koka@lbhf.gov.uk</a:t>
                      </a:r>
                      <a:endParaRPr lang="en-GB" sz="1400" b="0" u="non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3311 1813/44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Lisa 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Redfern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Lisa.Redfern@lbhf.gov.uk</a:t>
                      </a:r>
                      <a:endParaRPr lang="en-GB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Linda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Jackson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Linda.Jackson@lbhf.gov.uk</a:t>
                      </a:r>
                      <a:r>
                        <a:rPr lang="en-GB" sz="1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07776 673085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07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993" y="506399"/>
            <a:ext cx="10515600" cy="277682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Local Authority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526010632"/>
              </p:ext>
            </p:extLst>
          </p:nvPr>
        </p:nvGraphicFramePr>
        <p:xfrm>
          <a:off x="324994" y="868345"/>
          <a:ext cx="11610332" cy="6386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0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8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038">
                <a:tc>
                  <a:txBody>
                    <a:bodyPr/>
                    <a:lstStyle/>
                    <a:p>
                      <a:r>
                        <a:rPr lang="en-GB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Local Authority</a:t>
                      </a:r>
                      <a:r>
                        <a:rPr lang="en-GB" baseline="0" dirty="0"/>
                        <a:t> Contact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DASS</a:t>
                      </a:r>
                      <a:r>
                        <a:rPr lang="en-GB" baseline="0" dirty="0"/>
                        <a:t> Contact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886"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solidFill>
                            <a:schemeClr val="tx1"/>
                          </a:solidFill>
                        </a:rPr>
                        <a:t>Harrow</a:t>
                      </a:r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Samantha Procter – Service Manager</a:t>
                      </a:r>
                    </a:p>
                    <a:p>
                      <a:r>
                        <a:rPr lang="en-GB" sz="12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Samantha.procter@harrow.gov.uk</a:t>
                      </a: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  07927 548125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0208 869 2594 (Hospital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Discharge Team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Susan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Wambugu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  (Acting Team Manager, Hospital Discharge Team)</a:t>
                      </a:r>
                    </a:p>
                    <a:p>
                      <a:r>
                        <a:rPr lang="en-GB" sz="12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Susan.wambugu@harrow.gov.uk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Angela Morris</a:t>
                      </a: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Angela.Morris@harrow.gov.uk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4557"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solidFill>
                            <a:schemeClr val="tx1"/>
                          </a:solidFill>
                        </a:rPr>
                        <a:t>Hounslow</a:t>
                      </a:r>
                    </a:p>
                    <a:p>
                      <a:endParaRPr lang="en-GB" sz="1200" b="1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Kelly </a:t>
                      </a:r>
                      <a:r>
                        <a:rPr lang="en-GB" sz="1200" b="0" baseline="0" dirty="0" err="1">
                          <a:solidFill>
                            <a:schemeClr val="tx1"/>
                          </a:solidFill>
                        </a:rPr>
                        <a:t>Goater</a:t>
                      </a:r>
                      <a:endParaRPr lang="en-GB" sz="12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u="none" dirty="0">
                          <a:solidFill>
                            <a:schemeClr val="tx1"/>
                          </a:solidFill>
                          <a:hlinkClick r:id="rId6"/>
                        </a:rPr>
                        <a:t>kelly.goater@hounslow.gov.uk</a:t>
                      </a:r>
                      <a:r>
                        <a:rPr lang="en-GB" sz="1200" b="0" u="none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solidFill>
                            <a:schemeClr val="tx1"/>
                          </a:solidFill>
                        </a:rPr>
                        <a:t>For 2.30 sector call escalations: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u="none" dirty="0">
                          <a:solidFill>
                            <a:schemeClr val="tx1"/>
                          </a:solidFill>
                        </a:rPr>
                        <a:t>Andrew</a:t>
                      </a:r>
                      <a:r>
                        <a:rPr lang="en-GB" sz="1200" b="0" u="none" baseline="0" dirty="0">
                          <a:solidFill>
                            <a:schemeClr val="tx1"/>
                          </a:solidFill>
                        </a:rPr>
                        <a:t> Shirras (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Joint Head of Continuing Healthcare and Supplier Performance Team)</a:t>
                      </a:r>
                      <a:endParaRPr lang="en-GB" sz="12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="0" u="none" baseline="0" dirty="0">
                          <a:solidFill>
                            <a:schemeClr val="tx1"/>
                          </a:solidFill>
                          <a:hlinkClick r:id="rId7"/>
                        </a:rPr>
                        <a:t>Andrew.shirras@hounslow.gov.uk</a:t>
                      </a:r>
                      <a:endParaRPr lang="en-GB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Thangarajah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(Service Manager, ASC Hospital Social Work Team)</a:t>
                      </a: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david.thangarajah@hounslow.gov.uk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07910 872917</a:t>
                      </a:r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weekends, alternately David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Thangarajah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Kelly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Goater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(Team Manager,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Social  Work Service) Tel: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07816 587361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Steven Forbes</a:t>
                      </a: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Steven.forbes@hounslow.gov.uk</a:t>
                      </a:r>
                      <a:endParaRPr lang="en-GB" sz="1200" dirty="0"/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94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solidFill>
                            <a:schemeClr val="tx1"/>
                          </a:solidFill>
                        </a:rPr>
                        <a:t>Hillingdon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solidFill>
                            <a:srgbClr val="FF0000"/>
                          </a:solidFill>
                        </a:rPr>
                        <a:t>First contact to manage daily discharge escalations (below)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Jenni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Ewens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Service Manager, Hospital and Review,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London Borough of Hillingdon, Civic Centre, Uxbridge UB8 1UW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Tel: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01895 556633 X6739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Mob: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07943 097 365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jewens@hillingdon.gov.uk</a:t>
                      </a:r>
                      <a:endParaRPr lang="en-GB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Gavin</a:t>
                      </a:r>
                      <a:r>
                        <a:rPr lang="en-GB" sz="12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Fernandez (Assistant Director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ASC – </a:t>
                      </a: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Hospital, Localities</a:t>
                      </a:r>
                      <a:r>
                        <a:rPr lang="en-GB" sz="12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, Sensory &amp; Review)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hlinkClick r:id="rId10"/>
                        </a:rPr>
                        <a:t>gfernandez@hillingdon.gov.uk</a:t>
                      </a: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Tel:</a:t>
                      </a:r>
                      <a:r>
                        <a:rPr lang="en-GB" sz="12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01895 250 295 </a:t>
                      </a:r>
                      <a:r>
                        <a:rPr lang="en-GB" sz="1200" baseline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/ Mob: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07939 979532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the Weekends</a:t>
                      </a:r>
                      <a:r>
                        <a:rPr lang="en-GB" sz="120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</a:t>
                      </a:r>
                    </a:p>
                    <a:p>
                      <a:r>
                        <a:rPr lang="en-GB" sz="120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Natalie Carey, ASC Hospital Duty Manager Hospital</a:t>
                      </a:r>
                    </a:p>
                    <a:p>
                      <a:r>
                        <a:rPr lang="en-GB" sz="120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M: 07702 156176</a:t>
                      </a:r>
                    </a:p>
                    <a:p>
                      <a:r>
                        <a:rPr lang="en-GB" sz="120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E: d2areferrals@hillingdon.gov.uk </a:t>
                      </a:r>
                      <a:endParaRPr lang="en-GB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u="non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Sandra</a:t>
                      </a:r>
                      <a:r>
                        <a:rPr lang="en-GB" sz="1200" b="1" u="non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Taylor</a:t>
                      </a:r>
                    </a:p>
                    <a:p>
                      <a:r>
                        <a:rPr lang="en-GB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staylor@hillingdon.gov.uk</a:t>
                      </a:r>
                      <a:r>
                        <a:rPr lang="en-GB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20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Director</a:t>
                      </a:r>
                    </a:p>
                    <a:p>
                      <a:r>
                        <a:rPr lang="en-GB" sz="120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Provider Services &amp; Commissioned Care</a:t>
                      </a:r>
                    </a:p>
                    <a:p>
                      <a:endParaRPr lang="en-GB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A351, Civic Centre, London</a:t>
                      </a: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Borough of Hillingdon</a:t>
                      </a:r>
                    </a:p>
                    <a:p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Uxbridge, UB8 1UW</a:t>
                      </a:r>
                    </a:p>
                    <a:p>
                      <a:endParaRPr lang="en-GB" sz="12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01895 250722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66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Local Authority Contacts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649240554"/>
              </p:ext>
            </p:extLst>
          </p:nvPr>
        </p:nvGraphicFramePr>
        <p:xfrm>
          <a:off x="838199" y="1181100"/>
          <a:ext cx="9979617" cy="5447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8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5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Geography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Local Authority Contact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DASS Contact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West London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First contact to manage daily discharge escalations (below)</a:t>
                      </a:r>
                    </a:p>
                    <a:p>
                      <a:endParaRPr lang="en-GB" sz="1200" b="1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/>
                        <a:t>Donna Barry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hlinkClick r:id="rId3"/>
                        </a:rPr>
                        <a:t>dbarry@westminster.gov.uk</a:t>
                      </a:r>
                      <a:r>
                        <a:rPr lang="en-GB" sz="1200" b="1" baseline="0" dirty="0"/>
                        <a:t> 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07817 054983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baseline="0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latin typeface="+mn-lt"/>
                        </a:rPr>
                        <a:t>Backup: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>
                          <a:latin typeface="+mn-lt"/>
                        </a:rPr>
                        <a:t>Matt White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mwhite1@westminster.gov.uk</a:t>
                      </a:r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07510 166628</a:t>
                      </a:r>
                      <a:endParaRPr lang="en-GB" sz="1200" b="0" i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Gorvett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(ASC Lead, RBKC Mental Health Lead)</a:t>
                      </a:r>
                      <a:b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u="sng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tim.Gorvett@rbkc.gov.uk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Mob: 07967 347764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Hillary Harris (Team Manager, 3B Hospital Team,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Adult Social Care)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u="sng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hillary.harris@rbkc.gov.uk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Team Manager      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Tel: 0203 315 8797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Mobile: 07790 979310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 Manager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Aleks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Gruszka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Duty: 020 3315 8797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Mobile: 07790 824184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Fax:  020 7368 0266</a:t>
                      </a:r>
                    </a:p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GB" sz="120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aleksandra.gruszka@rbkc.gov.uk</a:t>
                      </a:r>
                      <a:endParaRPr lang="en-GB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Duty email: </a:t>
                      </a:r>
                      <a:r>
                        <a:rPr lang="en-GB" sz="120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opsouthhospitals@rbkc.gov.uk</a:t>
                      </a:r>
                      <a:endParaRPr lang="en-GB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Bernie Flaherty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bflaherty@westminster.gov.uk</a:t>
                      </a:r>
                      <a:endParaRPr lang="en-GB" sz="1200" u="sng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2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Visva</a:t>
                      </a:r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Sathasivam</a:t>
                      </a:r>
                      <a:endParaRPr lang="en-GB" sz="12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visva.sathasivam@rbkc.gov.uk</a:t>
                      </a:r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093061"/>
                  </a:ext>
                </a:extLst>
              </a:tr>
              <a:tr h="2207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Royal Borough of Kensington &amp; Chelsea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/>
                        <a:t>Donna Barry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hlinkClick r:id="rId3"/>
                        </a:rPr>
                        <a:t>dbarry@westminster.gov.uk</a:t>
                      </a:r>
                      <a:r>
                        <a:rPr lang="en-GB" sz="1200" b="1" baseline="0" dirty="0"/>
                        <a:t> 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07817 054983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baseline="0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baseline="0" dirty="0">
                          <a:latin typeface="+mn-lt"/>
                        </a:rPr>
                        <a:t>Backup: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>
                          <a:latin typeface="+mn-lt"/>
                        </a:rPr>
                        <a:t>Matt White (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Interim Head of 3B Hospital Services)</a:t>
                      </a:r>
                      <a:endParaRPr lang="en-GB" sz="1200" b="1" baseline="0" dirty="0">
                        <a:latin typeface="+mn-lt"/>
                      </a:endParaRP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mwhite1@westminster.gov.uk</a:t>
                      </a:r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07510 166628</a:t>
                      </a:r>
                      <a:endParaRPr lang="en-GB" sz="1200" b="0" i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Hillary Harris: RBKC 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u="sng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11"/>
                        </a:rPr>
                        <a:t>Hillary.Harris@rbkc.gov.uk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Tel: 0203 315 8790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Mobile: 07790 979310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Aleksandra </a:t>
                      </a:r>
                      <a:r>
                        <a:rPr lang="en-GB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Gruszka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ASC-Services: RBKC </a:t>
                      </a:r>
                      <a:r>
                        <a:rPr lang="en-GB" sz="1300" u="sng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12"/>
                        </a:rPr>
                        <a:t>Aleksandra.Gruszka@rbkc.gov.uk</a:t>
                      </a: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Duty: 0203 315 8797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Mob: 07790824184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Visva</a:t>
                      </a:r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Sathasivam</a:t>
                      </a:r>
                      <a:endParaRPr lang="en-GB" sz="12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visva.sathasivam@rbkc.gov.uk</a:t>
                      </a:r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0586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ihi.IOJlsjrEJt3b_h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_XO0lj06GG7Qnza1Dyn3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ihi.IOJlsjrEJt3b_hj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_XO0lj06GG7Qnza1Dyn3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WL Grid 16:9">
  <a:themeElements>
    <a:clrScheme name="NWL">
      <a:dk1>
        <a:srgbClr val="000000"/>
      </a:dk1>
      <a:lt1>
        <a:sysClr val="window" lastClr="FFFFFF"/>
      </a:lt1>
      <a:dk2>
        <a:srgbClr val="00B8B3"/>
      </a:dk2>
      <a:lt2>
        <a:srgbClr val="F2F2F2"/>
      </a:lt2>
      <a:accent1>
        <a:srgbClr val="006462"/>
      </a:accent1>
      <a:accent2>
        <a:srgbClr val="007E7B"/>
      </a:accent2>
      <a:accent3>
        <a:srgbClr val="D4DF33"/>
      </a:accent3>
      <a:accent4>
        <a:srgbClr val="00E2DD"/>
      </a:accent4>
      <a:accent5>
        <a:srgbClr val="B1B3B3"/>
      </a:accent5>
      <a:accent6>
        <a:srgbClr val="00B5E2"/>
      </a:accent6>
      <a:hlink>
        <a:srgbClr val="005CB9"/>
      </a:hlink>
      <a:folHlink>
        <a:srgbClr val="002E5C"/>
      </a:folHlink>
    </a:clrScheme>
    <a:fontScheme name="Custom 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 cap="rnd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>
          <a:solidFill>
            <a:srgbClr val="9A9A9A"/>
          </a:solidFill>
          <a:prstDash val="solid"/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_16x9.potx" id="{F1417891-ADEE-4A5A-84BF-A61365689D8D}" vid="{7D249777-7FCF-437A-B862-D77B0EF45DB4}"/>
    </a:ext>
  </a:extLst>
</a:theme>
</file>

<file path=ppt/theme/theme2.xml><?xml version="1.0" encoding="utf-8"?>
<a:theme xmlns:a="http://schemas.openxmlformats.org/drawingml/2006/main" name="1_NWL Grid 16:9">
  <a:themeElements>
    <a:clrScheme name="NWL">
      <a:dk1>
        <a:srgbClr val="000000"/>
      </a:dk1>
      <a:lt1>
        <a:sysClr val="window" lastClr="FFFFFF"/>
      </a:lt1>
      <a:dk2>
        <a:srgbClr val="00B8B3"/>
      </a:dk2>
      <a:lt2>
        <a:srgbClr val="F2F2F2"/>
      </a:lt2>
      <a:accent1>
        <a:srgbClr val="006462"/>
      </a:accent1>
      <a:accent2>
        <a:srgbClr val="007E7B"/>
      </a:accent2>
      <a:accent3>
        <a:srgbClr val="D4DF33"/>
      </a:accent3>
      <a:accent4>
        <a:srgbClr val="00E2DD"/>
      </a:accent4>
      <a:accent5>
        <a:srgbClr val="B1B3B3"/>
      </a:accent5>
      <a:accent6>
        <a:srgbClr val="00B5E2"/>
      </a:accent6>
      <a:hlink>
        <a:srgbClr val="005CB9"/>
      </a:hlink>
      <a:folHlink>
        <a:srgbClr val="002E5C"/>
      </a:folHlink>
    </a:clrScheme>
    <a:fontScheme name="Custom 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 cap="rnd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>
          <a:solidFill>
            <a:srgbClr val="9A9A9A"/>
          </a:solidFill>
          <a:prstDash val="solid"/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_16x9.potx" id="{F1417891-ADEE-4A5A-84BF-A61365689D8D}" vid="{7D249777-7FCF-437A-B862-D77B0EF45DB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294CD79565744DBCE3B1B6CC9660F4" ma:contentTypeVersion="15" ma:contentTypeDescription="Create a new document." ma:contentTypeScope="" ma:versionID="7877127561054dc66e6fb9c50474a22a">
  <xsd:schema xmlns:xsd="http://www.w3.org/2001/XMLSchema" xmlns:xs="http://www.w3.org/2001/XMLSchema" xmlns:p="http://schemas.microsoft.com/office/2006/metadata/properties" xmlns:ns2="e7fb9bad-05aa-461c-addc-7d8f2572d5d3" xmlns:ns3="37d011f5-24c4-4fb4-8405-b8c6b5679487" targetNamespace="http://schemas.microsoft.com/office/2006/metadata/properties" ma:root="true" ma:fieldsID="420bd2e3e70f30c5a9f95508938fea86" ns2:_="" ns3:_="">
    <xsd:import namespace="e7fb9bad-05aa-461c-addc-7d8f2572d5d3"/>
    <xsd:import namespace="37d011f5-24c4-4fb4-8405-b8c6b567948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b9bad-05aa-461c-addc-7d8f2572d5d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011f5-24c4-4fb4-8405-b8c6b56794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DE9F2A-9E81-48C9-919D-787A8B54218E}">
  <ds:schemaRefs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37d011f5-24c4-4fb4-8405-b8c6b5679487"/>
    <ds:schemaRef ds:uri="e7fb9bad-05aa-461c-addc-7d8f2572d5d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C2C7D6F-A21B-45C6-91AE-1F12F7C4F5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332AD8-F98A-4EEC-84BD-78E56E8682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b9bad-05aa-461c-addc-7d8f2572d5d3"/>
    <ds:schemaRef ds:uri="37d011f5-24c4-4fb4-8405-b8c6b56794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77360</TotalTime>
  <Words>4465</Words>
  <Application>Microsoft Office PowerPoint</Application>
  <PresentationFormat>Widescreen</PresentationFormat>
  <Paragraphs>721</Paragraphs>
  <Slides>23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.SFUI-Regular</vt:lpstr>
      <vt:lpstr>Arial</vt:lpstr>
      <vt:lpstr>Calibri</vt:lpstr>
      <vt:lpstr>Trebuchet MS</vt:lpstr>
      <vt:lpstr>NWL Grid 16:9</vt:lpstr>
      <vt:lpstr>1_NWL Grid 16:9</vt:lpstr>
      <vt:lpstr>think-cell Slide</vt:lpstr>
      <vt:lpstr>NWL Sector Contacts List (beds, hospices and discharge) Version 7 </vt:lpstr>
      <vt:lpstr>Discharge Hub Contacts</vt:lpstr>
      <vt:lpstr>Discharge Hub Contacts</vt:lpstr>
      <vt:lpstr>Discharge Hub Contacts</vt:lpstr>
      <vt:lpstr>Discharge Hub Contacts</vt:lpstr>
      <vt:lpstr>Local Authority Contacts</vt:lpstr>
      <vt:lpstr>Local Authority Contacts</vt:lpstr>
      <vt:lpstr>Local Authority Contacts</vt:lpstr>
      <vt:lpstr>Local Authority Contacts</vt:lpstr>
      <vt:lpstr>Hospice and community-based specialist palliative care teams contacts</vt:lpstr>
      <vt:lpstr>Hospice and community-based specialist palliative care teams contacts</vt:lpstr>
      <vt:lpstr>Hospice and community-based specialist palliative care teams contacts</vt:lpstr>
      <vt:lpstr>Hospice and community-based specialist palliative care teams contacts</vt:lpstr>
      <vt:lpstr>Hospice and community-based specialist palliative care teams contacts</vt:lpstr>
      <vt:lpstr>Hospice and community-based specialist palliative care teams contacts</vt:lpstr>
      <vt:lpstr>Out of Area Contacts</vt:lpstr>
      <vt:lpstr>Out of Area Contacts</vt:lpstr>
      <vt:lpstr>Out of Area Contacts</vt:lpstr>
      <vt:lpstr>Out of Area Contacts</vt:lpstr>
      <vt:lpstr>Out of Area Contacts</vt:lpstr>
      <vt:lpstr>Continuing Healthcare (CHC)</vt:lpstr>
      <vt:lpstr>Community Rehabilitation Bed Units</vt:lpstr>
      <vt:lpstr>Responsible Community Provider Directors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 Draft Plan</dc:title>
  <dc:creator>Mark Kewley</dc:creator>
  <cp:lastModifiedBy>Virginia Wilkinson</cp:lastModifiedBy>
  <cp:revision>999</cp:revision>
  <dcterms:created xsi:type="dcterms:W3CDTF">2020-05-29T10:39:06Z</dcterms:created>
  <dcterms:modified xsi:type="dcterms:W3CDTF">2023-09-06T11:41:46Z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0x0101005C294CD79565744DBCE3B1B6CC9660F4</vt:lpwstr>
  </property>
  <property fmtid="{D5CDD505-2E9C-101B-9397-08002B2CF9AE}" pid="3" name="MSIP_Label_7a8edf35-91ea-44e1-afab-38c462b39a0c_Enabled">
    <vt:lpwstr>true</vt:lpwstr>
  </property>
  <property fmtid="{D5CDD505-2E9C-101B-9397-08002B2CF9AE}" pid="4" name="MSIP_Label_7a8edf35-91ea-44e1-afab-38c462b39a0c_SetDate">
    <vt:lpwstr>2021-12-22T07:56:37Z</vt:lpwstr>
  </property>
  <property fmtid="{D5CDD505-2E9C-101B-9397-08002B2CF9AE}" pid="5" name="MSIP_Label_7a8edf35-91ea-44e1-afab-38c462b39a0c_Method">
    <vt:lpwstr>Standard</vt:lpwstr>
  </property>
  <property fmtid="{D5CDD505-2E9C-101B-9397-08002B2CF9AE}" pid="6" name="MSIP_Label_7a8edf35-91ea-44e1-afab-38c462b39a0c_Name">
    <vt:lpwstr>Official</vt:lpwstr>
  </property>
  <property fmtid="{D5CDD505-2E9C-101B-9397-08002B2CF9AE}" pid="7" name="MSIP_Label_7a8edf35-91ea-44e1-afab-38c462b39a0c_SiteId">
    <vt:lpwstr>aaacb679-c381-48fb-b320-f9d581ee948f</vt:lpwstr>
  </property>
  <property fmtid="{D5CDD505-2E9C-101B-9397-08002B2CF9AE}" pid="8" name="MSIP_Label_7a8edf35-91ea-44e1-afab-38c462b39a0c_ActionId">
    <vt:lpwstr>f1845428-499e-4f5d-b04c-7aeb8d857e3c</vt:lpwstr>
  </property>
  <property fmtid="{D5CDD505-2E9C-101B-9397-08002B2CF9AE}" pid="9" name="MSIP_Label_7a8edf35-91ea-44e1-afab-38c462b39a0c_ContentBits">
    <vt:lpwstr>0</vt:lpwstr>
  </property>
</Properties>
</file>