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0"/>
  </p:notesMasterIdLst>
  <p:sldIdLst>
    <p:sldId id="256" r:id="rId5"/>
    <p:sldId id="257" r:id="rId6"/>
    <p:sldId id="258" r:id="rId7"/>
    <p:sldId id="260" r:id="rId8"/>
    <p:sldId id="261" r:id="rId9"/>
    <p:sldId id="259" r:id="rId10"/>
    <p:sldId id="263" r:id="rId11"/>
    <p:sldId id="262" r:id="rId12"/>
    <p:sldId id="264" r:id="rId13"/>
    <p:sldId id="265" r:id="rId14"/>
    <p:sldId id="266" r:id="rId15"/>
    <p:sldId id="267" r:id="rId16"/>
    <p:sldId id="269" r:id="rId17"/>
    <p:sldId id="268" r:id="rId18"/>
    <p:sldId id="270"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F42AC-57AB-8134-53AE-9867B08C88CE}" v="1" dt="2023-10-13T14:28:13.740"/>
    <p1510:client id="{2CA638C8-77F3-1B6E-877E-909A4E995AB9}" v="3" dt="2023-10-11T08:51:48.858"/>
    <p1510:client id="{356831E0-141C-5ED0-2457-C7D7C554622D}" v="3" dt="2023-07-18T08:10:46.659"/>
    <p1510:client id="{769E842B-D2B4-6C15-E117-2E2E17355A1B}" v="36" dt="2021-02-09T16:08:42.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0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07067a6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07067a6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73bed116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73bed116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781b828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781b828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781b8287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781b8287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781b8287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781b8287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781b8287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781b8287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2fc7dde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2fc7dde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0417fef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0417fef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07067a6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07067a6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07067a65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07067a6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007067a6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007067a6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6cbb0c2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6cbb0c2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07067a6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07067a6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73bed11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73bed11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pohwer@pohwer.ne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imca@pohwer.ne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pohwer@pohwer.ne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mailto:dols@hillingdon.gov.uk" TargetMode="External"/><Relationship Id="rId4" Type="http://schemas.openxmlformats.org/officeDocument/2006/relationships/hyperlink" Target="mailto:imca@pohwer.n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935800" y="89125"/>
            <a:ext cx="7388400" cy="48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t>Allocation Time Frames and Recording</a:t>
            </a:r>
            <a:endParaRPr b="1" dirty="0"/>
          </a:p>
          <a:p>
            <a:pPr marL="0" lvl="0" indent="0" algn="ctr" rtl="0">
              <a:spcBef>
                <a:spcPts val="0"/>
              </a:spcBef>
              <a:spcAft>
                <a:spcPts val="0"/>
              </a:spcAft>
              <a:buNone/>
            </a:pPr>
            <a:endParaRPr/>
          </a:p>
          <a:p>
            <a:pPr marL="0" lvl="0" indent="0" algn="just" rtl="0">
              <a:spcBef>
                <a:spcPts val="0"/>
              </a:spcBef>
              <a:spcAft>
                <a:spcPts val="0"/>
              </a:spcAft>
              <a:buNone/>
            </a:pPr>
            <a:r>
              <a:rPr lang="en-GB" sz="1100" dirty="0">
                <a:solidFill>
                  <a:schemeClr val="dk1"/>
                </a:solidFill>
              </a:rPr>
              <a:t>When allocating work, the administrator should liaise with the Section 12 doctor first to ascertain a) if they can do it, b) the date they will meet the service user and c) the date they will return the assessment to LBH. Administrator to look at date of </a:t>
            </a:r>
            <a:r>
              <a:rPr lang="en-GB" sz="1100" dirty="0" err="1">
                <a:solidFill>
                  <a:schemeClr val="dk1"/>
                </a:solidFill>
              </a:rPr>
              <a:t>DoLS</a:t>
            </a:r>
            <a:r>
              <a:rPr lang="en-GB" sz="1100" dirty="0">
                <a:solidFill>
                  <a:schemeClr val="dk1"/>
                </a:solidFill>
              </a:rPr>
              <a:t> expiry (Urgent and Standard) and stipulate a clear date for when an assessment is completed and returned to the SB. The same applies for BIAs.</a:t>
            </a:r>
            <a:endParaRPr sz="1100" dirty="0">
              <a:solidFill>
                <a:schemeClr val="dk1"/>
              </a:solidFill>
            </a:endParaRPr>
          </a:p>
          <a:p>
            <a:pPr marL="0" lvl="0" indent="0" algn="just" rtl="0">
              <a:spcBef>
                <a:spcPts val="0"/>
              </a:spcBef>
              <a:spcAft>
                <a:spcPts val="0"/>
              </a:spcAft>
              <a:buNone/>
            </a:pPr>
            <a:endParaRPr sz="1100">
              <a:solidFill>
                <a:schemeClr val="dk1"/>
              </a:solidFill>
            </a:endParaRPr>
          </a:p>
          <a:p>
            <a:pPr marL="0" lvl="0" indent="0" algn="just" rtl="0">
              <a:spcBef>
                <a:spcPts val="0"/>
              </a:spcBef>
              <a:spcAft>
                <a:spcPts val="0"/>
              </a:spcAft>
              <a:buNone/>
            </a:pPr>
            <a:r>
              <a:rPr lang="en-GB" sz="1100" b="1" dirty="0">
                <a:solidFill>
                  <a:schemeClr val="dk1"/>
                </a:solidFill>
              </a:rPr>
              <a:t>Urgent Time Frames</a:t>
            </a:r>
            <a:endParaRPr sz="1100" b="1" dirty="0">
              <a:solidFill>
                <a:schemeClr val="dk1"/>
              </a:solidFill>
            </a:endParaRPr>
          </a:p>
          <a:p>
            <a:pPr algn="just"/>
            <a:r>
              <a:rPr lang="en-GB" sz="1100" dirty="0">
                <a:solidFill>
                  <a:schemeClr val="dk1"/>
                </a:solidFill>
              </a:rPr>
              <a:t>For </a:t>
            </a:r>
            <a:r>
              <a:rPr lang="en-GB" sz="1100" dirty="0" err="1">
                <a:solidFill>
                  <a:schemeClr val="dk1"/>
                </a:solidFill>
              </a:rPr>
              <a:t>urgents</a:t>
            </a:r>
            <a:r>
              <a:rPr lang="en-GB" sz="1100" dirty="0">
                <a:solidFill>
                  <a:schemeClr val="dk1"/>
                </a:solidFill>
              </a:rPr>
              <a:t> S12 doctors reports need to be returned 5</a:t>
            </a:r>
            <a:r>
              <a:rPr lang="en-GB" sz="1100" b="1" dirty="0">
                <a:solidFill>
                  <a:schemeClr val="dk1"/>
                </a:solidFill>
              </a:rPr>
              <a:t> days from allocation</a:t>
            </a:r>
            <a:r>
              <a:rPr lang="en-GB" sz="1100" dirty="0">
                <a:solidFill>
                  <a:schemeClr val="dk1"/>
                </a:solidFill>
              </a:rPr>
              <a:t>. Urgent BIA reports need to be returned 5 days from allocations.. Both are to the nearest working day. Clear recording on the process of selection of assessors is required in IAS. </a:t>
            </a:r>
            <a:endParaRPr sz="1100">
              <a:solidFill>
                <a:schemeClr val="dk1"/>
              </a:solidFill>
            </a:endParaRPr>
          </a:p>
          <a:p>
            <a:pPr marL="0" lvl="0" indent="0" algn="just" rtl="0">
              <a:spcBef>
                <a:spcPts val="0"/>
              </a:spcBef>
              <a:spcAft>
                <a:spcPts val="0"/>
              </a:spcAft>
              <a:buNone/>
            </a:pPr>
            <a:endParaRPr sz="1100">
              <a:solidFill>
                <a:schemeClr val="dk1"/>
              </a:solidFill>
            </a:endParaRPr>
          </a:p>
          <a:p>
            <a:pPr algn="just"/>
            <a:r>
              <a:rPr lang="en-GB" sz="1100" b="1" dirty="0">
                <a:solidFill>
                  <a:schemeClr val="dk1"/>
                </a:solidFill>
              </a:rPr>
              <a:t>Renewals Time Frames </a:t>
            </a:r>
            <a:endParaRPr lang="en-GB" sz="1100" b="1">
              <a:solidFill>
                <a:schemeClr val="dk1"/>
              </a:solidFill>
            </a:endParaRPr>
          </a:p>
          <a:p>
            <a:pPr marL="0" lvl="0" indent="0" algn="just" rtl="0">
              <a:spcBef>
                <a:spcPts val="0"/>
              </a:spcBef>
              <a:spcAft>
                <a:spcPts val="0"/>
              </a:spcAft>
              <a:buNone/>
            </a:pPr>
            <a:r>
              <a:rPr lang="en-GB" sz="1100" dirty="0">
                <a:solidFill>
                  <a:schemeClr val="dk1"/>
                </a:solidFill>
              </a:rPr>
              <a:t>Both Section 12 Doctors and BIAs must be informed that the SB requires assessments back </a:t>
            </a:r>
            <a:r>
              <a:rPr lang="en-GB" sz="1100" b="1" dirty="0">
                <a:solidFill>
                  <a:schemeClr val="dk1"/>
                </a:solidFill>
              </a:rPr>
              <a:t>1 week before expiry</a:t>
            </a:r>
            <a:r>
              <a:rPr lang="en-GB" sz="1100" dirty="0">
                <a:solidFill>
                  <a:schemeClr val="dk1"/>
                </a:solidFill>
              </a:rPr>
              <a:t> to the nearest working day and recorded in IAS.</a:t>
            </a:r>
            <a:endParaRPr sz="1100" dirty="0">
              <a:solidFill>
                <a:schemeClr val="dk1"/>
              </a:solidFill>
            </a:endParaRPr>
          </a:p>
          <a:p>
            <a:pPr algn="just">
              <a:lnSpc>
                <a:spcPct val="115000"/>
              </a:lnSpc>
            </a:pPr>
            <a:endParaRPr sz="11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GB" sz="1100" b="1" dirty="0">
                <a:solidFill>
                  <a:schemeClr val="dk1"/>
                </a:solidFill>
              </a:rPr>
              <a:t>Allocation</a:t>
            </a:r>
            <a:endParaRPr sz="1100" b="1" dirty="0">
              <a:solidFill>
                <a:schemeClr val="dk1"/>
              </a:solidFill>
            </a:endParaRPr>
          </a:p>
          <a:p>
            <a:pPr algn="just">
              <a:lnSpc>
                <a:spcPct val="115000"/>
              </a:lnSpc>
            </a:pPr>
            <a:r>
              <a:rPr lang="en-GB" sz="1100" dirty="0">
                <a:solidFill>
                  <a:schemeClr val="dk1"/>
                </a:solidFill>
              </a:rPr>
              <a:t>Section 12 Doctors must be allocated work first. Administrator to set expectation with the doctor that the </a:t>
            </a:r>
            <a:r>
              <a:rPr lang="en-GB" sz="1100" b="1" dirty="0">
                <a:solidFill>
                  <a:schemeClr val="dk1"/>
                </a:solidFill>
              </a:rPr>
              <a:t>BIA must be copied in</a:t>
            </a:r>
            <a:r>
              <a:rPr lang="en-GB" sz="1100" dirty="0">
                <a:solidFill>
                  <a:schemeClr val="dk1"/>
                </a:solidFill>
              </a:rPr>
              <a:t> when they email their report and the BIA’s email address will follow once they are allocated. This expectation must be evidenced in IAS. When allocating the BIA, the Section 12 Doctor’s contact details must be emailed to them and the Section 12 Doctor must be copied into that email. </a:t>
            </a:r>
            <a:endParaRPr sz="1100">
              <a:solidFill>
                <a:schemeClr val="dk1"/>
              </a:solidFill>
            </a:endParaRPr>
          </a:p>
          <a:p>
            <a:pPr marL="0" lvl="0" indent="0" algn="just" rtl="0">
              <a:lnSpc>
                <a:spcPct val="115000"/>
              </a:lnSpc>
              <a:spcBef>
                <a:spcPts val="0"/>
              </a:spcBef>
              <a:spcAft>
                <a:spcPts val="0"/>
              </a:spcAft>
              <a:buNone/>
            </a:pPr>
            <a:endParaRPr sz="1100">
              <a:solidFill>
                <a:schemeClr val="dk1"/>
              </a:solidFill>
            </a:endParaRPr>
          </a:p>
          <a:p>
            <a:pPr marL="0" lvl="0" indent="0" algn="just" rtl="0">
              <a:lnSpc>
                <a:spcPct val="115000"/>
              </a:lnSpc>
              <a:spcBef>
                <a:spcPts val="0"/>
              </a:spcBef>
              <a:spcAft>
                <a:spcPts val="0"/>
              </a:spcAft>
              <a:buNone/>
            </a:pPr>
            <a:r>
              <a:rPr lang="en-GB" sz="1100" b="1" dirty="0">
                <a:solidFill>
                  <a:schemeClr val="dk1"/>
                </a:solidFill>
              </a:rPr>
              <a:t>Group Allocation</a:t>
            </a:r>
            <a:endParaRPr sz="1100" b="1" dirty="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GB" sz="1100" dirty="0">
                <a:solidFill>
                  <a:schemeClr val="dk1"/>
                </a:solidFill>
              </a:rPr>
              <a:t>Allocations can be grouped together in emails, however, this only works when they are to a single organisation or the same Section 12 Doctor and BIA are sharing work. Group allocations must always be recorded in IAS individually and </a:t>
            </a:r>
            <a:r>
              <a:rPr lang="en-GB" sz="1100" b="1" dirty="0">
                <a:solidFill>
                  <a:schemeClr val="dk1"/>
                </a:solidFill>
              </a:rPr>
              <a:t>confidentiality between service users</a:t>
            </a:r>
            <a:r>
              <a:rPr lang="en-GB" sz="1100" dirty="0">
                <a:solidFill>
                  <a:schemeClr val="dk1"/>
                </a:solidFill>
              </a:rPr>
              <a:t> must be maintained at all times. Egress must be used to secure all emails.</a:t>
            </a:r>
            <a:endParaRPr sz="1100" dirty="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p:nvPr/>
        </p:nvSpPr>
        <p:spPr>
          <a:xfrm>
            <a:off x="3469225" y="264975"/>
            <a:ext cx="1812300" cy="63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When Form 2s (or Form 1s) arrive during DoLS Assessment Stage</a:t>
            </a:r>
            <a:endParaRPr sz="1000">
              <a:solidFill>
                <a:schemeClr val="dk1"/>
              </a:solidFill>
            </a:endParaRPr>
          </a:p>
        </p:txBody>
      </p:sp>
      <p:pic>
        <p:nvPicPr>
          <p:cNvPr id="173" name="Google Shape;173;p22"/>
          <p:cNvPicPr preferRelativeResize="0"/>
          <p:nvPr/>
        </p:nvPicPr>
        <p:blipFill>
          <a:blip r:embed="rId3">
            <a:alphaModFix/>
          </a:blip>
          <a:stretch>
            <a:fillRect/>
          </a:stretch>
        </p:blipFill>
        <p:spPr>
          <a:xfrm>
            <a:off x="321275" y="1169000"/>
            <a:ext cx="3535149" cy="2438475"/>
          </a:xfrm>
          <a:prstGeom prst="rect">
            <a:avLst/>
          </a:prstGeom>
          <a:noFill/>
          <a:ln>
            <a:noFill/>
          </a:ln>
        </p:spPr>
      </p:pic>
      <p:sp>
        <p:nvSpPr>
          <p:cNvPr id="174" name="Google Shape;174;p22"/>
          <p:cNvSpPr/>
          <p:nvPr/>
        </p:nvSpPr>
        <p:spPr>
          <a:xfrm>
            <a:off x="3952550" y="2045400"/>
            <a:ext cx="8715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175;p22"/>
          <p:cNvPicPr preferRelativeResize="0"/>
          <p:nvPr/>
        </p:nvPicPr>
        <p:blipFill>
          <a:blip r:embed="rId4">
            <a:alphaModFix/>
          </a:blip>
          <a:stretch>
            <a:fillRect/>
          </a:stretch>
        </p:blipFill>
        <p:spPr>
          <a:xfrm>
            <a:off x="4824051" y="1112488"/>
            <a:ext cx="3998675" cy="2551500"/>
          </a:xfrm>
          <a:prstGeom prst="rect">
            <a:avLst/>
          </a:prstGeom>
          <a:noFill/>
          <a:ln>
            <a:noFill/>
          </a:ln>
        </p:spPr>
      </p:pic>
      <p:sp>
        <p:nvSpPr>
          <p:cNvPr id="176" name="Google Shape;176;p22"/>
          <p:cNvSpPr txBox="1"/>
          <p:nvPr/>
        </p:nvSpPr>
        <p:spPr>
          <a:xfrm>
            <a:off x="3279400" y="3749075"/>
            <a:ext cx="2478000" cy="120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NB Can also be called ‘Form 1 Late Submission’ (if it is a Form 1).</a:t>
            </a:r>
            <a:endParaRPr sz="1000" b="1">
              <a:solidFill>
                <a:schemeClr val="dk1"/>
              </a:solidFill>
            </a:endParaRPr>
          </a:p>
          <a:p>
            <a:pPr marL="0" lvl="0" indent="0" algn="l" rtl="0">
              <a:spcBef>
                <a:spcPts val="0"/>
              </a:spcBef>
              <a:spcAft>
                <a:spcPts val="0"/>
              </a:spcAft>
              <a:buNone/>
            </a:pPr>
            <a:endParaRPr sz="1000" b="1">
              <a:solidFill>
                <a:schemeClr val="dk1"/>
              </a:solidFill>
            </a:endParaRPr>
          </a:p>
          <a:p>
            <a:pPr marL="0" lvl="0" indent="0" algn="l" rtl="0">
              <a:spcBef>
                <a:spcPts val="0"/>
              </a:spcBef>
              <a:spcAft>
                <a:spcPts val="0"/>
              </a:spcAft>
              <a:buNone/>
            </a:pPr>
            <a:r>
              <a:rPr lang="en-GB" sz="1000" b="1">
                <a:solidFill>
                  <a:schemeClr val="dk1"/>
                </a:solidFill>
              </a:rPr>
              <a:t>Please create a new contact, link to the DoLS Episode and notify the DolS Intake Tray.</a:t>
            </a:r>
            <a:endParaRPr sz="1000"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3"/>
          <p:cNvPicPr preferRelativeResize="0"/>
          <p:nvPr/>
        </p:nvPicPr>
        <p:blipFill>
          <a:blip r:embed="rId3">
            <a:alphaModFix/>
          </a:blip>
          <a:stretch>
            <a:fillRect/>
          </a:stretch>
        </p:blipFill>
        <p:spPr>
          <a:xfrm>
            <a:off x="591725" y="828248"/>
            <a:ext cx="3029501" cy="1154524"/>
          </a:xfrm>
          <a:prstGeom prst="rect">
            <a:avLst/>
          </a:prstGeom>
          <a:noFill/>
          <a:ln>
            <a:noFill/>
          </a:ln>
        </p:spPr>
      </p:pic>
      <p:pic>
        <p:nvPicPr>
          <p:cNvPr id="182" name="Google Shape;182;p23"/>
          <p:cNvPicPr preferRelativeResize="0"/>
          <p:nvPr/>
        </p:nvPicPr>
        <p:blipFill>
          <a:blip r:embed="rId4">
            <a:alphaModFix/>
          </a:blip>
          <a:stretch>
            <a:fillRect/>
          </a:stretch>
        </p:blipFill>
        <p:spPr>
          <a:xfrm>
            <a:off x="802713" y="2450000"/>
            <a:ext cx="2607516" cy="1442700"/>
          </a:xfrm>
          <a:prstGeom prst="rect">
            <a:avLst/>
          </a:prstGeom>
          <a:noFill/>
          <a:ln>
            <a:noFill/>
          </a:ln>
        </p:spPr>
      </p:pic>
      <p:pic>
        <p:nvPicPr>
          <p:cNvPr id="183" name="Google Shape;183;p23"/>
          <p:cNvPicPr preferRelativeResize="0"/>
          <p:nvPr/>
        </p:nvPicPr>
        <p:blipFill>
          <a:blip r:embed="rId5">
            <a:alphaModFix/>
          </a:blip>
          <a:stretch>
            <a:fillRect/>
          </a:stretch>
        </p:blipFill>
        <p:spPr>
          <a:xfrm>
            <a:off x="4516249" y="1031825"/>
            <a:ext cx="3394499" cy="1749675"/>
          </a:xfrm>
          <a:prstGeom prst="rect">
            <a:avLst/>
          </a:prstGeom>
          <a:noFill/>
          <a:ln>
            <a:noFill/>
          </a:ln>
        </p:spPr>
      </p:pic>
      <p:sp>
        <p:nvSpPr>
          <p:cNvPr id="184" name="Google Shape;184;p23"/>
          <p:cNvSpPr txBox="1"/>
          <p:nvPr/>
        </p:nvSpPr>
        <p:spPr>
          <a:xfrm>
            <a:off x="3469225" y="264975"/>
            <a:ext cx="1812300" cy="491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Case Notes in Unsigned RPR Tray</a:t>
            </a:r>
            <a:endParaRPr sz="1000">
              <a:solidFill>
                <a:schemeClr val="dk1"/>
              </a:solidFill>
            </a:endParaRPr>
          </a:p>
        </p:txBody>
      </p:sp>
      <p:sp>
        <p:nvSpPr>
          <p:cNvPr id="185" name="Google Shape;185;p23"/>
          <p:cNvSpPr txBox="1"/>
          <p:nvPr/>
        </p:nvSpPr>
        <p:spPr>
          <a:xfrm>
            <a:off x="843775" y="1982763"/>
            <a:ext cx="2525400" cy="33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Essentially, these can be cleared.</a:t>
            </a:r>
            <a:endParaRPr sz="1000">
              <a:solidFill>
                <a:schemeClr val="dk1"/>
              </a:solidFill>
            </a:endParaRPr>
          </a:p>
        </p:txBody>
      </p:sp>
      <p:sp>
        <p:nvSpPr>
          <p:cNvPr id="186" name="Google Shape;186;p23"/>
          <p:cNvSpPr txBox="1"/>
          <p:nvPr/>
        </p:nvSpPr>
        <p:spPr>
          <a:xfrm>
            <a:off x="5059550" y="2781500"/>
            <a:ext cx="2525400" cy="1442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The majority will be a dispatch confirmation (see above). Some will be a confirmation of DoLS Authorisation. If so:</a:t>
            </a:r>
            <a:endParaRPr sz="1000">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Pick up</a:t>
            </a:r>
            <a:endParaRPr sz="1000">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Decisions</a:t>
            </a:r>
            <a:endParaRPr sz="1000">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Case Note Notification Acknowledged</a:t>
            </a:r>
            <a:endParaRPr sz="1000">
              <a:solidFill>
                <a:schemeClr val="dk1"/>
              </a:solidFill>
            </a:endParaRPr>
          </a:p>
          <a:p>
            <a:pPr marL="457200" lvl="0" indent="-292100" algn="l" rtl="0">
              <a:spcBef>
                <a:spcPts val="0"/>
              </a:spcBef>
              <a:spcAft>
                <a:spcPts val="0"/>
              </a:spcAft>
              <a:buClr>
                <a:schemeClr val="dk1"/>
              </a:buClr>
              <a:buSzPts val="1000"/>
              <a:buChar char="-"/>
            </a:pPr>
            <a:r>
              <a:rPr lang="en-GB" sz="1000">
                <a:solidFill>
                  <a:schemeClr val="dk1"/>
                </a:solidFill>
              </a:rPr>
              <a:t>Start</a:t>
            </a:r>
            <a:endParaRPr sz="1000">
              <a:solidFill>
                <a:schemeClr val="dk1"/>
              </a:solidFill>
            </a:endParaRPr>
          </a:p>
        </p:txBody>
      </p:sp>
      <p:sp>
        <p:nvSpPr>
          <p:cNvPr id="187" name="Google Shape;187;p23"/>
          <p:cNvSpPr txBox="1"/>
          <p:nvPr/>
        </p:nvSpPr>
        <p:spPr>
          <a:xfrm>
            <a:off x="691500" y="3892700"/>
            <a:ext cx="3108000" cy="84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Some case notes will be different (e.g. see above). Any case notes that are ‘different’ to be moved to the DoLS Intake Tray where DoLS Coordinator/ Admin can decide what to do. </a:t>
            </a:r>
            <a:endParaRPr sz="1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p:nvPr/>
        </p:nvSpPr>
        <p:spPr>
          <a:xfrm>
            <a:off x="3415475" y="264975"/>
            <a:ext cx="2238900" cy="54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‘Old’ DoLS Episodes in Unsigned RPR Tray</a:t>
            </a:r>
            <a:endParaRPr sz="1000">
              <a:solidFill>
                <a:schemeClr val="dk1"/>
              </a:solidFill>
            </a:endParaRPr>
          </a:p>
        </p:txBody>
      </p:sp>
      <p:pic>
        <p:nvPicPr>
          <p:cNvPr id="193" name="Google Shape;193;p24"/>
          <p:cNvPicPr preferRelativeResize="0"/>
          <p:nvPr/>
        </p:nvPicPr>
        <p:blipFill>
          <a:blip r:embed="rId3">
            <a:alphaModFix/>
          </a:blip>
          <a:stretch>
            <a:fillRect/>
          </a:stretch>
        </p:blipFill>
        <p:spPr>
          <a:xfrm>
            <a:off x="1496525" y="895376"/>
            <a:ext cx="5627324" cy="1743575"/>
          </a:xfrm>
          <a:prstGeom prst="rect">
            <a:avLst/>
          </a:prstGeom>
          <a:noFill/>
          <a:ln>
            <a:noFill/>
          </a:ln>
        </p:spPr>
      </p:pic>
      <p:pic>
        <p:nvPicPr>
          <p:cNvPr id="194" name="Google Shape;194;p24"/>
          <p:cNvPicPr preferRelativeResize="0"/>
          <p:nvPr/>
        </p:nvPicPr>
        <p:blipFill>
          <a:blip r:embed="rId4">
            <a:alphaModFix/>
          </a:blip>
          <a:stretch>
            <a:fillRect/>
          </a:stretch>
        </p:blipFill>
        <p:spPr>
          <a:xfrm>
            <a:off x="1048550" y="2834268"/>
            <a:ext cx="3705025" cy="1900026"/>
          </a:xfrm>
          <a:prstGeom prst="rect">
            <a:avLst/>
          </a:prstGeom>
          <a:noFill/>
          <a:ln>
            <a:noFill/>
          </a:ln>
        </p:spPr>
      </p:pic>
      <p:sp>
        <p:nvSpPr>
          <p:cNvPr id="195" name="Google Shape;195;p24"/>
          <p:cNvSpPr txBox="1"/>
          <p:nvPr/>
        </p:nvSpPr>
        <p:spPr>
          <a:xfrm>
            <a:off x="4911975" y="2834275"/>
            <a:ext cx="2883900" cy="1787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Once you click into the active DoLS Episode (you know they are old as they will be grouped together as the same type of task (see above). AND there are 6 stages (new episodes have 5 stages).</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Check if the episode is still in-date. If not, move to DoLS Intake Tray to be closed down / renewed.</a:t>
            </a:r>
            <a:endParaRPr sz="1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6"/>
          <p:cNvPicPr preferRelativeResize="0"/>
          <p:nvPr/>
        </p:nvPicPr>
        <p:blipFill>
          <a:blip r:embed="rId3">
            <a:alphaModFix/>
          </a:blip>
          <a:stretch>
            <a:fillRect/>
          </a:stretch>
        </p:blipFill>
        <p:spPr>
          <a:xfrm>
            <a:off x="257675" y="1176950"/>
            <a:ext cx="5483998" cy="2403900"/>
          </a:xfrm>
          <a:prstGeom prst="rect">
            <a:avLst/>
          </a:prstGeom>
          <a:noFill/>
          <a:ln>
            <a:noFill/>
          </a:ln>
        </p:spPr>
      </p:pic>
      <p:sp>
        <p:nvSpPr>
          <p:cNvPr id="209" name="Google Shape;209;p26"/>
          <p:cNvSpPr txBox="1"/>
          <p:nvPr/>
        </p:nvSpPr>
        <p:spPr>
          <a:xfrm>
            <a:off x="3469225" y="264975"/>
            <a:ext cx="2229900" cy="831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Signed Form 5 Alerts and Notifications of Death</a:t>
            </a:r>
            <a:endParaRPr sz="1000">
              <a:solidFill>
                <a:schemeClr val="dk1"/>
              </a:solidFill>
            </a:endParaRPr>
          </a:p>
        </p:txBody>
      </p:sp>
      <p:sp>
        <p:nvSpPr>
          <p:cNvPr id="210" name="Google Shape;210;p26"/>
          <p:cNvSpPr txBox="1"/>
          <p:nvPr/>
        </p:nvSpPr>
        <p:spPr>
          <a:xfrm>
            <a:off x="2406750" y="3965975"/>
            <a:ext cx="3484200" cy="858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Signed Form 5 - clear them all (Alert Completed).</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For ‘Notification of Death’ Alerts, re-assign them all to the DoLS Dispatch Tray.</a:t>
            </a:r>
            <a:endParaRPr sz="1000">
              <a:solidFill>
                <a:schemeClr val="dk1"/>
              </a:solidFill>
            </a:endParaRPr>
          </a:p>
        </p:txBody>
      </p:sp>
      <p:pic>
        <p:nvPicPr>
          <p:cNvPr id="211" name="Google Shape;211;p26"/>
          <p:cNvPicPr preferRelativeResize="0"/>
          <p:nvPr/>
        </p:nvPicPr>
        <p:blipFill>
          <a:blip r:embed="rId4">
            <a:alphaModFix/>
          </a:blip>
          <a:stretch>
            <a:fillRect/>
          </a:stretch>
        </p:blipFill>
        <p:spPr>
          <a:xfrm>
            <a:off x="5741670" y="1708963"/>
            <a:ext cx="2990000" cy="1608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5"/>
          <p:cNvPicPr preferRelativeResize="0"/>
          <p:nvPr/>
        </p:nvPicPr>
        <p:blipFill>
          <a:blip r:embed="rId3">
            <a:alphaModFix/>
          </a:blip>
          <a:stretch>
            <a:fillRect/>
          </a:stretch>
        </p:blipFill>
        <p:spPr>
          <a:xfrm>
            <a:off x="302700" y="1272508"/>
            <a:ext cx="3971600" cy="1505300"/>
          </a:xfrm>
          <a:prstGeom prst="rect">
            <a:avLst/>
          </a:prstGeom>
          <a:noFill/>
          <a:ln>
            <a:noFill/>
          </a:ln>
        </p:spPr>
      </p:pic>
      <p:sp>
        <p:nvSpPr>
          <p:cNvPr id="201" name="Google Shape;201;p25"/>
          <p:cNvSpPr txBox="1"/>
          <p:nvPr/>
        </p:nvSpPr>
        <p:spPr>
          <a:xfrm>
            <a:off x="3469225" y="264975"/>
            <a:ext cx="1812300" cy="366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‘New’ DoLS Episodes</a:t>
            </a:r>
            <a:endParaRPr sz="1000">
              <a:solidFill>
                <a:schemeClr val="dk1"/>
              </a:solidFill>
            </a:endParaRPr>
          </a:p>
        </p:txBody>
      </p:sp>
      <p:sp>
        <p:nvSpPr>
          <p:cNvPr id="202" name="Google Shape;202;p25"/>
          <p:cNvSpPr txBox="1"/>
          <p:nvPr/>
        </p:nvSpPr>
        <p:spPr>
          <a:xfrm>
            <a:off x="2582175" y="3247400"/>
            <a:ext cx="3484200" cy="1451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See above to see what these look like. They don’t get grouped together.</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Go into each episode and check if there is a Signed Form 5 (see above for example of what a Signed Form 5 looks like on the system). If there is a Signed Form 5, re-assign the episode to the DoLS Signed RPR Tray.</a:t>
            </a:r>
            <a:endParaRPr sz="1000">
              <a:solidFill>
                <a:schemeClr val="dk1"/>
              </a:solidFill>
            </a:endParaRPr>
          </a:p>
        </p:txBody>
      </p:sp>
      <p:pic>
        <p:nvPicPr>
          <p:cNvPr id="203" name="Google Shape;203;p25"/>
          <p:cNvPicPr preferRelativeResize="0"/>
          <p:nvPr/>
        </p:nvPicPr>
        <p:blipFill>
          <a:blip r:embed="rId4">
            <a:alphaModFix/>
          </a:blip>
          <a:stretch>
            <a:fillRect/>
          </a:stretch>
        </p:blipFill>
        <p:spPr>
          <a:xfrm>
            <a:off x="4552100" y="1073950"/>
            <a:ext cx="4148850" cy="1902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p:nvPr/>
        </p:nvSpPr>
        <p:spPr>
          <a:xfrm>
            <a:off x="2979300" y="178700"/>
            <a:ext cx="3185400" cy="492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chemeClr val="dk1"/>
                </a:solidFill>
              </a:rPr>
              <a:t>Change of location</a:t>
            </a:r>
            <a:endParaRPr sz="1800">
              <a:solidFill>
                <a:schemeClr val="dk1"/>
              </a:solidFill>
            </a:endParaRPr>
          </a:p>
        </p:txBody>
      </p:sp>
      <p:sp>
        <p:nvSpPr>
          <p:cNvPr id="217" name="Google Shape;217;p27"/>
          <p:cNvSpPr txBox="1"/>
          <p:nvPr/>
        </p:nvSpPr>
        <p:spPr>
          <a:xfrm>
            <a:off x="904300" y="1008375"/>
            <a:ext cx="1866900" cy="1422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000" b="1">
                <a:solidFill>
                  <a:schemeClr val="dk1"/>
                </a:solidFill>
              </a:rPr>
              <a:t>HSCD to scrutinise new DoLS referral and then attach to existing DoLS episode.</a:t>
            </a:r>
            <a:endParaRPr sz="1000">
              <a:solidFill>
                <a:schemeClr val="dk1"/>
              </a:solidFill>
            </a:endParaRPr>
          </a:p>
        </p:txBody>
      </p:sp>
      <p:sp>
        <p:nvSpPr>
          <p:cNvPr id="218" name="Google Shape;218;p27"/>
          <p:cNvSpPr/>
          <p:nvPr/>
        </p:nvSpPr>
        <p:spPr>
          <a:xfrm>
            <a:off x="2771200" y="1473375"/>
            <a:ext cx="6939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txBox="1"/>
          <p:nvPr/>
        </p:nvSpPr>
        <p:spPr>
          <a:xfrm>
            <a:off x="3465100" y="1073075"/>
            <a:ext cx="1703700" cy="1174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000" b="1">
                <a:solidFill>
                  <a:schemeClr val="dk1"/>
                </a:solidFill>
              </a:rPr>
              <a:t>HSCD to scrutinise new DoLS referral and then attach to existing DoLS episode.</a:t>
            </a:r>
            <a:endParaRPr sz="1000">
              <a:solidFill>
                <a:schemeClr val="dk1"/>
              </a:solidFill>
            </a:endParaRPr>
          </a:p>
        </p:txBody>
      </p:sp>
      <p:sp>
        <p:nvSpPr>
          <p:cNvPr id="220" name="Google Shape;220;p27"/>
          <p:cNvSpPr/>
          <p:nvPr/>
        </p:nvSpPr>
        <p:spPr>
          <a:xfrm>
            <a:off x="5168800" y="1473375"/>
            <a:ext cx="6939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txBox="1"/>
          <p:nvPr/>
        </p:nvSpPr>
        <p:spPr>
          <a:xfrm>
            <a:off x="5862700" y="1132275"/>
            <a:ext cx="1703700" cy="1174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000" b="1">
                <a:solidFill>
                  <a:schemeClr val="dk1"/>
                </a:solidFill>
              </a:rPr>
              <a:t>HSCD to open new DoLS referral and complete form, but not to be finalised.</a:t>
            </a:r>
            <a:endParaRPr sz="1000">
              <a:solidFill>
                <a:schemeClr val="dk1"/>
              </a:solidFill>
            </a:endParaRPr>
          </a:p>
        </p:txBody>
      </p:sp>
      <p:sp>
        <p:nvSpPr>
          <p:cNvPr id="222" name="Google Shape;222;p27"/>
          <p:cNvSpPr txBox="1"/>
          <p:nvPr/>
        </p:nvSpPr>
        <p:spPr>
          <a:xfrm>
            <a:off x="744025" y="2609450"/>
            <a:ext cx="2357400" cy="1174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HSCD to then place open referral and previous DoLS episode into the DoLS Intake Tray</a:t>
            </a:r>
            <a:endParaRPr sz="1000">
              <a:solidFill>
                <a:schemeClr val="dk1"/>
              </a:solidFill>
            </a:endParaRPr>
          </a:p>
        </p:txBody>
      </p:sp>
      <p:sp>
        <p:nvSpPr>
          <p:cNvPr id="223" name="Google Shape;223;p27"/>
          <p:cNvSpPr/>
          <p:nvPr/>
        </p:nvSpPr>
        <p:spPr>
          <a:xfrm rot="10800000">
            <a:off x="1817075" y="2368850"/>
            <a:ext cx="5310000" cy="240600"/>
          </a:xfrm>
          <a:prstGeom prst="bentArrow">
            <a:avLst>
              <a:gd name="adj1" fmla="val 25000"/>
              <a:gd name="adj2" fmla="val 26741"/>
              <a:gd name="adj3" fmla="val 25000"/>
              <a:gd name="adj4" fmla="val 42575"/>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3101425" y="2950550"/>
            <a:ext cx="6939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txBox="1"/>
          <p:nvPr/>
        </p:nvSpPr>
        <p:spPr>
          <a:xfrm>
            <a:off x="3795325" y="2730425"/>
            <a:ext cx="2357400" cy="1174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DoLS Admin to close previous DoLS episode and use open referral to create a new DoLS episode, uploading the latest referral document into the new episode.</a:t>
            </a:r>
            <a:endParaRPr sz="1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To Do When Allocating BIAs / Section 12 Doctors</a:t>
            </a:r>
            <a:endParaRPr/>
          </a:p>
        </p:txBody>
      </p:sp>
      <p:sp>
        <p:nvSpPr>
          <p:cNvPr id="60" name="Google Shape;60;p14"/>
          <p:cNvSpPr txBox="1">
            <a:spLocks noGrp="1"/>
          </p:cNvSpPr>
          <p:nvPr>
            <p:ph type="body" idx="1"/>
          </p:nvPr>
        </p:nvSpPr>
        <p:spPr>
          <a:xfrm>
            <a:off x="560025" y="14149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a:solidFill>
                  <a:schemeClr val="dk1"/>
                </a:solidFill>
              </a:rPr>
              <a:t>Process for Additional BIA /Section 12</a:t>
            </a:r>
            <a:endParaRPr sz="1100">
              <a:solidFill>
                <a:schemeClr val="dk1"/>
              </a:solidFill>
            </a:endParaRPr>
          </a:p>
          <a:p>
            <a:pPr marL="0" lvl="0" indent="0" algn="l" rtl="0">
              <a:spcBef>
                <a:spcPts val="1600"/>
              </a:spcBef>
              <a:spcAft>
                <a:spcPts val="0"/>
              </a:spcAft>
              <a:buClr>
                <a:schemeClr val="dk1"/>
              </a:buClr>
              <a:buSzPts val="1100"/>
              <a:buFont typeface="Arial"/>
              <a:buNone/>
            </a:pPr>
            <a:r>
              <a:rPr lang="en-GB" sz="1100">
                <a:solidFill>
                  <a:schemeClr val="dk1"/>
                </a:solidFill>
              </a:rPr>
              <a:t>When and if necessary to use a social worker/doctor outside the existing contract with Mental Health First please use the following process:-</a:t>
            </a:r>
            <a:endParaRPr sz="1100">
              <a:solidFill>
                <a:schemeClr val="dk1"/>
              </a:solidFill>
            </a:endParaRPr>
          </a:p>
          <a:p>
            <a:pPr marL="0" lvl="0" indent="-228600" algn="l" rtl="0">
              <a:spcBef>
                <a:spcPts val="1600"/>
              </a:spcBef>
              <a:spcAft>
                <a:spcPts val="0"/>
              </a:spcAft>
              <a:buClr>
                <a:schemeClr val="dk1"/>
              </a:buClr>
              <a:buSzPts val="1100"/>
              <a:buFont typeface="Arial"/>
              <a:buNone/>
            </a:pPr>
            <a:r>
              <a:rPr lang="en-GB" sz="1100">
                <a:solidFill>
                  <a:schemeClr val="dk1"/>
                </a:solidFill>
              </a:rPr>
              <a:t>·</a:t>
            </a:r>
            <a:r>
              <a:rPr lang="en-GB" sz="700">
                <a:solidFill>
                  <a:schemeClr val="dk1"/>
                </a:solidFill>
                <a:latin typeface="Times New Roman"/>
                <a:ea typeface="Times New Roman"/>
                <a:cs typeface="Times New Roman"/>
                <a:sym typeface="Times New Roman"/>
              </a:rPr>
              <a:t>         </a:t>
            </a:r>
            <a:r>
              <a:rPr lang="en-GB" sz="1100">
                <a:solidFill>
                  <a:schemeClr val="dk1"/>
                </a:solidFill>
              </a:rPr>
              <a:t>A check is required of the individual's immigration status and whether they can legally work in this county. This will be the responsibility of Adult Social Care</a:t>
            </a:r>
            <a:endParaRPr sz="1100">
              <a:solidFill>
                <a:schemeClr val="dk1"/>
              </a:solidFill>
            </a:endParaRPr>
          </a:p>
          <a:p>
            <a:pPr marL="0" lvl="0" indent="-228600" algn="l" rtl="0">
              <a:spcBef>
                <a:spcPts val="0"/>
              </a:spcBef>
              <a:spcAft>
                <a:spcPts val="0"/>
              </a:spcAft>
              <a:buClr>
                <a:schemeClr val="dk1"/>
              </a:buClr>
              <a:buSzPts val="1100"/>
              <a:buFont typeface="Arial"/>
              <a:buNone/>
            </a:pPr>
            <a:r>
              <a:rPr lang="en-GB" sz="1100">
                <a:solidFill>
                  <a:schemeClr val="dk1"/>
                </a:solidFill>
              </a:rPr>
              <a:t>·</a:t>
            </a:r>
            <a:r>
              <a:rPr lang="en-GB" sz="700">
                <a:solidFill>
                  <a:schemeClr val="dk1"/>
                </a:solidFill>
                <a:latin typeface="Times New Roman"/>
                <a:ea typeface="Times New Roman"/>
                <a:cs typeface="Times New Roman"/>
                <a:sym typeface="Times New Roman"/>
              </a:rPr>
              <a:t>         </a:t>
            </a:r>
            <a:r>
              <a:rPr lang="en-GB" sz="1100">
                <a:solidFill>
                  <a:schemeClr val="dk1"/>
                </a:solidFill>
              </a:rPr>
              <a:t>The assessor/doctor needs to be informed by Adult Social Care that they have a legal duty to pay relevant tax and National Insurance. </a:t>
            </a:r>
            <a:endParaRPr sz="1100">
              <a:solidFill>
                <a:schemeClr val="dk1"/>
              </a:solidFill>
            </a:endParaRPr>
          </a:p>
          <a:p>
            <a:pPr marL="0" lvl="0" indent="-228600" algn="l" rtl="0">
              <a:spcBef>
                <a:spcPts val="0"/>
              </a:spcBef>
              <a:spcAft>
                <a:spcPts val="0"/>
              </a:spcAft>
              <a:buClr>
                <a:schemeClr val="dk1"/>
              </a:buClr>
              <a:buSzPts val="1100"/>
              <a:buFont typeface="Arial"/>
              <a:buNone/>
            </a:pPr>
            <a:r>
              <a:rPr lang="en-GB" sz="1100">
                <a:solidFill>
                  <a:schemeClr val="dk1"/>
                </a:solidFill>
              </a:rPr>
              <a:t>·</a:t>
            </a:r>
            <a:r>
              <a:rPr lang="en-GB" sz="700">
                <a:solidFill>
                  <a:schemeClr val="dk1"/>
                </a:solidFill>
                <a:latin typeface="Times New Roman"/>
                <a:ea typeface="Times New Roman"/>
                <a:cs typeface="Times New Roman"/>
                <a:sym typeface="Times New Roman"/>
              </a:rPr>
              <a:t>         </a:t>
            </a:r>
            <a:r>
              <a:rPr lang="en-GB" sz="1100">
                <a:solidFill>
                  <a:schemeClr val="dk1"/>
                </a:solidFill>
              </a:rPr>
              <a:t>A purchase order (PO) should be issued by Adult Social Care for the correct amount with the request for the BIA/S12.  Please note that no request should be made without a purchase order being issued as payment can only be paid with a purchase order.</a:t>
            </a:r>
            <a:endParaRPr sz="1100">
              <a:solidFill>
                <a:schemeClr val="dk1"/>
              </a:solidFill>
            </a:endParaRPr>
          </a:p>
          <a:p>
            <a:pPr marL="0" lvl="0" indent="-228600" algn="l" rtl="0">
              <a:spcBef>
                <a:spcPts val="0"/>
              </a:spcBef>
              <a:spcAft>
                <a:spcPts val="0"/>
              </a:spcAft>
              <a:buClr>
                <a:schemeClr val="dk1"/>
              </a:buClr>
              <a:buSzPts val="1100"/>
              <a:buFont typeface="Arial"/>
              <a:buNone/>
            </a:pPr>
            <a:r>
              <a:rPr lang="en-GB" sz="1100">
                <a:solidFill>
                  <a:schemeClr val="dk1"/>
                </a:solidFill>
              </a:rPr>
              <a:t>·</a:t>
            </a:r>
            <a:r>
              <a:rPr lang="en-GB" sz="700">
                <a:solidFill>
                  <a:schemeClr val="dk1"/>
                </a:solidFill>
                <a:latin typeface="Times New Roman"/>
                <a:ea typeface="Times New Roman"/>
                <a:cs typeface="Times New Roman"/>
                <a:sym typeface="Times New Roman"/>
              </a:rPr>
              <a:t>         </a:t>
            </a:r>
            <a:r>
              <a:rPr lang="en-GB" sz="1100">
                <a:solidFill>
                  <a:schemeClr val="dk1"/>
                </a:solidFill>
              </a:rPr>
              <a:t>When the assessment is completed the PO can be received by the BIA team when they receive the completed assessment.  The invoice is sent directly to invoices@hillingdon.gov.uk who will pay in accordance with the PO.  </a:t>
            </a:r>
            <a:endParaRPr sz="11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986225" y="247475"/>
            <a:ext cx="2055600" cy="2078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Intake</a:t>
            </a:r>
            <a:endParaRPr sz="1000" b="1"/>
          </a:p>
          <a:p>
            <a:pPr marL="0" lvl="0" indent="0" algn="l" rtl="0">
              <a:spcBef>
                <a:spcPts val="0"/>
              </a:spcBef>
              <a:spcAft>
                <a:spcPts val="0"/>
              </a:spcAft>
              <a:buNone/>
            </a:pPr>
            <a:r>
              <a:rPr lang="en-GB" sz="1000"/>
              <a:t>Form 1 or Form 2 to HSCD, once checked to ensure standard is met, if Form 1 a Referral Task is completed and documents uploaded into DoLS Episode and placed in DoLS Intake Tray. If Form 2, to be uploaded into existing DoLS episode, then both new and old DoLS Episodes placed in DoLS Intake Tray and Intake Tray alerted via Referral Task.</a:t>
            </a:r>
            <a:endParaRPr sz="1000"/>
          </a:p>
          <a:p>
            <a:pPr marL="0" lvl="0" indent="0" algn="l" rtl="0">
              <a:spcBef>
                <a:spcPts val="0"/>
              </a:spcBef>
              <a:spcAft>
                <a:spcPts val="0"/>
              </a:spcAft>
              <a:buNone/>
            </a:pPr>
            <a:endParaRPr/>
          </a:p>
        </p:txBody>
      </p:sp>
      <p:sp>
        <p:nvSpPr>
          <p:cNvPr id="66" name="Google Shape;66;p15"/>
          <p:cNvSpPr/>
          <p:nvPr/>
        </p:nvSpPr>
        <p:spPr>
          <a:xfrm>
            <a:off x="3041825" y="1093950"/>
            <a:ext cx="8715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txBox="1"/>
          <p:nvPr/>
        </p:nvSpPr>
        <p:spPr>
          <a:xfrm>
            <a:off x="3913325" y="616500"/>
            <a:ext cx="1117500" cy="1836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Monitoring</a:t>
            </a:r>
            <a:endParaRPr sz="1000" b="1"/>
          </a:p>
          <a:p>
            <a:pPr marL="0" lvl="0" indent="0" algn="l" rtl="0">
              <a:lnSpc>
                <a:spcPct val="115000"/>
              </a:lnSpc>
              <a:spcBef>
                <a:spcPts val="0"/>
              </a:spcBef>
              <a:spcAft>
                <a:spcPts val="0"/>
              </a:spcAft>
              <a:buNone/>
            </a:pPr>
            <a:r>
              <a:rPr lang="en-GB" sz="1000"/>
              <a:t>Admin Monitor Intake Tray daily.</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GB" sz="1000"/>
              <a:t>Urgent extensions to be referred to DoLS Coordinator who will advise on response.</a:t>
            </a:r>
            <a:endParaRPr sz="1000"/>
          </a:p>
        </p:txBody>
      </p:sp>
      <p:sp>
        <p:nvSpPr>
          <p:cNvPr id="68" name="Google Shape;68;p15"/>
          <p:cNvSpPr txBox="1"/>
          <p:nvPr/>
        </p:nvSpPr>
        <p:spPr>
          <a:xfrm>
            <a:off x="5902325" y="75875"/>
            <a:ext cx="2746500" cy="228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Checks</a:t>
            </a:r>
            <a:endParaRPr sz="1000" b="1"/>
          </a:p>
          <a:p>
            <a:pPr marL="0" lvl="0" indent="0" algn="l" rtl="0">
              <a:spcBef>
                <a:spcPts val="0"/>
              </a:spcBef>
              <a:spcAft>
                <a:spcPts val="0"/>
              </a:spcAft>
              <a:buNone/>
            </a:pPr>
            <a:r>
              <a:rPr lang="en-GB" sz="1000"/>
              <a:t>Admin to note:</a:t>
            </a:r>
            <a:endParaRPr sz="1000"/>
          </a:p>
          <a:p>
            <a:pPr marL="0" lvl="0" indent="0" algn="l" rtl="0">
              <a:spcBef>
                <a:spcPts val="0"/>
              </a:spcBef>
              <a:spcAft>
                <a:spcPts val="0"/>
              </a:spcAft>
              <a:buNone/>
            </a:pPr>
            <a:r>
              <a:rPr lang="en-GB" sz="1000"/>
              <a:t>a) Location of assessment</a:t>
            </a:r>
            <a:endParaRPr sz="1000"/>
          </a:p>
          <a:p>
            <a:pPr marL="0" lvl="0" indent="0" algn="l" rtl="0">
              <a:spcBef>
                <a:spcPts val="0"/>
              </a:spcBef>
              <a:spcAft>
                <a:spcPts val="0"/>
              </a:spcAft>
              <a:buNone/>
            </a:pPr>
            <a:r>
              <a:rPr lang="en-GB" sz="1000"/>
              <a:t>b) Whether the person has informal support (interested parties).</a:t>
            </a:r>
            <a:endParaRPr sz="1000"/>
          </a:p>
          <a:p>
            <a:pPr marL="0" lvl="0" indent="0" algn="l" rtl="0">
              <a:spcBef>
                <a:spcPts val="0"/>
              </a:spcBef>
              <a:spcAft>
                <a:spcPts val="0"/>
              </a:spcAft>
              <a:buNone/>
            </a:pPr>
            <a:r>
              <a:rPr lang="en-GB" sz="1000"/>
              <a:t>c) The DoLS expiry date.</a:t>
            </a:r>
            <a:endParaRPr sz="1000"/>
          </a:p>
          <a:p>
            <a:pPr marL="0" lvl="0" indent="0" algn="l" rtl="0">
              <a:spcBef>
                <a:spcPts val="0"/>
              </a:spcBef>
              <a:spcAft>
                <a:spcPts val="0"/>
              </a:spcAft>
              <a:buNone/>
            </a:pPr>
            <a:r>
              <a:rPr lang="en-GB" sz="1000"/>
              <a:t>d) Social Worker details.</a:t>
            </a:r>
            <a:endParaRPr sz="1000"/>
          </a:p>
          <a:p>
            <a:pPr marL="0" lvl="0" indent="0" algn="l" rtl="0">
              <a:spcBef>
                <a:spcPts val="0"/>
              </a:spcBef>
              <a:spcAft>
                <a:spcPts val="0"/>
              </a:spcAft>
              <a:buNone/>
            </a:pPr>
            <a:r>
              <a:rPr lang="en-GB" sz="1000"/>
              <a:t>e) If there is an extension to the DoLS (if so to notify the DoLS Coordinator).</a:t>
            </a:r>
            <a:endParaRPr sz="1000"/>
          </a:p>
          <a:p>
            <a:pPr marL="0" lvl="0" indent="0" algn="l" rtl="0">
              <a:spcBef>
                <a:spcPts val="0"/>
              </a:spcBef>
              <a:spcAft>
                <a:spcPts val="0"/>
              </a:spcAft>
              <a:buNone/>
            </a:pPr>
            <a:r>
              <a:rPr lang="en-GB" sz="1000"/>
              <a:t>f) Any previous assessments (DoLS and/or FACE)</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GB" sz="1000"/>
              <a:t>NB If BIA and S12 can be allocated simultaneously, this is encouraged.</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a:p>
        </p:txBody>
      </p:sp>
      <p:sp>
        <p:nvSpPr>
          <p:cNvPr id="69" name="Google Shape;69;p15"/>
          <p:cNvSpPr/>
          <p:nvPr/>
        </p:nvSpPr>
        <p:spPr>
          <a:xfrm>
            <a:off x="5030825" y="1093950"/>
            <a:ext cx="8715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txBox="1"/>
          <p:nvPr/>
        </p:nvSpPr>
        <p:spPr>
          <a:xfrm>
            <a:off x="744025" y="2609450"/>
            <a:ext cx="2357400" cy="2444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Intake</a:t>
            </a:r>
            <a:endParaRPr sz="1000" b="1"/>
          </a:p>
          <a:p>
            <a:pPr marL="0" lvl="0" indent="0" algn="l" rtl="0">
              <a:spcBef>
                <a:spcPts val="0"/>
              </a:spcBef>
              <a:spcAft>
                <a:spcPts val="0"/>
              </a:spcAft>
              <a:buClr>
                <a:schemeClr val="dk1"/>
              </a:buClr>
              <a:buSzPts val="1100"/>
              <a:buFont typeface="Arial"/>
              <a:buNone/>
            </a:pPr>
            <a:r>
              <a:rPr lang="en-GB" sz="1000" b="1">
                <a:solidFill>
                  <a:schemeClr val="dk1"/>
                </a:solidFill>
              </a:rPr>
              <a:t>Allocation</a:t>
            </a:r>
            <a:endParaRPr sz="1000" b="1">
              <a:solidFill>
                <a:schemeClr val="dk1"/>
              </a:solidFill>
            </a:endParaRPr>
          </a:p>
          <a:p>
            <a:pPr marL="0" lvl="0" indent="0" algn="l" rtl="0">
              <a:spcBef>
                <a:spcPts val="0"/>
              </a:spcBef>
              <a:spcAft>
                <a:spcPts val="0"/>
              </a:spcAft>
              <a:buNone/>
            </a:pPr>
            <a:r>
              <a:rPr lang="en-GB" sz="1000">
                <a:solidFill>
                  <a:schemeClr val="dk1"/>
                </a:solidFill>
              </a:rPr>
              <a:t>Admin staff need to be assured that credentials are up to date if using independent assessors, For in-house and independent allocations, Admin to liaise with doctor first (see Allocation Time Frames and Recording). Then allocate to BIA following same rules.</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Admin to set expectation that assessments are sent to DoLS Coordinator (and BIA if Section 12 Doctor) and invoices are sent to dolsadmin@hillingdon.gov.uk.</a:t>
            </a:r>
            <a:endParaRPr sz="1000">
              <a:solidFill>
                <a:schemeClr val="dk1"/>
              </a:solidFill>
            </a:endParaRPr>
          </a:p>
        </p:txBody>
      </p:sp>
      <p:sp>
        <p:nvSpPr>
          <p:cNvPr id="71" name="Google Shape;71;p15"/>
          <p:cNvSpPr/>
          <p:nvPr/>
        </p:nvSpPr>
        <p:spPr>
          <a:xfrm rot="10800000">
            <a:off x="1817075" y="2368850"/>
            <a:ext cx="5310000" cy="240600"/>
          </a:xfrm>
          <a:prstGeom prst="bentArrow">
            <a:avLst>
              <a:gd name="adj1" fmla="val 25000"/>
              <a:gd name="adj2" fmla="val 26741"/>
              <a:gd name="adj3" fmla="val 25000"/>
              <a:gd name="adj4" fmla="val 42575"/>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101525" y="2779375"/>
            <a:ext cx="6060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p:nvPr/>
        </p:nvSpPr>
        <p:spPr>
          <a:xfrm>
            <a:off x="5961900" y="2609450"/>
            <a:ext cx="2867700" cy="2078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If Form 1</a:t>
            </a:r>
            <a:endParaRPr sz="1000" b="1"/>
          </a:p>
          <a:p>
            <a:pPr marL="0" lvl="0" indent="0" algn="l" rtl="0">
              <a:spcBef>
                <a:spcPts val="0"/>
              </a:spcBef>
              <a:spcAft>
                <a:spcPts val="0"/>
              </a:spcAft>
              <a:buNone/>
            </a:pPr>
            <a:r>
              <a:rPr lang="en-GB" sz="1000"/>
              <a:t>Admin to send assessors:</a:t>
            </a:r>
            <a:endParaRPr sz="1000"/>
          </a:p>
          <a:p>
            <a:pPr marL="0" lvl="0" indent="0" algn="l" rtl="0">
              <a:spcBef>
                <a:spcPts val="0"/>
              </a:spcBef>
              <a:spcAft>
                <a:spcPts val="0"/>
              </a:spcAft>
              <a:buNone/>
            </a:pPr>
            <a:r>
              <a:rPr lang="en-GB" sz="1000">
                <a:solidFill>
                  <a:schemeClr val="dk1"/>
                </a:solidFill>
              </a:rPr>
              <a:t>a) Form 1.</a:t>
            </a:r>
            <a:endParaRPr sz="1000">
              <a:solidFill>
                <a:schemeClr val="dk1"/>
              </a:solidFill>
            </a:endParaRPr>
          </a:p>
          <a:p>
            <a:pPr marL="0" lvl="0" indent="0" algn="l" rtl="0">
              <a:spcBef>
                <a:spcPts val="0"/>
              </a:spcBef>
              <a:spcAft>
                <a:spcPts val="0"/>
              </a:spcAft>
              <a:buNone/>
            </a:pPr>
            <a:r>
              <a:rPr lang="en-GB" sz="1000">
                <a:solidFill>
                  <a:schemeClr val="dk1"/>
                </a:solidFill>
              </a:rPr>
              <a:t>b) Latest FACE Overview and FACE Mental  assessment (if available).</a:t>
            </a:r>
            <a:endParaRPr sz="1000">
              <a:solidFill>
                <a:schemeClr val="dk1"/>
              </a:solidFill>
            </a:endParaRPr>
          </a:p>
          <a:p>
            <a:pPr marL="0" lvl="0" indent="0" algn="l" rtl="0">
              <a:spcBef>
                <a:spcPts val="0"/>
              </a:spcBef>
              <a:spcAft>
                <a:spcPts val="0"/>
              </a:spcAft>
              <a:buNone/>
            </a:pPr>
            <a:r>
              <a:rPr lang="en-GB" sz="1000">
                <a:solidFill>
                  <a:schemeClr val="dk1"/>
                </a:solidFill>
              </a:rPr>
              <a:t>c) Details of allocated Worker.</a:t>
            </a:r>
            <a:endParaRPr sz="1000">
              <a:solidFill>
                <a:schemeClr val="dk1"/>
              </a:solidFill>
            </a:endParaRPr>
          </a:p>
          <a:p>
            <a:pPr marL="0" lvl="0" indent="0" algn="l" rtl="0">
              <a:spcBef>
                <a:spcPts val="0"/>
              </a:spcBef>
              <a:spcAft>
                <a:spcPts val="0"/>
              </a:spcAft>
              <a:buNone/>
            </a:pPr>
            <a:r>
              <a:rPr lang="en-GB" sz="1000">
                <a:solidFill>
                  <a:schemeClr val="dk1"/>
                </a:solidFill>
              </a:rPr>
              <a:t>d) All previous DoLS documents (assessments, authorisations and advocate reports)..</a:t>
            </a:r>
            <a:endParaRPr sz="1000">
              <a:solidFill>
                <a:schemeClr val="dk1"/>
              </a:solidFill>
            </a:endParaRPr>
          </a:p>
          <a:p>
            <a:pPr marL="0" lvl="0" indent="0" algn="l" rtl="0">
              <a:spcBef>
                <a:spcPts val="0"/>
              </a:spcBef>
              <a:spcAft>
                <a:spcPts val="0"/>
              </a:spcAft>
              <a:buNone/>
            </a:pPr>
            <a:r>
              <a:rPr lang="en-GB" sz="1000">
                <a:solidFill>
                  <a:schemeClr val="dk1"/>
                </a:solidFill>
              </a:rPr>
              <a:t>e) DoLS episode dates.</a:t>
            </a:r>
            <a:endParaRPr sz="1000">
              <a:solidFill>
                <a:schemeClr val="dk1"/>
              </a:solidFill>
            </a:endParaRPr>
          </a:p>
          <a:p>
            <a:pPr marL="0" lvl="0" indent="0" algn="l" rtl="0">
              <a:spcBef>
                <a:spcPts val="0"/>
              </a:spcBef>
              <a:spcAft>
                <a:spcPts val="0"/>
              </a:spcAft>
              <a:buNone/>
            </a:pPr>
            <a:r>
              <a:rPr lang="en-GB" sz="1000">
                <a:solidFill>
                  <a:schemeClr val="dk1"/>
                </a:solidFill>
              </a:rPr>
              <a:t>f) Urgent Expiry Date.</a:t>
            </a:r>
            <a:endParaRPr sz="1000">
              <a:solidFill>
                <a:schemeClr val="dk1"/>
              </a:solidFill>
            </a:endParaRPr>
          </a:p>
          <a:p>
            <a:pPr marL="0" lvl="0" indent="0" algn="l" rtl="0">
              <a:spcBef>
                <a:spcPts val="0"/>
              </a:spcBef>
              <a:spcAft>
                <a:spcPts val="0"/>
              </a:spcAft>
              <a:buNone/>
            </a:pPr>
            <a:r>
              <a:rPr lang="en-GB" sz="1000">
                <a:solidFill>
                  <a:schemeClr val="dk1"/>
                </a:solidFill>
              </a:rPr>
              <a:t>e) Whether the person is befriended or if a 39A IMCA has been requested.</a:t>
            </a:r>
            <a:endParaRPr sz="1000">
              <a:solidFill>
                <a:schemeClr val="dk1"/>
              </a:solidFill>
            </a:endParaRPr>
          </a:p>
          <a:p>
            <a:pPr marL="0" lvl="0" indent="0" algn="l" rtl="0">
              <a:spcBef>
                <a:spcPts val="0"/>
              </a:spcBef>
              <a:spcAft>
                <a:spcPts val="0"/>
              </a:spcAft>
              <a:buNone/>
            </a:pPr>
            <a:endParaRPr/>
          </a:p>
        </p:txBody>
      </p:sp>
      <p:sp>
        <p:nvSpPr>
          <p:cNvPr id="74" name="Google Shape;74;p15"/>
          <p:cNvSpPr/>
          <p:nvPr/>
        </p:nvSpPr>
        <p:spPr>
          <a:xfrm>
            <a:off x="5302800" y="2993150"/>
            <a:ext cx="659100" cy="492600"/>
          </a:xfrm>
          <a:prstGeom prst="rightArrow">
            <a:avLst>
              <a:gd name="adj1" fmla="val 50000"/>
              <a:gd name="adj2" fmla="val 4698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txBox="1"/>
          <p:nvPr/>
        </p:nvSpPr>
        <p:spPr>
          <a:xfrm>
            <a:off x="3707525" y="2646350"/>
            <a:ext cx="1595400" cy="228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If No Interest Parties, Form 1</a:t>
            </a:r>
            <a:endParaRPr sz="1000" b="1"/>
          </a:p>
          <a:p>
            <a:pPr marL="0" lvl="0" indent="0" algn="l" rtl="0">
              <a:lnSpc>
                <a:spcPct val="115000"/>
              </a:lnSpc>
              <a:spcBef>
                <a:spcPts val="0"/>
              </a:spcBef>
              <a:spcAft>
                <a:spcPts val="0"/>
              </a:spcAft>
              <a:buNone/>
            </a:pPr>
            <a:r>
              <a:rPr lang="en-GB" sz="1000"/>
              <a:t>Admin to complete Form 11 and send to advocacy agency. If in-borough, email Form 1, Form 11 (39A IMCA) and latest FACE Overview Assessment (if available) to </a:t>
            </a:r>
            <a:r>
              <a:rPr lang="en-GB" sz="1000" u="sng">
                <a:solidFill>
                  <a:schemeClr val="hlink"/>
                </a:solidFill>
                <a:hlinkClick r:id="rId3"/>
              </a:rPr>
              <a:t>pohwer@pohwer.net</a:t>
            </a:r>
            <a:r>
              <a:rPr lang="en-GB" sz="1000"/>
              <a:t> and </a:t>
            </a:r>
            <a:r>
              <a:rPr lang="en-GB" sz="1000" u="sng">
                <a:solidFill>
                  <a:schemeClr val="hlink"/>
                </a:solidFill>
                <a:hlinkClick r:id="rId4"/>
              </a:rPr>
              <a:t>imca@pohwer.net</a:t>
            </a:r>
            <a:r>
              <a:rPr lang="en-GB" sz="1000"/>
              <a:t>. </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a:p>
        </p:txBody>
      </p:sp>
      <p:sp>
        <p:nvSpPr>
          <p:cNvPr id="76" name="Google Shape;76;p15"/>
          <p:cNvSpPr/>
          <p:nvPr/>
        </p:nvSpPr>
        <p:spPr>
          <a:xfrm>
            <a:off x="6556025" y="4687850"/>
            <a:ext cx="748200" cy="240600"/>
          </a:xfrm>
          <a:prstGeom prst="down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p:nvPr/>
        </p:nvSpPr>
        <p:spPr>
          <a:xfrm>
            <a:off x="3477425" y="196050"/>
            <a:ext cx="2055600" cy="35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1000" b="1"/>
              <a:t>DoLS Process Map</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p:nvPr/>
        </p:nvSpPr>
        <p:spPr>
          <a:xfrm>
            <a:off x="632750" y="606025"/>
            <a:ext cx="2340900" cy="211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IMCA / RPPR</a:t>
            </a:r>
            <a:endParaRPr sz="1000" b="1">
              <a:solidFill>
                <a:schemeClr val="dk1"/>
              </a:solidFill>
            </a:endParaRPr>
          </a:p>
          <a:p>
            <a:pPr marL="0" lvl="0" indent="0" algn="l" rtl="0">
              <a:spcBef>
                <a:spcPts val="0"/>
              </a:spcBef>
              <a:spcAft>
                <a:spcPts val="0"/>
              </a:spcAft>
              <a:buNone/>
            </a:pPr>
            <a:r>
              <a:rPr lang="en-GB" sz="1000">
                <a:solidFill>
                  <a:schemeClr val="dk1"/>
                </a:solidFill>
              </a:rPr>
              <a:t>With Form 11 (39D IMCA), admin to send off to IMCA service and send through Forms 1 (or 2), 3, 4, 5 and 11.  (In-Borough) </a:t>
            </a:r>
            <a:r>
              <a:rPr lang="en-GB" sz="1000" u="sng">
                <a:solidFill>
                  <a:schemeClr val="hlink"/>
                </a:solidFill>
                <a:hlinkClick r:id="rId3"/>
              </a:rPr>
              <a:t>pohwer@pohwer.net</a:t>
            </a:r>
            <a:r>
              <a:rPr lang="en-GB" sz="1000">
                <a:solidFill>
                  <a:schemeClr val="dk1"/>
                </a:solidFill>
              </a:rPr>
              <a:t>  AND </a:t>
            </a:r>
            <a:r>
              <a:rPr lang="en-GB" sz="1000" u="sng">
                <a:solidFill>
                  <a:schemeClr val="hlink"/>
                </a:solidFill>
                <a:hlinkClick r:id="rId4"/>
              </a:rPr>
              <a:t>imca@pohwer.net</a:t>
            </a:r>
            <a:r>
              <a:rPr lang="en-GB" sz="1000">
                <a:solidFill>
                  <a:schemeClr val="dk1"/>
                </a:solidFill>
              </a:rPr>
              <a:t>. Admin to attach. Admin to also send latest FACE Overview assessment (if available).</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a:solidFill>
                  <a:schemeClr val="dk1"/>
                </a:solidFill>
              </a:rPr>
              <a:t>With RPPR, same process minus sending the Form 11.</a:t>
            </a:r>
            <a:endParaRPr sz="1000">
              <a:solidFill>
                <a:schemeClr val="dk1"/>
              </a:solidFill>
            </a:endParaRPr>
          </a:p>
        </p:txBody>
      </p:sp>
      <p:sp>
        <p:nvSpPr>
          <p:cNvPr id="100" name="Google Shape;100;p17"/>
          <p:cNvSpPr/>
          <p:nvPr/>
        </p:nvSpPr>
        <p:spPr>
          <a:xfrm>
            <a:off x="2981075" y="1345500"/>
            <a:ext cx="7041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p:nvPr/>
        </p:nvSpPr>
        <p:spPr>
          <a:xfrm>
            <a:off x="3692600" y="698550"/>
            <a:ext cx="2186400" cy="1594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Dispatch</a:t>
            </a:r>
            <a:endParaRPr sz="1000" b="1">
              <a:solidFill>
                <a:schemeClr val="dk1"/>
              </a:solidFill>
            </a:endParaRPr>
          </a:p>
          <a:p>
            <a:pPr marL="0" lvl="0" indent="0" algn="l" rtl="0">
              <a:spcBef>
                <a:spcPts val="0"/>
              </a:spcBef>
              <a:spcAft>
                <a:spcPts val="0"/>
              </a:spcAft>
              <a:buNone/>
            </a:pPr>
            <a:r>
              <a:rPr lang="en-GB" sz="1000">
                <a:solidFill>
                  <a:schemeClr val="dk1"/>
                </a:solidFill>
              </a:rPr>
              <a:t>Dispatch full documents to RP, RPR, MA and IMCA/Paid Rep (if involved). Other family/friends involved to get “Interested Parties” with Form 5, unless advised otherwise by DoLS Coordinator. No other dispatches. Electronic dispatch to POhWER.</a:t>
            </a:r>
            <a:endParaRPr sz="1000">
              <a:solidFill>
                <a:schemeClr val="dk1"/>
              </a:solidFill>
            </a:endParaRPr>
          </a:p>
        </p:txBody>
      </p:sp>
      <p:sp>
        <p:nvSpPr>
          <p:cNvPr id="102" name="Google Shape;102;p17"/>
          <p:cNvSpPr txBox="1"/>
          <p:nvPr/>
        </p:nvSpPr>
        <p:spPr>
          <a:xfrm>
            <a:off x="6666375" y="1133450"/>
            <a:ext cx="1559700" cy="1283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b="1">
                <a:solidFill>
                  <a:schemeClr val="dk1"/>
                </a:solidFill>
              </a:rPr>
              <a:t>CCG</a:t>
            </a:r>
            <a:endParaRPr sz="1000" b="1">
              <a:solidFill>
                <a:schemeClr val="dk1"/>
              </a:solidFill>
            </a:endParaRPr>
          </a:p>
          <a:p>
            <a:pPr marL="0" lvl="0" indent="0" algn="l" rtl="0">
              <a:spcBef>
                <a:spcPts val="0"/>
              </a:spcBef>
              <a:spcAft>
                <a:spcPts val="0"/>
              </a:spcAft>
              <a:buClr>
                <a:schemeClr val="dk1"/>
              </a:buClr>
              <a:buSzPts val="1100"/>
              <a:buFont typeface="Arial"/>
              <a:buNone/>
            </a:pPr>
            <a:r>
              <a:rPr lang="en-GB" sz="1000">
                <a:solidFill>
                  <a:schemeClr val="dk1"/>
                </a:solidFill>
              </a:rPr>
              <a:t>Admin to check Form 1 / 2 to check on funding body. If Hillingdon CCG-funded, to dispatch all documents to CCG.</a:t>
            </a:r>
            <a:endParaRPr/>
          </a:p>
        </p:txBody>
      </p:sp>
      <p:sp>
        <p:nvSpPr>
          <p:cNvPr id="103" name="Google Shape;103;p17"/>
          <p:cNvSpPr/>
          <p:nvPr/>
        </p:nvSpPr>
        <p:spPr>
          <a:xfrm>
            <a:off x="5893850" y="1416175"/>
            <a:ext cx="7875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txBox="1"/>
          <p:nvPr/>
        </p:nvSpPr>
        <p:spPr>
          <a:xfrm>
            <a:off x="377125" y="3136850"/>
            <a:ext cx="2340900" cy="1878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Post Dispatch</a:t>
            </a:r>
            <a:endParaRPr sz="1000" b="1"/>
          </a:p>
          <a:p>
            <a:pPr marL="0" lvl="0" indent="0" algn="l" rtl="0">
              <a:spcBef>
                <a:spcPts val="0"/>
              </a:spcBef>
              <a:spcAft>
                <a:spcPts val="0"/>
              </a:spcAft>
              <a:buNone/>
            </a:pPr>
            <a:r>
              <a:rPr lang="en-GB" sz="1000"/>
              <a:t>After dispatch Episode M</a:t>
            </a:r>
            <a:r>
              <a:rPr lang="en-GB" sz="1000" b="1"/>
              <a:t>UST BE MOVED TO DOLS EPISODE STAGE</a:t>
            </a:r>
            <a:r>
              <a:rPr lang="en-GB" sz="1000"/>
              <a:t>. Alert to be moved into DoLS Unsigned RPR Tray. Once signed RPR Form is received, admin to upload into Documents and alert to be moved into DoLS Signed RPR tray.</a:t>
            </a:r>
            <a:endParaRPr sz="1000"/>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sz="1000" b="1">
                <a:solidFill>
                  <a:schemeClr val="dk1"/>
                </a:solidFill>
              </a:rPr>
              <a:t>No assigned duty to monitor RPR signatures.</a:t>
            </a:r>
            <a:endParaRPr b="1"/>
          </a:p>
        </p:txBody>
      </p:sp>
      <p:sp>
        <p:nvSpPr>
          <p:cNvPr id="105" name="Google Shape;105;p17"/>
          <p:cNvSpPr/>
          <p:nvPr/>
        </p:nvSpPr>
        <p:spPr>
          <a:xfrm>
            <a:off x="2718125" y="3599325"/>
            <a:ext cx="7041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txBox="1"/>
          <p:nvPr/>
        </p:nvSpPr>
        <p:spPr>
          <a:xfrm>
            <a:off x="5676725" y="3186325"/>
            <a:ext cx="2055600" cy="1207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Invoices</a:t>
            </a:r>
            <a:endParaRPr sz="1000" b="1"/>
          </a:p>
          <a:p>
            <a:pPr marL="0" lvl="0" indent="0" algn="l" rtl="0">
              <a:spcBef>
                <a:spcPts val="0"/>
              </a:spcBef>
              <a:spcAft>
                <a:spcPts val="0"/>
              </a:spcAft>
              <a:buNone/>
            </a:pPr>
            <a:r>
              <a:rPr lang="en-GB" sz="1000"/>
              <a:t>Invoices received via the </a:t>
            </a:r>
            <a:r>
              <a:rPr lang="en-GB" sz="1000" u="sng">
                <a:solidFill>
                  <a:schemeClr val="hlink"/>
                </a:solidFill>
                <a:hlinkClick r:id="rId5"/>
              </a:rPr>
              <a:t>dolsadmin@hillingdon.gov.uk</a:t>
            </a:r>
            <a:r>
              <a:rPr lang="en-GB" sz="1000"/>
              <a:t> tray and picked up by admin to be sent for authorisation once assessor is accepted onto the payments system.</a:t>
            </a:r>
            <a:endParaRPr sz="1000"/>
          </a:p>
          <a:p>
            <a:pPr marL="0" lvl="0" indent="0" algn="l" rtl="0">
              <a:spcBef>
                <a:spcPts val="0"/>
              </a:spcBef>
              <a:spcAft>
                <a:spcPts val="0"/>
              </a:spcAft>
              <a:buNone/>
            </a:pPr>
            <a:endParaRPr/>
          </a:p>
        </p:txBody>
      </p:sp>
      <p:sp>
        <p:nvSpPr>
          <p:cNvPr id="107" name="Google Shape;107;p17"/>
          <p:cNvSpPr/>
          <p:nvPr/>
        </p:nvSpPr>
        <p:spPr>
          <a:xfrm>
            <a:off x="5017625" y="3599325"/>
            <a:ext cx="659100" cy="492600"/>
          </a:xfrm>
          <a:prstGeom prst="rightArrow">
            <a:avLst>
              <a:gd name="adj1" fmla="val 50000"/>
              <a:gd name="adj2" fmla="val 4698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txBox="1"/>
          <p:nvPr/>
        </p:nvSpPr>
        <p:spPr>
          <a:xfrm>
            <a:off x="3422225" y="3425200"/>
            <a:ext cx="1595400" cy="1539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RPPR / IMCA Reports</a:t>
            </a:r>
            <a:endParaRPr sz="1000" b="1">
              <a:solidFill>
                <a:schemeClr val="dk1"/>
              </a:solidFill>
            </a:endParaRPr>
          </a:p>
          <a:p>
            <a:pPr marL="0" lvl="0" indent="0" algn="l" rtl="0">
              <a:spcBef>
                <a:spcPts val="0"/>
              </a:spcBef>
              <a:spcAft>
                <a:spcPts val="0"/>
              </a:spcAft>
              <a:buNone/>
            </a:pPr>
            <a:r>
              <a:rPr lang="en-GB" sz="1000">
                <a:solidFill>
                  <a:schemeClr val="dk1"/>
                </a:solidFill>
              </a:rPr>
              <a:t>RPPR Reports to be uploaded into Episode and DoLS Coordinator to be alerted.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GB" sz="1000" b="1">
                <a:solidFill>
                  <a:schemeClr val="dk1"/>
                </a:solidFill>
              </a:rPr>
              <a:t>No assigned duty to monitor IMCA / RPPR Reports intake. Risk.</a:t>
            </a:r>
            <a:endParaRPr sz="1000">
              <a:solidFill>
                <a:schemeClr val="dk1"/>
              </a:solidFill>
            </a:endParaRPr>
          </a:p>
        </p:txBody>
      </p:sp>
      <p:sp>
        <p:nvSpPr>
          <p:cNvPr id="109" name="Google Shape;109;p17"/>
          <p:cNvSpPr/>
          <p:nvPr/>
        </p:nvSpPr>
        <p:spPr>
          <a:xfrm rot="10800000">
            <a:off x="1956050" y="124850"/>
            <a:ext cx="5262900" cy="419700"/>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6330425" y="4393825"/>
            <a:ext cx="748200" cy="570300"/>
          </a:xfrm>
          <a:prstGeom prst="down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rot="10800000">
            <a:off x="2022050" y="2416850"/>
            <a:ext cx="5310000" cy="720000"/>
          </a:xfrm>
          <a:prstGeom prst="bentArrow">
            <a:avLst>
              <a:gd name="adj1" fmla="val 25000"/>
              <a:gd name="adj2" fmla="val 26741"/>
              <a:gd name="adj3" fmla="val 25000"/>
              <a:gd name="adj4" fmla="val 42575"/>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p:nvPr/>
        </p:nvSpPr>
        <p:spPr>
          <a:xfrm>
            <a:off x="570350" y="1043700"/>
            <a:ext cx="1731900" cy="1096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Form 10 / Review</a:t>
            </a:r>
            <a:endParaRPr sz="1000" b="1">
              <a:solidFill>
                <a:schemeClr val="dk1"/>
              </a:solidFill>
            </a:endParaRPr>
          </a:p>
          <a:p>
            <a:pPr marL="0" lvl="0" indent="0" algn="l" rtl="0">
              <a:spcBef>
                <a:spcPts val="0"/>
              </a:spcBef>
              <a:spcAft>
                <a:spcPts val="0"/>
              </a:spcAft>
              <a:buNone/>
            </a:pPr>
            <a:r>
              <a:rPr lang="en-GB" sz="1000">
                <a:solidFill>
                  <a:schemeClr val="dk1"/>
                </a:solidFill>
              </a:rPr>
              <a:t>HSCD to upload Form 10 into Episode and add alert to DoLS Intake Tray.</a:t>
            </a:r>
            <a:endParaRPr sz="1000">
              <a:solidFill>
                <a:schemeClr val="dk1"/>
              </a:solidFill>
            </a:endParaRPr>
          </a:p>
        </p:txBody>
      </p:sp>
      <p:sp>
        <p:nvSpPr>
          <p:cNvPr id="117" name="Google Shape;117;p18"/>
          <p:cNvSpPr/>
          <p:nvPr/>
        </p:nvSpPr>
        <p:spPr>
          <a:xfrm>
            <a:off x="2302250" y="1345500"/>
            <a:ext cx="9864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txBox="1"/>
          <p:nvPr/>
        </p:nvSpPr>
        <p:spPr>
          <a:xfrm>
            <a:off x="3278900" y="941725"/>
            <a:ext cx="1638300" cy="144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Screening</a:t>
            </a:r>
            <a:endParaRPr sz="1000" b="1"/>
          </a:p>
          <a:p>
            <a:pPr marL="0" lvl="0" indent="0" algn="l" rtl="0">
              <a:spcBef>
                <a:spcPts val="0"/>
              </a:spcBef>
              <a:spcAft>
                <a:spcPts val="0"/>
              </a:spcAft>
              <a:buNone/>
            </a:pPr>
            <a:r>
              <a:rPr lang="en-GB" sz="1000"/>
              <a:t>DoLS admin to liaise with DoLS Coordinator to ascertain if a) LBH will accept review.</a:t>
            </a:r>
            <a:endParaRPr sz="1000"/>
          </a:p>
          <a:p>
            <a:pPr marL="0" lvl="0" indent="0" algn="l" rtl="0">
              <a:spcBef>
                <a:spcPts val="0"/>
              </a:spcBef>
              <a:spcAft>
                <a:spcPts val="0"/>
              </a:spcAft>
              <a:buNone/>
            </a:pPr>
            <a:r>
              <a:rPr lang="en-GB" sz="1000"/>
              <a:t>b) What type of assessor would be required.</a:t>
            </a:r>
            <a:endParaRPr sz="1000"/>
          </a:p>
        </p:txBody>
      </p:sp>
      <p:sp>
        <p:nvSpPr>
          <p:cNvPr id="119" name="Google Shape;119;p18"/>
          <p:cNvSpPr txBox="1"/>
          <p:nvPr/>
        </p:nvSpPr>
        <p:spPr>
          <a:xfrm>
            <a:off x="5704700" y="950100"/>
            <a:ext cx="1959900" cy="1283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Allocation</a:t>
            </a:r>
            <a:endParaRPr sz="1000" b="1">
              <a:solidFill>
                <a:schemeClr val="dk1"/>
              </a:solidFill>
            </a:endParaRPr>
          </a:p>
          <a:p>
            <a:pPr marL="0" lvl="0" indent="0" algn="l" rtl="0">
              <a:spcBef>
                <a:spcPts val="0"/>
              </a:spcBef>
              <a:spcAft>
                <a:spcPts val="0"/>
              </a:spcAft>
              <a:buNone/>
            </a:pPr>
            <a:r>
              <a:rPr lang="en-GB" sz="1000">
                <a:solidFill>
                  <a:schemeClr val="dk1"/>
                </a:solidFill>
              </a:rPr>
              <a:t>Admin to allocate to agreed on professional and set agreed on time frame for return of assessment to professional. Alert to move into DoLS Assessment Pending Tray.</a:t>
            </a:r>
            <a:endParaRPr sz="1000">
              <a:solidFill>
                <a:schemeClr val="dk1"/>
              </a:solidFill>
            </a:endParaRPr>
          </a:p>
        </p:txBody>
      </p:sp>
      <p:sp>
        <p:nvSpPr>
          <p:cNvPr id="120" name="Google Shape;120;p18"/>
          <p:cNvSpPr/>
          <p:nvPr/>
        </p:nvSpPr>
        <p:spPr>
          <a:xfrm>
            <a:off x="4917200" y="1345500"/>
            <a:ext cx="7875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txBox="1"/>
          <p:nvPr/>
        </p:nvSpPr>
        <p:spPr>
          <a:xfrm>
            <a:off x="570350" y="2931750"/>
            <a:ext cx="1731900" cy="163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Scrutiny</a:t>
            </a:r>
            <a:endParaRPr sz="1000" b="1"/>
          </a:p>
          <a:p>
            <a:pPr marL="0" lvl="0" indent="0" algn="l" rtl="0">
              <a:spcBef>
                <a:spcPts val="0"/>
              </a:spcBef>
              <a:spcAft>
                <a:spcPts val="0"/>
              </a:spcAft>
              <a:buNone/>
            </a:pPr>
            <a:r>
              <a:rPr lang="en-GB" sz="1000"/>
              <a:t>DoLS Coordinator to scrutinise assessment and complete Form 10 and/or 5, sending to signatory to authorise.</a:t>
            </a:r>
            <a:endParaRPr sz="1000"/>
          </a:p>
          <a:p>
            <a:pPr marL="0" lvl="0" indent="0" algn="l" rtl="0">
              <a:spcBef>
                <a:spcPts val="0"/>
              </a:spcBef>
              <a:spcAft>
                <a:spcPts val="0"/>
              </a:spcAft>
              <a:buNone/>
            </a:pPr>
            <a:endParaRPr/>
          </a:p>
        </p:txBody>
      </p:sp>
      <p:sp>
        <p:nvSpPr>
          <p:cNvPr id="122" name="Google Shape;122;p18"/>
          <p:cNvSpPr/>
          <p:nvPr/>
        </p:nvSpPr>
        <p:spPr>
          <a:xfrm>
            <a:off x="2302250" y="3425200"/>
            <a:ext cx="7482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txBox="1"/>
          <p:nvPr/>
        </p:nvSpPr>
        <p:spPr>
          <a:xfrm>
            <a:off x="5304950" y="2985625"/>
            <a:ext cx="2903100" cy="132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DoLS Renewals</a:t>
            </a:r>
            <a:endParaRPr sz="1000" b="1"/>
          </a:p>
          <a:p>
            <a:pPr marL="0" lvl="0" indent="0" algn="l" rtl="0">
              <a:spcBef>
                <a:spcPts val="0"/>
              </a:spcBef>
              <a:spcAft>
                <a:spcPts val="0"/>
              </a:spcAft>
              <a:buNone/>
            </a:pPr>
            <a:r>
              <a:rPr lang="en-GB" sz="1000"/>
              <a:t>4 weeks before expiry, Admin to post DoLS renewal reminder letter to Managing Authority. If no response, 2 weeks before expiry a second letter is to be sent to the Managing Authority alongside a letter to the CQC informing of the DoLS expiry. If Hillingdon, CQC Hillingdon Manager to be recipient.</a:t>
            </a:r>
            <a:endParaRPr sz="1000"/>
          </a:p>
        </p:txBody>
      </p:sp>
      <p:sp>
        <p:nvSpPr>
          <p:cNvPr id="124" name="Google Shape;124;p18"/>
          <p:cNvSpPr/>
          <p:nvPr/>
        </p:nvSpPr>
        <p:spPr>
          <a:xfrm>
            <a:off x="4645850" y="3425200"/>
            <a:ext cx="659100" cy="492600"/>
          </a:xfrm>
          <a:prstGeom prst="rightArrow">
            <a:avLst>
              <a:gd name="adj1" fmla="val 50000"/>
              <a:gd name="adj2" fmla="val 4698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txBox="1"/>
          <p:nvPr/>
        </p:nvSpPr>
        <p:spPr>
          <a:xfrm>
            <a:off x="3050450" y="3054825"/>
            <a:ext cx="1595400" cy="1508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Dispatch</a:t>
            </a:r>
            <a:endParaRPr sz="1000" b="1">
              <a:solidFill>
                <a:schemeClr val="dk1"/>
              </a:solidFill>
            </a:endParaRPr>
          </a:p>
          <a:p>
            <a:pPr marL="0" lvl="0" indent="0" algn="l" rtl="0">
              <a:spcBef>
                <a:spcPts val="0"/>
              </a:spcBef>
              <a:spcAft>
                <a:spcPts val="0"/>
              </a:spcAft>
              <a:buNone/>
            </a:pPr>
            <a:r>
              <a:rPr lang="en-GB" sz="1000">
                <a:solidFill>
                  <a:schemeClr val="dk1"/>
                </a:solidFill>
              </a:rPr>
              <a:t>Once authorised, admin to dispatch to all parties involved in review.</a:t>
            </a:r>
            <a:endParaRPr sz="1000">
              <a:solidFill>
                <a:schemeClr val="dk1"/>
              </a:solidFill>
            </a:endParaRPr>
          </a:p>
        </p:txBody>
      </p:sp>
      <p:sp>
        <p:nvSpPr>
          <p:cNvPr id="126" name="Google Shape;126;p18"/>
          <p:cNvSpPr/>
          <p:nvPr/>
        </p:nvSpPr>
        <p:spPr>
          <a:xfrm rot="10800000">
            <a:off x="1412400" y="188100"/>
            <a:ext cx="5262900" cy="720000"/>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a:off x="5884800" y="4313600"/>
            <a:ext cx="748200" cy="570300"/>
          </a:xfrm>
          <a:prstGeom prst="down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rot="10800000">
            <a:off x="1228875" y="2233350"/>
            <a:ext cx="5310000" cy="698400"/>
          </a:xfrm>
          <a:prstGeom prst="bentArrow">
            <a:avLst>
              <a:gd name="adj1" fmla="val 25000"/>
              <a:gd name="adj2" fmla="val 26741"/>
              <a:gd name="adj3" fmla="val 25000"/>
              <a:gd name="adj4" fmla="val 42575"/>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p:nvPr/>
        </p:nvSpPr>
        <p:spPr>
          <a:xfrm>
            <a:off x="805025" y="473875"/>
            <a:ext cx="2296500" cy="1977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b="1">
                <a:solidFill>
                  <a:schemeClr val="dk1"/>
                </a:solidFill>
              </a:rPr>
              <a:t>If Form 2</a:t>
            </a:r>
            <a:endParaRPr sz="1000" b="1">
              <a:solidFill>
                <a:schemeClr val="dk1"/>
              </a:solidFill>
            </a:endParaRPr>
          </a:p>
          <a:p>
            <a:pPr marL="0" lvl="0" indent="0" algn="l" rtl="0">
              <a:spcBef>
                <a:spcPts val="0"/>
              </a:spcBef>
              <a:spcAft>
                <a:spcPts val="0"/>
              </a:spcAft>
              <a:buClr>
                <a:schemeClr val="dk1"/>
              </a:buClr>
              <a:buSzPts val="1100"/>
              <a:buFont typeface="Arial"/>
              <a:buNone/>
            </a:pPr>
            <a:r>
              <a:rPr lang="en-GB" sz="1000">
                <a:solidFill>
                  <a:schemeClr val="dk1"/>
                </a:solidFill>
              </a:rPr>
              <a:t>Admin to send assessors:</a:t>
            </a:r>
            <a:endParaRPr sz="1000">
              <a:solidFill>
                <a:schemeClr val="dk1"/>
              </a:solidFill>
            </a:endParaRPr>
          </a:p>
          <a:p>
            <a:pPr marL="0" lvl="0" indent="0" algn="l" rtl="0">
              <a:spcBef>
                <a:spcPts val="0"/>
              </a:spcBef>
              <a:spcAft>
                <a:spcPts val="0"/>
              </a:spcAft>
              <a:buClr>
                <a:schemeClr val="dk1"/>
              </a:buClr>
              <a:buSzPts val="1100"/>
              <a:buFont typeface="Arial"/>
              <a:buNone/>
            </a:pPr>
            <a:r>
              <a:rPr lang="en-GB" sz="1000">
                <a:solidFill>
                  <a:schemeClr val="dk1"/>
                </a:solidFill>
              </a:rPr>
              <a:t>a) Form 1 / 2.</a:t>
            </a:r>
            <a:endParaRPr sz="1000">
              <a:solidFill>
                <a:schemeClr val="dk1"/>
              </a:solidFill>
            </a:endParaRPr>
          </a:p>
          <a:p>
            <a:pPr marL="0" lvl="0" indent="0" algn="l" rtl="0">
              <a:spcBef>
                <a:spcPts val="0"/>
              </a:spcBef>
              <a:spcAft>
                <a:spcPts val="0"/>
              </a:spcAft>
              <a:buNone/>
            </a:pPr>
            <a:r>
              <a:rPr lang="en-GB" sz="1000">
                <a:solidFill>
                  <a:schemeClr val="dk1"/>
                </a:solidFill>
              </a:rPr>
              <a:t>b) Signed Form 5 (or Forms 12 and 24 in old format).</a:t>
            </a:r>
            <a:endParaRPr sz="1000">
              <a:solidFill>
                <a:schemeClr val="dk1"/>
              </a:solidFill>
            </a:endParaRPr>
          </a:p>
          <a:p>
            <a:pPr marL="0" lvl="0" indent="0" algn="l" rtl="0">
              <a:spcBef>
                <a:spcPts val="0"/>
              </a:spcBef>
              <a:spcAft>
                <a:spcPts val="0"/>
              </a:spcAft>
              <a:buClr>
                <a:schemeClr val="dk1"/>
              </a:buClr>
              <a:buSzPts val="1100"/>
              <a:buFont typeface="Arial"/>
              <a:buNone/>
            </a:pPr>
            <a:r>
              <a:rPr lang="en-GB" sz="1000">
                <a:solidFill>
                  <a:schemeClr val="dk1"/>
                </a:solidFill>
              </a:rPr>
              <a:t>c) Latest FACE Overview assessment (if available).</a:t>
            </a:r>
            <a:endParaRPr sz="1000">
              <a:solidFill>
                <a:schemeClr val="dk1"/>
              </a:solidFill>
            </a:endParaRPr>
          </a:p>
          <a:p>
            <a:pPr marL="0" lvl="0" indent="0" algn="l" rtl="0">
              <a:spcBef>
                <a:spcPts val="0"/>
              </a:spcBef>
              <a:spcAft>
                <a:spcPts val="0"/>
              </a:spcAft>
              <a:buClr>
                <a:schemeClr val="dk1"/>
              </a:buClr>
              <a:buSzPts val="1100"/>
              <a:buFont typeface="Arial"/>
              <a:buNone/>
            </a:pPr>
            <a:r>
              <a:rPr lang="en-GB" sz="1000">
                <a:solidFill>
                  <a:schemeClr val="dk1"/>
                </a:solidFill>
              </a:rPr>
              <a:t>d) Latest FACE Mental Capacity Assessment (if available)</a:t>
            </a:r>
            <a:endParaRPr sz="1000">
              <a:solidFill>
                <a:schemeClr val="dk1"/>
              </a:solidFill>
            </a:endParaRPr>
          </a:p>
          <a:p>
            <a:pPr marL="0" lvl="0" indent="0" algn="l" rtl="0">
              <a:spcBef>
                <a:spcPts val="0"/>
              </a:spcBef>
              <a:spcAft>
                <a:spcPts val="0"/>
              </a:spcAft>
              <a:buNone/>
            </a:pPr>
            <a:r>
              <a:rPr lang="en-GB" sz="1000"/>
              <a:t>d) If Form 5 is signed by RPPR, all RPPR reports.</a:t>
            </a:r>
            <a:endParaRPr sz="1000"/>
          </a:p>
          <a:p>
            <a:pPr marL="0" lvl="0" indent="0" algn="l" rtl="0">
              <a:spcBef>
                <a:spcPts val="0"/>
              </a:spcBef>
              <a:spcAft>
                <a:spcPts val="0"/>
              </a:spcAft>
              <a:buNone/>
            </a:pPr>
            <a:r>
              <a:rPr lang="en-GB" sz="1000"/>
              <a:t>e) All previous DoLS Assessments.</a:t>
            </a:r>
            <a:endParaRPr sz="1000"/>
          </a:p>
          <a:p>
            <a:pPr marL="0" lvl="0" indent="0" algn="l" rtl="0">
              <a:spcBef>
                <a:spcPts val="0"/>
              </a:spcBef>
              <a:spcAft>
                <a:spcPts val="0"/>
              </a:spcAft>
              <a:buNone/>
            </a:pPr>
            <a:endParaRPr/>
          </a:p>
        </p:txBody>
      </p:sp>
      <p:sp>
        <p:nvSpPr>
          <p:cNvPr id="83" name="Google Shape;83;p16"/>
          <p:cNvSpPr/>
          <p:nvPr/>
        </p:nvSpPr>
        <p:spPr>
          <a:xfrm>
            <a:off x="3101525" y="1093950"/>
            <a:ext cx="4131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p:nvPr/>
        </p:nvSpPr>
        <p:spPr>
          <a:xfrm>
            <a:off x="3514625" y="515025"/>
            <a:ext cx="2183700" cy="1686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b="1">
                <a:solidFill>
                  <a:schemeClr val="dk1"/>
                </a:solidFill>
              </a:rPr>
              <a:t>Time Frames</a:t>
            </a:r>
            <a:endParaRPr sz="1000" b="1">
              <a:solidFill>
                <a:schemeClr val="dk1"/>
              </a:solidFill>
            </a:endParaRPr>
          </a:p>
          <a:p>
            <a:pPr marL="0" lvl="0" indent="0" algn="l" rtl="0">
              <a:spcBef>
                <a:spcPts val="0"/>
              </a:spcBef>
              <a:spcAft>
                <a:spcPts val="0"/>
              </a:spcAft>
              <a:buNone/>
            </a:pPr>
            <a:r>
              <a:rPr lang="en-GB" sz="1000">
                <a:solidFill>
                  <a:schemeClr val="dk1"/>
                </a:solidFill>
              </a:rPr>
              <a:t>Admin to complete QA then </a:t>
            </a:r>
            <a:r>
              <a:rPr lang="en-GB" sz="1000" b="1">
                <a:solidFill>
                  <a:schemeClr val="dk1"/>
                </a:solidFill>
              </a:rPr>
              <a:t>progress into DoLS Assessment Stage</a:t>
            </a:r>
            <a:r>
              <a:rPr lang="en-GB" sz="1000">
                <a:solidFill>
                  <a:schemeClr val="dk1"/>
                </a:solidFill>
              </a:rPr>
              <a:t>. Then move DoLS Episode into DoLS Assessment Pending Tray. Shared Google Spreadsheets with Practitioners to monitor time frames. </a:t>
            </a:r>
            <a:endParaRPr sz="1000">
              <a:solidFill>
                <a:schemeClr val="dk1"/>
              </a:solidFill>
            </a:endParaRPr>
          </a:p>
          <a:p>
            <a:pPr marL="0" lvl="0" indent="0" algn="l" rtl="0">
              <a:spcBef>
                <a:spcPts val="0"/>
              </a:spcBef>
              <a:spcAft>
                <a:spcPts val="0"/>
              </a:spcAft>
              <a:buNone/>
            </a:pPr>
            <a:r>
              <a:rPr lang="en-GB" sz="1000" b="1">
                <a:solidFill>
                  <a:schemeClr val="dk1"/>
                </a:solidFill>
              </a:rPr>
              <a:t>No assigned duty to monitor time frames.</a:t>
            </a:r>
            <a:endParaRPr sz="1000" b="1">
              <a:solidFill>
                <a:schemeClr val="dk1"/>
              </a:solidFill>
            </a:endParaRPr>
          </a:p>
        </p:txBody>
      </p:sp>
      <p:sp>
        <p:nvSpPr>
          <p:cNvPr id="85" name="Google Shape;85;p16"/>
          <p:cNvSpPr txBox="1"/>
          <p:nvPr/>
        </p:nvSpPr>
        <p:spPr>
          <a:xfrm>
            <a:off x="6170525" y="503425"/>
            <a:ext cx="2716200" cy="191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rPr>
              <a:t>39A IMCA / In-House</a:t>
            </a:r>
            <a:endParaRPr sz="10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rPr>
              <a:t>If BIA identifies a need for a 39A IMCA, DoLS Coordinator to complete a Form 11 and follow “No interested Parties” process (see above).</a:t>
            </a:r>
            <a:endParaRPr sz="1000"/>
          </a:p>
          <a:p>
            <a:pPr marL="0" lvl="0" indent="0" algn="l" rtl="0">
              <a:spcBef>
                <a:spcPts val="0"/>
              </a:spcBef>
              <a:spcAft>
                <a:spcPts val="0"/>
              </a:spcAft>
              <a:buNone/>
            </a:pPr>
            <a:endParaRPr/>
          </a:p>
          <a:p>
            <a:pPr marL="0" lvl="0" indent="0" algn="l" rtl="0">
              <a:spcBef>
                <a:spcPts val="0"/>
              </a:spcBef>
              <a:spcAft>
                <a:spcPts val="0"/>
              </a:spcAft>
              <a:buNone/>
            </a:pPr>
            <a:r>
              <a:rPr lang="en-GB" sz="1000"/>
              <a:t>For in-house rota, process is the same except IAS Documents do not need to be emailed out. Episode to be moved to DoLS Coordinator Tray so Form 3 can be given to BIA.</a:t>
            </a:r>
            <a:endParaRPr sz="1000"/>
          </a:p>
        </p:txBody>
      </p:sp>
      <p:sp>
        <p:nvSpPr>
          <p:cNvPr id="86" name="Google Shape;86;p16"/>
          <p:cNvSpPr/>
          <p:nvPr/>
        </p:nvSpPr>
        <p:spPr>
          <a:xfrm>
            <a:off x="5698650" y="1093950"/>
            <a:ext cx="4719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986225" y="2609450"/>
            <a:ext cx="2115300" cy="2223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Screening</a:t>
            </a:r>
            <a:endParaRPr sz="1000" b="1"/>
          </a:p>
          <a:p>
            <a:pPr marL="0" lvl="0" indent="0" algn="l" rtl="0">
              <a:spcBef>
                <a:spcPts val="0"/>
              </a:spcBef>
              <a:spcAft>
                <a:spcPts val="0"/>
              </a:spcAft>
              <a:buNone/>
            </a:pPr>
            <a:r>
              <a:rPr lang="en-GB" sz="1000">
                <a:solidFill>
                  <a:schemeClr val="dk1"/>
                </a:solidFill>
              </a:rPr>
              <a:t>Once assessments are returned, DoLS Coordinator (or selected worker) to screen and if of required standard upload into DoLS Episode. If not, to send back to BIA / S12 Doctor for corrections.</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GB" sz="1000"/>
              <a:t>Incorrect assessments uploaded as “Rejected”.(</a:t>
            </a:r>
            <a:r>
              <a:rPr lang="en-GB" sz="1000" b="1"/>
              <a:t>With less resource putting into waiting folders based on length of recommendation. High risk</a:t>
            </a:r>
            <a:r>
              <a:rPr lang="en-GB" sz="1000"/>
              <a:t>.)</a:t>
            </a:r>
            <a:endParaRPr sz="10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8" name="Google Shape;88;p16"/>
          <p:cNvSpPr/>
          <p:nvPr/>
        </p:nvSpPr>
        <p:spPr>
          <a:xfrm rot="10800000">
            <a:off x="1817075" y="2369750"/>
            <a:ext cx="5310000" cy="239700"/>
          </a:xfrm>
          <a:prstGeom prst="bentArrow">
            <a:avLst>
              <a:gd name="adj1" fmla="val 25000"/>
              <a:gd name="adj2" fmla="val 26741"/>
              <a:gd name="adj3" fmla="val 25000"/>
              <a:gd name="adj4" fmla="val 42575"/>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a:off x="3101525" y="2779375"/>
            <a:ext cx="6060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txBox="1"/>
          <p:nvPr/>
        </p:nvSpPr>
        <p:spPr>
          <a:xfrm>
            <a:off x="5961900" y="2609450"/>
            <a:ext cx="2055600" cy="1534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Post-Authorisation</a:t>
            </a:r>
            <a:endParaRPr sz="1000" b="1">
              <a:solidFill>
                <a:schemeClr val="dk1"/>
              </a:solidFill>
            </a:endParaRPr>
          </a:p>
          <a:p>
            <a:pPr marL="0" lvl="0" indent="0" algn="l" rtl="0">
              <a:spcBef>
                <a:spcPts val="0"/>
              </a:spcBef>
              <a:spcAft>
                <a:spcPts val="0"/>
              </a:spcAft>
              <a:buNone/>
            </a:pPr>
            <a:r>
              <a:rPr lang="en-GB" sz="1000">
                <a:solidFill>
                  <a:schemeClr val="dk1"/>
                </a:solidFill>
              </a:rPr>
              <a:t>DoLS Admin to scan Dispatch Tray daily and allocate time to </a:t>
            </a:r>
            <a:endParaRPr sz="1000">
              <a:solidFill>
                <a:schemeClr val="dk1"/>
              </a:solidFill>
            </a:endParaRPr>
          </a:p>
          <a:p>
            <a:pPr marL="0" lvl="0" indent="0" algn="l" rtl="0">
              <a:spcBef>
                <a:spcPts val="0"/>
              </a:spcBef>
              <a:spcAft>
                <a:spcPts val="0"/>
              </a:spcAft>
              <a:buNone/>
            </a:pPr>
            <a:r>
              <a:rPr lang="en-GB" sz="1000">
                <a:solidFill>
                  <a:schemeClr val="dk1"/>
                </a:solidFill>
              </a:rPr>
              <a:t>a) dispatching DoLS documents.</a:t>
            </a:r>
            <a:endParaRPr sz="1000">
              <a:solidFill>
                <a:schemeClr val="dk1"/>
              </a:solidFill>
            </a:endParaRPr>
          </a:p>
          <a:p>
            <a:pPr marL="0" lvl="0" indent="0" algn="l" rtl="0">
              <a:spcBef>
                <a:spcPts val="0"/>
              </a:spcBef>
              <a:spcAft>
                <a:spcPts val="0"/>
              </a:spcAft>
              <a:buNone/>
            </a:pPr>
            <a:r>
              <a:rPr lang="en-GB" sz="1000">
                <a:solidFill>
                  <a:schemeClr val="dk1"/>
                </a:solidFill>
              </a:rPr>
              <a:t>b) sending off for post Form 5 Paid Reps/IMCAs.</a:t>
            </a:r>
            <a:endParaRPr sz="1000">
              <a:solidFill>
                <a:schemeClr val="dk1"/>
              </a:solidFill>
            </a:endParaRPr>
          </a:p>
          <a:p>
            <a:pPr marL="0" lvl="0" indent="0" algn="l" rtl="0">
              <a:spcBef>
                <a:spcPts val="0"/>
              </a:spcBef>
              <a:spcAft>
                <a:spcPts val="0"/>
              </a:spcAft>
              <a:buNone/>
            </a:pPr>
            <a:r>
              <a:rPr lang="en-GB" sz="1000">
                <a:solidFill>
                  <a:schemeClr val="dk1"/>
                </a:solidFill>
              </a:rPr>
              <a:t>c) Updating DoH Spreadsheet.</a:t>
            </a:r>
            <a:endParaRPr sz="1000">
              <a:solidFill>
                <a:schemeClr val="dk1"/>
              </a:solidFill>
            </a:endParaRPr>
          </a:p>
          <a:p>
            <a:pPr marL="0" lvl="0" indent="0" algn="l" rtl="0">
              <a:spcBef>
                <a:spcPts val="0"/>
              </a:spcBef>
              <a:spcAft>
                <a:spcPts val="0"/>
              </a:spcAft>
              <a:buNone/>
            </a:pPr>
            <a:endParaRPr sz="1000"/>
          </a:p>
          <a:p>
            <a:pPr marL="0" lvl="0" indent="0" algn="l" rtl="0">
              <a:spcBef>
                <a:spcPts val="0"/>
              </a:spcBef>
              <a:spcAft>
                <a:spcPts val="0"/>
              </a:spcAft>
              <a:buNone/>
            </a:pPr>
            <a:endParaRPr/>
          </a:p>
        </p:txBody>
      </p:sp>
      <p:sp>
        <p:nvSpPr>
          <p:cNvPr id="91" name="Google Shape;91;p16"/>
          <p:cNvSpPr/>
          <p:nvPr/>
        </p:nvSpPr>
        <p:spPr>
          <a:xfrm>
            <a:off x="5451175" y="2993150"/>
            <a:ext cx="510600" cy="492600"/>
          </a:xfrm>
          <a:prstGeom prst="rightArrow">
            <a:avLst>
              <a:gd name="adj1" fmla="val 50000"/>
              <a:gd name="adj2" fmla="val 4698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txBox="1"/>
          <p:nvPr/>
        </p:nvSpPr>
        <p:spPr>
          <a:xfrm>
            <a:off x="3707525" y="2646350"/>
            <a:ext cx="1743600" cy="2223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Authorisation</a:t>
            </a:r>
            <a:endParaRPr sz="1000" b="1">
              <a:solidFill>
                <a:schemeClr val="dk1"/>
              </a:solidFill>
            </a:endParaRPr>
          </a:p>
          <a:p>
            <a:pPr marL="0" lvl="0" indent="0" algn="l" rtl="0">
              <a:spcBef>
                <a:spcPts val="0"/>
              </a:spcBef>
              <a:spcAft>
                <a:spcPts val="0"/>
              </a:spcAft>
              <a:buClr>
                <a:schemeClr val="dk1"/>
              </a:buClr>
              <a:buSzPts val="1100"/>
              <a:buFont typeface="Arial"/>
              <a:buNone/>
            </a:pPr>
            <a:r>
              <a:rPr lang="en-GB" sz="1000">
                <a:solidFill>
                  <a:schemeClr val="dk1"/>
                </a:solidFill>
              </a:rPr>
              <a:t>Form 5 to be completed by DoLS Coordinator (or selected worker) and sent to DoLS Signatory for authorisation. If need for 39D IMCA or RPPR identified, Episode to be updated with this information. Authorisation details must be added following each authorisation, into Episode.</a:t>
            </a:r>
            <a:endParaRPr sz="1000">
              <a:solidFill>
                <a:schemeClr val="dk1"/>
              </a:solidFill>
            </a:endParaRPr>
          </a:p>
        </p:txBody>
      </p:sp>
      <p:sp>
        <p:nvSpPr>
          <p:cNvPr id="93" name="Google Shape;93;p16"/>
          <p:cNvSpPr/>
          <p:nvPr/>
        </p:nvSpPr>
        <p:spPr>
          <a:xfrm rot="10800000">
            <a:off x="1956050" y="124975"/>
            <a:ext cx="5262900" cy="277800"/>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6662975" y="4144250"/>
            <a:ext cx="748200" cy="793200"/>
          </a:xfrm>
          <a:prstGeom prst="down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p:nvPr/>
        </p:nvSpPr>
        <p:spPr>
          <a:xfrm>
            <a:off x="570350" y="1043700"/>
            <a:ext cx="1812300" cy="1373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Contact</a:t>
            </a:r>
            <a:endParaRPr sz="1000" b="1">
              <a:solidFill>
                <a:schemeClr val="dk1"/>
              </a:solidFill>
            </a:endParaRPr>
          </a:p>
          <a:p>
            <a:pPr marL="0" lvl="0" indent="0" algn="l" rtl="0">
              <a:spcBef>
                <a:spcPts val="0"/>
              </a:spcBef>
              <a:spcAft>
                <a:spcPts val="0"/>
              </a:spcAft>
              <a:buNone/>
            </a:pPr>
            <a:r>
              <a:rPr lang="en-GB" sz="1000">
                <a:solidFill>
                  <a:schemeClr val="dk1"/>
                </a:solidFill>
              </a:rPr>
              <a:t>After identifying a Deprivation of Liberty, allocated Care Manager to create a contact and open a DoLS Episode. </a:t>
            </a:r>
            <a:endParaRPr sz="1000">
              <a:solidFill>
                <a:schemeClr val="dk1"/>
              </a:solidFill>
            </a:endParaRPr>
          </a:p>
        </p:txBody>
      </p:sp>
      <p:sp>
        <p:nvSpPr>
          <p:cNvPr id="143" name="Google Shape;143;p20"/>
          <p:cNvSpPr txBox="1"/>
          <p:nvPr/>
        </p:nvSpPr>
        <p:spPr>
          <a:xfrm>
            <a:off x="3521425" y="345125"/>
            <a:ext cx="1886700" cy="417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Internal Referral Deviations</a:t>
            </a:r>
            <a:endParaRPr sz="1000" b="1">
              <a:solidFill>
                <a:schemeClr val="dk1"/>
              </a:solidFill>
            </a:endParaRPr>
          </a:p>
        </p:txBody>
      </p:sp>
      <p:sp>
        <p:nvSpPr>
          <p:cNvPr id="144" name="Google Shape;144;p20"/>
          <p:cNvSpPr/>
          <p:nvPr/>
        </p:nvSpPr>
        <p:spPr>
          <a:xfrm>
            <a:off x="2382650" y="1360950"/>
            <a:ext cx="8715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txBox="1"/>
          <p:nvPr/>
        </p:nvSpPr>
        <p:spPr>
          <a:xfrm>
            <a:off x="3254150" y="963450"/>
            <a:ext cx="1886700" cy="1373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Current Deprived</a:t>
            </a:r>
            <a:endParaRPr sz="1000" b="1">
              <a:solidFill>
                <a:schemeClr val="dk1"/>
              </a:solidFill>
            </a:endParaRPr>
          </a:p>
          <a:p>
            <a:pPr marL="0" lvl="0" indent="0" algn="l" rtl="0">
              <a:spcBef>
                <a:spcPts val="0"/>
              </a:spcBef>
              <a:spcAft>
                <a:spcPts val="0"/>
              </a:spcAft>
              <a:buNone/>
            </a:pPr>
            <a:r>
              <a:rPr lang="en-GB" sz="1000">
                <a:solidFill>
                  <a:schemeClr val="dk1"/>
                </a:solidFill>
              </a:rPr>
              <a:t>If deprivation is currently happening the Care Manager to request DoLS Team email standard letter to care home/hospital and complete Form 1 in the DoLS Episode.</a:t>
            </a:r>
            <a:endParaRPr sz="1000">
              <a:solidFill>
                <a:schemeClr val="dk1"/>
              </a:solidFill>
            </a:endParaRPr>
          </a:p>
        </p:txBody>
      </p:sp>
      <p:sp>
        <p:nvSpPr>
          <p:cNvPr id="146" name="Google Shape;146;p20"/>
          <p:cNvSpPr txBox="1"/>
          <p:nvPr/>
        </p:nvSpPr>
        <p:spPr>
          <a:xfrm>
            <a:off x="5937050" y="1086450"/>
            <a:ext cx="2433000" cy="112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Going to be Deprived</a:t>
            </a:r>
            <a:endParaRPr sz="1000" b="1">
              <a:solidFill>
                <a:schemeClr val="dk1"/>
              </a:solidFill>
            </a:endParaRPr>
          </a:p>
          <a:p>
            <a:pPr marL="0" lvl="0" indent="0" algn="l" rtl="0">
              <a:spcBef>
                <a:spcPts val="0"/>
              </a:spcBef>
              <a:spcAft>
                <a:spcPts val="0"/>
              </a:spcAft>
              <a:buNone/>
            </a:pPr>
            <a:r>
              <a:rPr lang="en-GB" sz="1000">
                <a:solidFill>
                  <a:schemeClr val="dk1"/>
                </a:solidFill>
              </a:rPr>
              <a:t>If deprivation is going to happen the Care Manager to request Brokerage Team email standard letter to care home and complete Form 1 in the DoLS Episode.</a:t>
            </a:r>
            <a:endParaRPr sz="1000">
              <a:solidFill>
                <a:schemeClr val="dk1"/>
              </a:solidFill>
            </a:endParaRPr>
          </a:p>
        </p:txBody>
      </p:sp>
      <p:sp>
        <p:nvSpPr>
          <p:cNvPr id="147" name="Google Shape;147;p20"/>
          <p:cNvSpPr/>
          <p:nvPr/>
        </p:nvSpPr>
        <p:spPr>
          <a:xfrm>
            <a:off x="5140850" y="1403700"/>
            <a:ext cx="7962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p:nvPr/>
        </p:nvSpPr>
        <p:spPr>
          <a:xfrm>
            <a:off x="3364250" y="2950050"/>
            <a:ext cx="1886700" cy="1423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DoLS process continues as normal. The Care Manager’s Form 1 is used for allocation and if/when the Managing Authority’s Form 1 is received, it is added to Protocol and emailed to both DoLS Assessors.</a:t>
            </a:r>
            <a:endParaRPr sz="1000">
              <a:solidFill>
                <a:schemeClr val="dk1"/>
              </a:solidFill>
            </a:endParaRPr>
          </a:p>
        </p:txBody>
      </p:sp>
      <p:sp>
        <p:nvSpPr>
          <p:cNvPr id="149" name="Google Shape;149;p20"/>
          <p:cNvSpPr/>
          <p:nvPr/>
        </p:nvSpPr>
        <p:spPr>
          <a:xfrm>
            <a:off x="6546550" y="2213550"/>
            <a:ext cx="748200" cy="736500"/>
          </a:xfrm>
          <a:prstGeom prst="down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txBox="1"/>
          <p:nvPr/>
        </p:nvSpPr>
        <p:spPr>
          <a:xfrm>
            <a:off x="5937050" y="2950050"/>
            <a:ext cx="1886700" cy="1745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DoLS Admin to inform the allocated assessors that the referral IS NOT from the Managing Authority. Therefore they need to be satisfied that the Managing Authority has consulted the Relevant Person and Interested Parties before commencing assessment.</a:t>
            </a:r>
            <a:endParaRPr sz="1000">
              <a:solidFill>
                <a:schemeClr val="dk1"/>
              </a:solidFill>
            </a:endParaRPr>
          </a:p>
        </p:txBody>
      </p:sp>
      <p:sp>
        <p:nvSpPr>
          <p:cNvPr id="151" name="Google Shape;151;p20"/>
          <p:cNvSpPr/>
          <p:nvPr/>
        </p:nvSpPr>
        <p:spPr>
          <a:xfrm>
            <a:off x="5250950" y="3437825"/>
            <a:ext cx="620700" cy="359400"/>
          </a:xfrm>
          <a:prstGeom prst="lef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p:nvPr/>
        </p:nvSpPr>
        <p:spPr>
          <a:xfrm>
            <a:off x="570350" y="1043700"/>
            <a:ext cx="2433000" cy="206788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DoLS Ceased</a:t>
            </a:r>
            <a:endParaRPr sz="1000" b="1">
              <a:solidFill>
                <a:schemeClr val="dk1"/>
              </a:solidFill>
            </a:endParaRPr>
          </a:p>
          <a:p>
            <a:pPr marL="0" lvl="0" indent="0" algn="l" rtl="0">
              <a:spcBef>
                <a:spcPts val="0"/>
              </a:spcBef>
              <a:spcAft>
                <a:spcPts val="0"/>
              </a:spcAft>
              <a:buNone/>
            </a:pPr>
            <a:r>
              <a:rPr lang="en-GB" sz="1000">
                <a:solidFill>
                  <a:schemeClr val="dk1"/>
                </a:solidFill>
              </a:rPr>
              <a:t>Once notification that DoLS is required to cease, admin to complete Form 9 and send to Managing Authority. If person has died, Admin to notify Managing Authority that Form 12, Statement of Reporting Doctor, Statement of Next of Kin and Form 5 are required to be sent by them to the Coroner. Once admin have completed Form 9, to send to DoLS Coordinator tray to close down.</a:t>
            </a:r>
            <a:endParaRPr sz="1000" b="1">
              <a:solidFill>
                <a:schemeClr val="dk1"/>
              </a:solidFill>
            </a:endParaRPr>
          </a:p>
        </p:txBody>
      </p:sp>
      <p:sp>
        <p:nvSpPr>
          <p:cNvPr id="134" name="Google Shape;134;p19"/>
          <p:cNvSpPr/>
          <p:nvPr/>
        </p:nvSpPr>
        <p:spPr>
          <a:xfrm>
            <a:off x="3003350" y="1567800"/>
            <a:ext cx="9864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txBox="1"/>
          <p:nvPr/>
        </p:nvSpPr>
        <p:spPr>
          <a:xfrm>
            <a:off x="3989750" y="1043700"/>
            <a:ext cx="3371700" cy="3357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b="1">
                <a:solidFill>
                  <a:schemeClr val="dk1"/>
                </a:solidFill>
              </a:rPr>
              <a:t>Section 12 doctor and BIA credentials</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BIA Certificates:</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Social Work Qualification (including registration details).</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BIA Training Qualification.</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Enhanced DBS.</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Proof of Identification.</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Proof of Public Liability Insurance.</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ICO Registration?</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Section 12 Doctor Certificates:</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Medical Qualification (including registration details).</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Section 12 Qualification.</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Enhanced DBS</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Proof of Identification.</a:t>
            </a: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Proof of Public Liability Insurance.</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ICO Registration?</a:t>
            </a:r>
            <a:endParaRPr sz="1000">
              <a:solidFill>
                <a:schemeClr val="dk1"/>
              </a:solidFill>
            </a:endParaRPr>
          </a:p>
          <a:p>
            <a:pPr marL="0" lvl="0" indent="0" algn="l" rtl="0">
              <a:spcBef>
                <a:spcPts val="0"/>
              </a:spcBef>
              <a:spcAft>
                <a:spcPts val="0"/>
              </a:spcAft>
              <a:buNone/>
            </a:pPr>
            <a:r>
              <a:rPr lang="en-GB" sz="1000">
                <a:solidFill>
                  <a:schemeClr val="dk1"/>
                </a:solidFill>
              </a:rPr>
              <a:t>Proof to work in UK?</a:t>
            </a:r>
            <a:endParaRPr sz="1000">
              <a:solidFill>
                <a:schemeClr val="dk1"/>
              </a:solidFill>
            </a:endParaRPr>
          </a:p>
          <a:p>
            <a:pPr marL="0" lvl="0" indent="0" algn="l" rtl="0">
              <a:spcBef>
                <a:spcPts val="0"/>
              </a:spcBef>
              <a:spcAft>
                <a:spcPts val="0"/>
              </a:spcAft>
              <a:buNone/>
            </a:pPr>
            <a:endParaRPr sz="1000" b="1"/>
          </a:p>
        </p:txBody>
      </p:sp>
      <p:sp>
        <p:nvSpPr>
          <p:cNvPr id="136" name="Google Shape;136;p19"/>
          <p:cNvSpPr/>
          <p:nvPr/>
        </p:nvSpPr>
        <p:spPr>
          <a:xfrm rot="10800000">
            <a:off x="1412400" y="188100"/>
            <a:ext cx="5262900" cy="720000"/>
          </a:xfrm>
          <a:prstGeom prst="bentArrow">
            <a:avLst>
              <a:gd name="adj1" fmla="val 25000"/>
              <a:gd name="adj2" fmla="val 25000"/>
              <a:gd name="adj3" fmla="val 25000"/>
              <a:gd name="adj4" fmla="val 4375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p:nvPr/>
        </p:nvSpPr>
        <p:spPr>
          <a:xfrm>
            <a:off x="933394" y="3536398"/>
            <a:ext cx="2477700" cy="720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Work required to clarify Section 12 Doctor / BIA Credential Process.</a:t>
            </a:r>
            <a:endParaRPr sz="1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p:nvPr/>
        </p:nvSpPr>
        <p:spPr>
          <a:xfrm>
            <a:off x="570350" y="1291650"/>
            <a:ext cx="1812300" cy="63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Email Arrives from Performance highlighting that DoLS is/will expire.</a:t>
            </a:r>
            <a:endParaRPr sz="1000">
              <a:solidFill>
                <a:schemeClr val="dk1"/>
              </a:solidFill>
            </a:endParaRPr>
          </a:p>
        </p:txBody>
      </p:sp>
      <p:sp>
        <p:nvSpPr>
          <p:cNvPr id="157" name="Google Shape;157;p21"/>
          <p:cNvSpPr txBox="1"/>
          <p:nvPr/>
        </p:nvSpPr>
        <p:spPr>
          <a:xfrm>
            <a:off x="3521425" y="345125"/>
            <a:ext cx="1886700" cy="417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DoLS Renewal Deviations</a:t>
            </a:r>
            <a:endParaRPr sz="1000" b="1">
              <a:solidFill>
                <a:schemeClr val="dk1"/>
              </a:solidFill>
            </a:endParaRPr>
          </a:p>
        </p:txBody>
      </p:sp>
      <p:sp>
        <p:nvSpPr>
          <p:cNvPr id="158" name="Google Shape;158;p21"/>
          <p:cNvSpPr/>
          <p:nvPr/>
        </p:nvSpPr>
        <p:spPr>
          <a:xfrm>
            <a:off x="2382650" y="1360950"/>
            <a:ext cx="8715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txBox="1"/>
          <p:nvPr/>
        </p:nvSpPr>
        <p:spPr>
          <a:xfrm>
            <a:off x="3216500" y="1170300"/>
            <a:ext cx="1886700" cy="959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If 4 weeks from end (2 weeks for hospitals)</a:t>
            </a:r>
            <a:endParaRPr sz="1000" b="1">
              <a:solidFill>
                <a:schemeClr val="dk1"/>
              </a:solidFill>
            </a:endParaRPr>
          </a:p>
          <a:p>
            <a:pPr marL="0" lvl="0" indent="0" algn="l" rtl="0">
              <a:spcBef>
                <a:spcPts val="0"/>
              </a:spcBef>
              <a:spcAft>
                <a:spcPts val="0"/>
              </a:spcAft>
              <a:buNone/>
            </a:pPr>
            <a:r>
              <a:rPr lang="en-GB" sz="1000">
                <a:solidFill>
                  <a:schemeClr val="dk1"/>
                </a:solidFill>
              </a:rPr>
              <a:t>DoLS Admin to send out standard letter to remind Managing Authority to apply.</a:t>
            </a:r>
            <a:endParaRPr sz="1000">
              <a:solidFill>
                <a:schemeClr val="dk1"/>
              </a:solidFill>
            </a:endParaRPr>
          </a:p>
        </p:txBody>
      </p:sp>
      <p:sp>
        <p:nvSpPr>
          <p:cNvPr id="160" name="Google Shape;160;p21"/>
          <p:cNvSpPr txBox="1"/>
          <p:nvPr/>
        </p:nvSpPr>
        <p:spPr>
          <a:xfrm>
            <a:off x="5937050" y="655100"/>
            <a:ext cx="2880300" cy="1558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rPr>
              <a:t>If 2 weeks from end (1 week for hospitals)</a:t>
            </a:r>
            <a:endParaRPr sz="1000" b="1">
              <a:solidFill>
                <a:schemeClr val="dk1"/>
              </a:solidFill>
            </a:endParaRPr>
          </a:p>
          <a:p>
            <a:pPr marL="0" lvl="0" indent="0" algn="l" rtl="0">
              <a:spcBef>
                <a:spcPts val="0"/>
              </a:spcBef>
              <a:spcAft>
                <a:spcPts val="0"/>
              </a:spcAft>
              <a:buNone/>
            </a:pPr>
            <a:r>
              <a:rPr lang="en-GB" sz="1000">
                <a:solidFill>
                  <a:schemeClr val="dk1"/>
                </a:solidFill>
              </a:rPr>
              <a:t>DoLS Admin to call Managing Authority to check if the person is still there. If so, DoLS Admin to send out Standard Email to Managing Authority instructing of legal duties and copy in CQC (Simon Osborne). Then create new DoLS episode (see below). A blank Form 2 will need to be attached with the description (DoLS Renewal due, Form 2 not submitted).</a:t>
            </a:r>
            <a:endParaRPr sz="1000">
              <a:solidFill>
                <a:schemeClr val="dk1"/>
              </a:solidFill>
            </a:endParaRPr>
          </a:p>
        </p:txBody>
      </p:sp>
      <p:sp>
        <p:nvSpPr>
          <p:cNvPr id="161" name="Google Shape;161;p21"/>
          <p:cNvSpPr/>
          <p:nvPr/>
        </p:nvSpPr>
        <p:spPr>
          <a:xfrm>
            <a:off x="5103200" y="1403700"/>
            <a:ext cx="833700" cy="4926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txBox="1"/>
          <p:nvPr/>
        </p:nvSpPr>
        <p:spPr>
          <a:xfrm>
            <a:off x="856850" y="3047975"/>
            <a:ext cx="1886700" cy="160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DoLS process continues as normal. The existing DoLS Forms 1 (or 2), 3, 4 and 5 to be used for allocation and if/when the Managing Authority’s Form 1/2 is received, it is added to Protocol and emailed to both DoLS Assessors.</a:t>
            </a:r>
            <a:endParaRPr sz="1000">
              <a:solidFill>
                <a:schemeClr val="dk1"/>
              </a:solidFill>
            </a:endParaRPr>
          </a:p>
        </p:txBody>
      </p:sp>
      <p:sp>
        <p:nvSpPr>
          <p:cNvPr id="163" name="Google Shape;163;p21"/>
          <p:cNvSpPr/>
          <p:nvPr/>
        </p:nvSpPr>
        <p:spPr>
          <a:xfrm>
            <a:off x="6546550" y="2213550"/>
            <a:ext cx="748200" cy="736500"/>
          </a:xfrm>
          <a:prstGeom prst="down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
          <p:cNvSpPr txBox="1"/>
          <p:nvPr/>
        </p:nvSpPr>
        <p:spPr>
          <a:xfrm>
            <a:off x="3364250" y="2782125"/>
            <a:ext cx="1886700" cy="1984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rPr>
              <a:t>Then DoLS Admin closes down the previous episode. On allocation DoLS Admin to inform the allocated assessors that the referral IS NOT from the Managing Authority. Therefore they need to be satisfied that the Managing Authority has consulted the Relevant Person and Interested Parties before commencing assessment.</a:t>
            </a:r>
            <a:endParaRPr sz="1000">
              <a:solidFill>
                <a:schemeClr val="dk1"/>
              </a:solidFill>
            </a:endParaRPr>
          </a:p>
        </p:txBody>
      </p:sp>
      <p:sp>
        <p:nvSpPr>
          <p:cNvPr id="165" name="Google Shape;165;p21"/>
          <p:cNvSpPr/>
          <p:nvPr/>
        </p:nvSpPr>
        <p:spPr>
          <a:xfrm>
            <a:off x="5250950" y="3437825"/>
            <a:ext cx="620700" cy="359400"/>
          </a:xfrm>
          <a:prstGeom prst="lef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1"/>
          <p:cNvPicPr preferRelativeResize="0"/>
          <p:nvPr/>
        </p:nvPicPr>
        <p:blipFill>
          <a:blip r:embed="rId3">
            <a:alphaModFix/>
          </a:blip>
          <a:stretch>
            <a:fillRect/>
          </a:stretch>
        </p:blipFill>
        <p:spPr>
          <a:xfrm>
            <a:off x="5871650" y="2950050"/>
            <a:ext cx="2740876" cy="2148000"/>
          </a:xfrm>
          <a:prstGeom prst="rect">
            <a:avLst/>
          </a:prstGeom>
          <a:noFill/>
          <a:ln>
            <a:noFill/>
          </a:ln>
        </p:spPr>
      </p:pic>
      <p:sp>
        <p:nvSpPr>
          <p:cNvPr id="167" name="Google Shape;167;p21"/>
          <p:cNvSpPr/>
          <p:nvPr/>
        </p:nvSpPr>
        <p:spPr>
          <a:xfrm>
            <a:off x="2743550" y="3580175"/>
            <a:ext cx="620700" cy="359400"/>
          </a:xfrm>
          <a:prstGeom prst="lef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FAC3941DB4C2468BFC9BC96A3FE4DA" ma:contentTypeVersion="17" ma:contentTypeDescription="Create a new document." ma:contentTypeScope="" ma:versionID="c179d236b290a3449559268ce1d258c5">
  <xsd:schema xmlns:xsd="http://www.w3.org/2001/XMLSchema" xmlns:xs="http://www.w3.org/2001/XMLSchema" xmlns:p="http://schemas.microsoft.com/office/2006/metadata/properties" xmlns:ns2="91888ea7-17f2-4225-b51d-e70d7d331f8c" xmlns:ns3="0e4edc8f-b8ad-424b-8d3b-f5b431a15eb0" targetNamespace="http://schemas.microsoft.com/office/2006/metadata/properties" ma:root="true" ma:fieldsID="e956fcd575ab0a0224616193f32a9cb0" ns2:_="" ns3:_="">
    <xsd:import namespace="91888ea7-17f2-4225-b51d-e70d7d331f8c"/>
    <xsd:import namespace="0e4edc8f-b8ad-424b-8d3b-f5b431a15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88ea7-17f2-4225-b51d-e70d7d331f8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1e1514-799e-4ccb-87aa-daec62bf6e81}" ma:internalName="TaxCatchAll" ma:showField="CatchAllData" ma:web="91888ea7-17f2-4225-b51d-e70d7d331f8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4edc8f-b8ad-424b-8d3b-f5b431a15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5d32d0-dd38-4d2f-b4b0-3860cb1feb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4edc8f-b8ad-424b-8d3b-f5b431a15eb0">
      <Terms xmlns="http://schemas.microsoft.com/office/infopath/2007/PartnerControls"/>
    </lcf76f155ced4ddcb4097134ff3c332f>
    <TaxCatchAll xmlns="91888ea7-17f2-4225-b51d-e70d7d331f8c" xsi:nil="true"/>
    <SharedWithUsers xmlns="91888ea7-17f2-4225-b51d-e70d7d331f8c">
      <UserInfo>
        <DisplayName>Carol Mensa-Bonsu</DisplayName>
        <AccountId>12333</AccountId>
        <AccountType/>
      </UserInfo>
    </SharedWithUsers>
  </documentManagement>
</p:properties>
</file>

<file path=customXml/itemProps1.xml><?xml version="1.0" encoding="utf-8"?>
<ds:datastoreItem xmlns:ds="http://schemas.openxmlformats.org/officeDocument/2006/customXml" ds:itemID="{30398289-B9EE-4893-BB2D-7B6159CCC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88ea7-17f2-4225-b51d-e70d7d331f8c"/>
    <ds:schemaRef ds:uri="0e4edc8f-b8ad-424b-8d3b-f5b431a15e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3B06D1-F7D8-430F-ADAA-6FD048D97345}">
  <ds:schemaRefs>
    <ds:schemaRef ds:uri="http://schemas.microsoft.com/sharepoint/v3/contenttype/forms"/>
  </ds:schemaRefs>
</ds:datastoreItem>
</file>

<file path=customXml/itemProps3.xml><?xml version="1.0" encoding="utf-8"?>
<ds:datastoreItem xmlns:ds="http://schemas.openxmlformats.org/officeDocument/2006/customXml" ds:itemID="{04EF1578-8011-486E-A41D-0444EE75857F}">
  <ds:schemaRefs>
    <ds:schemaRef ds:uri="http://schemas.microsoft.com/office/2006/metadata/properties"/>
    <ds:schemaRef ds:uri="http://schemas.microsoft.com/office/infopath/2007/PartnerControls"/>
    <ds:schemaRef ds:uri="0e4edc8f-b8ad-424b-8d3b-f5b431a15eb0"/>
    <ds:schemaRef ds:uri="91888ea7-17f2-4225-b51d-e70d7d331f8c"/>
  </ds:schemaRefs>
</ds:datastoreItem>
</file>

<file path=docProps/app.xml><?xml version="1.0" encoding="utf-8"?>
<Properties xmlns="http://schemas.openxmlformats.org/officeDocument/2006/extended-properties" xmlns:vt="http://schemas.openxmlformats.org/officeDocument/2006/docPropsVTypes">
  <TotalTime>0</TotalTime>
  <Words>2610</Words>
  <Application>Microsoft Office PowerPoint</Application>
  <PresentationFormat>On-screen Show (16:9)</PresentationFormat>
  <Paragraphs>181</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Simple Light</vt:lpstr>
      <vt:lpstr>PowerPoint Presentation</vt:lpstr>
      <vt:lpstr>To Do When Allocating BIAs / Section 12 Doctors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DoLS Process Mapping</dc:title>
  <dc:creator>Virginia Wilkinson</dc:creator>
  <cp:lastModifiedBy>Virginia Wilkinson</cp:lastModifiedBy>
  <cp:revision>18</cp:revision>
  <dcterms:modified xsi:type="dcterms:W3CDTF">2023-11-16T12:47:51Z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0x01010004FAC3941DB4C2468BFC9BC96A3FE4DA</vt:lpwstr>
  </property>
  <property fmtid="{D5CDD505-2E9C-101B-9397-08002B2CF9AE}" pid="3" name="MSIP_Label_7a8edf35-91ea-44e1-afab-38c462b39a0c_Enabled">
    <vt:lpwstr>true</vt:lpwstr>
  </property>
  <property fmtid="{D5CDD505-2E9C-101B-9397-08002B2CF9AE}" pid="4" name="MSIP_Label_7a8edf35-91ea-44e1-afab-38c462b39a0c_SetDate">
    <vt:lpwstr>2022-05-04T09:36:04Z</vt:lpwstr>
  </property>
  <property fmtid="{D5CDD505-2E9C-101B-9397-08002B2CF9AE}" pid="5" name="MSIP_Label_7a8edf35-91ea-44e1-afab-38c462b39a0c_Method">
    <vt:lpwstr>Standard</vt:lpwstr>
  </property>
  <property fmtid="{D5CDD505-2E9C-101B-9397-08002B2CF9AE}" pid="6" name="MSIP_Label_7a8edf35-91ea-44e1-afab-38c462b39a0c_Name">
    <vt:lpwstr>Official</vt:lpwstr>
  </property>
  <property fmtid="{D5CDD505-2E9C-101B-9397-08002B2CF9AE}" pid="7" name="MSIP_Label_7a8edf35-91ea-44e1-afab-38c462b39a0c_SiteId">
    <vt:lpwstr>aaacb679-c381-48fb-b320-f9d581ee948f</vt:lpwstr>
  </property>
  <property fmtid="{D5CDD505-2E9C-101B-9397-08002B2CF9AE}" pid="8" name="MSIP_Label_7a8edf35-91ea-44e1-afab-38c462b39a0c_ActionId">
    <vt:lpwstr>2f1d595d-d655-4892-ad0a-e846ca814d1a</vt:lpwstr>
  </property>
  <property fmtid="{D5CDD505-2E9C-101B-9397-08002B2CF9AE}" pid="9" name="MSIP_Label_7a8edf35-91ea-44e1-afab-38c462b39a0c_ContentBits">
    <vt:lpwstr>0</vt:lpwstr>
  </property>
  <property fmtid="{D5CDD505-2E9C-101B-9397-08002B2CF9AE}" pid="10" name="MediaServiceImageTags">
    <vt:lpwstr/>
  </property>
</Properties>
</file>