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47" r:id="rId2"/>
    <p:sldId id="4061" r:id="rId3"/>
    <p:sldId id="4071" r:id="rId4"/>
    <p:sldId id="4072" r:id="rId5"/>
    <p:sldId id="4074" r:id="rId6"/>
    <p:sldId id="4052" r:id="rId7"/>
    <p:sldId id="4053" r:id="rId8"/>
    <p:sldId id="4075" r:id="rId9"/>
    <p:sldId id="4062" r:id="rId10"/>
    <p:sldId id="4063" r:id="rId11"/>
    <p:sldId id="4076" r:id="rId12"/>
    <p:sldId id="4064" r:id="rId13"/>
    <p:sldId id="40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nley-Davies, Gemma (RGC) Physiotherapist" initials="GSD" lastIdx="4" clrIdx="0"/>
  <p:cmAuthor id="1" name="Michael Kite" initials="MK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688" autoAdjust="0"/>
  </p:normalViewPr>
  <p:slideViewPr>
    <p:cSldViewPr snapToGrid="0">
      <p:cViewPr varScale="1">
        <p:scale>
          <a:sx n="60" d="100"/>
          <a:sy n="60" d="100"/>
        </p:scale>
        <p:origin x="90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4D78CE-8957-4B40-9750-7D7342B8F7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DRAFT v4.1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F51FA8-7D5D-4AFC-AE27-4296D91FEA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649B1-7296-45F0-836D-64E04CA6B985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216077-32BA-4BAC-93A7-7CC85487B0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20EEC6-7DCA-4F82-B0AA-53A5456F35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F1B3D-413C-4558-9584-7A10839B34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7867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DRAFT v4.1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195AE-ED26-400C-A7D8-8DA2E89B68B4}" type="datetimeFigureOut">
              <a:rPr lang="en-GB" smtClean="0"/>
              <a:t>19/11/2021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E3E05-1C59-43D1-BAEA-788416FC2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89492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85136B2E-60B7-4B39-B0E7-EEDC79D6DF8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1589094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3C467B5F-1473-41C5-8C1D-87FE34DFDBC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4133251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3C467B5F-1473-41C5-8C1D-87FE34DFDBC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429205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1EF4C1B0-7CE8-482C-B336-6679D0A835E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1872567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E633D31F-9A0E-4CB5-BE2F-A36B4575516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207063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52497479-2A98-4BF6-B246-D5DDD1399C1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2309024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52497479-2A98-4BF6-B246-D5DDD1399C1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3516044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315A830B-E040-4EDA-8EAD-E15CFBDE926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2728527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315A830B-E040-4EDA-8EAD-E15CFBDE926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887258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8AA3C8AC-BF50-4A0A-AD3E-1397D40DE73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974751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0EFB2C7A-91E5-4A16-9D5A-528FB598190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574641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0EFB2C7A-91E5-4A16-9D5A-528FB598190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143352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364DBB44-32A1-4A96-B7D8-A038E1CB1E7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DRAFT v4.1</a:t>
            </a:r>
          </a:p>
        </p:txBody>
      </p:sp>
    </p:spTree>
    <p:extLst>
      <p:ext uri="{BB962C8B-B14F-4D97-AF65-F5344CB8AC3E}">
        <p14:creationId xmlns:p14="http://schemas.microsoft.com/office/powerpoint/2010/main" val="410698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F52A5-6501-451F-BE85-F71B65DA7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A7D00-481C-4723-B587-F396B7A33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AE406-9602-4CFD-A0C4-93B64514A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BD7E-2347-4216-B064-A4056E3BD730}" type="datetime1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4C36B-1098-4512-A745-81BB37DCE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BD151-7E85-4E76-89BF-3577C6193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77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7604E-E18E-49F6-805E-2B54A86AA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D0ADAB-9AB5-4381-8B08-4C5373CFF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65C2B-6E3E-41E0-892C-7422E828E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8927-22F5-45B7-AF62-F7C707175289}" type="datetime1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C2847-58A5-418E-9360-EB7D2117C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60519-547F-45A3-AD67-89B0EE83D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28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CC723B-A572-4011-9472-272B285C59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68AAA-09B6-4A91-8CCD-29431E7C7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974EC-CB81-4EC3-88CA-E00E3A1F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0697-4715-4246-B836-435EA92CDFDE}" type="datetime1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9510-8C7E-4B19-B21A-131246884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30996-2053-47FE-88E8-79099B4D6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55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E5FCA-1577-474F-8FA2-91CB81F8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3DEBF-0E3D-4579-9088-2F2779698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426CA-177E-41C5-A39F-42ED4236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EFEE-AF13-4616-88DA-8F42A805CF08}" type="datetime1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A1A92-1375-49B7-BB14-AC7E81E1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D6069-9E34-4FAB-B1DE-9319C137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87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A92DA-FCF5-4FF0-BC93-E8B4EEF9C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C658C-688F-4D15-B8A0-58BC97632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3AF4C-EB7E-4104-8A3E-8A370D59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2772D-8DC1-48CF-9334-CA39100CD642}" type="datetime1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00DFA-25A5-4F56-99ED-5EAFF6ED1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C2A09-42AB-4D41-BEE8-06D75B9BC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47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EA77B-3C20-4164-BDBD-3300249C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0D46-7897-4434-8576-2769F5FC9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0D6A2-1EC7-4B90-95F7-67CEC8B8C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304197-5D6C-47AB-80C8-60E5C06E4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22793-A93E-4D3F-8FE6-EC1FA1D65DC0}" type="datetime1">
              <a:rPr lang="en-GB" smtClean="0"/>
              <a:t>19/11/2021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24CCE-877A-40B6-9C06-031440501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A8BB8-48B8-4480-B8AA-D11200D6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1AF6E-4CA2-4BA0-AF1D-5C85D8260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02118-9223-454F-A0F8-B3AD6425D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D08E8-B339-4ACC-B3D9-7C81A8D56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7B1C64-E295-4877-BC47-B4289DDF8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4B7062-2983-4CD1-90D7-F49B660704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5B2B7-F2D5-45F0-A851-34CFD9B58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52FF-B9E9-447C-ACF5-9076B637077A}" type="datetime1">
              <a:rPr lang="en-GB" smtClean="0"/>
              <a:t>19/11/2021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7D2E7-96A4-4324-86DA-00CB5A794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C54EA-2CDF-42A3-8DB0-87512D2FD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20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AA3A-11B1-43E9-B2F7-E417040A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E614E9-985F-4BEA-BD18-B8C34B3D5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7C39-4D84-4DF8-BFDE-6523449A4B9D}" type="datetime1">
              <a:rPr lang="en-GB" smtClean="0"/>
              <a:t>19/11/2021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D4B8F-CA53-46E7-876C-E25766104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17E1E-5174-4297-AF74-20B388206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9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84CC37-D0B6-442E-97AE-7E5F3B1C9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58D5-2EC0-4C5F-84FA-BD18509E49A3}" type="datetime1">
              <a:rPr lang="en-GB" smtClean="0"/>
              <a:t>19/11/2021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7C8ED-2F2C-45C0-87C9-25685BE43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2292C-0190-43C3-A9CB-375F929C4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12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A71C6-3260-4F60-A06E-9C1A65AF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6735B-36D3-4576-9861-D065CEEC0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74F60-8E26-4FFB-A440-4E9C8981E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4445B-C6F4-4F95-91EF-93EDA1A67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BBDFC-73A6-4CD4-A829-31263C6E05B4}" type="datetime1">
              <a:rPr lang="en-GB" smtClean="0"/>
              <a:t>19/11/2021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05637-8264-405E-B6C5-A346F5EE5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6D01B-9543-4242-8442-F18CB3E6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50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FFD06-0CE3-47A1-8FF9-EBC74F1A9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9CE73-3796-4811-9A62-C57ADA735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92C0D-F3DD-4A36-893B-D7E62CD63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FE726-43AC-4648-8126-3575DB1C7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8810-CA07-4B4F-925A-589A6C5B8A6D}" type="datetime1">
              <a:rPr lang="en-GB" smtClean="0"/>
              <a:t>19/11/2021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25DE0A-909C-4B5C-9D1C-B6B5DA70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C7ECA-85BE-45F6-8219-F008EFEB7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2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3D659B-6F06-4F96-BF5F-62ABC5AA3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E1C34-F36A-4FC9-9DE3-356A9106A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42EA3-6EE8-45A9-B01D-F2460B94A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B9E96-468A-45AC-A7F3-BBB13A4663C7}" type="datetime1">
              <a:rPr lang="en-GB" smtClean="0"/>
              <a:t>19/11/2021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2C713-54A6-486E-A813-24AABE264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4D7CF-7B87-47F2-A9BC-CB949F4FD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1A3C4-AC6F-4773-93CE-831C6CE4C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5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WXUHsocialworkteam@walthamforest.gov.u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WXUHsocialworkteam@walthamforest.gov.u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WXUHsocialworkteam@walthamforest.gov.u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haron.Samain@walthamforest.gov.u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Michael.Kite@walthamforest.gov.uk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DB2F2E5-62C1-4143-997E-5115E81D3322}"/>
              </a:ext>
            </a:extLst>
          </p:cNvPr>
          <p:cNvCxnSpPr>
            <a:cxnSpLocks/>
          </p:cNvCxnSpPr>
          <p:nvPr/>
        </p:nvCxnSpPr>
        <p:spPr>
          <a:xfrm>
            <a:off x="882189" y="1803264"/>
            <a:ext cx="10427620" cy="0"/>
          </a:xfrm>
          <a:prstGeom prst="line">
            <a:avLst/>
          </a:prstGeom>
          <a:ln w="38100">
            <a:solidFill>
              <a:srgbClr val="7CCCC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9B4E2CA-C156-4B0C-BAF2-2557C5609ADD}"/>
              </a:ext>
            </a:extLst>
          </p:cNvPr>
          <p:cNvSpPr/>
          <p:nvPr/>
        </p:nvSpPr>
        <p:spPr>
          <a:xfrm>
            <a:off x="817748" y="972267"/>
            <a:ext cx="101701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24148">
              <a:spcAft>
                <a:spcPts val="1200"/>
              </a:spcAft>
              <a:defRPr/>
            </a:pPr>
            <a:r>
              <a:rPr lang="en-GB" sz="4400" b="1" dirty="0"/>
              <a:t>Early detection / pro-active DPTL activity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A02-3F53-41A9-A718-D551D5765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7748" y="2322317"/>
            <a:ext cx="10556503" cy="3683940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pPr defTabSz="1024148">
              <a:spcAft>
                <a:spcPts val="1200"/>
              </a:spcAft>
              <a:defRPr/>
            </a:pPr>
            <a:endParaRPr lang="en-GB" sz="1800" b="1" dirty="0"/>
          </a:p>
          <a:p>
            <a:pPr marL="0" indent="0" defTabSz="1024148">
              <a:spcAft>
                <a:spcPts val="1200"/>
              </a:spcAft>
              <a:buNone/>
              <a:defRPr/>
            </a:pPr>
            <a:endParaRPr lang="en-GB" sz="1800" b="1" dirty="0"/>
          </a:p>
          <a:p>
            <a:pPr marL="0" indent="0" algn="ctr" defTabSz="1024148">
              <a:spcAft>
                <a:spcPts val="1200"/>
              </a:spcAft>
              <a:buNone/>
              <a:defRPr/>
            </a:pPr>
            <a:r>
              <a:rPr lang="en-GB" sz="4400" b="1"/>
              <a:t>Operating Procedures v1.3 </a:t>
            </a:r>
            <a:endParaRPr lang="en-GB" sz="4400" b="1" dirty="0"/>
          </a:p>
          <a:p>
            <a:pPr marL="0" indent="0" algn="ctr" defTabSz="1024148">
              <a:spcAft>
                <a:spcPts val="1200"/>
              </a:spcAft>
              <a:buNone/>
              <a:defRPr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B4E2CA-C156-4B0C-BAF2-2557C5609ADD}"/>
              </a:ext>
            </a:extLst>
          </p:cNvPr>
          <p:cNvSpPr/>
          <p:nvPr/>
        </p:nvSpPr>
        <p:spPr>
          <a:xfrm>
            <a:off x="349622" y="1026752"/>
            <a:ext cx="10170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24148">
              <a:spcAft>
                <a:spcPts val="1200"/>
              </a:spcAft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defTabSz="1024148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C9DEA1-3B44-4D14-BBA5-D3B6BEC1F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9731" y="1446029"/>
            <a:ext cx="11342650" cy="4997301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r>
              <a:rPr lang="en-GB" sz="2000" dirty="0"/>
              <a:t>The DPTL list should be filtered by an ASC/HART manager on the day when it is circulated by CDT. </a:t>
            </a:r>
          </a:p>
          <a:p>
            <a:r>
              <a:rPr lang="en-GB" sz="2000" dirty="0"/>
              <a:t>Filtering should focus on identifying patients who are most likely to benefit from early detection research that will reduce their length of stay. </a:t>
            </a:r>
          </a:p>
          <a:p>
            <a:r>
              <a:rPr lang="en-GB" sz="2000" dirty="0"/>
              <a:t>Patients should be prioritised in the following order: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Patients aged 75+ on pathway 1 (for interim care / Reablement at home)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Patients aged 65+ on pathway 1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Patients aged 50+ on pathway 1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Patients of all ages on pathway 2 (for interim care / Rehabilitative support in a bedded setting) </a:t>
            </a:r>
          </a:p>
          <a:p>
            <a:r>
              <a:rPr lang="en-GB" sz="2000" dirty="0"/>
              <a:t> Discharge blockers that can be removed by provision of simple practical support (</a:t>
            </a:r>
            <a:r>
              <a:rPr lang="en-GB" sz="2000" dirty="0" err="1"/>
              <a:t>eg</a:t>
            </a:r>
            <a:r>
              <a:rPr lang="en-GB" sz="2000" dirty="0"/>
              <a:t>: moving furniture) should be referred within 2hrs to Kate Angus at Age UK. </a:t>
            </a:r>
          </a:p>
          <a:p>
            <a:r>
              <a:rPr lang="en-GB" sz="2000" dirty="0"/>
              <a:t>More complex discharge blockers that link to a plan to meet Care Act eligible needs should be raised with ASC/HART within 2hrs by e-mailing </a:t>
            </a:r>
            <a:r>
              <a:rPr lang="en-GB" sz="2000" dirty="0">
                <a:hlinkClick r:id="rId3"/>
              </a:rPr>
              <a:t>WXUHsocialworkteam@walthamforest.gov.uk</a:t>
            </a:r>
            <a:endParaRPr lang="en-GB" sz="2000" dirty="0"/>
          </a:p>
          <a:p>
            <a:r>
              <a:rPr lang="en-GB" sz="2000" dirty="0"/>
              <a:t>Tasks will be assigned from there to an early detection / pro-active DPTL SW - Perminder Bhogal or Julius Oladapo, or Nana Nuamah-Kutin (duty SW) in their absence.</a:t>
            </a:r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CA4E1-9BB3-4696-93F6-F0EFC51D6128}"/>
              </a:ext>
            </a:extLst>
          </p:cNvPr>
          <p:cNvSpPr/>
          <p:nvPr/>
        </p:nvSpPr>
        <p:spPr>
          <a:xfrm>
            <a:off x="0" y="157100"/>
            <a:ext cx="12191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Use of the DPTL spreadsheet – maximising the impact of early detection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11231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C9DEA1-3B44-4D14-BBA5-D3B6BEC1F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1507" y="1234319"/>
            <a:ext cx="11480874" cy="5466582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000" u="sng" dirty="0"/>
              <a:t>Therapy (OT/PT) reviews: 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u="sng" dirty="0"/>
          </a:p>
          <a:p>
            <a:pPr>
              <a:spcBef>
                <a:spcPts val="0"/>
              </a:spcBef>
            </a:pPr>
            <a:r>
              <a:rPr lang="en-GB" sz="2000" dirty="0"/>
              <a:t>All patients open to an OT or PT who have been in hospital for more than 5 days and who have not yet been referred to IDH will be reviewed by a senior (band 7+) therapist, to ensure that the discharge plan is progressing and to identify potential discharge blockers. 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This process will involve: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000" dirty="0"/>
              <a:t>A review of relevant documentation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000" dirty="0"/>
              <a:t>A discussion with the allocated therapist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2000" dirty="0"/>
              <a:t>A joint session with the patient and the allocated therapist if that is required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GB" sz="20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Weekly 50 minute huddles: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Sharon, Ash and Gemma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Stanley-Davies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will meet once weekly for 50 minutes to discuss more complex patients where the risk of an extended length of stay due to discharge blockers has been identified.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these cases, co-ordinated support will be provided jointly by staff in the pre-Hub space, led by the patient flow coordinator / case manager in CDT.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avoid duplication of  effort and any risk of mis-communication, CDT staff will update IDH once the patient is medically fit to be discharged, with HART staff contributing to the MDT discussions via the twice daily Hub calls. 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CA4E1-9BB3-4696-93F6-F0EFC51D6128}"/>
              </a:ext>
            </a:extLst>
          </p:cNvPr>
          <p:cNvSpPr/>
          <p:nvPr/>
        </p:nvSpPr>
        <p:spPr>
          <a:xfrm>
            <a:off x="0" y="157100"/>
            <a:ext cx="12191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Early detection collaboration between CDT, HART (Hub Active Recovery Team) and the acute therapy service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2743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9BCA4E1-9BB3-4696-93F6-F0EFC51D6128}"/>
              </a:ext>
            </a:extLst>
          </p:cNvPr>
          <p:cNvSpPr/>
          <p:nvPr/>
        </p:nvSpPr>
        <p:spPr>
          <a:xfrm>
            <a:off x="0" y="128964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Case examples</a:t>
            </a:r>
            <a:endParaRPr lang="en-GB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B4E2CA-C156-4B0C-BAF2-2557C5609ADD}"/>
              </a:ext>
            </a:extLst>
          </p:cNvPr>
          <p:cNvSpPr/>
          <p:nvPr/>
        </p:nvSpPr>
        <p:spPr>
          <a:xfrm>
            <a:off x="349622" y="1026752"/>
            <a:ext cx="10170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24148">
              <a:spcAft>
                <a:spcPts val="1200"/>
              </a:spcAft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defTabSz="1024148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A02-3F53-41A9-A718-D551D5765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6288" y="1026752"/>
            <a:ext cx="11356090" cy="5589735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Good case examples to be included </a:t>
            </a:r>
          </a:p>
        </p:txBody>
      </p:sp>
    </p:spTree>
    <p:extLst>
      <p:ext uri="{BB962C8B-B14F-4D97-AF65-F5344CB8AC3E}">
        <p14:creationId xmlns:p14="http://schemas.microsoft.com/office/powerpoint/2010/main" val="4116942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B4E2CA-C156-4B0C-BAF2-2557C5609ADD}"/>
              </a:ext>
            </a:extLst>
          </p:cNvPr>
          <p:cNvSpPr/>
          <p:nvPr/>
        </p:nvSpPr>
        <p:spPr>
          <a:xfrm>
            <a:off x="349622" y="972267"/>
            <a:ext cx="10170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24148">
              <a:spcAft>
                <a:spcPts val="1200"/>
              </a:spcAft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defTabSz="1024148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A02-3F53-41A9-A718-D551D5765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622" y="1041169"/>
            <a:ext cx="11492755" cy="5372541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The DPTL list includes a column where the estimated discharge date (EDD) for patients is recorded.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An extra column to be added, where the actual discharge date can be captured for those cases where potential discharge blockers have been identified and acted upon.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400"/>
              <a:t>A system </a:t>
            </a:r>
            <a:r>
              <a:rPr lang="en-GB" sz="2400" dirty="0"/>
              <a:t>for capturing this data to be agreed by Sharon, Mike and Ash.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Impact data to be based on evidence of patients’ length of stay being reduced through early detection / pro-active DPTL activity.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E67E8E-A779-4A26-A78A-F2EAECBC7904}"/>
              </a:ext>
            </a:extLst>
          </p:cNvPr>
          <p:cNvSpPr/>
          <p:nvPr/>
        </p:nvSpPr>
        <p:spPr>
          <a:xfrm>
            <a:off x="0" y="152623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Hub impact data </a:t>
            </a:r>
            <a:endParaRPr lang="en-GB" sz="3200" strike="sngStrike" dirty="0"/>
          </a:p>
        </p:txBody>
      </p:sp>
    </p:spTree>
    <p:extLst>
      <p:ext uri="{BB962C8B-B14F-4D97-AF65-F5344CB8AC3E}">
        <p14:creationId xmlns:p14="http://schemas.microsoft.com/office/powerpoint/2010/main" val="11867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B4E2CA-C156-4B0C-BAF2-2557C5609ADD}"/>
              </a:ext>
            </a:extLst>
          </p:cNvPr>
          <p:cNvSpPr/>
          <p:nvPr/>
        </p:nvSpPr>
        <p:spPr>
          <a:xfrm>
            <a:off x="349622" y="972267"/>
            <a:ext cx="10170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24148">
              <a:spcAft>
                <a:spcPts val="1200"/>
              </a:spcAft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defTabSz="1024148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A02-3F53-41A9-A718-D551D5765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622" y="744279"/>
            <a:ext cx="11492756" cy="5954472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pPr defTabSz="1024148">
              <a:spcAft>
                <a:spcPts val="1200"/>
              </a:spcAft>
              <a:defRPr/>
            </a:pPr>
            <a:r>
              <a:rPr lang="en-GB" sz="2400"/>
              <a:t>Coordinated MDT </a:t>
            </a:r>
            <a:r>
              <a:rPr lang="en-GB" sz="2400" dirty="0"/>
              <a:t>input to prepare patients for discharge as soon as they are MFFD is vital, to avoid extended lengths of stay. This work is undertaken by system partners in the pre-Hub (pre-discharge) space.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A Discharge Patient Tracker List (DPTL) is compiled once a week by Bart’s Health staff. This provides a snap-shot of bed occupancy each week, and lists every patient who is occupying a hospital bed. 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Early detection or pro-active DPTL activity adds value to D2A discharge planning because a patient’s length of stay can be extended by factors other than clinical need, and these need to be identified speedily.   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Early detection focuses on identifying potential discharge blockers as soon as the patient arrives in ED.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The impact of early detection may be small in some instances, but is still significant. A length of stay reduction of just 1 day or less is still a mark of success and should be prioritised (and celebrated). </a:t>
            </a:r>
          </a:p>
          <a:p>
            <a:pPr defTabSz="1024148">
              <a:spcAft>
                <a:spcPts val="1200"/>
              </a:spcAft>
              <a:defRPr/>
            </a:pPr>
            <a:endParaRPr lang="en-GB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D26C9F-1D20-4288-943B-008BA9774BD5}"/>
              </a:ext>
            </a:extLst>
          </p:cNvPr>
          <p:cNvSpPr/>
          <p:nvPr/>
        </p:nvSpPr>
        <p:spPr>
          <a:xfrm>
            <a:off x="0" y="133910"/>
            <a:ext cx="12191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What is early detection / pro-active DPTL activity?</a:t>
            </a:r>
          </a:p>
          <a:p>
            <a:pPr algn="ctr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3390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B4E2CA-C156-4B0C-BAF2-2557C5609ADD}"/>
              </a:ext>
            </a:extLst>
          </p:cNvPr>
          <p:cNvSpPr/>
          <p:nvPr/>
        </p:nvSpPr>
        <p:spPr>
          <a:xfrm>
            <a:off x="349622" y="972267"/>
            <a:ext cx="10170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24148">
              <a:spcAft>
                <a:spcPts val="1200"/>
              </a:spcAft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defTabSz="1024148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A02-3F53-41A9-A718-D551D5765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622" y="818707"/>
            <a:ext cx="11492756" cy="5497033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Patient lives alone – may need a </a:t>
            </a:r>
            <a:r>
              <a:rPr lang="en-GB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keysafe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Patient is prone to falls – may need telecare 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Patient cannot manage stairs – may need a micro-environment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Patient is a hoarder – accommodation may need de-cluttering 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Patient lives with family who are challenging – may need support with complex family dynamics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Patient has a partner who is refusing to have them home – management of expectations may be required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Patient lives in accommodation that is unsuitable following an acute episode (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eg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: a stroke) – rehousing options need to be explored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Patient is under 65 or presents with challenging behaviour and needs 24hr care – early discharge planning with Brokerage is essential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Patient is potentially or actually homeless – a DTR alert and follow up via the Housing Services homelessness coordinator are required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Patient is thought to be a victim of abuse – formal safeguarding follow up may be warranted  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(Peace ward) Patient has had a stroke and will need timely discharge planning before their inpatient rehab ends – especially if safeguarding concerns about care provision have been raised  </a:t>
            </a:r>
            <a:endParaRPr lang="en-GB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D26C9F-1D20-4288-943B-008BA9774BD5}"/>
              </a:ext>
            </a:extLst>
          </p:cNvPr>
          <p:cNvSpPr/>
          <p:nvPr/>
        </p:nvSpPr>
        <p:spPr>
          <a:xfrm>
            <a:off x="0" y="133910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Common discharge blockers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1691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A02-3F53-41A9-A718-D551D5765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8782" y="732115"/>
            <a:ext cx="11457785" cy="5978545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pPr marL="0" indent="0" defTabSz="1024148">
              <a:spcAft>
                <a:spcPts val="1200"/>
              </a:spcAft>
              <a:buNone/>
              <a:defRPr/>
            </a:pPr>
            <a:r>
              <a:rPr lang="en-GB" sz="2000" u="sng" dirty="0"/>
              <a:t>Pre-admission areas (ED, AAU, FAU) 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Pit Stop therapy staff (Gemma Stanley-Davies – Senior Therapy Lead)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Admission Avoidance Team (Maria Pitt – Head of Nursing Medicine and Older People’s Services)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Complex Discharge Team (Paul Hooper – Patient Flow Coordinator, supported by Ash Halkhoree)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Adult Social Care - Social worker from the Hub Active Recovery Team (HART – Sharon Samain) 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Age UK (Kate Angus)  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Housing Services Hospital Discharge Coordinator (Sandra King) </a:t>
            </a:r>
          </a:p>
          <a:p>
            <a:pPr marL="0" indent="0" defTabSz="1024148">
              <a:spcAft>
                <a:spcPts val="1200"/>
              </a:spcAft>
              <a:buNone/>
              <a:defRPr/>
            </a:pPr>
            <a:r>
              <a:rPr lang="en-GB" sz="2000" u="sng" dirty="0"/>
              <a:t>Admission wards 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OTs and PTs (Viv Tan) 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Complex Discharge Team (Ash Halkhoree)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Adult Social Care social workers from HART (Natalie Carey – Senior Practitioner)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Age UK  (Kate Angus) </a:t>
            </a:r>
          </a:p>
          <a:p>
            <a:pPr defTabSz="1024148">
              <a:lnSpc>
                <a:spcPct val="50000"/>
              </a:lnSpc>
              <a:spcAft>
                <a:spcPts val="1200"/>
              </a:spcAft>
              <a:defRPr/>
            </a:pPr>
            <a:r>
              <a:rPr lang="en-GB" sz="2000" dirty="0"/>
              <a:t>Housing Services Hospital Discharge Coordinator (Sandra King)</a:t>
            </a:r>
          </a:p>
          <a:p>
            <a:pPr defTabSz="1024148">
              <a:spcAft>
                <a:spcPts val="1200"/>
              </a:spcAft>
              <a:defRPr/>
            </a:pPr>
            <a:endParaRPr lang="en-GB" sz="1400" dirty="0"/>
          </a:p>
          <a:p>
            <a:pPr defTabSz="1024148">
              <a:spcAft>
                <a:spcPts val="1200"/>
              </a:spcAft>
              <a:defRPr/>
            </a:pPr>
            <a:endParaRPr lang="en-GB" sz="2000" dirty="0"/>
          </a:p>
          <a:p>
            <a:pPr defTabSz="1024148">
              <a:spcAft>
                <a:spcPts val="1200"/>
              </a:spcAft>
              <a:defRPr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D26C9F-1D20-4288-943B-008BA9774BD5}"/>
              </a:ext>
            </a:extLst>
          </p:cNvPr>
          <p:cNvSpPr/>
          <p:nvPr/>
        </p:nvSpPr>
        <p:spPr>
          <a:xfrm>
            <a:off x="0" y="14734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	Contributing teams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16964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A02-3F53-41A9-A718-D551D5765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8782" y="808074"/>
            <a:ext cx="11457785" cy="5677393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Contact list for each team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Mosaic login access for CDT staff </a:t>
            </a:r>
            <a:r>
              <a:rPr lang="en-GB" sz="2000" dirty="0">
                <a:solidFill>
                  <a:prstClr val="black"/>
                </a:solidFill>
              </a:rPr>
              <a:t>(Paul Hooper &amp; Sylvania Godfrey) and Admission Avoidance Team s</a:t>
            </a:r>
            <a:r>
              <a:rPr lang="en-GB" sz="2000" dirty="0"/>
              <a:t>taff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Cerner access for ASC staff in HART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Bleep for social worker covering ED.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Mobile phone liaison between staff in CDT, acute therapy and HART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Physical presence of HART SWs in the CDT office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Clarity about the remit of Age UK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SW attendance at weekly board meetings on Peace Ward – required because early discharge planning with stroke survivors is essential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Once weekly early detection / pro-active DPTL huddles between Ash / CDT, Sharon / HART and Gemma, to agree actions required to facilitate discharges for patients where the risk of an extended length of stay due to discharge blockers has been identified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D26C9F-1D20-4288-943B-008BA9774BD5}"/>
              </a:ext>
            </a:extLst>
          </p:cNvPr>
          <p:cNvSpPr/>
          <p:nvPr/>
        </p:nvSpPr>
        <p:spPr>
          <a:xfrm>
            <a:off x="0" y="14734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	Operational enablers 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18488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A02-3F53-41A9-A718-D551D5765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621" y="703173"/>
            <a:ext cx="11558843" cy="5793320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r>
              <a:rPr lang="en-GB" sz="2400" dirty="0"/>
              <a:t>Early detection of potential discharge blockers should start as soon as the patient arrives in ED. </a:t>
            </a:r>
          </a:p>
          <a:p>
            <a:r>
              <a:rPr lang="en-GB" sz="2400" dirty="0"/>
              <a:t>Participating staff should use the aide memoire on slide 9 to help guide their structured conversation with the patient, to identify factors that may extend their length of stay.</a:t>
            </a:r>
          </a:p>
          <a:p>
            <a:r>
              <a:rPr lang="en-GB" sz="2400" dirty="0"/>
              <a:t>Any member of the MDT can undertake early detection activity.</a:t>
            </a:r>
          </a:p>
          <a:p>
            <a:r>
              <a:rPr lang="en-GB" sz="2400" dirty="0"/>
              <a:t>Discharge blockers that can be removed by provision of simple practical support (</a:t>
            </a:r>
            <a:r>
              <a:rPr lang="en-GB" sz="2400" dirty="0" err="1"/>
              <a:t>eg</a:t>
            </a:r>
            <a:r>
              <a:rPr lang="en-GB" sz="2400" dirty="0"/>
              <a:t>: moving furniture) should be referred within 2hrs to Kate Angus at Age UK. </a:t>
            </a:r>
          </a:p>
          <a:p>
            <a:r>
              <a:rPr lang="en-GB" sz="2400" dirty="0"/>
              <a:t>More complex discharge blockers that link to a plan to meet Care Act eligible needs should be raised with ASC/HART within 2hrs by e-mailing </a:t>
            </a:r>
            <a:r>
              <a:rPr lang="en-GB" sz="2400" dirty="0">
                <a:hlinkClick r:id="rId3"/>
              </a:rPr>
              <a:t>WXUHsocialworkteam@walthamforest.gov.uk</a:t>
            </a:r>
            <a:r>
              <a:rPr lang="en-GB" sz="2400" dirty="0"/>
              <a:t>. Tasks will be assigned from there to an early detection / pro-active DPTL SW - Perminder Bhogal or Julius Oladapo, or Nana </a:t>
            </a:r>
            <a:r>
              <a:rPr lang="fi-FI" sz="2400" dirty="0"/>
              <a:t>Nuamah-Kutin (duty SW) in their absence.</a:t>
            </a:r>
          </a:p>
          <a:p>
            <a:r>
              <a:rPr lang="en-GB" sz="2400" dirty="0"/>
              <a:t>Preventing an avoidable admission for the patient in ED is paramount. Therefore, requests for support to remove discharge blockers warrant an urgent response within 2hrs, and must be prioritised.</a:t>
            </a:r>
          </a:p>
          <a:p>
            <a:pPr marL="0" indent="0">
              <a:buNone/>
            </a:pPr>
            <a:r>
              <a:rPr lang="fi-FI" sz="2400" dirty="0"/>
              <a:t> </a:t>
            </a:r>
            <a:endParaRPr lang="en-GB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CA4E1-9BB3-4696-93F6-F0EFC51D6128}"/>
              </a:ext>
            </a:extLst>
          </p:cNvPr>
          <p:cNvSpPr/>
          <p:nvPr/>
        </p:nvSpPr>
        <p:spPr>
          <a:xfrm>
            <a:off x="0" y="118397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Roles and responsibilities – pre-admission areas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86065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B4E2CA-C156-4B0C-BAF2-2557C5609ADD}"/>
              </a:ext>
            </a:extLst>
          </p:cNvPr>
          <p:cNvSpPr/>
          <p:nvPr/>
        </p:nvSpPr>
        <p:spPr>
          <a:xfrm>
            <a:off x="349622" y="972267"/>
            <a:ext cx="10170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24148">
              <a:spcAft>
                <a:spcPts val="1200"/>
              </a:spcAft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defTabSz="1024148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A02-3F53-41A9-A718-D551D5765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621" y="727807"/>
            <a:ext cx="11665169" cy="5987161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Early detection of potential discharge blockers should start as soon as the patient arrives on the ward.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Early detection is led by the patient flow coordinators / case managers in CDT.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CDT staff can use the aide memoire on slide 9 to help guide their structured conversation with the patient, to identify factors that may extend their length of stay.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Discharge blockers that can be removed by provision of simple practical support (</a:t>
            </a:r>
            <a:r>
              <a:rPr lang="en-GB" sz="2000" dirty="0" err="1"/>
              <a:t>eg</a:t>
            </a:r>
            <a:r>
              <a:rPr lang="en-GB" sz="2000" dirty="0"/>
              <a:t>: moving furniture) should be referred within 2hrs to Kate Angus at Age UK.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More complex discharge blockers that link to a plan to meet Care Act eligible needs should be raised with ASC/HART within 2hrs by e-mailing </a:t>
            </a:r>
            <a:r>
              <a:rPr lang="en-GB" sz="2000" dirty="0">
                <a:hlinkClick r:id="rId3"/>
              </a:rPr>
              <a:t>WXUHsocialworkteam@walthamforest.gov.uk</a:t>
            </a:r>
            <a:endParaRPr lang="en-GB" sz="2000" dirty="0"/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Tasks will be assigned from there to an early detection / pro-active DPTL SW - Perminder Bhogal or Julius Oladapo, or Nana Nuamah-Kutin (duty SW) in their absence.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CDT staff can also speak to Perminder and/or Julius in the CDT team room (after sending a request to the generic e-mail in-box), and if Perminder or Julius have capacity they will assist straight away.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000" dirty="0"/>
              <a:t>Preventing an extended length of stay for the patient on a ward is paramount. Therefore, requests for support to remove discharge blockers warrant a same day response and must be prioritised.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CA4E1-9BB3-4696-93F6-F0EFC51D6128}"/>
              </a:ext>
            </a:extLst>
          </p:cNvPr>
          <p:cNvSpPr/>
          <p:nvPr/>
        </p:nvSpPr>
        <p:spPr>
          <a:xfrm>
            <a:off x="0" y="143032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Roles and responsibilities – wards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44962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B4E2CA-C156-4B0C-BAF2-2557C5609ADD}"/>
              </a:ext>
            </a:extLst>
          </p:cNvPr>
          <p:cNvSpPr/>
          <p:nvPr/>
        </p:nvSpPr>
        <p:spPr>
          <a:xfrm>
            <a:off x="349622" y="972267"/>
            <a:ext cx="10170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24148">
              <a:spcAft>
                <a:spcPts val="1200"/>
              </a:spcAft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defTabSz="1024148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A02-3F53-41A9-A718-D551D5765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621" y="988484"/>
            <a:ext cx="11665169" cy="5593069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pPr marL="0" indent="0" defTabSz="1024148">
              <a:spcAft>
                <a:spcPts val="1200"/>
              </a:spcAft>
              <a:buNone/>
              <a:defRPr/>
            </a:pPr>
            <a:r>
              <a:rPr lang="en-GB" sz="2400" u="sng" dirty="0"/>
              <a:t>Pre-admission areas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If a referral is made to ASC/HART for a discharge blocker to be addressed and this is not responded to within 2hrs, the referrer should e-mail </a:t>
            </a:r>
            <a:r>
              <a:rPr lang="fi-FI" sz="2000" dirty="0">
                <a:hlinkClick r:id="rId3"/>
              </a:rPr>
              <a:t>Sharon.Samain@walthamforest.gov.uk</a:t>
            </a:r>
            <a:r>
              <a:rPr lang="fi-FI" sz="2000" dirty="0"/>
              <a:t> </a:t>
            </a:r>
            <a:r>
              <a:rPr lang="fi-FI" sz="2400" dirty="0"/>
              <a:t>(HART TM)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If there is no response by close of business that day, the referrer should e-mail </a:t>
            </a:r>
            <a:r>
              <a:rPr lang="nn-NO" sz="2400" dirty="0"/>
              <a:t> </a:t>
            </a:r>
            <a:r>
              <a:rPr lang="nn-NO" sz="2000" dirty="0">
                <a:hlinkClick r:id="rId4"/>
              </a:rPr>
              <a:t>Michael.Kite@walthamforest.gov.uk</a:t>
            </a:r>
            <a:r>
              <a:rPr lang="nn-NO" sz="2000" dirty="0"/>
              <a:t> </a:t>
            </a:r>
            <a:r>
              <a:rPr lang="nn-NO" sz="2400" dirty="0"/>
              <a:t>(Interim Head of Service) </a:t>
            </a:r>
          </a:p>
          <a:p>
            <a:pPr marL="0" indent="0" defTabSz="1024148">
              <a:spcAft>
                <a:spcPts val="1200"/>
              </a:spcAft>
              <a:buNone/>
              <a:defRPr/>
            </a:pPr>
            <a:r>
              <a:rPr lang="en-GB" sz="2400" u="sng" dirty="0"/>
              <a:t>Admission wards </a:t>
            </a:r>
          </a:p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If a referral is made to ASC/HART for a discharge blocker to be addressed and this is not responded to by close of business that day, the referrer should e-mail </a:t>
            </a:r>
            <a:r>
              <a:rPr lang="en-GB" sz="2000" dirty="0">
                <a:hlinkClick r:id="rId3"/>
              </a:rPr>
              <a:t>Sharon.Samain@walthamforest.gov.uk</a:t>
            </a:r>
            <a:endParaRPr lang="en-GB" sz="2000" dirty="0"/>
          </a:p>
          <a:p>
            <a:pPr defTabSz="1024148">
              <a:spcAft>
                <a:spcPts val="1200"/>
              </a:spcAft>
              <a:defRPr/>
            </a:pPr>
            <a:r>
              <a:rPr lang="en-GB" sz="2400" dirty="0"/>
              <a:t>If there is no response by close of business the following day, the referrer should e-mail </a:t>
            </a:r>
            <a:r>
              <a:rPr lang="nn-NO" sz="2400" dirty="0"/>
              <a:t> </a:t>
            </a:r>
            <a:r>
              <a:rPr lang="nn-NO" sz="2000" dirty="0">
                <a:hlinkClick r:id="rId4"/>
              </a:rPr>
              <a:t>Michael.Kite@walthamforest.gov.uk</a:t>
            </a:r>
            <a:r>
              <a:rPr lang="nn-NO" sz="2000" dirty="0"/>
              <a:t> </a:t>
            </a:r>
            <a:endParaRPr lang="en-GB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CA4E1-9BB3-4696-93F6-F0EFC51D6128}"/>
              </a:ext>
            </a:extLst>
          </p:cNvPr>
          <p:cNvSpPr/>
          <p:nvPr/>
        </p:nvSpPr>
        <p:spPr>
          <a:xfrm>
            <a:off x="0" y="143032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Escalation process 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96009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B4E2CA-C156-4B0C-BAF2-2557C5609ADD}"/>
              </a:ext>
            </a:extLst>
          </p:cNvPr>
          <p:cNvSpPr/>
          <p:nvPr/>
        </p:nvSpPr>
        <p:spPr>
          <a:xfrm>
            <a:off x="349622" y="1026752"/>
            <a:ext cx="10170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24148">
              <a:spcAft>
                <a:spcPts val="1200"/>
              </a:spcAft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42950" lvl="1" indent="-285750" defTabSz="1024148"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endParaRPr lang="en-GB" sz="15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C9DEA1-3B44-4D14-BBA5-D3B6BEC1F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9621" y="584791"/>
            <a:ext cx="11633271" cy="6162299"/>
          </a:xfrm>
          <a:ln w="38100">
            <a:solidFill>
              <a:srgbClr val="AEE0DA"/>
            </a:solidFill>
          </a:ln>
        </p:spPr>
        <p:txBody>
          <a:bodyPr>
            <a:noAutofit/>
          </a:bodyPr>
          <a:lstStyle/>
          <a:p>
            <a:r>
              <a:rPr lang="en-GB" sz="1800" dirty="0"/>
              <a:t>Does the patient have the mental capacity to make informed decisions about their care and support needs? </a:t>
            </a:r>
          </a:p>
          <a:p>
            <a:r>
              <a:rPr lang="en-GB" sz="1800" dirty="0"/>
              <a:t>Does the patient have potential to be re-abled? If they are on Peace ward, early discharge planning is vital.  </a:t>
            </a:r>
          </a:p>
          <a:p>
            <a:r>
              <a:rPr lang="en-GB" sz="1800" dirty="0"/>
              <a:t>Has an OT/PT assessment been completed where appropriate? </a:t>
            </a:r>
          </a:p>
          <a:p>
            <a:r>
              <a:rPr lang="en-GB" sz="1800" dirty="0"/>
              <a:t>Does the person have an existing care package in place? If so, is this ASC-funded or self-funded? </a:t>
            </a:r>
          </a:p>
          <a:p>
            <a:r>
              <a:rPr lang="en-GB" sz="1800" dirty="0"/>
              <a:t>Does the patient need equipment for them to be discharged safely? If yes, who is ordering it? Has a delivery date been confirmed? </a:t>
            </a:r>
          </a:p>
          <a:p>
            <a:r>
              <a:rPr lang="en-GB" sz="1800" dirty="0"/>
              <a:t>Does the patient need a community alarm or telecare? </a:t>
            </a:r>
          </a:p>
          <a:p>
            <a:r>
              <a:rPr lang="en-GB" sz="1800" dirty="0"/>
              <a:t>Is a </a:t>
            </a:r>
            <a:r>
              <a:rPr lang="en-GB" sz="1800" dirty="0" err="1"/>
              <a:t>keysafe</a:t>
            </a:r>
            <a:r>
              <a:rPr lang="en-GB" sz="1800" dirty="0"/>
              <a:t> required? </a:t>
            </a:r>
          </a:p>
          <a:p>
            <a:r>
              <a:rPr lang="en-GB" sz="1800" dirty="0"/>
              <a:t>Is a </a:t>
            </a:r>
            <a:r>
              <a:rPr lang="en-GB" sz="1800" dirty="0" err="1"/>
              <a:t>keysafe</a:t>
            </a:r>
            <a:r>
              <a:rPr lang="en-GB" sz="1800" dirty="0"/>
              <a:t> in situ? If so, has the code been recorded? </a:t>
            </a:r>
          </a:p>
          <a:p>
            <a:r>
              <a:rPr lang="en-GB" sz="1800" dirty="0"/>
              <a:t>Is a system for management of medication in place? </a:t>
            </a:r>
          </a:p>
          <a:p>
            <a:r>
              <a:rPr lang="en-GB" sz="1800" dirty="0"/>
              <a:t>Does the patient need furniture to be moved at home, or do they require a micro-environment? </a:t>
            </a:r>
          </a:p>
          <a:p>
            <a:r>
              <a:rPr lang="en-GB" sz="1800" dirty="0"/>
              <a:t>Is the patient’s home environment cluttered? </a:t>
            </a:r>
          </a:p>
          <a:p>
            <a:r>
              <a:rPr lang="en-GB" sz="1800" dirty="0"/>
              <a:t>Are their safeguarding concerns that could extend the patient’s length of stay? </a:t>
            </a:r>
          </a:p>
          <a:p>
            <a:r>
              <a:rPr lang="en-GB" sz="1800" dirty="0"/>
              <a:t>Are there complex family dynamics that need to be addressed? </a:t>
            </a:r>
          </a:p>
          <a:p>
            <a:r>
              <a:rPr lang="en-GB" sz="1800" dirty="0"/>
              <a:t>Is the patient potentially or actually homeless? </a:t>
            </a:r>
          </a:p>
          <a:p>
            <a:r>
              <a:rPr lang="en-GB" sz="1800" dirty="0"/>
              <a:t>Does the patient have recourse to public funds? If not, is their Home Office status known? </a:t>
            </a:r>
          </a:p>
          <a:p>
            <a:r>
              <a:rPr lang="en-GB" sz="1800" dirty="0"/>
              <a:t>Any other concerns?</a:t>
            </a:r>
          </a:p>
          <a:p>
            <a:pPr marL="0" indent="0">
              <a:buNone/>
            </a:pPr>
            <a:endParaRPr lang="en-GB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CA4E1-9BB3-4696-93F6-F0EFC51D6128}"/>
              </a:ext>
            </a:extLst>
          </p:cNvPr>
          <p:cNvSpPr/>
          <p:nvPr/>
        </p:nvSpPr>
        <p:spPr>
          <a:xfrm>
            <a:off x="0" y="11091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Aide memoire for interviewing patients on arrival (ED or ward)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04864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2BDE75156B7F4CA22238E871FFB674" ma:contentTypeVersion="6" ma:contentTypeDescription="Create a new document." ma:contentTypeScope="" ma:versionID="4ec3406bfc87191500b0f196f327005d">
  <xsd:schema xmlns:xsd="http://www.w3.org/2001/XMLSchema" xmlns:xs="http://www.w3.org/2001/XMLSchema" xmlns:p="http://schemas.microsoft.com/office/2006/metadata/properties" xmlns:ns2="d631bd51-4307-438d-b205-60f89387361b" xmlns:ns3="182c8f95-4b42-4fd5-aa69-5c9f7cdc8213" targetNamespace="http://schemas.microsoft.com/office/2006/metadata/properties" ma:root="true" ma:fieldsID="b73fdb633d085bf4bbdbd4c781e4f393" ns2:_="" ns3:_="">
    <xsd:import namespace="d631bd51-4307-438d-b205-60f89387361b"/>
    <xsd:import namespace="182c8f95-4b42-4fd5-aa69-5c9f7cdc82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1bd51-4307-438d-b205-60f8938736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2c8f95-4b42-4fd5-aa69-5c9f7cdc821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E1CECD-EF79-4EA6-B3EA-6FEFDF3B0F88}"/>
</file>

<file path=customXml/itemProps2.xml><?xml version="1.0" encoding="utf-8"?>
<ds:datastoreItem xmlns:ds="http://schemas.openxmlformats.org/officeDocument/2006/customXml" ds:itemID="{8F3C12AB-17EB-41C5-B3E3-54614D5825E0}"/>
</file>

<file path=customXml/itemProps3.xml><?xml version="1.0" encoding="utf-8"?>
<ds:datastoreItem xmlns:ds="http://schemas.openxmlformats.org/officeDocument/2006/customXml" ds:itemID="{5040A3C9-65D4-40BE-A2C5-170482B8B646}"/>
</file>

<file path=docProps/app.xml><?xml version="1.0" encoding="utf-8"?>
<Properties xmlns="http://schemas.openxmlformats.org/officeDocument/2006/extended-properties" xmlns:vt="http://schemas.openxmlformats.org/officeDocument/2006/docPropsVTypes">
  <TotalTime>3058</TotalTime>
  <Words>2010</Words>
  <Application>Microsoft Office PowerPoint</Application>
  <PresentationFormat>Widescreen</PresentationFormat>
  <Paragraphs>137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Courier New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 Care</dc:title>
  <dc:creator>Michael Cleary</dc:creator>
  <cp:lastModifiedBy>Michael Kite</cp:lastModifiedBy>
  <cp:revision>56</cp:revision>
  <dcterms:created xsi:type="dcterms:W3CDTF">2021-04-13T12:56:00Z</dcterms:created>
  <dcterms:modified xsi:type="dcterms:W3CDTF">2021-11-19T07:52:20Z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0x010100542BDE75156B7F4CA22238E871FFB674</vt:lpwstr>
  </property>
</Properties>
</file>