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0" r:id="rId6"/>
  </p:sldMasterIdLst>
  <p:notesMasterIdLst>
    <p:notesMasterId r:id="rId24"/>
  </p:notesMasterIdLst>
  <p:sldIdLst>
    <p:sldId id="293" r:id="rId7"/>
    <p:sldId id="285" r:id="rId8"/>
    <p:sldId id="282" r:id="rId9"/>
    <p:sldId id="286" r:id="rId10"/>
    <p:sldId id="295" r:id="rId11"/>
    <p:sldId id="288" r:id="rId12"/>
    <p:sldId id="289" r:id="rId13"/>
    <p:sldId id="290" r:id="rId14"/>
    <p:sldId id="291" r:id="rId15"/>
    <p:sldId id="296" r:id="rId16"/>
    <p:sldId id="292" r:id="rId17"/>
    <p:sldId id="298" r:id="rId18"/>
    <p:sldId id="297" r:id="rId19"/>
    <p:sldId id="283" r:id="rId20"/>
    <p:sldId id="284" r:id="rId21"/>
    <p:sldId id="294"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311"/>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98E20-3645-4237-B181-05DFC603EB57}" v="3" dt="2023-11-16T10:33:33.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308" autoAdjust="0"/>
  </p:normalViewPr>
  <p:slideViewPr>
    <p:cSldViewPr snapToGrid="0">
      <p:cViewPr varScale="1">
        <p:scale>
          <a:sx n="62" d="100"/>
          <a:sy n="62" d="100"/>
        </p:scale>
        <p:origin x="76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www.scie.org.uk/co-production/supporting/making-events-accessibl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scie.org.uk/co-production/supporting/making-events-accessible"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AC44D-4A0F-412F-A7D9-DD73855E051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16CB8176-66ED-4217-A623-B1ADAF72C2B3}">
      <dgm:prSet phldrT="[Text]"/>
      <dgm:spPr/>
      <dgm:t>
        <a:bodyPr/>
        <a:lstStyle/>
        <a:p>
          <a:r>
            <a:rPr lang="en-GB" b="1" dirty="0"/>
            <a:t>Coercion</a:t>
          </a:r>
        </a:p>
      </dgm:t>
    </dgm:pt>
    <dgm:pt modelId="{286B9D5D-18FD-4C17-BF1B-1228B592A0E4}" type="parTrans" cxnId="{616D029E-E0F0-4339-BA4B-17CF35272A18}">
      <dgm:prSet/>
      <dgm:spPr/>
      <dgm:t>
        <a:bodyPr/>
        <a:lstStyle/>
        <a:p>
          <a:endParaRPr lang="en-GB"/>
        </a:p>
      </dgm:t>
    </dgm:pt>
    <dgm:pt modelId="{0889E908-B3C6-4489-BF8D-89FD8A59CE89}" type="sibTrans" cxnId="{616D029E-E0F0-4339-BA4B-17CF35272A18}">
      <dgm:prSet/>
      <dgm:spPr/>
      <dgm:t>
        <a:bodyPr/>
        <a:lstStyle/>
        <a:p>
          <a:endParaRPr lang="en-GB"/>
        </a:p>
      </dgm:t>
    </dgm:pt>
    <dgm:pt modelId="{3CFAB32D-0F88-4E8A-9D6B-D640B708B299}">
      <dgm:prSet phldrT="[Text]"/>
      <dgm:spPr/>
      <dgm:t>
        <a:bodyPr/>
        <a:lstStyle/>
        <a:p>
          <a:r>
            <a:rPr lang="en-GB" b="1" dirty="0"/>
            <a:t>Educating</a:t>
          </a:r>
        </a:p>
      </dgm:t>
    </dgm:pt>
    <dgm:pt modelId="{42F4C264-C04A-4724-94FB-360B6C7E10AF}" type="parTrans" cxnId="{8873CD6F-E22C-49FA-B9DE-C1EA82D89F74}">
      <dgm:prSet/>
      <dgm:spPr/>
      <dgm:t>
        <a:bodyPr/>
        <a:lstStyle/>
        <a:p>
          <a:endParaRPr lang="en-GB"/>
        </a:p>
      </dgm:t>
    </dgm:pt>
    <dgm:pt modelId="{22373F8A-5939-4359-9C61-0C2C73F23346}" type="sibTrans" cxnId="{8873CD6F-E22C-49FA-B9DE-C1EA82D89F74}">
      <dgm:prSet/>
      <dgm:spPr/>
      <dgm:t>
        <a:bodyPr/>
        <a:lstStyle/>
        <a:p>
          <a:endParaRPr lang="en-GB"/>
        </a:p>
      </dgm:t>
    </dgm:pt>
    <dgm:pt modelId="{4A0AF2A3-232E-4292-884C-E55B5C16ABB6}">
      <dgm:prSet phldrT="[Text]"/>
      <dgm:spPr/>
      <dgm:t>
        <a:bodyPr/>
        <a:lstStyle/>
        <a:p>
          <a:r>
            <a:rPr lang="en-GB" b="1" dirty="0"/>
            <a:t>Informing</a:t>
          </a:r>
        </a:p>
      </dgm:t>
    </dgm:pt>
    <dgm:pt modelId="{0390934B-9508-4249-89F1-C17FF3989B02}" type="parTrans" cxnId="{E2C2AA80-E345-43C1-AD8D-B7F62D11A148}">
      <dgm:prSet/>
      <dgm:spPr/>
      <dgm:t>
        <a:bodyPr/>
        <a:lstStyle/>
        <a:p>
          <a:endParaRPr lang="en-GB"/>
        </a:p>
      </dgm:t>
    </dgm:pt>
    <dgm:pt modelId="{927054EA-2840-48B5-9E77-C69035B06847}" type="sibTrans" cxnId="{E2C2AA80-E345-43C1-AD8D-B7F62D11A148}">
      <dgm:prSet/>
      <dgm:spPr/>
      <dgm:t>
        <a:bodyPr/>
        <a:lstStyle/>
        <a:p>
          <a:endParaRPr lang="en-GB"/>
        </a:p>
      </dgm:t>
    </dgm:pt>
    <dgm:pt modelId="{4BD09DF2-15B6-4C60-8004-5010CE64381D}">
      <dgm:prSet phldrT="[Text]"/>
      <dgm:spPr/>
      <dgm:t>
        <a:bodyPr/>
        <a:lstStyle/>
        <a:p>
          <a:r>
            <a:rPr lang="en-GB" b="1" dirty="0"/>
            <a:t>Co-production</a:t>
          </a:r>
        </a:p>
      </dgm:t>
    </dgm:pt>
    <dgm:pt modelId="{A1676E18-6526-4F22-91E4-4F756CCB0862}" type="parTrans" cxnId="{D280FD36-3672-4461-B1F4-383544614F4B}">
      <dgm:prSet/>
      <dgm:spPr/>
      <dgm:t>
        <a:bodyPr/>
        <a:lstStyle/>
        <a:p>
          <a:endParaRPr lang="en-GB"/>
        </a:p>
      </dgm:t>
    </dgm:pt>
    <dgm:pt modelId="{5E7AEF43-243E-4A35-91D1-5E1A1569CC9D}" type="sibTrans" cxnId="{D280FD36-3672-4461-B1F4-383544614F4B}">
      <dgm:prSet/>
      <dgm:spPr/>
      <dgm:t>
        <a:bodyPr/>
        <a:lstStyle/>
        <a:p>
          <a:endParaRPr lang="en-GB"/>
        </a:p>
      </dgm:t>
    </dgm:pt>
    <dgm:pt modelId="{A1D196A8-6370-4B4F-9664-4EE3B50C5F18}">
      <dgm:prSet phldrT="[Text]"/>
      <dgm:spPr/>
      <dgm:t>
        <a:bodyPr/>
        <a:lstStyle/>
        <a:p>
          <a:r>
            <a:rPr lang="en-GB" b="1" dirty="0"/>
            <a:t>Consultation</a:t>
          </a:r>
        </a:p>
      </dgm:t>
    </dgm:pt>
    <dgm:pt modelId="{DA8632FD-7A45-4A79-8729-B647DE9B74FC}" type="parTrans" cxnId="{9E2B6639-5E1D-41AD-A92A-C2465D9C2768}">
      <dgm:prSet/>
      <dgm:spPr/>
      <dgm:t>
        <a:bodyPr/>
        <a:lstStyle/>
        <a:p>
          <a:endParaRPr lang="en-GB"/>
        </a:p>
      </dgm:t>
    </dgm:pt>
    <dgm:pt modelId="{E3F5B99E-D7C6-4568-834C-6B8300269260}" type="sibTrans" cxnId="{9E2B6639-5E1D-41AD-A92A-C2465D9C2768}">
      <dgm:prSet/>
      <dgm:spPr/>
      <dgm:t>
        <a:bodyPr/>
        <a:lstStyle/>
        <a:p>
          <a:endParaRPr lang="en-GB"/>
        </a:p>
      </dgm:t>
    </dgm:pt>
    <dgm:pt modelId="{B20E511F-BA11-4241-93EE-96A17E6697FB}">
      <dgm:prSet phldrT="[Text]"/>
      <dgm:spPr/>
      <dgm:t>
        <a:bodyPr/>
        <a:lstStyle/>
        <a:p>
          <a:r>
            <a:rPr lang="en-GB" b="1" dirty="0"/>
            <a:t>Engagement</a:t>
          </a:r>
        </a:p>
      </dgm:t>
    </dgm:pt>
    <dgm:pt modelId="{263563F1-156E-47EE-B16A-31285DEAAA91}" type="parTrans" cxnId="{EEAD640A-5499-4559-A693-FCA444EC27FC}">
      <dgm:prSet/>
      <dgm:spPr/>
      <dgm:t>
        <a:bodyPr/>
        <a:lstStyle/>
        <a:p>
          <a:endParaRPr lang="en-GB"/>
        </a:p>
      </dgm:t>
    </dgm:pt>
    <dgm:pt modelId="{36415D28-12F0-49EB-9033-1C5D7F7DA2EB}" type="sibTrans" cxnId="{EEAD640A-5499-4559-A693-FCA444EC27FC}">
      <dgm:prSet/>
      <dgm:spPr/>
      <dgm:t>
        <a:bodyPr/>
        <a:lstStyle/>
        <a:p>
          <a:endParaRPr lang="en-GB"/>
        </a:p>
      </dgm:t>
    </dgm:pt>
    <dgm:pt modelId="{D558B3E0-F34A-4D7D-8F17-FB7799613ED5}">
      <dgm:prSet phldrT="[Text]"/>
      <dgm:spPr/>
      <dgm:t>
        <a:bodyPr/>
        <a:lstStyle/>
        <a:p>
          <a:r>
            <a:rPr lang="en-GB" b="1" dirty="0"/>
            <a:t>Co-design</a:t>
          </a:r>
        </a:p>
      </dgm:t>
    </dgm:pt>
    <dgm:pt modelId="{B5530C5F-A27C-4D08-8140-6D14C8C15E10}" type="parTrans" cxnId="{ADAB69B9-69CE-4E98-ADD7-D95C05C6EDBB}">
      <dgm:prSet/>
      <dgm:spPr/>
      <dgm:t>
        <a:bodyPr/>
        <a:lstStyle/>
        <a:p>
          <a:endParaRPr lang="en-GB"/>
        </a:p>
      </dgm:t>
    </dgm:pt>
    <dgm:pt modelId="{6832F1E6-5D26-46A8-9DDC-F6EE87071FF4}" type="sibTrans" cxnId="{ADAB69B9-69CE-4E98-ADD7-D95C05C6EDBB}">
      <dgm:prSet/>
      <dgm:spPr/>
      <dgm:t>
        <a:bodyPr/>
        <a:lstStyle/>
        <a:p>
          <a:endParaRPr lang="en-GB"/>
        </a:p>
      </dgm:t>
    </dgm:pt>
    <dgm:pt modelId="{49D9A901-E90D-40C8-83CB-29E7B9249157}" type="pres">
      <dgm:prSet presAssocID="{C9EAC44D-4A0F-412F-A7D9-DD73855E0511}" presName="CompostProcess" presStyleCnt="0">
        <dgm:presLayoutVars>
          <dgm:dir/>
          <dgm:resizeHandles val="exact"/>
        </dgm:presLayoutVars>
      </dgm:prSet>
      <dgm:spPr/>
    </dgm:pt>
    <dgm:pt modelId="{344184B6-C7A8-480F-A528-8895BF11F92F}" type="pres">
      <dgm:prSet presAssocID="{C9EAC44D-4A0F-412F-A7D9-DD73855E0511}" presName="arrow" presStyleLbl="bgShp" presStyleIdx="0" presStyleCnt="1"/>
      <dgm:spPr/>
    </dgm:pt>
    <dgm:pt modelId="{9A6F4A37-C03B-43FB-ABD3-0A83E5C39B08}" type="pres">
      <dgm:prSet presAssocID="{C9EAC44D-4A0F-412F-A7D9-DD73855E0511}" presName="linearProcess" presStyleCnt="0"/>
      <dgm:spPr/>
    </dgm:pt>
    <dgm:pt modelId="{CCE109F1-F645-41C0-842B-91AC8BA07C85}" type="pres">
      <dgm:prSet presAssocID="{16CB8176-66ED-4217-A623-B1ADAF72C2B3}" presName="textNode" presStyleLbl="node1" presStyleIdx="0" presStyleCnt="7">
        <dgm:presLayoutVars>
          <dgm:bulletEnabled val="1"/>
        </dgm:presLayoutVars>
      </dgm:prSet>
      <dgm:spPr/>
    </dgm:pt>
    <dgm:pt modelId="{ADBAEFC3-B9D3-4B96-8114-37D88138CE72}" type="pres">
      <dgm:prSet presAssocID="{0889E908-B3C6-4489-BF8D-89FD8A59CE89}" presName="sibTrans" presStyleCnt="0"/>
      <dgm:spPr/>
    </dgm:pt>
    <dgm:pt modelId="{78E5B440-413C-41CB-BD5F-8162F3FEFA03}" type="pres">
      <dgm:prSet presAssocID="{3CFAB32D-0F88-4E8A-9D6B-D640B708B299}" presName="textNode" presStyleLbl="node1" presStyleIdx="1" presStyleCnt="7">
        <dgm:presLayoutVars>
          <dgm:bulletEnabled val="1"/>
        </dgm:presLayoutVars>
      </dgm:prSet>
      <dgm:spPr/>
    </dgm:pt>
    <dgm:pt modelId="{38A89EB7-E676-40B0-A7BE-CBD26758EEF3}" type="pres">
      <dgm:prSet presAssocID="{22373F8A-5939-4359-9C61-0C2C73F23346}" presName="sibTrans" presStyleCnt="0"/>
      <dgm:spPr/>
    </dgm:pt>
    <dgm:pt modelId="{F91D3603-82C6-48AE-81FD-9ED563E0CB4C}" type="pres">
      <dgm:prSet presAssocID="{4A0AF2A3-232E-4292-884C-E55B5C16ABB6}" presName="textNode" presStyleLbl="node1" presStyleIdx="2" presStyleCnt="7">
        <dgm:presLayoutVars>
          <dgm:bulletEnabled val="1"/>
        </dgm:presLayoutVars>
      </dgm:prSet>
      <dgm:spPr/>
    </dgm:pt>
    <dgm:pt modelId="{10BD7D09-019C-4778-A2FD-6C2A1FEF0E20}" type="pres">
      <dgm:prSet presAssocID="{927054EA-2840-48B5-9E77-C69035B06847}" presName="sibTrans" presStyleCnt="0"/>
      <dgm:spPr/>
    </dgm:pt>
    <dgm:pt modelId="{2D937CFD-EEEF-4011-A0EA-541A61137BAC}" type="pres">
      <dgm:prSet presAssocID="{A1D196A8-6370-4B4F-9664-4EE3B50C5F18}" presName="textNode" presStyleLbl="node1" presStyleIdx="3" presStyleCnt="7">
        <dgm:presLayoutVars>
          <dgm:bulletEnabled val="1"/>
        </dgm:presLayoutVars>
      </dgm:prSet>
      <dgm:spPr/>
    </dgm:pt>
    <dgm:pt modelId="{938BFAB7-130F-4445-B911-A09E295180A5}" type="pres">
      <dgm:prSet presAssocID="{E3F5B99E-D7C6-4568-834C-6B8300269260}" presName="sibTrans" presStyleCnt="0"/>
      <dgm:spPr/>
    </dgm:pt>
    <dgm:pt modelId="{380862B7-1942-49C4-9F75-BECEE4908B8C}" type="pres">
      <dgm:prSet presAssocID="{B20E511F-BA11-4241-93EE-96A17E6697FB}" presName="textNode" presStyleLbl="node1" presStyleIdx="4" presStyleCnt="7">
        <dgm:presLayoutVars>
          <dgm:bulletEnabled val="1"/>
        </dgm:presLayoutVars>
      </dgm:prSet>
      <dgm:spPr/>
    </dgm:pt>
    <dgm:pt modelId="{3EC76CE5-F116-412C-9D69-D6F26CA5AF63}" type="pres">
      <dgm:prSet presAssocID="{36415D28-12F0-49EB-9033-1C5D7F7DA2EB}" presName="sibTrans" presStyleCnt="0"/>
      <dgm:spPr/>
    </dgm:pt>
    <dgm:pt modelId="{DF74E553-D493-4B9B-81E5-971233B90E85}" type="pres">
      <dgm:prSet presAssocID="{D558B3E0-F34A-4D7D-8F17-FB7799613ED5}" presName="textNode" presStyleLbl="node1" presStyleIdx="5" presStyleCnt="7">
        <dgm:presLayoutVars>
          <dgm:bulletEnabled val="1"/>
        </dgm:presLayoutVars>
      </dgm:prSet>
      <dgm:spPr/>
    </dgm:pt>
    <dgm:pt modelId="{CCCE439C-0F1C-4508-A9B4-0F170E7E9ED3}" type="pres">
      <dgm:prSet presAssocID="{6832F1E6-5D26-46A8-9DDC-F6EE87071FF4}" presName="sibTrans" presStyleCnt="0"/>
      <dgm:spPr/>
    </dgm:pt>
    <dgm:pt modelId="{ACB0FB15-0482-409F-AF8C-18A7FA7A7A7F}" type="pres">
      <dgm:prSet presAssocID="{4BD09DF2-15B6-4C60-8004-5010CE64381D}" presName="textNode" presStyleLbl="node1" presStyleIdx="6" presStyleCnt="7">
        <dgm:presLayoutVars>
          <dgm:bulletEnabled val="1"/>
        </dgm:presLayoutVars>
      </dgm:prSet>
      <dgm:spPr/>
    </dgm:pt>
  </dgm:ptLst>
  <dgm:cxnLst>
    <dgm:cxn modelId="{EEAD640A-5499-4559-A693-FCA444EC27FC}" srcId="{C9EAC44D-4A0F-412F-A7D9-DD73855E0511}" destId="{B20E511F-BA11-4241-93EE-96A17E6697FB}" srcOrd="4" destOrd="0" parTransId="{263563F1-156E-47EE-B16A-31285DEAAA91}" sibTransId="{36415D28-12F0-49EB-9033-1C5D7F7DA2EB}"/>
    <dgm:cxn modelId="{13927D18-1D0B-47F7-AA21-A44578FE4D91}" type="presOf" srcId="{A1D196A8-6370-4B4F-9664-4EE3B50C5F18}" destId="{2D937CFD-EEEF-4011-A0EA-541A61137BAC}" srcOrd="0" destOrd="0" presId="urn:microsoft.com/office/officeart/2005/8/layout/hProcess9"/>
    <dgm:cxn modelId="{935DB036-6616-4D0B-8016-1716ECEF1F65}" type="presOf" srcId="{4BD09DF2-15B6-4C60-8004-5010CE64381D}" destId="{ACB0FB15-0482-409F-AF8C-18A7FA7A7A7F}" srcOrd="0" destOrd="0" presId="urn:microsoft.com/office/officeart/2005/8/layout/hProcess9"/>
    <dgm:cxn modelId="{D280FD36-3672-4461-B1F4-383544614F4B}" srcId="{C9EAC44D-4A0F-412F-A7D9-DD73855E0511}" destId="{4BD09DF2-15B6-4C60-8004-5010CE64381D}" srcOrd="6" destOrd="0" parTransId="{A1676E18-6526-4F22-91E4-4F756CCB0862}" sibTransId="{5E7AEF43-243E-4A35-91D1-5E1A1569CC9D}"/>
    <dgm:cxn modelId="{9E2B6639-5E1D-41AD-A92A-C2465D9C2768}" srcId="{C9EAC44D-4A0F-412F-A7D9-DD73855E0511}" destId="{A1D196A8-6370-4B4F-9664-4EE3B50C5F18}" srcOrd="3" destOrd="0" parTransId="{DA8632FD-7A45-4A79-8729-B647DE9B74FC}" sibTransId="{E3F5B99E-D7C6-4568-834C-6B8300269260}"/>
    <dgm:cxn modelId="{D6F8E847-045C-4F8B-A075-740F8F1611A8}" type="presOf" srcId="{4A0AF2A3-232E-4292-884C-E55B5C16ABB6}" destId="{F91D3603-82C6-48AE-81FD-9ED563E0CB4C}" srcOrd="0" destOrd="0" presId="urn:microsoft.com/office/officeart/2005/8/layout/hProcess9"/>
    <dgm:cxn modelId="{8873CD6F-E22C-49FA-B9DE-C1EA82D89F74}" srcId="{C9EAC44D-4A0F-412F-A7D9-DD73855E0511}" destId="{3CFAB32D-0F88-4E8A-9D6B-D640B708B299}" srcOrd="1" destOrd="0" parTransId="{42F4C264-C04A-4724-94FB-360B6C7E10AF}" sibTransId="{22373F8A-5939-4359-9C61-0C2C73F23346}"/>
    <dgm:cxn modelId="{AAA3467D-D7F1-48E2-8B95-8B85EA9C03EB}" type="presOf" srcId="{16CB8176-66ED-4217-A623-B1ADAF72C2B3}" destId="{CCE109F1-F645-41C0-842B-91AC8BA07C85}" srcOrd="0" destOrd="0" presId="urn:microsoft.com/office/officeart/2005/8/layout/hProcess9"/>
    <dgm:cxn modelId="{E2C2AA80-E345-43C1-AD8D-B7F62D11A148}" srcId="{C9EAC44D-4A0F-412F-A7D9-DD73855E0511}" destId="{4A0AF2A3-232E-4292-884C-E55B5C16ABB6}" srcOrd="2" destOrd="0" parTransId="{0390934B-9508-4249-89F1-C17FF3989B02}" sibTransId="{927054EA-2840-48B5-9E77-C69035B06847}"/>
    <dgm:cxn modelId="{FA0DF497-F4D3-4662-8244-AFC6EDD9EC4F}" type="presOf" srcId="{D558B3E0-F34A-4D7D-8F17-FB7799613ED5}" destId="{DF74E553-D493-4B9B-81E5-971233B90E85}" srcOrd="0" destOrd="0" presId="urn:microsoft.com/office/officeart/2005/8/layout/hProcess9"/>
    <dgm:cxn modelId="{DB15C398-3B01-4F56-AB31-FCA9FAA9655E}" type="presOf" srcId="{B20E511F-BA11-4241-93EE-96A17E6697FB}" destId="{380862B7-1942-49C4-9F75-BECEE4908B8C}" srcOrd="0" destOrd="0" presId="urn:microsoft.com/office/officeart/2005/8/layout/hProcess9"/>
    <dgm:cxn modelId="{616D029E-E0F0-4339-BA4B-17CF35272A18}" srcId="{C9EAC44D-4A0F-412F-A7D9-DD73855E0511}" destId="{16CB8176-66ED-4217-A623-B1ADAF72C2B3}" srcOrd="0" destOrd="0" parTransId="{286B9D5D-18FD-4C17-BF1B-1228B592A0E4}" sibTransId="{0889E908-B3C6-4489-BF8D-89FD8A59CE89}"/>
    <dgm:cxn modelId="{9160CBA4-E069-4C8C-8012-3056105FDA6A}" type="presOf" srcId="{3CFAB32D-0F88-4E8A-9D6B-D640B708B299}" destId="{78E5B440-413C-41CB-BD5F-8162F3FEFA03}" srcOrd="0" destOrd="0" presId="urn:microsoft.com/office/officeart/2005/8/layout/hProcess9"/>
    <dgm:cxn modelId="{ADAB69B9-69CE-4E98-ADD7-D95C05C6EDBB}" srcId="{C9EAC44D-4A0F-412F-A7D9-DD73855E0511}" destId="{D558B3E0-F34A-4D7D-8F17-FB7799613ED5}" srcOrd="5" destOrd="0" parTransId="{B5530C5F-A27C-4D08-8140-6D14C8C15E10}" sibTransId="{6832F1E6-5D26-46A8-9DDC-F6EE87071FF4}"/>
    <dgm:cxn modelId="{27E78FE0-C6C8-4890-A855-A15C69BB32BF}" type="presOf" srcId="{C9EAC44D-4A0F-412F-A7D9-DD73855E0511}" destId="{49D9A901-E90D-40C8-83CB-29E7B9249157}" srcOrd="0" destOrd="0" presId="urn:microsoft.com/office/officeart/2005/8/layout/hProcess9"/>
    <dgm:cxn modelId="{C9E4A320-07DF-437F-BD96-C2FE81AE987F}" type="presParOf" srcId="{49D9A901-E90D-40C8-83CB-29E7B9249157}" destId="{344184B6-C7A8-480F-A528-8895BF11F92F}" srcOrd="0" destOrd="0" presId="urn:microsoft.com/office/officeart/2005/8/layout/hProcess9"/>
    <dgm:cxn modelId="{40A4D153-FCF7-4DF9-9EFD-42D5351E4036}" type="presParOf" srcId="{49D9A901-E90D-40C8-83CB-29E7B9249157}" destId="{9A6F4A37-C03B-43FB-ABD3-0A83E5C39B08}" srcOrd="1" destOrd="0" presId="urn:microsoft.com/office/officeart/2005/8/layout/hProcess9"/>
    <dgm:cxn modelId="{8DA44A69-5AD2-489F-8FAE-2D70BC0B7A86}" type="presParOf" srcId="{9A6F4A37-C03B-43FB-ABD3-0A83E5C39B08}" destId="{CCE109F1-F645-41C0-842B-91AC8BA07C85}" srcOrd="0" destOrd="0" presId="urn:microsoft.com/office/officeart/2005/8/layout/hProcess9"/>
    <dgm:cxn modelId="{C791AC13-90D3-468C-816E-A46E94593DA1}" type="presParOf" srcId="{9A6F4A37-C03B-43FB-ABD3-0A83E5C39B08}" destId="{ADBAEFC3-B9D3-4B96-8114-37D88138CE72}" srcOrd="1" destOrd="0" presId="urn:microsoft.com/office/officeart/2005/8/layout/hProcess9"/>
    <dgm:cxn modelId="{20F96EA3-94F8-41F0-9BC6-50C49BD97E32}" type="presParOf" srcId="{9A6F4A37-C03B-43FB-ABD3-0A83E5C39B08}" destId="{78E5B440-413C-41CB-BD5F-8162F3FEFA03}" srcOrd="2" destOrd="0" presId="urn:microsoft.com/office/officeart/2005/8/layout/hProcess9"/>
    <dgm:cxn modelId="{DAA9D19C-3E63-4E3A-9F3C-4B18A4AA5E07}" type="presParOf" srcId="{9A6F4A37-C03B-43FB-ABD3-0A83E5C39B08}" destId="{38A89EB7-E676-40B0-A7BE-CBD26758EEF3}" srcOrd="3" destOrd="0" presId="urn:microsoft.com/office/officeart/2005/8/layout/hProcess9"/>
    <dgm:cxn modelId="{FCB655DC-BFCD-4DD0-8E51-C34A9BEDCD64}" type="presParOf" srcId="{9A6F4A37-C03B-43FB-ABD3-0A83E5C39B08}" destId="{F91D3603-82C6-48AE-81FD-9ED563E0CB4C}" srcOrd="4" destOrd="0" presId="urn:microsoft.com/office/officeart/2005/8/layout/hProcess9"/>
    <dgm:cxn modelId="{ABD7009C-8D5B-43C0-8489-8CE06D1AC523}" type="presParOf" srcId="{9A6F4A37-C03B-43FB-ABD3-0A83E5C39B08}" destId="{10BD7D09-019C-4778-A2FD-6C2A1FEF0E20}" srcOrd="5" destOrd="0" presId="urn:microsoft.com/office/officeart/2005/8/layout/hProcess9"/>
    <dgm:cxn modelId="{1BA225EE-048D-4EC2-9558-1E2D940A9679}" type="presParOf" srcId="{9A6F4A37-C03B-43FB-ABD3-0A83E5C39B08}" destId="{2D937CFD-EEEF-4011-A0EA-541A61137BAC}" srcOrd="6" destOrd="0" presId="urn:microsoft.com/office/officeart/2005/8/layout/hProcess9"/>
    <dgm:cxn modelId="{E0E524BD-234B-43D2-9CF3-399FB35A164B}" type="presParOf" srcId="{9A6F4A37-C03B-43FB-ABD3-0A83E5C39B08}" destId="{938BFAB7-130F-4445-B911-A09E295180A5}" srcOrd="7" destOrd="0" presId="urn:microsoft.com/office/officeart/2005/8/layout/hProcess9"/>
    <dgm:cxn modelId="{211AC583-8245-46CC-A74A-BA59F64A7562}" type="presParOf" srcId="{9A6F4A37-C03B-43FB-ABD3-0A83E5C39B08}" destId="{380862B7-1942-49C4-9F75-BECEE4908B8C}" srcOrd="8" destOrd="0" presId="urn:microsoft.com/office/officeart/2005/8/layout/hProcess9"/>
    <dgm:cxn modelId="{3706242A-572F-4504-871C-1E98F97D755E}" type="presParOf" srcId="{9A6F4A37-C03B-43FB-ABD3-0A83E5C39B08}" destId="{3EC76CE5-F116-412C-9D69-D6F26CA5AF63}" srcOrd="9" destOrd="0" presId="urn:microsoft.com/office/officeart/2005/8/layout/hProcess9"/>
    <dgm:cxn modelId="{8E64914A-4FF2-4277-9FA1-C60400FD223A}" type="presParOf" srcId="{9A6F4A37-C03B-43FB-ABD3-0A83E5C39B08}" destId="{DF74E553-D493-4B9B-81E5-971233B90E85}" srcOrd="10" destOrd="0" presId="urn:microsoft.com/office/officeart/2005/8/layout/hProcess9"/>
    <dgm:cxn modelId="{7798BC67-ABF4-4257-8C0E-FE36983E5ACC}" type="presParOf" srcId="{9A6F4A37-C03B-43FB-ABD3-0A83E5C39B08}" destId="{CCCE439C-0F1C-4508-A9B4-0F170E7E9ED3}" srcOrd="11" destOrd="0" presId="urn:microsoft.com/office/officeart/2005/8/layout/hProcess9"/>
    <dgm:cxn modelId="{6D0B8614-C294-49EE-B5C0-4714223CC2E2}" type="presParOf" srcId="{9A6F4A37-C03B-43FB-ABD3-0A83E5C39B08}" destId="{ACB0FB15-0482-409F-AF8C-18A7FA7A7A7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423BA-ED24-4F67-9AF0-38E8138ED3DA}"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en-GB"/>
        </a:p>
      </dgm:t>
    </dgm:pt>
    <dgm:pt modelId="{E06C07A3-8D28-4680-B6DC-29976CF7263D}">
      <dgm:prSet phldrT="[Text]" custT="1"/>
      <dgm:spPr>
        <a:solidFill>
          <a:srgbClr val="339966">
            <a:alpha val="20000"/>
          </a:srgbClr>
        </a:solidFill>
      </dgm:spPr>
      <dgm:t>
        <a:bodyPr anchor="t"/>
        <a:lstStyle/>
        <a:p>
          <a:pPr algn="l">
            <a:buFontTx/>
            <a:buChar char="-"/>
          </a:pPr>
          <a:r>
            <a:rPr lang="en-GB" sz="1300" b="1" dirty="0">
              <a:solidFill>
                <a:srgbClr val="339966"/>
              </a:solidFill>
              <a:latin typeface="+mj-lt"/>
              <a:ea typeface="Calibri" panose="020F0502020204030204" pitchFamily="34" charset="0"/>
              <a:cs typeface="Calibri" panose="020F0502020204030204" pitchFamily="34" charset="0"/>
            </a:rPr>
            <a:t>EQUALITY </a:t>
          </a:r>
        </a:p>
        <a:p>
          <a:pPr algn="l">
            <a:buFontTx/>
            <a:buChar char="-"/>
          </a:pPr>
          <a:r>
            <a:rPr lang="en-GB" sz="1300" b="0" i="1" dirty="0">
              <a:solidFill>
                <a:schemeClr val="tx1"/>
              </a:solidFill>
              <a:latin typeface="+mj-lt"/>
              <a:ea typeface="Calibri" panose="020F0502020204030204" pitchFamily="34" charset="0"/>
              <a:cs typeface="Calibri" panose="020F0502020204030204" pitchFamily="34" charset="0"/>
            </a:rPr>
            <a:t>Everyone has assets</a:t>
          </a:r>
        </a:p>
      </dgm:t>
    </dgm:pt>
    <dgm:pt modelId="{21DF1F27-EF48-4D4F-BE0B-36488F69E4BC}" type="parTrans" cxnId="{9E0A3D2C-AC81-4A86-9A23-B3B2ADA0ACB9}">
      <dgm:prSet/>
      <dgm:spPr/>
      <dgm:t>
        <a:bodyPr/>
        <a:lstStyle/>
        <a:p>
          <a:endParaRPr lang="en-GB"/>
        </a:p>
      </dgm:t>
    </dgm:pt>
    <dgm:pt modelId="{8EE41F76-D09D-48EF-8E27-13D66C1F01D5}" type="sibTrans" cxnId="{9E0A3D2C-AC81-4A86-9A23-B3B2ADA0ACB9}">
      <dgm:prSet/>
      <dgm:spPr/>
      <dgm:t>
        <a:bodyPr/>
        <a:lstStyle/>
        <a:p>
          <a:endParaRPr lang="en-GB"/>
        </a:p>
      </dgm:t>
    </dgm:pt>
    <dgm:pt modelId="{59681494-031A-40F1-97D0-1AE78D2C2845}">
      <dgm:prSet phldrT="[Text]" custT="1"/>
      <dgm:spPr>
        <a:solidFill>
          <a:srgbClr val="339966">
            <a:alpha val="20000"/>
          </a:srgbClr>
        </a:solidFill>
      </dgm:spPr>
      <dgm:t>
        <a:bodyPr anchor="t"/>
        <a:lstStyle/>
        <a:p>
          <a:pPr algn="l">
            <a:buFontTx/>
            <a:buChar char="-"/>
          </a:pPr>
          <a:r>
            <a:rPr lang="en-GB" sz="1300" b="1" dirty="0">
              <a:solidFill>
                <a:srgbClr val="339966"/>
              </a:solidFill>
              <a:latin typeface="+mj-lt"/>
              <a:ea typeface="Calibri" panose="020F0502020204030204" pitchFamily="34" charset="0"/>
              <a:cs typeface="Calibri" panose="020F0502020204030204" pitchFamily="34" charset="0"/>
            </a:rPr>
            <a:t>DIVERSITY </a:t>
          </a:r>
        </a:p>
        <a:p>
          <a:pPr algn="l">
            <a:buFontTx/>
            <a:buChar char="-"/>
          </a:pPr>
          <a:r>
            <a:rPr lang="en-GB" sz="1300" b="0" i="1" dirty="0">
              <a:solidFill>
                <a:schemeClr val="tx1"/>
              </a:solidFill>
              <a:latin typeface="+mj-lt"/>
              <a:ea typeface="Calibri" panose="020F0502020204030204" pitchFamily="34" charset="0"/>
              <a:cs typeface="Calibri" panose="020F0502020204030204" pitchFamily="34" charset="0"/>
            </a:rPr>
            <a:t>Being as inclusive as possible</a:t>
          </a:r>
        </a:p>
      </dgm:t>
    </dgm:pt>
    <dgm:pt modelId="{F0D2E7BA-515B-4A7C-A885-8054A32677DE}" type="parTrans" cxnId="{84FC21E8-1351-4B7A-AB7A-0F172E10E734}">
      <dgm:prSet/>
      <dgm:spPr/>
      <dgm:t>
        <a:bodyPr/>
        <a:lstStyle/>
        <a:p>
          <a:endParaRPr lang="en-GB"/>
        </a:p>
      </dgm:t>
    </dgm:pt>
    <dgm:pt modelId="{3BA5B95D-745A-4194-8786-C954AA621455}" type="sibTrans" cxnId="{84FC21E8-1351-4B7A-AB7A-0F172E10E734}">
      <dgm:prSet/>
      <dgm:spPr/>
      <dgm:t>
        <a:bodyPr/>
        <a:lstStyle/>
        <a:p>
          <a:endParaRPr lang="en-GB"/>
        </a:p>
      </dgm:t>
    </dgm:pt>
    <dgm:pt modelId="{BA4733AB-435E-4957-9E56-6081BB9FA203}">
      <dgm:prSet phldrT="[Text]" custT="1"/>
      <dgm:spPr>
        <a:solidFill>
          <a:srgbClr val="339966">
            <a:alpha val="20000"/>
          </a:srgbClr>
        </a:solidFill>
      </dgm:spPr>
      <dgm:t>
        <a:bodyPr anchor="t"/>
        <a:lstStyle/>
        <a:p>
          <a:pPr algn="l">
            <a:buClrTx/>
            <a:buSzTx/>
            <a:buFontTx/>
            <a:buChar char="-"/>
          </a:pPr>
          <a:r>
            <a:rPr lang="en-GB" sz="1300" b="1" i="0" dirty="0">
              <a:solidFill>
                <a:srgbClr val="339966"/>
              </a:solidFill>
              <a:effectLst/>
              <a:latin typeface="+mj-lt"/>
              <a:ea typeface="Calibri" panose="020F0502020204030204" pitchFamily="34" charset="0"/>
              <a:cs typeface="Calibri" panose="020F0502020204030204" pitchFamily="34" charset="0"/>
            </a:rPr>
            <a:t>ACCESSIBILITY </a:t>
          </a:r>
        </a:p>
        <a:p>
          <a:pPr algn="l">
            <a:buClrTx/>
            <a:buSzTx/>
            <a:buFontTx/>
            <a:buChar char="-"/>
          </a:pPr>
          <a:r>
            <a:rPr lang="en-GB" sz="1300" b="0" i="1" dirty="0">
              <a:solidFill>
                <a:schemeClr val="tx1"/>
              </a:solidFill>
              <a:effectLst/>
              <a:latin typeface="+mj-lt"/>
              <a:ea typeface="Calibri" panose="020F0502020204030204" pitchFamily="34" charset="0"/>
              <a:cs typeface="Calibri" panose="020F0502020204030204" pitchFamily="34" charset="0"/>
            </a:rPr>
            <a:t>Everyone has the same opportunity to take part fully, in the way that suits them best.</a:t>
          </a:r>
        </a:p>
      </dgm:t>
    </dgm:pt>
    <dgm:pt modelId="{70D98638-5BA6-40E8-B8D4-A15B33007E6F}" type="parTrans" cxnId="{F5A2BA04-FD62-4C49-9CB4-379C1123FE8B}">
      <dgm:prSet/>
      <dgm:spPr/>
      <dgm:t>
        <a:bodyPr/>
        <a:lstStyle/>
        <a:p>
          <a:endParaRPr lang="en-GB"/>
        </a:p>
      </dgm:t>
    </dgm:pt>
    <dgm:pt modelId="{815F9FB6-DE11-40C5-9AC2-B470D56C0588}" type="sibTrans" cxnId="{F5A2BA04-FD62-4C49-9CB4-379C1123FE8B}">
      <dgm:prSet/>
      <dgm:spPr/>
      <dgm:t>
        <a:bodyPr/>
        <a:lstStyle/>
        <a:p>
          <a:endParaRPr lang="en-GB"/>
        </a:p>
      </dgm:t>
    </dgm:pt>
    <dgm:pt modelId="{CB53000A-D9AA-49F5-9C23-F5FB3E600FFE}">
      <dgm:prSet phldrT="[Text]" custT="1"/>
      <dgm:spPr>
        <a:solidFill>
          <a:srgbClr val="339966">
            <a:alpha val="20000"/>
          </a:srgbClr>
        </a:solidFill>
      </dgm:spPr>
      <dgm:t>
        <a:bodyPr anchor="t"/>
        <a:lstStyle/>
        <a:p>
          <a:pPr algn="l">
            <a:buClrTx/>
            <a:buSzTx/>
            <a:buFontTx/>
            <a:buChar char="-"/>
          </a:pPr>
          <a:r>
            <a:rPr lang="en-GB" sz="1300" b="1" i="0" dirty="0">
              <a:solidFill>
                <a:srgbClr val="339966"/>
              </a:solidFill>
              <a:effectLst/>
              <a:latin typeface="+mj-lt"/>
              <a:ea typeface="Calibri" panose="020F0502020204030204" pitchFamily="34" charset="0"/>
              <a:cs typeface="Calibri" panose="020F0502020204030204" pitchFamily="34" charset="0"/>
            </a:rPr>
            <a:t>RECIPROCITY </a:t>
          </a:r>
        </a:p>
        <a:p>
          <a:pPr algn="l">
            <a:buClrTx/>
            <a:buSzTx/>
            <a:buFontTx/>
            <a:buChar char="-"/>
          </a:pPr>
          <a:r>
            <a:rPr lang="en-GB" sz="1300" b="0" i="1" dirty="0">
              <a:solidFill>
                <a:schemeClr val="tx1"/>
              </a:solidFill>
              <a:effectLst/>
              <a:latin typeface="+mj-lt"/>
              <a:ea typeface="Calibri" panose="020F0502020204030204" pitchFamily="34" charset="0"/>
              <a:cs typeface="Calibri" panose="020F0502020204030204" pitchFamily="34" charset="0"/>
            </a:rPr>
            <a:t>Getting something back for putting something in.</a:t>
          </a:r>
        </a:p>
      </dgm:t>
    </dgm:pt>
    <dgm:pt modelId="{EDEBD43B-6755-468E-96B3-6F6D39CE7903}" type="parTrans" cxnId="{99C0A6FA-67F5-4E1D-8C4D-EF4E74A28995}">
      <dgm:prSet/>
      <dgm:spPr/>
      <dgm:t>
        <a:bodyPr/>
        <a:lstStyle/>
        <a:p>
          <a:endParaRPr lang="en-GB"/>
        </a:p>
      </dgm:t>
    </dgm:pt>
    <dgm:pt modelId="{CECDAE58-64E3-4B84-8591-3B4B3B9D0990}" type="sibTrans" cxnId="{99C0A6FA-67F5-4E1D-8C4D-EF4E74A28995}">
      <dgm:prSet/>
      <dgm:spPr/>
      <dgm:t>
        <a:bodyPr/>
        <a:lstStyle/>
        <a:p>
          <a:endParaRPr lang="en-GB"/>
        </a:p>
      </dgm:t>
    </dgm:pt>
    <dgm:pt modelId="{92349978-35DC-4DDF-8841-FB95EF09CADE}">
      <dgm:prSet custT="1"/>
      <dgm:spPr/>
      <dgm:t>
        <a:bodyPr/>
        <a:lstStyle/>
        <a:p>
          <a:pPr>
            <a:buFontTx/>
            <a:buNone/>
          </a:pPr>
          <a:r>
            <a:rPr lang="en-GB" sz="1300" dirty="0">
              <a:solidFill>
                <a:schemeClr val="tx1"/>
              </a:solidFill>
              <a:latin typeface="+mj-lt"/>
              <a:ea typeface="Calibri" panose="020F0502020204030204" pitchFamily="34" charset="0"/>
              <a:cs typeface="Calibri" panose="020F0502020204030204" pitchFamily="34" charset="0"/>
            </a:rPr>
            <a:t>This means:</a:t>
          </a:r>
          <a:endParaRPr lang="en-GB" sz="1300" dirty="0"/>
        </a:p>
      </dgm:t>
    </dgm:pt>
    <dgm:pt modelId="{8FEE1EEA-782B-4702-8F32-BE545CB638EC}" type="parTrans" cxnId="{94976896-5D3C-4F7B-A1B8-8EF58CEE0073}">
      <dgm:prSet/>
      <dgm:spPr/>
      <dgm:t>
        <a:bodyPr/>
        <a:lstStyle/>
        <a:p>
          <a:endParaRPr lang="en-GB"/>
        </a:p>
      </dgm:t>
    </dgm:pt>
    <dgm:pt modelId="{742CD75A-E5BE-486C-86FD-FB50372D4DB6}" type="sibTrans" cxnId="{94976896-5D3C-4F7B-A1B8-8EF58CEE0073}">
      <dgm:prSet/>
      <dgm:spPr/>
      <dgm:t>
        <a:bodyPr/>
        <a:lstStyle/>
        <a:p>
          <a:endParaRPr lang="en-GB"/>
        </a:p>
      </dgm:t>
    </dgm:pt>
    <dgm:pt modelId="{0E9CDBC7-34AB-4913-BD2D-13FD79E13D4B}">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Work in equal partnership.</a:t>
          </a:r>
        </a:p>
      </dgm:t>
    </dgm:pt>
    <dgm:pt modelId="{311F4DD0-732B-4B1F-87C6-4784E7A28356}" type="parTrans" cxnId="{D98AA5AF-B2B5-46CA-8FCF-2B77ED02775C}">
      <dgm:prSet/>
      <dgm:spPr/>
      <dgm:t>
        <a:bodyPr/>
        <a:lstStyle/>
        <a:p>
          <a:endParaRPr lang="en-GB"/>
        </a:p>
      </dgm:t>
    </dgm:pt>
    <dgm:pt modelId="{A6A978FC-8B3B-4083-BA2E-2E6CAF61AB36}" type="sibTrans" cxnId="{D98AA5AF-B2B5-46CA-8FCF-2B77ED02775C}">
      <dgm:prSet/>
      <dgm:spPr/>
      <dgm:t>
        <a:bodyPr/>
        <a:lstStyle/>
        <a:p>
          <a:endParaRPr lang="en-GB"/>
        </a:p>
      </dgm:t>
    </dgm:pt>
    <dgm:pt modelId="{AC9D8C26-5858-4306-8ED2-049129227F97}">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Avoid tokenism.</a:t>
          </a:r>
        </a:p>
      </dgm:t>
    </dgm:pt>
    <dgm:pt modelId="{B5250F9F-161B-491F-ABE0-8CB1045339CD}" type="parTrans" cxnId="{8BD26EA5-5B03-4846-B5A5-9AC09A6F4802}">
      <dgm:prSet/>
      <dgm:spPr/>
      <dgm:t>
        <a:bodyPr/>
        <a:lstStyle/>
        <a:p>
          <a:endParaRPr lang="en-GB"/>
        </a:p>
      </dgm:t>
    </dgm:pt>
    <dgm:pt modelId="{2C6F3667-BA6B-46CB-90AF-86E7D00BF71A}" type="sibTrans" cxnId="{8BD26EA5-5B03-4846-B5A5-9AC09A6F4802}">
      <dgm:prSet/>
      <dgm:spPr/>
      <dgm:t>
        <a:bodyPr/>
        <a:lstStyle/>
        <a:p>
          <a:endParaRPr lang="en-GB"/>
        </a:p>
      </dgm:t>
    </dgm:pt>
    <dgm:pt modelId="{9C041D82-8EAE-4D40-A57D-5E3DE6D2220E}">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Be clear together on what can and cannot be influenced.</a:t>
          </a:r>
          <a:endParaRPr lang="en-GB" sz="1300" dirty="0"/>
        </a:p>
      </dgm:t>
    </dgm:pt>
    <dgm:pt modelId="{6B0E5254-1362-439B-AA9C-3DAF29140052}" type="parTrans" cxnId="{C9772180-391C-420D-80D9-ED673FEB70A0}">
      <dgm:prSet/>
      <dgm:spPr/>
      <dgm:t>
        <a:bodyPr/>
        <a:lstStyle/>
        <a:p>
          <a:endParaRPr lang="en-GB"/>
        </a:p>
      </dgm:t>
    </dgm:pt>
    <dgm:pt modelId="{0CAE58A9-8344-4441-A018-0414A1CA8E76}" type="sibTrans" cxnId="{C9772180-391C-420D-80D9-ED673FEB70A0}">
      <dgm:prSet/>
      <dgm:spPr/>
      <dgm:t>
        <a:bodyPr/>
        <a:lstStyle/>
        <a:p>
          <a:endParaRPr lang="en-GB"/>
        </a:p>
      </dgm:t>
    </dgm:pt>
    <dgm:pt modelId="{F343D9A5-77EC-490D-ACBD-730655200D32}">
      <dgm:prSet custT="1"/>
      <dgm:spPr/>
      <dgm:t>
        <a:bodyPr/>
        <a:lstStyle/>
        <a:p>
          <a:pPr>
            <a:buFontTx/>
            <a:buNone/>
          </a:pPr>
          <a:r>
            <a:rPr lang="en-GB" sz="1300" b="0" i="0" dirty="0">
              <a:solidFill>
                <a:schemeClr val="tx1"/>
              </a:solidFill>
              <a:effectLst/>
              <a:latin typeface="+mj-lt"/>
              <a:ea typeface="Calibri" panose="020F0502020204030204" pitchFamily="34" charset="0"/>
              <a:cs typeface="Calibri" panose="020F0502020204030204" pitchFamily="34" charset="0"/>
            </a:rPr>
            <a:t>This means:</a:t>
          </a:r>
          <a:endParaRPr lang="en-GB" sz="1300" dirty="0"/>
        </a:p>
      </dgm:t>
    </dgm:pt>
    <dgm:pt modelId="{C4E38988-3AFF-4D05-ACD8-44B3A99614C6}" type="parTrans" cxnId="{368D4CB8-BA11-4E07-8127-38BE9BC6EF42}">
      <dgm:prSet/>
      <dgm:spPr/>
      <dgm:t>
        <a:bodyPr/>
        <a:lstStyle/>
        <a:p>
          <a:endParaRPr lang="en-GB"/>
        </a:p>
      </dgm:t>
    </dgm:pt>
    <dgm:pt modelId="{6D9A98E2-B686-4E2A-992B-17DD90420728}" type="sibTrans" cxnId="{368D4CB8-BA11-4E07-8127-38BE9BC6EF42}">
      <dgm:prSet/>
      <dgm:spPr/>
      <dgm:t>
        <a:bodyPr/>
        <a:lstStyle/>
        <a:p>
          <a:endParaRPr lang="en-GB"/>
        </a:p>
      </dgm:t>
    </dgm:pt>
    <dgm:pt modelId="{B61F56AB-464E-4BA3-9D05-85306ABFB4A1}">
      <dgm:prSet custT="1"/>
      <dgm:spPr/>
      <dgm:t>
        <a:bodyPr/>
        <a:lstStyle/>
        <a:p>
          <a:r>
            <a:rPr lang="en-GB" sz="1300" b="0" i="0" dirty="0">
              <a:solidFill>
                <a:schemeClr val="tx1"/>
              </a:solidFill>
              <a:effectLst/>
              <a:latin typeface="+mj-lt"/>
              <a:ea typeface="Calibri" panose="020F0502020204030204" pitchFamily="34" charset="0"/>
              <a:cs typeface="Calibri" panose="020F0502020204030204" pitchFamily="34" charset="0"/>
            </a:rPr>
            <a:t>Hearing a wider range of views</a:t>
          </a:r>
        </a:p>
      </dgm:t>
    </dgm:pt>
    <dgm:pt modelId="{0809E1B8-2867-4C9F-86AD-24AF0487E2D2}" type="parTrans" cxnId="{AA8144BA-D877-4C08-BEF9-F134440769FF}">
      <dgm:prSet/>
      <dgm:spPr/>
      <dgm:t>
        <a:bodyPr/>
        <a:lstStyle/>
        <a:p>
          <a:endParaRPr lang="en-GB"/>
        </a:p>
      </dgm:t>
    </dgm:pt>
    <dgm:pt modelId="{2E5348BB-72AF-4146-BB0B-D79D246E6815}" type="sibTrans" cxnId="{AA8144BA-D877-4C08-BEF9-F134440769FF}">
      <dgm:prSet/>
      <dgm:spPr/>
      <dgm:t>
        <a:bodyPr/>
        <a:lstStyle/>
        <a:p>
          <a:endParaRPr lang="en-GB"/>
        </a:p>
      </dgm:t>
    </dgm:pt>
    <dgm:pt modelId="{FB41CAEA-0986-4E00-BFD5-AF4F6EE2FF78}">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Understanding who is impacted by a service or decision.</a:t>
          </a:r>
        </a:p>
      </dgm:t>
    </dgm:pt>
    <dgm:pt modelId="{873FF601-5FAD-4C32-ABF0-633AE6AE719F}" type="parTrans" cxnId="{BBE4B24F-723A-460E-AE47-626B891E967C}">
      <dgm:prSet/>
      <dgm:spPr/>
      <dgm:t>
        <a:bodyPr/>
        <a:lstStyle/>
        <a:p>
          <a:endParaRPr lang="en-GB"/>
        </a:p>
      </dgm:t>
    </dgm:pt>
    <dgm:pt modelId="{586D99F7-76B9-45A5-8AC8-7D7923C6DFE4}" type="sibTrans" cxnId="{BBE4B24F-723A-460E-AE47-626B891E967C}">
      <dgm:prSet/>
      <dgm:spPr/>
      <dgm:t>
        <a:bodyPr/>
        <a:lstStyle/>
        <a:p>
          <a:endParaRPr lang="en-GB"/>
        </a:p>
      </dgm:t>
    </dgm:pt>
    <dgm:pt modelId="{F100BC0C-9A87-4728-8B33-A14EE9329E78}">
      <dgm:prSet custT="1"/>
      <dgm:spPr/>
      <dgm:t>
        <a:bodyPr/>
        <a:lstStyle/>
        <a:p>
          <a:r>
            <a:rPr lang="en-GB" sz="1300" b="0" i="0" dirty="0">
              <a:solidFill>
                <a:schemeClr val="tx1"/>
              </a:solidFill>
              <a:effectLst/>
              <a:latin typeface="+mj-lt"/>
              <a:ea typeface="Calibri" panose="020F0502020204030204" pitchFamily="34" charset="0"/>
              <a:cs typeface="Calibri" panose="020F0502020204030204" pitchFamily="34" charset="0"/>
            </a:rPr>
            <a:t>Considering outreach vs. in-reach.</a:t>
          </a:r>
        </a:p>
      </dgm:t>
    </dgm:pt>
    <dgm:pt modelId="{12A80FB1-5F6C-4167-9894-78D7FC50C433}" type="parTrans" cxnId="{24170968-30CE-4DD9-85B2-FA5A6574B1AC}">
      <dgm:prSet/>
      <dgm:spPr/>
      <dgm:t>
        <a:bodyPr/>
        <a:lstStyle/>
        <a:p>
          <a:endParaRPr lang="en-GB"/>
        </a:p>
      </dgm:t>
    </dgm:pt>
    <dgm:pt modelId="{15405EA6-85EA-4989-AD54-C9A3F318B910}" type="sibTrans" cxnId="{24170968-30CE-4DD9-85B2-FA5A6574B1AC}">
      <dgm:prSet/>
      <dgm:spPr/>
      <dgm:t>
        <a:bodyPr/>
        <a:lstStyle/>
        <a:p>
          <a:endParaRPr lang="en-GB"/>
        </a:p>
      </dgm:t>
    </dgm:pt>
    <dgm:pt modelId="{208F9136-5B15-4998-977C-5446FBACC8A3}">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Considering work carried out by the council vs. an independent group.</a:t>
          </a:r>
        </a:p>
      </dgm:t>
    </dgm:pt>
    <dgm:pt modelId="{98971227-2C50-458C-918D-9FD05BA45067}" type="parTrans" cxnId="{BDCD211B-9E29-4917-9745-0580FA297C57}">
      <dgm:prSet/>
      <dgm:spPr/>
      <dgm:t>
        <a:bodyPr/>
        <a:lstStyle/>
        <a:p>
          <a:endParaRPr lang="en-GB"/>
        </a:p>
      </dgm:t>
    </dgm:pt>
    <dgm:pt modelId="{A60C7BD0-0F5A-4785-B8EA-01D77831E7F1}" type="sibTrans" cxnId="{BDCD211B-9E29-4917-9745-0580FA297C57}">
      <dgm:prSet/>
      <dgm:spPr/>
      <dgm:t>
        <a:bodyPr/>
        <a:lstStyle/>
        <a:p>
          <a:endParaRPr lang="en-GB"/>
        </a:p>
      </dgm:t>
    </dgm:pt>
    <dgm:pt modelId="{0E11D5F0-4E1E-493B-90A7-115A144A275B}">
      <dgm:prSet custT="1"/>
      <dgm:spPr/>
      <dgm:t>
        <a:bodyPr/>
        <a:lstStyle/>
        <a:p>
          <a:pPr>
            <a:buFontTx/>
            <a:buNone/>
          </a:pPr>
          <a:r>
            <a:rPr lang="en-GB" sz="1300" dirty="0">
              <a:solidFill>
                <a:schemeClr val="tx1"/>
              </a:solidFill>
              <a:latin typeface="+mj-lt"/>
              <a:ea typeface="Calibri" panose="020F0502020204030204" pitchFamily="34" charset="0"/>
              <a:cs typeface="Calibri" panose="020F0502020204030204" pitchFamily="34" charset="0"/>
            </a:rPr>
            <a:t>This means considering:</a:t>
          </a:r>
          <a:endParaRPr lang="en-GB" sz="1300" dirty="0"/>
        </a:p>
      </dgm:t>
    </dgm:pt>
    <dgm:pt modelId="{BD8B5681-6943-48E3-A8D9-8F8CCE8D90E1}" type="parTrans" cxnId="{B02E1480-A25D-4033-A9FB-6608B9F9678D}">
      <dgm:prSet/>
      <dgm:spPr/>
      <dgm:t>
        <a:bodyPr/>
        <a:lstStyle/>
        <a:p>
          <a:endParaRPr lang="en-GB"/>
        </a:p>
      </dgm:t>
    </dgm:pt>
    <dgm:pt modelId="{56451757-7B25-4326-A00E-D1081AFF9CE8}" type="sibTrans" cxnId="{B02E1480-A25D-4033-A9FB-6608B9F9678D}">
      <dgm:prSet/>
      <dgm:spPr/>
      <dgm:t>
        <a:bodyPr/>
        <a:lstStyle/>
        <a:p>
          <a:endParaRPr lang="en-GB"/>
        </a:p>
      </dgm:t>
    </dgm:pt>
    <dgm:pt modelId="{F2B8948F-FFD4-40B2-BF4C-45CB2D6619A3}">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Communication needs.</a:t>
          </a:r>
        </a:p>
      </dgm:t>
    </dgm:pt>
    <dgm:pt modelId="{58103492-3379-40AB-90A5-A1F6AA10B89F}" type="parTrans" cxnId="{CD8A1AD5-2651-4FE6-BCF0-B95B78275460}">
      <dgm:prSet/>
      <dgm:spPr/>
      <dgm:t>
        <a:bodyPr/>
        <a:lstStyle/>
        <a:p>
          <a:endParaRPr lang="en-GB"/>
        </a:p>
      </dgm:t>
    </dgm:pt>
    <dgm:pt modelId="{94716876-3008-4DDA-86F8-91C65EDC52A1}" type="sibTrans" cxnId="{CD8A1AD5-2651-4FE6-BCF0-B95B78275460}">
      <dgm:prSet/>
      <dgm:spPr/>
      <dgm:t>
        <a:bodyPr/>
        <a:lstStyle/>
        <a:p>
          <a:endParaRPr lang="en-GB"/>
        </a:p>
      </dgm:t>
    </dgm:pt>
    <dgm:pt modelId="{8FC17F87-1332-487F-801E-DD874F8202D7}">
      <dgm:prSet custT="1"/>
      <dgm:spPr/>
      <dgm:t>
        <a:bodyPr/>
        <a:lstStyle/>
        <a:p>
          <a:r>
            <a:rPr lang="en-GB" sz="1300" i="0" dirty="0">
              <a:solidFill>
                <a:schemeClr val="tx1"/>
              </a:solidFill>
              <a:effectLst/>
              <a:latin typeface="+mj-lt"/>
              <a:ea typeface="Calibri" panose="020F0502020204030204" pitchFamily="34" charset="0"/>
              <a:cs typeface="Calibri" panose="020F0502020204030204" pitchFamily="34" charset="0"/>
            </a:rPr>
            <a:t>Acc</a:t>
          </a:r>
          <a:r>
            <a:rPr lang="en-GB" sz="1300" dirty="0">
              <a:solidFill>
                <a:schemeClr val="tx1"/>
              </a:solidFill>
              <a:latin typeface="+mj-lt"/>
              <a:ea typeface="Calibri" panose="020F0502020204030204" pitchFamily="34" charset="0"/>
              <a:cs typeface="Calibri" panose="020F0502020204030204" pitchFamily="34" charset="0"/>
            </a:rPr>
            <a:t>essible venues (</a:t>
          </a:r>
          <a:r>
            <a:rPr lang="en-GB" sz="1300" dirty="0">
              <a:solidFill>
                <a:schemeClr val="tx1"/>
              </a:solidFill>
              <a:latin typeface="+mj-lt"/>
              <a:ea typeface="Calibri" panose="020F0502020204030204" pitchFamily="34" charset="0"/>
              <a:cs typeface="Calibri" panose="020F0502020204030204" pitchFamily="34" charset="0"/>
              <a:hlinkClick xmlns:r="http://schemas.openxmlformats.org/officeDocument/2006/relationships" r:id="rId1"/>
            </a:rPr>
            <a:t>see guidance</a:t>
          </a:r>
          <a:r>
            <a:rPr lang="en-GB" sz="1300" dirty="0">
              <a:solidFill>
                <a:schemeClr val="tx1"/>
              </a:solidFill>
              <a:latin typeface="+mj-lt"/>
              <a:ea typeface="Calibri" panose="020F0502020204030204" pitchFamily="34" charset="0"/>
              <a:cs typeface="Calibri" panose="020F0502020204030204" pitchFamily="34" charset="0"/>
            </a:rPr>
            <a:t>) &amp; medium.</a:t>
          </a:r>
        </a:p>
      </dgm:t>
    </dgm:pt>
    <dgm:pt modelId="{951E8AC8-15FE-4212-904A-1EF30976C0B3}" type="parTrans" cxnId="{00B7BB09-0DCE-484D-9FE8-D05BD7C0C500}">
      <dgm:prSet/>
      <dgm:spPr/>
      <dgm:t>
        <a:bodyPr/>
        <a:lstStyle/>
        <a:p>
          <a:endParaRPr lang="en-GB"/>
        </a:p>
      </dgm:t>
    </dgm:pt>
    <dgm:pt modelId="{B00F7795-8962-4A16-9B9A-214A43E2ED68}" type="sibTrans" cxnId="{00B7BB09-0DCE-484D-9FE8-D05BD7C0C500}">
      <dgm:prSet/>
      <dgm:spPr/>
      <dgm:t>
        <a:bodyPr/>
        <a:lstStyle/>
        <a:p>
          <a:endParaRPr lang="en-GB"/>
        </a:p>
      </dgm:t>
    </dgm:pt>
    <dgm:pt modelId="{4B0CA545-CD60-4334-95AB-98046F03811E}">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Meeting out-of-pocket expenses.</a:t>
          </a:r>
          <a:endParaRPr lang="en-GB" sz="1300" i="0" dirty="0">
            <a:solidFill>
              <a:schemeClr val="tx1"/>
            </a:solidFill>
            <a:effectLst/>
            <a:latin typeface="+mj-lt"/>
            <a:ea typeface="Calibri" panose="020F0502020204030204" pitchFamily="34" charset="0"/>
            <a:cs typeface="Calibri" panose="020F0502020204030204" pitchFamily="34" charset="0"/>
          </a:endParaRPr>
        </a:p>
      </dgm:t>
    </dgm:pt>
    <dgm:pt modelId="{057FA909-5E6C-43D9-9403-30A385E31691}" type="parTrans" cxnId="{A5F65402-FD3B-48C7-9A7E-014A1584D24E}">
      <dgm:prSet/>
      <dgm:spPr/>
      <dgm:t>
        <a:bodyPr/>
        <a:lstStyle/>
        <a:p>
          <a:endParaRPr lang="en-GB"/>
        </a:p>
      </dgm:t>
    </dgm:pt>
    <dgm:pt modelId="{71AD2D54-ACA1-4FFE-AEDB-8F1DDA681D25}" type="sibTrans" cxnId="{A5F65402-FD3B-48C7-9A7E-014A1584D24E}">
      <dgm:prSet/>
      <dgm:spPr/>
      <dgm:t>
        <a:bodyPr/>
        <a:lstStyle/>
        <a:p>
          <a:endParaRPr lang="en-GB"/>
        </a:p>
      </dgm:t>
    </dgm:pt>
    <dgm:pt modelId="{F579FB68-8651-45C2-8DB8-748AB2BE35C4}">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Support to get meaningfully involved.</a:t>
          </a:r>
        </a:p>
      </dgm:t>
    </dgm:pt>
    <dgm:pt modelId="{F9232BAD-AC76-4A49-9BCA-299D37CAFCE4}" type="parTrans" cxnId="{36AA98D2-55F1-453B-AFC4-B5EE27C249FE}">
      <dgm:prSet/>
      <dgm:spPr/>
      <dgm:t>
        <a:bodyPr/>
        <a:lstStyle/>
        <a:p>
          <a:endParaRPr lang="en-GB"/>
        </a:p>
      </dgm:t>
    </dgm:pt>
    <dgm:pt modelId="{BCA0C3BE-344C-4B35-982E-C084597156D3}" type="sibTrans" cxnId="{36AA98D2-55F1-453B-AFC4-B5EE27C249FE}">
      <dgm:prSet/>
      <dgm:spPr/>
      <dgm:t>
        <a:bodyPr/>
        <a:lstStyle/>
        <a:p>
          <a:endParaRPr lang="en-GB"/>
        </a:p>
      </dgm:t>
    </dgm:pt>
    <dgm:pt modelId="{6D0D5F30-F4B6-4177-A500-7FBD8EF8D2A9}">
      <dgm:prSet custT="1"/>
      <dgm:spPr/>
      <dgm:t>
        <a:bodyPr/>
        <a:lstStyle/>
        <a:p>
          <a:pPr>
            <a:buClrTx/>
            <a:buSzTx/>
            <a:buFontTx/>
            <a:buNone/>
          </a:pPr>
          <a:r>
            <a:rPr lang="en-GB" sz="1300" dirty="0">
              <a:solidFill>
                <a:schemeClr val="tx1"/>
              </a:solidFill>
              <a:latin typeface="+mj-lt"/>
              <a:ea typeface="Calibri" panose="020F0502020204030204" pitchFamily="34" charset="0"/>
              <a:cs typeface="Calibri" panose="020F0502020204030204" pitchFamily="34" charset="0"/>
            </a:rPr>
            <a:t>This means:</a:t>
          </a:r>
          <a:endParaRPr lang="en-GB" sz="1300" dirty="0"/>
        </a:p>
      </dgm:t>
    </dgm:pt>
    <dgm:pt modelId="{B65BC215-686D-49A7-A200-C48DD9529AAB}" type="parTrans" cxnId="{5E8A0B6E-15AA-4842-89A2-53FAB6396686}">
      <dgm:prSet/>
      <dgm:spPr/>
      <dgm:t>
        <a:bodyPr/>
        <a:lstStyle/>
        <a:p>
          <a:endParaRPr lang="en-GB"/>
        </a:p>
      </dgm:t>
    </dgm:pt>
    <dgm:pt modelId="{9C4E334C-B4D7-409D-8862-9B45D5F924B8}" type="sibTrans" cxnId="{5E8A0B6E-15AA-4842-89A2-53FAB6396686}">
      <dgm:prSet/>
      <dgm:spPr/>
      <dgm:t>
        <a:bodyPr/>
        <a:lstStyle/>
        <a:p>
          <a:endParaRPr lang="en-GB"/>
        </a:p>
      </dgm:t>
    </dgm:pt>
    <dgm:pt modelId="{5FAD913D-B587-452A-9F87-E7327D627197}">
      <dgm:prSet custT="1"/>
      <dgm:spPr/>
      <dgm:t>
        <a:bodyPr/>
        <a:lstStyle/>
        <a:p>
          <a:r>
            <a:rPr lang="en-GB" sz="1300" dirty="0">
              <a:solidFill>
                <a:schemeClr val="tx1"/>
              </a:solidFill>
              <a:latin typeface="+mj-lt"/>
              <a:ea typeface="Calibri" panose="020F0502020204030204" pitchFamily="34" charset="0"/>
              <a:cs typeface="Calibri" panose="020F0502020204030204" pitchFamily="34" charset="0"/>
            </a:rPr>
            <a:t>Acting on insights.</a:t>
          </a:r>
        </a:p>
      </dgm:t>
    </dgm:pt>
    <dgm:pt modelId="{75C4EBD0-827C-4761-BD1E-FAE21E021BA3}" type="parTrans" cxnId="{855F534B-7A4C-4CD3-848C-8D6F3D9AB350}">
      <dgm:prSet/>
      <dgm:spPr/>
      <dgm:t>
        <a:bodyPr/>
        <a:lstStyle/>
        <a:p>
          <a:endParaRPr lang="en-GB"/>
        </a:p>
      </dgm:t>
    </dgm:pt>
    <dgm:pt modelId="{06FF4826-65EF-4F7A-B651-1294ADB76E26}" type="sibTrans" cxnId="{855F534B-7A4C-4CD3-848C-8D6F3D9AB350}">
      <dgm:prSet/>
      <dgm:spPr/>
      <dgm:t>
        <a:bodyPr/>
        <a:lstStyle/>
        <a:p>
          <a:endParaRPr lang="en-GB"/>
        </a:p>
      </dgm:t>
    </dgm:pt>
    <dgm:pt modelId="{508E038E-52AB-49D3-B72E-46551B6F4809}">
      <dgm:prSet custT="1"/>
      <dgm:spPr/>
      <dgm:t>
        <a:bodyPr/>
        <a:lstStyle/>
        <a:p>
          <a:r>
            <a:rPr lang="en-GB" sz="1300" b="0" i="0" dirty="0">
              <a:solidFill>
                <a:schemeClr val="tx1"/>
              </a:solidFill>
              <a:effectLst/>
              <a:latin typeface="+mj-lt"/>
              <a:ea typeface="Calibri" panose="020F0502020204030204" pitchFamily="34" charset="0"/>
              <a:cs typeface="Calibri" panose="020F0502020204030204" pitchFamily="34" charset="0"/>
            </a:rPr>
            <a:t>Telling people what has happened as a result of their insights.</a:t>
          </a:r>
        </a:p>
      </dgm:t>
    </dgm:pt>
    <dgm:pt modelId="{D47A3436-9A35-43E4-BD80-1A46BC42DA4A}" type="parTrans" cxnId="{499B6835-2323-4066-A254-40296A4CE7BD}">
      <dgm:prSet/>
      <dgm:spPr/>
      <dgm:t>
        <a:bodyPr/>
        <a:lstStyle/>
        <a:p>
          <a:endParaRPr lang="en-GB"/>
        </a:p>
      </dgm:t>
    </dgm:pt>
    <dgm:pt modelId="{1D96DD6B-716D-469C-A067-658A4AD94CE3}" type="sibTrans" cxnId="{499B6835-2323-4066-A254-40296A4CE7BD}">
      <dgm:prSet/>
      <dgm:spPr/>
      <dgm:t>
        <a:bodyPr/>
        <a:lstStyle/>
        <a:p>
          <a:endParaRPr lang="en-GB"/>
        </a:p>
      </dgm:t>
    </dgm:pt>
    <dgm:pt modelId="{64474796-08E5-417A-A438-7C2CA2ECCFC0}">
      <dgm:prSet custT="1"/>
      <dgm:spPr/>
      <dgm:t>
        <a:bodyPr/>
        <a:lstStyle/>
        <a:p>
          <a:r>
            <a:rPr lang="en-GB" sz="1300" b="0" i="0" dirty="0">
              <a:solidFill>
                <a:schemeClr val="tx1"/>
              </a:solidFill>
              <a:effectLst/>
              <a:latin typeface="+mj-lt"/>
              <a:ea typeface="Calibri" panose="020F0502020204030204" pitchFamily="34" charset="0"/>
              <a:cs typeface="Calibri" panose="020F0502020204030204" pitchFamily="34" charset="0"/>
            </a:rPr>
            <a:t>Considering rewards (see next slide).</a:t>
          </a:r>
        </a:p>
      </dgm:t>
    </dgm:pt>
    <dgm:pt modelId="{B576CED0-A9D4-4201-AA3F-171CC8F77D90}" type="parTrans" cxnId="{39AC5140-9221-493D-A8D4-3D1B90E7762A}">
      <dgm:prSet/>
      <dgm:spPr/>
      <dgm:t>
        <a:bodyPr/>
        <a:lstStyle/>
        <a:p>
          <a:endParaRPr lang="en-GB"/>
        </a:p>
      </dgm:t>
    </dgm:pt>
    <dgm:pt modelId="{2DB35A42-B47A-412C-B744-B2BEFD2824F2}" type="sibTrans" cxnId="{39AC5140-9221-493D-A8D4-3D1B90E7762A}">
      <dgm:prSet/>
      <dgm:spPr/>
      <dgm:t>
        <a:bodyPr/>
        <a:lstStyle/>
        <a:p>
          <a:endParaRPr lang="en-GB"/>
        </a:p>
      </dgm:t>
    </dgm:pt>
    <dgm:pt modelId="{4A6852A9-CBC5-4817-849E-E934D5922A04}">
      <dgm:prSet custT="1"/>
      <dgm:spPr/>
      <dgm:t>
        <a:bodyPr/>
        <a:lstStyle/>
        <a:p>
          <a:r>
            <a:rPr lang="en-GB" sz="1300" b="0" i="0" dirty="0">
              <a:solidFill>
                <a:schemeClr val="tx1"/>
              </a:solidFill>
              <a:effectLst/>
              <a:latin typeface="+mj-lt"/>
              <a:ea typeface="Calibri" panose="020F0502020204030204" pitchFamily="34" charset="0"/>
              <a:cs typeface="Calibri" panose="020F0502020204030204" pitchFamily="34" charset="0"/>
            </a:rPr>
            <a:t>Consider wider benefits (e.g., employment skills)</a:t>
          </a:r>
          <a:endParaRPr lang="en-GB" sz="1300" b="1" i="0" dirty="0">
            <a:solidFill>
              <a:srgbClr val="339966"/>
            </a:solidFill>
            <a:effectLst/>
            <a:latin typeface="+mj-lt"/>
            <a:ea typeface="Calibri" panose="020F0502020204030204" pitchFamily="34" charset="0"/>
            <a:cs typeface="Calibri" panose="020F0502020204030204" pitchFamily="34" charset="0"/>
          </a:endParaRPr>
        </a:p>
      </dgm:t>
    </dgm:pt>
    <dgm:pt modelId="{212E1B23-1711-4003-8446-C87C913FF93C}" type="parTrans" cxnId="{B2FB7F9A-0665-4497-8B38-0C7F65936833}">
      <dgm:prSet/>
      <dgm:spPr/>
      <dgm:t>
        <a:bodyPr/>
        <a:lstStyle/>
        <a:p>
          <a:endParaRPr lang="en-GB"/>
        </a:p>
      </dgm:t>
    </dgm:pt>
    <dgm:pt modelId="{64645B30-7EA0-4E24-A418-653C3D5B8CBF}" type="sibTrans" cxnId="{B2FB7F9A-0665-4497-8B38-0C7F65936833}">
      <dgm:prSet/>
      <dgm:spPr/>
      <dgm:t>
        <a:bodyPr/>
        <a:lstStyle/>
        <a:p>
          <a:endParaRPr lang="en-GB"/>
        </a:p>
      </dgm:t>
    </dgm:pt>
    <dgm:pt modelId="{0D513D01-CEF2-4704-9B2E-507D1D60873E}" type="pres">
      <dgm:prSet presAssocID="{F64423BA-ED24-4F67-9AF0-38E8138ED3DA}" presName="Name0" presStyleCnt="0">
        <dgm:presLayoutVars>
          <dgm:dir/>
          <dgm:animLvl val="lvl"/>
          <dgm:resizeHandles val="exact"/>
        </dgm:presLayoutVars>
      </dgm:prSet>
      <dgm:spPr/>
    </dgm:pt>
    <dgm:pt modelId="{84A15AFF-09E4-40FB-B6E7-7F93E92DD8B0}" type="pres">
      <dgm:prSet presAssocID="{E06C07A3-8D28-4680-B6DC-29976CF7263D}" presName="composite" presStyleCnt="0"/>
      <dgm:spPr/>
    </dgm:pt>
    <dgm:pt modelId="{ED42D284-E282-4A8B-8FD8-55D359399C5D}" type="pres">
      <dgm:prSet presAssocID="{E06C07A3-8D28-4680-B6DC-29976CF7263D}" presName="parTx" presStyleLbl="alignNode1" presStyleIdx="0" presStyleCnt="4">
        <dgm:presLayoutVars>
          <dgm:chMax val="0"/>
          <dgm:chPref val="0"/>
          <dgm:bulletEnabled val="1"/>
        </dgm:presLayoutVars>
      </dgm:prSet>
      <dgm:spPr/>
    </dgm:pt>
    <dgm:pt modelId="{6A7089B1-7407-420E-AB7F-272941DF3730}" type="pres">
      <dgm:prSet presAssocID="{E06C07A3-8D28-4680-B6DC-29976CF7263D}" presName="desTx" presStyleLbl="alignAccFollowNode1" presStyleIdx="0" presStyleCnt="4">
        <dgm:presLayoutVars>
          <dgm:bulletEnabled val="1"/>
        </dgm:presLayoutVars>
      </dgm:prSet>
      <dgm:spPr/>
    </dgm:pt>
    <dgm:pt modelId="{F63A6125-160D-4911-BAF0-70F8D111940D}" type="pres">
      <dgm:prSet presAssocID="{8EE41F76-D09D-48EF-8E27-13D66C1F01D5}" presName="space" presStyleCnt="0"/>
      <dgm:spPr/>
    </dgm:pt>
    <dgm:pt modelId="{7768F5CB-465C-4924-ACE5-8E60D3BE12AA}" type="pres">
      <dgm:prSet presAssocID="{59681494-031A-40F1-97D0-1AE78D2C2845}" presName="composite" presStyleCnt="0"/>
      <dgm:spPr/>
    </dgm:pt>
    <dgm:pt modelId="{49D7D6B5-E44A-4A91-A828-71D77096170B}" type="pres">
      <dgm:prSet presAssocID="{59681494-031A-40F1-97D0-1AE78D2C2845}" presName="parTx" presStyleLbl="alignNode1" presStyleIdx="1" presStyleCnt="4">
        <dgm:presLayoutVars>
          <dgm:chMax val="0"/>
          <dgm:chPref val="0"/>
          <dgm:bulletEnabled val="1"/>
        </dgm:presLayoutVars>
      </dgm:prSet>
      <dgm:spPr/>
    </dgm:pt>
    <dgm:pt modelId="{7D417D80-7116-4250-832F-BBA3C3FA85B8}" type="pres">
      <dgm:prSet presAssocID="{59681494-031A-40F1-97D0-1AE78D2C2845}" presName="desTx" presStyleLbl="alignAccFollowNode1" presStyleIdx="1" presStyleCnt="4">
        <dgm:presLayoutVars>
          <dgm:bulletEnabled val="1"/>
        </dgm:presLayoutVars>
      </dgm:prSet>
      <dgm:spPr/>
    </dgm:pt>
    <dgm:pt modelId="{D6C40070-542F-47F9-A432-40834918F775}" type="pres">
      <dgm:prSet presAssocID="{3BA5B95D-745A-4194-8786-C954AA621455}" presName="space" presStyleCnt="0"/>
      <dgm:spPr/>
    </dgm:pt>
    <dgm:pt modelId="{A08E804C-E90C-43B4-8171-58AF03C999B3}" type="pres">
      <dgm:prSet presAssocID="{BA4733AB-435E-4957-9E56-6081BB9FA203}" presName="composite" presStyleCnt="0"/>
      <dgm:spPr/>
    </dgm:pt>
    <dgm:pt modelId="{CCA2D6AE-37CB-41A1-A7A2-FB7BD9C252E4}" type="pres">
      <dgm:prSet presAssocID="{BA4733AB-435E-4957-9E56-6081BB9FA203}" presName="parTx" presStyleLbl="alignNode1" presStyleIdx="2" presStyleCnt="4">
        <dgm:presLayoutVars>
          <dgm:chMax val="0"/>
          <dgm:chPref val="0"/>
          <dgm:bulletEnabled val="1"/>
        </dgm:presLayoutVars>
      </dgm:prSet>
      <dgm:spPr/>
    </dgm:pt>
    <dgm:pt modelId="{AFD1D564-F1D4-43CA-B87B-BE3340708A12}" type="pres">
      <dgm:prSet presAssocID="{BA4733AB-435E-4957-9E56-6081BB9FA203}" presName="desTx" presStyleLbl="alignAccFollowNode1" presStyleIdx="2" presStyleCnt="4">
        <dgm:presLayoutVars>
          <dgm:bulletEnabled val="1"/>
        </dgm:presLayoutVars>
      </dgm:prSet>
      <dgm:spPr/>
    </dgm:pt>
    <dgm:pt modelId="{1820EED5-EC80-4A14-A7A3-43EDA10BC90B}" type="pres">
      <dgm:prSet presAssocID="{815F9FB6-DE11-40C5-9AC2-B470D56C0588}" presName="space" presStyleCnt="0"/>
      <dgm:spPr/>
    </dgm:pt>
    <dgm:pt modelId="{20CB2DEC-C4D9-42D8-9035-9BCAB7E70924}" type="pres">
      <dgm:prSet presAssocID="{CB53000A-D9AA-49F5-9C23-F5FB3E600FFE}" presName="composite" presStyleCnt="0"/>
      <dgm:spPr/>
    </dgm:pt>
    <dgm:pt modelId="{29DB383F-08AB-4C76-BD89-B725CFE684D1}" type="pres">
      <dgm:prSet presAssocID="{CB53000A-D9AA-49F5-9C23-F5FB3E600FFE}" presName="parTx" presStyleLbl="alignNode1" presStyleIdx="3" presStyleCnt="4">
        <dgm:presLayoutVars>
          <dgm:chMax val="0"/>
          <dgm:chPref val="0"/>
          <dgm:bulletEnabled val="1"/>
        </dgm:presLayoutVars>
      </dgm:prSet>
      <dgm:spPr/>
    </dgm:pt>
    <dgm:pt modelId="{AE2ED5C6-276E-48FE-BAC2-F06E5E5603C4}" type="pres">
      <dgm:prSet presAssocID="{CB53000A-D9AA-49F5-9C23-F5FB3E600FFE}" presName="desTx" presStyleLbl="alignAccFollowNode1" presStyleIdx="3" presStyleCnt="4">
        <dgm:presLayoutVars>
          <dgm:bulletEnabled val="1"/>
        </dgm:presLayoutVars>
      </dgm:prSet>
      <dgm:spPr/>
    </dgm:pt>
  </dgm:ptLst>
  <dgm:cxnLst>
    <dgm:cxn modelId="{A5F65402-FD3B-48C7-9A7E-014A1584D24E}" srcId="{BA4733AB-435E-4957-9E56-6081BB9FA203}" destId="{4B0CA545-CD60-4334-95AB-98046F03811E}" srcOrd="3" destOrd="0" parTransId="{057FA909-5E6C-43D9-9403-30A385E31691}" sibTransId="{71AD2D54-ACA1-4FFE-AEDB-8F1DDA681D25}"/>
    <dgm:cxn modelId="{F5A2BA04-FD62-4C49-9CB4-379C1123FE8B}" srcId="{F64423BA-ED24-4F67-9AF0-38E8138ED3DA}" destId="{BA4733AB-435E-4957-9E56-6081BB9FA203}" srcOrd="2" destOrd="0" parTransId="{70D98638-5BA6-40E8-B8D4-A15B33007E6F}" sibTransId="{815F9FB6-DE11-40C5-9AC2-B470D56C0588}"/>
    <dgm:cxn modelId="{00B7BB09-0DCE-484D-9FE8-D05BD7C0C500}" srcId="{BA4733AB-435E-4957-9E56-6081BB9FA203}" destId="{8FC17F87-1332-487F-801E-DD874F8202D7}" srcOrd="2" destOrd="0" parTransId="{951E8AC8-15FE-4212-904A-1EF30976C0B3}" sibTransId="{B00F7795-8962-4A16-9B9A-214A43E2ED68}"/>
    <dgm:cxn modelId="{2C215D11-16A9-4B51-808D-A851C908B242}" type="presOf" srcId="{F579FB68-8651-45C2-8DB8-748AB2BE35C4}" destId="{AFD1D564-F1D4-43CA-B87B-BE3340708A12}" srcOrd="0" destOrd="4" presId="urn:microsoft.com/office/officeart/2005/8/layout/hList1"/>
    <dgm:cxn modelId="{A83ABD19-1CBD-4D9C-8CE8-C9A32A32A521}" type="presOf" srcId="{4B0CA545-CD60-4334-95AB-98046F03811E}" destId="{AFD1D564-F1D4-43CA-B87B-BE3340708A12}" srcOrd="0" destOrd="3" presId="urn:microsoft.com/office/officeart/2005/8/layout/hList1"/>
    <dgm:cxn modelId="{BDCD211B-9E29-4917-9745-0580FA297C57}" srcId="{59681494-031A-40F1-97D0-1AE78D2C2845}" destId="{208F9136-5B15-4998-977C-5446FBACC8A3}" srcOrd="4" destOrd="0" parTransId="{98971227-2C50-458C-918D-9FD05BA45067}" sibTransId="{A60C7BD0-0F5A-4785-B8EA-01D77831E7F1}"/>
    <dgm:cxn modelId="{5581701E-F71D-4EDE-B539-917E47ADFC55}" type="presOf" srcId="{4A6852A9-CBC5-4817-849E-E934D5922A04}" destId="{AE2ED5C6-276E-48FE-BAC2-F06E5E5603C4}" srcOrd="0" destOrd="4" presId="urn:microsoft.com/office/officeart/2005/8/layout/hList1"/>
    <dgm:cxn modelId="{DA08D125-2823-466C-BA7C-5594B298A09E}" type="presOf" srcId="{0E9CDBC7-34AB-4913-BD2D-13FD79E13D4B}" destId="{6A7089B1-7407-420E-AB7F-272941DF3730}" srcOrd="0" destOrd="1" presId="urn:microsoft.com/office/officeart/2005/8/layout/hList1"/>
    <dgm:cxn modelId="{9E0A3D2C-AC81-4A86-9A23-B3B2ADA0ACB9}" srcId="{F64423BA-ED24-4F67-9AF0-38E8138ED3DA}" destId="{E06C07A3-8D28-4680-B6DC-29976CF7263D}" srcOrd="0" destOrd="0" parTransId="{21DF1F27-EF48-4D4F-BE0B-36488F69E4BC}" sibTransId="{8EE41F76-D09D-48EF-8E27-13D66C1F01D5}"/>
    <dgm:cxn modelId="{DB8BAC33-EF51-4C01-ACEA-99DD4706F3E0}" type="presOf" srcId="{FB41CAEA-0986-4E00-BFD5-AF4F6EE2FF78}" destId="{7D417D80-7116-4250-832F-BBA3C3FA85B8}" srcOrd="0" destOrd="2" presId="urn:microsoft.com/office/officeart/2005/8/layout/hList1"/>
    <dgm:cxn modelId="{499B6835-2323-4066-A254-40296A4CE7BD}" srcId="{CB53000A-D9AA-49F5-9C23-F5FB3E600FFE}" destId="{508E038E-52AB-49D3-B72E-46551B6F4809}" srcOrd="2" destOrd="0" parTransId="{D47A3436-9A35-43E4-BD80-1A46BC42DA4A}" sibTransId="{1D96DD6B-716D-469C-A067-658A4AD94CE3}"/>
    <dgm:cxn modelId="{39AC5140-9221-493D-A8D4-3D1B90E7762A}" srcId="{CB53000A-D9AA-49F5-9C23-F5FB3E600FFE}" destId="{64474796-08E5-417A-A438-7C2CA2ECCFC0}" srcOrd="3" destOrd="0" parTransId="{B576CED0-A9D4-4201-AA3F-171CC8F77D90}" sibTransId="{2DB35A42-B47A-412C-B744-B2BEFD2824F2}"/>
    <dgm:cxn modelId="{F1D2D042-7390-4D5A-8028-8CF26CD6715C}" type="presOf" srcId="{59681494-031A-40F1-97D0-1AE78D2C2845}" destId="{49D7D6B5-E44A-4A91-A828-71D77096170B}" srcOrd="0" destOrd="0" presId="urn:microsoft.com/office/officeart/2005/8/layout/hList1"/>
    <dgm:cxn modelId="{96E98D65-CFF6-43C5-A4FD-1CD6D56C1BC1}" type="presOf" srcId="{6D0D5F30-F4B6-4177-A500-7FBD8EF8D2A9}" destId="{AE2ED5C6-276E-48FE-BAC2-F06E5E5603C4}" srcOrd="0" destOrd="0" presId="urn:microsoft.com/office/officeart/2005/8/layout/hList1"/>
    <dgm:cxn modelId="{24170968-30CE-4DD9-85B2-FA5A6574B1AC}" srcId="{59681494-031A-40F1-97D0-1AE78D2C2845}" destId="{F100BC0C-9A87-4728-8B33-A14EE9329E78}" srcOrd="3" destOrd="0" parTransId="{12A80FB1-5F6C-4167-9894-78D7FC50C433}" sibTransId="{15405EA6-85EA-4989-AD54-C9A3F318B910}"/>
    <dgm:cxn modelId="{D01B4D6A-6951-42E7-BAF3-BEF7D73D1161}" type="presOf" srcId="{F343D9A5-77EC-490D-ACBD-730655200D32}" destId="{7D417D80-7116-4250-832F-BBA3C3FA85B8}" srcOrd="0" destOrd="0" presId="urn:microsoft.com/office/officeart/2005/8/layout/hList1"/>
    <dgm:cxn modelId="{855F534B-7A4C-4CD3-848C-8D6F3D9AB350}" srcId="{CB53000A-D9AA-49F5-9C23-F5FB3E600FFE}" destId="{5FAD913D-B587-452A-9F87-E7327D627197}" srcOrd="1" destOrd="0" parTransId="{75C4EBD0-827C-4761-BD1E-FAE21E021BA3}" sibTransId="{06FF4826-65EF-4F7A-B651-1294ADB76E26}"/>
    <dgm:cxn modelId="{5E8A0B6E-15AA-4842-89A2-53FAB6396686}" srcId="{CB53000A-D9AA-49F5-9C23-F5FB3E600FFE}" destId="{6D0D5F30-F4B6-4177-A500-7FBD8EF8D2A9}" srcOrd="0" destOrd="0" parTransId="{B65BC215-686D-49A7-A200-C48DD9529AAB}" sibTransId="{9C4E334C-B4D7-409D-8862-9B45D5F924B8}"/>
    <dgm:cxn modelId="{C75F564E-A15E-4589-B3BC-0071AD07C9F5}" type="presOf" srcId="{0E11D5F0-4E1E-493B-90A7-115A144A275B}" destId="{AFD1D564-F1D4-43CA-B87B-BE3340708A12}" srcOrd="0" destOrd="0" presId="urn:microsoft.com/office/officeart/2005/8/layout/hList1"/>
    <dgm:cxn modelId="{2866C86E-4365-4E3A-B01F-CD61BD9F6ADC}" type="presOf" srcId="{F100BC0C-9A87-4728-8B33-A14EE9329E78}" destId="{7D417D80-7116-4250-832F-BBA3C3FA85B8}" srcOrd="0" destOrd="3" presId="urn:microsoft.com/office/officeart/2005/8/layout/hList1"/>
    <dgm:cxn modelId="{BBE4B24F-723A-460E-AE47-626B891E967C}" srcId="{59681494-031A-40F1-97D0-1AE78D2C2845}" destId="{FB41CAEA-0986-4E00-BFD5-AF4F6EE2FF78}" srcOrd="2" destOrd="0" parTransId="{873FF601-5FAD-4C32-ABF0-633AE6AE719F}" sibTransId="{586D99F7-76B9-45A5-8AC8-7D7923C6DFE4}"/>
    <dgm:cxn modelId="{D0FD3E50-801A-43EE-AE6C-7BBF57450D3B}" type="presOf" srcId="{AC9D8C26-5858-4306-8ED2-049129227F97}" destId="{6A7089B1-7407-420E-AB7F-272941DF3730}" srcOrd="0" destOrd="2" presId="urn:microsoft.com/office/officeart/2005/8/layout/hList1"/>
    <dgm:cxn modelId="{FBA44152-B025-476C-963B-D27CBA53E6AB}" type="presOf" srcId="{8FC17F87-1332-487F-801E-DD874F8202D7}" destId="{AFD1D564-F1D4-43CA-B87B-BE3340708A12}" srcOrd="0" destOrd="2" presId="urn:microsoft.com/office/officeart/2005/8/layout/hList1"/>
    <dgm:cxn modelId="{6C641F76-6D67-4B6B-9FC9-A6E95EE7A983}" type="presOf" srcId="{CB53000A-D9AA-49F5-9C23-F5FB3E600FFE}" destId="{29DB383F-08AB-4C76-BD89-B725CFE684D1}" srcOrd="0" destOrd="0" presId="urn:microsoft.com/office/officeart/2005/8/layout/hList1"/>
    <dgm:cxn modelId="{6F85BD58-CE50-424A-8658-43F453A697A7}" type="presOf" srcId="{BA4733AB-435E-4957-9E56-6081BB9FA203}" destId="{CCA2D6AE-37CB-41A1-A7A2-FB7BD9C252E4}" srcOrd="0" destOrd="0" presId="urn:microsoft.com/office/officeart/2005/8/layout/hList1"/>
    <dgm:cxn modelId="{56FE057D-6E45-4471-BF80-CF42E85122B2}" type="presOf" srcId="{E06C07A3-8D28-4680-B6DC-29976CF7263D}" destId="{ED42D284-E282-4A8B-8FD8-55D359399C5D}" srcOrd="0" destOrd="0" presId="urn:microsoft.com/office/officeart/2005/8/layout/hList1"/>
    <dgm:cxn modelId="{D9D09B7E-B17F-4E7F-A6E0-4115C2926F4A}" type="presOf" srcId="{F64423BA-ED24-4F67-9AF0-38E8138ED3DA}" destId="{0D513D01-CEF2-4704-9B2E-507D1D60873E}" srcOrd="0" destOrd="0" presId="urn:microsoft.com/office/officeart/2005/8/layout/hList1"/>
    <dgm:cxn modelId="{B02E1480-A25D-4033-A9FB-6608B9F9678D}" srcId="{BA4733AB-435E-4957-9E56-6081BB9FA203}" destId="{0E11D5F0-4E1E-493B-90A7-115A144A275B}" srcOrd="0" destOrd="0" parTransId="{BD8B5681-6943-48E3-A8D9-8F8CCE8D90E1}" sibTransId="{56451757-7B25-4326-A00E-D1081AFF9CE8}"/>
    <dgm:cxn modelId="{C9772180-391C-420D-80D9-ED673FEB70A0}" srcId="{E06C07A3-8D28-4680-B6DC-29976CF7263D}" destId="{9C041D82-8EAE-4D40-A57D-5E3DE6D2220E}" srcOrd="3" destOrd="0" parTransId="{6B0E5254-1362-439B-AA9C-3DAF29140052}" sibTransId="{0CAE58A9-8344-4441-A018-0414A1CA8E76}"/>
    <dgm:cxn modelId="{A8A33381-5969-4767-8A76-85F7C1620E81}" type="presOf" srcId="{F2B8948F-FFD4-40B2-BF4C-45CB2D6619A3}" destId="{AFD1D564-F1D4-43CA-B87B-BE3340708A12}" srcOrd="0" destOrd="1" presId="urn:microsoft.com/office/officeart/2005/8/layout/hList1"/>
    <dgm:cxn modelId="{02F2F88C-9F75-4A2C-8F9C-26263F7E490C}" type="presOf" srcId="{208F9136-5B15-4998-977C-5446FBACC8A3}" destId="{7D417D80-7116-4250-832F-BBA3C3FA85B8}" srcOrd="0" destOrd="4" presId="urn:microsoft.com/office/officeart/2005/8/layout/hList1"/>
    <dgm:cxn modelId="{BC114491-8425-43B8-BF2A-B7457D891299}" type="presOf" srcId="{B61F56AB-464E-4BA3-9D05-85306ABFB4A1}" destId="{7D417D80-7116-4250-832F-BBA3C3FA85B8}" srcOrd="0" destOrd="1" presId="urn:microsoft.com/office/officeart/2005/8/layout/hList1"/>
    <dgm:cxn modelId="{94976896-5D3C-4F7B-A1B8-8EF58CEE0073}" srcId="{E06C07A3-8D28-4680-B6DC-29976CF7263D}" destId="{92349978-35DC-4DDF-8841-FB95EF09CADE}" srcOrd="0" destOrd="0" parTransId="{8FEE1EEA-782B-4702-8F32-BE545CB638EC}" sibTransId="{742CD75A-E5BE-486C-86FD-FB50372D4DB6}"/>
    <dgm:cxn modelId="{00EF7496-5E62-42DA-873D-ED4B4FDFE6DE}" type="presOf" srcId="{508E038E-52AB-49D3-B72E-46551B6F4809}" destId="{AE2ED5C6-276E-48FE-BAC2-F06E5E5603C4}" srcOrd="0" destOrd="2" presId="urn:microsoft.com/office/officeart/2005/8/layout/hList1"/>
    <dgm:cxn modelId="{B2FB7F9A-0665-4497-8B38-0C7F65936833}" srcId="{CB53000A-D9AA-49F5-9C23-F5FB3E600FFE}" destId="{4A6852A9-CBC5-4817-849E-E934D5922A04}" srcOrd="4" destOrd="0" parTransId="{212E1B23-1711-4003-8446-C87C913FF93C}" sibTransId="{64645B30-7EA0-4E24-A418-653C3D5B8CBF}"/>
    <dgm:cxn modelId="{2CA1609D-F815-4F49-A7DD-008AF783B43C}" type="presOf" srcId="{92349978-35DC-4DDF-8841-FB95EF09CADE}" destId="{6A7089B1-7407-420E-AB7F-272941DF3730}" srcOrd="0" destOrd="0" presId="urn:microsoft.com/office/officeart/2005/8/layout/hList1"/>
    <dgm:cxn modelId="{8BD26EA5-5B03-4846-B5A5-9AC09A6F4802}" srcId="{E06C07A3-8D28-4680-B6DC-29976CF7263D}" destId="{AC9D8C26-5858-4306-8ED2-049129227F97}" srcOrd="2" destOrd="0" parTransId="{B5250F9F-161B-491F-ABE0-8CB1045339CD}" sibTransId="{2C6F3667-BA6B-46CB-90AF-86E7D00BF71A}"/>
    <dgm:cxn modelId="{D98AA5AF-B2B5-46CA-8FCF-2B77ED02775C}" srcId="{E06C07A3-8D28-4680-B6DC-29976CF7263D}" destId="{0E9CDBC7-34AB-4913-BD2D-13FD79E13D4B}" srcOrd="1" destOrd="0" parTransId="{311F4DD0-732B-4B1F-87C6-4784E7A28356}" sibTransId="{A6A978FC-8B3B-4083-BA2E-2E6CAF61AB36}"/>
    <dgm:cxn modelId="{368D4CB8-BA11-4E07-8127-38BE9BC6EF42}" srcId="{59681494-031A-40F1-97D0-1AE78D2C2845}" destId="{F343D9A5-77EC-490D-ACBD-730655200D32}" srcOrd="0" destOrd="0" parTransId="{C4E38988-3AFF-4D05-ACD8-44B3A99614C6}" sibTransId="{6D9A98E2-B686-4E2A-992B-17DD90420728}"/>
    <dgm:cxn modelId="{AA8144BA-D877-4C08-BEF9-F134440769FF}" srcId="{59681494-031A-40F1-97D0-1AE78D2C2845}" destId="{B61F56AB-464E-4BA3-9D05-85306ABFB4A1}" srcOrd="1" destOrd="0" parTransId="{0809E1B8-2867-4C9F-86AD-24AF0487E2D2}" sibTransId="{2E5348BB-72AF-4146-BB0B-D79D246E6815}"/>
    <dgm:cxn modelId="{36AA98D2-55F1-453B-AFC4-B5EE27C249FE}" srcId="{BA4733AB-435E-4957-9E56-6081BB9FA203}" destId="{F579FB68-8651-45C2-8DB8-748AB2BE35C4}" srcOrd="4" destOrd="0" parTransId="{F9232BAD-AC76-4A49-9BCA-299D37CAFCE4}" sibTransId="{BCA0C3BE-344C-4B35-982E-C084597156D3}"/>
    <dgm:cxn modelId="{CD8A1AD5-2651-4FE6-BCF0-B95B78275460}" srcId="{BA4733AB-435E-4957-9E56-6081BB9FA203}" destId="{F2B8948F-FFD4-40B2-BF4C-45CB2D6619A3}" srcOrd="1" destOrd="0" parTransId="{58103492-3379-40AB-90A5-A1F6AA10B89F}" sibTransId="{94716876-3008-4DDA-86F8-91C65EDC52A1}"/>
    <dgm:cxn modelId="{DF78EDE6-3D37-45E4-8236-2C678B8FCDD3}" type="presOf" srcId="{9C041D82-8EAE-4D40-A57D-5E3DE6D2220E}" destId="{6A7089B1-7407-420E-AB7F-272941DF3730}" srcOrd="0" destOrd="3" presId="urn:microsoft.com/office/officeart/2005/8/layout/hList1"/>
    <dgm:cxn modelId="{84FC21E8-1351-4B7A-AB7A-0F172E10E734}" srcId="{F64423BA-ED24-4F67-9AF0-38E8138ED3DA}" destId="{59681494-031A-40F1-97D0-1AE78D2C2845}" srcOrd="1" destOrd="0" parTransId="{F0D2E7BA-515B-4A7C-A885-8054A32677DE}" sibTransId="{3BA5B95D-745A-4194-8786-C954AA621455}"/>
    <dgm:cxn modelId="{F1ED35E9-6C16-40A8-8134-7FCD27DDFC04}" type="presOf" srcId="{5FAD913D-B587-452A-9F87-E7327D627197}" destId="{AE2ED5C6-276E-48FE-BAC2-F06E5E5603C4}" srcOrd="0" destOrd="1" presId="urn:microsoft.com/office/officeart/2005/8/layout/hList1"/>
    <dgm:cxn modelId="{99C0A6FA-67F5-4E1D-8C4D-EF4E74A28995}" srcId="{F64423BA-ED24-4F67-9AF0-38E8138ED3DA}" destId="{CB53000A-D9AA-49F5-9C23-F5FB3E600FFE}" srcOrd="3" destOrd="0" parTransId="{EDEBD43B-6755-468E-96B3-6F6D39CE7903}" sibTransId="{CECDAE58-64E3-4B84-8591-3B4B3B9D0990}"/>
    <dgm:cxn modelId="{7F9102FF-4A6A-49C0-B19F-DF16272167A2}" type="presOf" srcId="{64474796-08E5-417A-A438-7C2CA2ECCFC0}" destId="{AE2ED5C6-276E-48FE-BAC2-F06E5E5603C4}" srcOrd="0" destOrd="3" presId="urn:microsoft.com/office/officeart/2005/8/layout/hList1"/>
    <dgm:cxn modelId="{422C222A-D1C6-4B32-9DB8-1958AE7DB558}" type="presParOf" srcId="{0D513D01-CEF2-4704-9B2E-507D1D60873E}" destId="{84A15AFF-09E4-40FB-B6E7-7F93E92DD8B0}" srcOrd="0" destOrd="0" presId="urn:microsoft.com/office/officeart/2005/8/layout/hList1"/>
    <dgm:cxn modelId="{DEE00FB0-7635-4A93-9EFC-82BE602F3473}" type="presParOf" srcId="{84A15AFF-09E4-40FB-B6E7-7F93E92DD8B0}" destId="{ED42D284-E282-4A8B-8FD8-55D359399C5D}" srcOrd="0" destOrd="0" presId="urn:microsoft.com/office/officeart/2005/8/layout/hList1"/>
    <dgm:cxn modelId="{6DEACCEF-B1EA-4023-A593-F87AD104CA89}" type="presParOf" srcId="{84A15AFF-09E4-40FB-B6E7-7F93E92DD8B0}" destId="{6A7089B1-7407-420E-AB7F-272941DF3730}" srcOrd="1" destOrd="0" presId="urn:microsoft.com/office/officeart/2005/8/layout/hList1"/>
    <dgm:cxn modelId="{EB6429EF-68DF-45CD-BD5A-658F9431D0F5}" type="presParOf" srcId="{0D513D01-CEF2-4704-9B2E-507D1D60873E}" destId="{F63A6125-160D-4911-BAF0-70F8D111940D}" srcOrd="1" destOrd="0" presId="urn:microsoft.com/office/officeart/2005/8/layout/hList1"/>
    <dgm:cxn modelId="{E0ADBE04-628E-4F43-9A0A-F9EB8118924E}" type="presParOf" srcId="{0D513D01-CEF2-4704-9B2E-507D1D60873E}" destId="{7768F5CB-465C-4924-ACE5-8E60D3BE12AA}" srcOrd="2" destOrd="0" presId="urn:microsoft.com/office/officeart/2005/8/layout/hList1"/>
    <dgm:cxn modelId="{AA9743A2-A862-4F29-8021-3A19E8593B4E}" type="presParOf" srcId="{7768F5CB-465C-4924-ACE5-8E60D3BE12AA}" destId="{49D7D6B5-E44A-4A91-A828-71D77096170B}" srcOrd="0" destOrd="0" presId="urn:microsoft.com/office/officeart/2005/8/layout/hList1"/>
    <dgm:cxn modelId="{00F0D451-E07D-4312-8994-9F7E78C87564}" type="presParOf" srcId="{7768F5CB-465C-4924-ACE5-8E60D3BE12AA}" destId="{7D417D80-7116-4250-832F-BBA3C3FA85B8}" srcOrd="1" destOrd="0" presId="urn:microsoft.com/office/officeart/2005/8/layout/hList1"/>
    <dgm:cxn modelId="{B45CAB01-0ED6-498E-80C9-3719D7B6498F}" type="presParOf" srcId="{0D513D01-CEF2-4704-9B2E-507D1D60873E}" destId="{D6C40070-542F-47F9-A432-40834918F775}" srcOrd="3" destOrd="0" presId="urn:microsoft.com/office/officeart/2005/8/layout/hList1"/>
    <dgm:cxn modelId="{21C3B145-9297-4CF2-BAFB-18FEDE2FB182}" type="presParOf" srcId="{0D513D01-CEF2-4704-9B2E-507D1D60873E}" destId="{A08E804C-E90C-43B4-8171-58AF03C999B3}" srcOrd="4" destOrd="0" presId="urn:microsoft.com/office/officeart/2005/8/layout/hList1"/>
    <dgm:cxn modelId="{0237D1F1-26C5-4823-B849-E9929E8FE514}" type="presParOf" srcId="{A08E804C-E90C-43B4-8171-58AF03C999B3}" destId="{CCA2D6AE-37CB-41A1-A7A2-FB7BD9C252E4}" srcOrd="0" destOrd="0" presId="urn:microsoft.com/office/officeart/2005/8/layout/hList1"/>
    <dgm:cxn modelId="{30AE4E6A-7A04-44A2-B3FA-C02B0429A552}" type="presParOf" srcId="{A08E804C-E90C-43B4-8171-58AF03C999B3}" destId="{AFD1D564-F1D4-43CA-B87B-BE3340708A12}" srcOrd="1" destOrd="0" presId="urn:microsoft.com/office/officeart/2005/8/layout/hList1"/>
    <dgm:cxn modelId="{B6398A71-D826-45F4-9525-F35CBDCED799}" type="presParOf" srcId="{0D513D01-CEF2-4704-9B2E-507D1D60873E}" destId="{1820EED5-EC80-4A14-A7A3-43EDA10BC90B}" srcOrd="5" destOrd="0" presId="urn:microsoft.com/office/officeart/2005/8/layout/hList1"/>
    <dgm:cxn modelId="{90A91988-BC70-49D1-BDC6-AAC56D46D215}" type="presParOf" srcId="{0D513D01-CEF2-4704-9B2E-507D1D60873E}" destId="{20CB2DEC-C4D9-42D8-9035-9BCAB7E70924}" srcOrd="6" destOrd="0" presId="urn:microsoft.com/office/officeart/2005/8/layout/hList1"/>
    <dgm:cxn modelId="{C12912C7-142E-439B-92B9-81B9637C42A9}" type="presParOf" srcId="{20CB2DEC-C4D9-42D8-9035-9BCAB7E70924}" destId="{29DB383F-08AB-4C76-BD89-B725CFE684D1}" srcOrd="0" destOrd="0" presId="urn:microsoft.com/office/officeart/2005/8/layout/hList1"/>
    <dgm:cxn modelId="{89378229-F0BE-4B38-9E02-680BC9212BD9}" type="presParOf" srcId="{20CB2DEC-C4D9-42D8-9035-9BCAB7E70924}" destId="{AE2ED5C6-276E-48FE-BAC2-F06E5E5603C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C44D-4A0F-412F-A7D9-DD73855E051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16CB8176-66ED-4217-A623-B1ADAF72C2B3}">
      <dgm:prSet phldrT="[Text]"/>
      <dgm:spPr/>
      <dgm:t>
        <a:bodyPr/>
        <a:lstStyle/>
        <a:p>
          <a:r>
            <a:rPr lang="en-GB" b="1" dirty="0"/>
            <a:t>Coercion</a:t>
          </a:r>
        </a:p>
      </dgm:t>
    </dgm:pt>
    <dgm:pt modelId="{286B9D5D-18FD-4C17-BF1B-1228B592A0E4}" type="parTrans" cxnId="{616D029E-E0F0-4339-BA4B-17CF35272A18}">
      <dgm:prSet/>
      <dgm:spPr/>
      <dgm:t>
        <a:bodyPr/>
        <a:lstStyle/>
        <a:p>
          <a:endParaRPr lang="en-GB"/>
        </a:p>
      </dgm:t>
    </dgm:pt>
    <dgm:pt modelId="{0889E908-B3C6-4489-BF8D-89FD8A59CE89}" type="sibTrans" cxnId="{616D029E-E0F0-4339-BA4B-17CF35272A18}">
      <dgm:prSet/>
      <dgm:spPr/>
      <dgm:t>
        <a:bodyPr/>
        <a:lstStyle/>
        <a:p>
          <a:endParaRPr lang="en-GB"/>
        </a:p>
      </dgm:t>
    </dgm:pt>
    <dgm:pt modelId="{3CFAB32D-0F88-4E8A-9D6B-D640B708B299}">
      <dgm:prSet phldrT="[Text]"/>
      <dgm:spPr/>
      <dgm:t>
        <a:bodyPr/>
        <a:lstStyle/>
        <a:p>
          <a:r>
            <a:rPr lang="en-GB" b="1" dirty="0"/>
            <a:t>Educating</a:t>
          </a:r>
        </a:p>
      </dgm:t>
    </dgm:pt>
    <dgm:pt modelId="{42F4C264-C04A-4724-94FB-360B6C7E10AF}" type="parTrans" cxnId="{8873CD6F-E22C-49FA-B9DE-C1EA82D89F74}">
      <dgm:prSet/>
      <dgm:spPr/>
      <dgm:t>
        <a:bodyPr/>
        <a:lstStyle/>
        <a:p>
          <a:endParaRPr lang="en-GB"/>
        </a:p>
      </dgm:t>
    </dgm:pt>
    <dgm:pt modelId="{22373F8A-5939-4359-9C61-0C2C73F23346}" type="sibTrans" cxnId="{8873CD6F-E22C-49FA-B9DE-C1EA82D89F74}">
      <dgm:prSet/>
      <dgm:spPr/>
      <dgm:t>
        <a:bodyPr/>
        <a:lstStyle/>
        <a:p>
          <a:endParaRPr lang="en-GB"/>
        </a:p>
      </dgm:t>
    </dgm:pt>
    <dgm:pt modelId="{4A0AF2A3-232E-4292-884C-E55B5C16ABB6}">
      <dgm:prSet phldrT="[Text]"/>
      <dgm:spPr/>
      <dgm:t>
        <a:bodyPr/>
        <a:lstStyle/>
        <a:p>
          <a:r>
            <a:rPr lang="en-GB" b="1" dirty="0"/>
            <a:t>Informing</a:t>
          </a:r>
        </a:p>
      </dgm:t>
    </dgm:pt>
    <dgm:pt modelId="{0390934B-9508-4249-89F1-C17FF3989B02}" type="parTrans" cxnId="{E2C2AA80-E345-43C1-AD8D-B7F62D11A148}">
      <dgm:prSet/>
      <dgm:spPr/>
      <dgm:t>
        <a:bodyPr/>
        <a:lstStyle/>
        <a:p>
          <a:endParaRPr lang="en-GB"/>
        </a:p>
      </dgm:t>
    </dgm:pt>
    <dgm:pt modelId="{927054EA-2840-48B5-9E77-C69035B06847}" type="sibTrans" cxnId="{E2C2AA80-E345-43C1-AD8D-B7F62D11A148}">
      <dgm:prSet/>
      <dgm:spPr/>
      <dgm:t>
        <a:bodyPr/>
        <a:lstStyle/>
        <a:p>
          <a:endParaRPr lang="en-GB"/>
        </a:p>
      </dgm:t>
    </dgm:pt>
    <dgm:pt modelId="{4BD09DF2-15B6-4C60-8004-5010CE64381D}">
      <dgm:prSet phldrT="[Text]"/>
      <dgm:spPr/>
      <dgm:t>
        <a:bodyPr/>
        <a:lstStyle/>
        <a:p>
          <a:r>
            <a:rPr lang="en-GB" b="1" dirty="0"/>
            <a:t>Co-production</a:t>
          </a:r>
        </a:p>
      </dgm:t>
    </dgm:pt>
    <dgm:pt modelId="{A1676E18-6526-4F22-91E4-4F756CCB0862}" type="parTrans" cxnId="{D280FD36-3672-4461-B1F4-383544614F4B}">
      <dgm:prSet/>
      <dgm:spPr/>
      <dgm:t>
        <a:bodyPr/>
        <a:lstStyle/>
        <a:p>
          <a:endParaRPr lang="en-GB"/>
        </a:p>
      </dgm:t>
    </dgm:pt>
    <dgm:pt modelId="{5E7AEF43-243E-4A35-91D1-5E1A1569CC9D}" type="sibTrans" cxnId="{D280FD36-3672-4461-B1F4-383544614F4B}">
      <dgm:prSet/>
      <dgm:spPr/>
      <dgm:t>
        <a:bodyPr/>
        <a:lstStyle/>
        <a:p>
          <a:endParaRPr lang="en-GB"/>
        </a:p>
      </dgm:t>
    </dgm:pt>
    <dgm:pt modelId="{A1D196A8-6370-4B4F-9664-4EE3B50C5F18}">
      <dgm:prSet phldrT="[Text]"/>
      <dgm:spPr/>
      <dgm:t>
        <a:bodyPr/>
        <a:lstStyle/>
        <a:p>
          <a:r>
            <a:rPr lang="en-GB" b="1" dirty="0"/>
            <a:t>Consultation</a:t>
          </a:r>
        </a:p>
      </dgm:t>
    </dgm:pt>
    <dgm:pt modelId="{DA8632FD-7A45-4A79-8729-B647DE9B74FC}" type="parTrans" cxnId="{9E2B6639-5E1D-41AD-A92A-C2465D9C2768}">
      <dgm:prSet/>
      <dgm:spPr/>
      <dgm:t>
        <a:bodyPr/>
        <a:lstStyle/>
        <a:p>
          <a:endParaRPr lang="en-GB"/>
        </a:p>
      </dgm:t>
    </dgm:pt>
    <dgm:pt modelId="{E3F5B99E-D7C6-4568-834C-6B8300269260}" type="sibTrans" cxnId="{9E2B6639-5E1D-41AD-A92A-C2465D9C2768}">
      <dgm:prSet/>
      <dgm:spPr/>
      <dgm:t>
        <a:bodyPr/>
        <a:lstStyle/>
        <a:p>
          <a:endParaRPr lang="en-GB"/>
        </a:p>
      </dgm:t>
    </dgm:pt>
    <dgm:pt modelId="{B20E511F-BA11-4241-93EE-96A17E6697FB}">
      <dgm:prSet phldrT="[Text]"/>
      <dgm:spPr/>
      <dgm:t>
        <a:bodyPr/>
        <a:lstStyle/>
        <a:p>
          <a:r>
            <a:rPr lang="en-GB" b="1" dirty="0"/>
            <a:t>Engagement</a:t>
          </a:r>
        </a:p>
      </dgm:t>
    </dgm:pt>
    <dgm:pt modelId="{263563F1-156E-47EE-B16A-31285DEAAA91}" type="parTrans" cxnId="{EEAD640A-5499-4559-A693-FCA444EC27FC}">
      <dgm:prSet/>
      <dgm:spPr/>
      <dgm:t>
        <a:bodyPr/>
        <a:lstStyle/>
        <a:p>
          <a:endParaRPr lang="en-GB"/>
        </a:p>
      </dgm:t>
    </dgm:pt>
    <dgm:pt modelId="{36415D28-12F0-49EB-9033-1C5D7F7DA2EB}" type="sibTrans" cxnId="{EEAD640A-5499-4559-A693-FCA444EC27FC}">
      <dgm:prSet/>
      <dgm:spPr/>
      <dgm:t>
        <a:bodyPr/>
        <a:lstStyle/>
        <a:p>
          <a:endParaRPr lang="en-GB"/>
        </a:p>
      </dgm:t>
    </dgm:pt>
    <dgm:pt modelId="{D558B3E0-F34A-4D7D-8F17-FB7799613ED5}">
      <dgm:prSet phldrT="[Text]"/>
      <dgm:spPr/>
      <dgm:t>
        <a:bodyPr/>
        <a:lstStyle/>
        <a:p>
          <a:r>
            <a:rPr lang="en-GB" b="1" dirty="0"/>
            <a:t>Co-design</a:t>
          </a:r>
        </a:p>
      </dgm:t>
    </dgm:pt>
    <dgm:pt modelId="{B5530C5F-A27C-4D08-8140-6D14C8C15E10}" type="parTrans" cxnId="{ADAB69B9-69CE-4E98-ADD7-D95C05C6EDBB}">
      <dgm:prSet/>
      <dgm:spPr/>
      <dgm:t>
        <a:bodyPr/>
        <a:lstStyle/>
        <a:p>
          <a:endParaRPr lang="en-GB"/>
        </a:p>
      </dgm:t>
    </dgm:pt>
    <dgm:pt modelId="{6832F1E6-5D26-46A8-9DDC-F6EE87071FF4}" type="sibTrans" cxnId="{ADAB69B9-69CE-4E98-ADD7-D95C05C6EDBB}">
      <dgm:prSet/>
      <dgm:spPr/>
      <dgm:t>
        <a:bodyPr/>
        <a:lstStyle/>
        <a:p>
          <a:endParaRPr lang="en-GB"/>
        </a:p>
      </dgm:t>
    </dgm:pt>
    <dgm:pt modelId="{49D9A901-E90D-40C8-83CB-29E7B9249157}" type="pres">
      <dgm:prSet presAssocID="{C9EAC44D-4A0F-412F-A7D9-DD73855E0511}" presName="CompostProcess" presStyleCnt="0">
        <dgm:presLayoutVars>
          <dgm:dir/>
          <dgm:resizeHandles val="exact"/>
        </dgm:presLayoutVars>
      </dgm:prSet>
      <dgm:spPr/>
    </dgm:pt>
    <dgm:pt modelId="{344184B6-C7A8-480F-A528-8895BF11F92F}" type="pres">
      <dgm:prSet presAssocID="{C9EAC44D-4A0F-412F-A7D9-DD73855E0511}" presName="arrow" presStyleLbl="bgShp" presStyleIdx="0" presStyleCnt="1"/>
      <dgm:spPr/>
    </dgm:pt>
    <dgm:pt modelId="{9A6F4A37-C03B-43FB-ABD3-0A83E5C39B08}" type="pres">
      <dgm:prSet presAssocID="{C9EAC44D-4A0F-412F-A7D9-DD73855E0511}" presName="linearProcess" presStyleCnt="0"/>
      <dgm:spPr/>
    </dgm:pt>
    <dgm:pt modelId="{CCE109F1-F645-41C0-842B-91AC8BA07C85}" type="pres">
      <dgm:prSet presAssocID="{16CB8176-66ED-4217-A623-B1ADAF72C2B3}" presName="textNode" presStyleLbl="node1" presStyleIdx="0" presStyleCnt="7">
        <dgm:presLayoutVars>
          <dgm:bulletEnabled val="1"/>
        </dgm:presLayoutVars>
      </dgm:prSet>
      <dgm:spPr/>
    </dgm:pt>
    <dgm:pt modelId="{ADBAEFC3-B9D3-4B96-8114-37D88138CE72}" type="pres">
      <dgm:prSet presAssocID="{0889E908-B3C6-4489-BF8D-89FD8A59CE89}" presName="sibTrans" presStyleCnt="0"/>
      <dgm:spPr/>
    </dgm:pt>
    <dgm:pt modelId="{78E5B440-413C-41CB-BD5F-8162F3FEFA03}" type="pres">
      <dgm:prSet presAssocID="{3CFAB32D-0F88-4E8A-9D6B-D640B708B299}" presName="textNode" presStyleLbl="node1" presStyleIdx="1" presStyleCnt="7">
        <dgm:presLayoutVars>
          <dgm:bulletEnabled val="1"/>
        </dgm:presLayoutVars>
      </dgm:prSet>
      <dgm:spPr/>
    </dgm:pt>
    <dgm:pt modelId="{38A89EB7-E676-40B0-A7BE-CBD26758EEF3}" type="pres">
      <dgm:prSet presAssocID="{22373F8A-5939-4359-9C61-0C2C73F23346}" presName="sibTrans" presStyleCnt="0"/>
      <dgm:spPr/>
    </dgm:pt>
    <dgm:pt modelId="{F91D3603-82C6-48AE-81FD-9ED563E0CB4C}" type="pres">
      <dgm:prSet presAssocID="{4A0AF2A3-232E-4292-884C-E55B5C16ABB6}" presName="textNode" presStyleLbl="node1" presStyleIdx="2" presStyleCnt="7">
        <dgm:presLayoutVars>
          <dgm:bulletEnabled val="1"/>
        </dgm:presLayoutVars>
      </dgm:prSet>
      <dgm:spPr/>
    </dgm:pt>
    <dgm:pt modelId="{10BD7D09-019C-4778-A2FD-6C2A1FEF0E20}" type="pres">
      <dgm:prSet presAssocID="{927054EA-2840-48B5-9E77-C69035B06847}" presName="sibTrans" presStyleCnt="0"/>
      <dgm:spPr/>
    </dgm:pt>
    <dgm:pt modelId="{2D937CFD-EEEF-4011-A0EA-541A61137BAC}" type="pres">
      <dgm:prSet presAssocID="{A1D196A8-6370-4B4F-9664-4EE3B50C5F18}" presName="textNode" presStyleLbl="node1" presStyleIdx="3" presStyleCnt="7">
        <dgm:presLayoutVars>
          <dgm:bulletEnabled val="1"/>
        </dgm:presLayoutVars>
      </dgm:prSet>
      <dgm:spPr/>
    </dgm:pt>
    <dgm:pt modelId="{938BFAB7-130F-4445-B911-A09E295180A5}" type="pres">
      <dgm:prSet presAssocID="{E3F5B99E-D7C6-4568-834C-6B8300269260}" presName="sibTrans" presStyleCnt="0"/>
      <dgm:spPr/>
    </dgm:pt>
    <dgm:pt modelId="{380862B7-1942-49C4-9F75-BECEE4908B8C}" type="pres">
      <dgm:prSet presAssocID="{B20E511F-BA11-4241-93EE-96A17E6697FB}" presName="textNode" presStyleLbl="node1" presStyleIdx="4" presStyleCnt="7">
        <dgm:presLayoutVars>
          <dgm:bulletEnabled val="1"/>
        </dgm:presLayoutVars>
      </dgm:prSet>
      <dgm:spPr/>
    </dgm:pt>
    <dgm:pt modelId="{3EC76CE5-F116-412C-9D69-D6F26CA5AF63}" type="pres">
      <dgm:prSet presAssocID="{36415D28-12F0-49EB-9033-1C5D7F7DA2EB}" presName="sibTrans" presStyleCnt="0"/>
      <dgm:spPr/>
    </dgm:pt>
    <dgm:pt modelId="{DF74E553-D493-4B9B-81E5-971233B90E85}" type="pres">
      <dgm:prSet presAssocID="{D558B3E0-F34A-4D7D-8F17-FB7799613ED5}" presName="textNode" presStyleLbl="node1" presStyleIdx="5" presStyleCnt="7">
        <dgm:presLayoutVars>
          <dgm:bulletEnabled val="1"/>
        </dgm:presLayoutVars>
      </dgm:prSet>
      <dgm:spPr/>
    </dgm:pt>
    <dgm:pt modelId="{CCCE439C-0F1C-4508-A9B4-0F170E7E9ED3}" type="pres">
      <dgm:prSet presAssocID="{6832F1E6-5D26-46A8-9DDC-F6EE87071FF4}" presName="sibTrans" presStyleCnt="0"/>
      <dgm:spPr/>
    </dgm:pt>
    <dgm:pt modelId="{ACB0FB15-0482-409F-AF8C-18A7FA7A7A7F}" type="pres">
      <dgm:prSet presAssocID="{4BD09DF2-15B6-4C60-8004-5010CE64381D}" presName="textNode" presStyleLbl="node1" presStyleIdx="6" presStyleCnt="7">
        <dgm:presLayoutVars>
          <dgm:bulletEnabled val="1"/>
        </dgm:presLayoutVars>
      </dgm:prSet>
      <dgm:spPr/>
    </dgm:pt>
  </dgm:ptLst>
  <dgm:cxnLst>
    <dgm:cxn modelId="{EEAD640A-5499-4559-A693-FCA444EC27FC}" srcId="{C9EAC44D-4A0F-412F-A7D9-DD73855E0511}" destId="{B20E511F-BA11-4241-93EE-96A17E6697FB}" srcOrd="4" destOrd="0" parTransId="{263563F1-156E-47EE-B16A-31285DEAAA91}" sibTransId="{36415D28-12F0-49EB-9033-1C5D7F7DA2EB}"/>
    <dgm:cxn modelId="{13927D18-1D0B-47F7-AA21-A44578FE4D91}" type="presOf" srcId="{A1D196A8-6370-4B4F-9664-4EE3B50C5F18}" destId="{2D937CFD-EEEF-4011-A0EA-541A61137BAC}" srcOrd="0" destOrd="0" presId="urn:microsoft.com/office/officeart/2005/8/layout/hProcess9"/>
    <dgm:cxn modelId="{935DB036-6616-4D0B-8016-1716ECEF1F65}" type="presOf" srcId="{4BD09DF2-15B6-4C60-8004-5010CE64381D}" destId="{ACB0FB15-0482-409F-AF8C-18A7FA7A7A7F}" srcOrd="0" destOrd="0" presId="urn:microsoft.com/office/officeart/2005/8/layout/hProcess9"/>
    <dgm:cxn modelId="{D280FD36-3672-4461-B1F4-383544614F4B}" srcId="{C9EAC44D-4A0F-412F-A7D9-DD73855E0511}" destId="{4BD09DF2-15B6-4C60-8004-5010CE64381D}" srcOrd="6" destOrd="0" parTransId="{A1676E18-6526-4F22-91E4-4F756CCB0862}" sibTransId="{5E7AEF43-243E-4A35-91D1-5E1A1569CC9D}"/>
    <dgm:cxn modelId="{9E2B6639-5E1D-41AD-A92A-C2465D9C2768}" srcId="{C9EAC44D-4A0F-412F-A7D9-DD73855E0511}" destId="{A1D196A8-6370-4B4F-9664-4EE3B50C5F18}" srcOrd="3" destOrd="0" parTransId="{DA8632FD-7A45-4A79-8729-B647DE9B74FC}" sibTransId="{E3F5B99E-D7C6-4568-834C-6B8300269260}"/>
    <dgm:cxn modelId="{D6F8E847-045C-4F8B-A075-740F8F1611A8}" type="presOf" srcId="{4A0AF2A3-232E-4292-884C-E55B5C16ABB6}" destId="{F91D3603-82C6-48AE-81FD-9ED563E0CB4C}" srcOrd="0" destOrd="0" presId="urn:microsoft.com/office/officeart/2005/8/layout/hProcess9"/>
    <dgm:cxn modelId="{8873CD6F-E22C-49FA-B9DE-C1EA82D89F74}" srcId="{C9EAC44D-4A0F-412F-A7D9-DD73855E0511}" destId="{3CFAB32D-0F88-4E8A-9D6B-D640B708B299}" srcOrd="1" destOrd="0" parTransId="{42F4C264-C04A-4724-94FB-360B6C7E10AF}" sibTransId="{22373F8A-5939-4359-9C61-0C2C73F23346}"/>
    <dgm:cxn modelId="{AAA3467D-D7F1-48E2-8B95-8B85EA9C03EB}" type="presOf" srcId="{16CB8176-66ED-4217-A623-B1ADAF72C2B3}" destId="{CCE109F1-F645-41C0-842B-91AC8BA07C85}" srcOrd="0" destOrd="0" presId="urn:microsoft.com/office/officeart/2005/8/layout/hProcess9"/>
    <dgm:cxn modelId="{E2C2AA80-E345-43C1-AD8D-B7F62D11A148}" srcId="{C9EAC44D-4A0F-412F-A7D9-DD73855E0511}" destId="{4A0AF2A3-232E-4292-884C-E55B5C16ABB6}" srcOrd="2" destOrd="0" parTransId="{0390934B-9508-4249-89F1-C17FF3989B02}" sibTransId="{927054EA-2840-48B5-9E77-C69035B06847}"/>
    <dgm:cxn modelId="{FA0DF497-F4D3-4662-8244-AFC6EDD9EC4F}" type="presOf" srcId="{D558B3E0-F34A-4D7D-8F17-FB7799613ED5}" destId="{DF74E553-D493-4B9B-81E5-971233B90E85}" srcOrd="0" destOrd="0" presId="urn:microsoft.com/office/officeart/2005/8/layout/hProcess9"/>
    <dgm:cxn modelId="{DB15C398-3B01-4F56-AB31-FCA9FAA9655E}" type="presOf" srcId="{B20E511F-BA11-4241-93EE-96A17E6697FB}" destId="{380862B7-1942-49C4-9F75-BECEE4908B8C}" srcOrd="0" destOrd="0" presId="urn:microsoft.com/office/officeart/2005/8/layout/hProcess9"/>
    <dgm:cxn modelId="{616D029E-E0F0-4339-BA4B-17CF35272A18}" srcId="{C9EAC44D-4A0F-412F-A7D9-DD73855E0511}" destId="{16CB8176-66ED-4217-A623-B1ADAF72C2B3}" srcOrd="0" destOrd="0" parTransId="{286B9D5D-18FD-4C17-BF1B-1228B592A0E4}" sibTransId="{0889E908-B3C6-4489-BF8D-89FD8A59CE89}"/>
    <dgm:cxn modelId="{9160CBA4-E069-4C8C-8012-3056105FDA6A}" type="presOf" srcId="{3CFAB32D-0F88-4E8A-9D6B-D640B708B299}" destId="{78E5B440-413C-41CB-BD5F-8162F3FEFA03}" srcOrd="0" destOrd="0" presId="urn:microsoft.com/office/officeart/2005/8/layout/hProcess9"/>
    <dgm:cxn modelId="{ADAB69B9-69CE-4E98-ADD7-D95C05C6EDBB}" srcId="{C9EAC44D-4A0F-412F-A7D9-DD73855E0511}" destId="{D558B3E0-F34A-4D7D-8F17-FB7799613ED5}" srcOrd="5" destOrd="0" parTransId="{B5530C5F-A27C-4D08-8140-6D14C8C15E10}" sibTransId="{6832F1E6-5D26-46A8-9DDC-F6EE87071FF4}"/>
    <dgm:cxn modelId="{27E78FE0-C6C8-4890-A855-A15C69BB32BF}" type="presOf" srcId="{C9EAC44D-4A0F-412F-A7D9-DD73855E0511}" destId="{49D9A901-E90D-40C8-83CB-29E7B9249157}" srcOrd="0" destOrd="0" presId="urn:microsoft.com/office/officeart/2005/8/layout/hProcess9"/>
    <dgm:cxn modelId="{C9E4A320-07DF-437F-BD96-C2FE81AE987F}" type="presParOf" srcId="{49D9A901-E90D-40C8-83CB-29E7B9249157}" destId="{344184B6-C7A8-480F-A528-8895BF11F92F}" srcOrd="0" destOrd="0" presId="urn:microsoft.com/office/officeart/2005/8/layout/hProcess9"/>
    <dgm:cxn modelId="{40A4D153-FCF7-4DF9-9EFD-42D5351E4036}" type="presParOf" srcId="{49D9A901-E90D-40C8-83CB-29E7B9249157}" destId="{9A6F4A37-C03B-43FB-ABD3-0A83E5C39B08}" srcOrd="1" destOrd="0" presId="urn:microsoft.com/office/officeart/2005/8/layout/hProcess9"/>
    <dgm:cxn modelId="{8DA44A69-5AD2-489F-8FAE-2D70BC0B7A86}" type="presParOf" srcId="{9A6F4A37-C03B-43FB-ABD3-0A83E5C39B08}" destId="{CCE109F1-F645-41C0-842B-91AC8BA07C85}" srcOrd="0" destOrd="0" presId="urn:microsoft.com/office/officeart/2005/8/layout/hProcess9"/>
    <dgm:cxn modelId="{C791AC13-90D3-468C-816E-A46E94593DA1}" type="presParOf" srcId="{9A6F4A37-C03B-43FB-ABD3-0A83E5C39B08}" destId="{ADBAEFC3-B9D3-4B96-8114-37D88138CE72}" srcOrd="1" destOrd="0" presId="urn:microsoft.com/office/officeart/2005/8/layout/hProcess9"/>
    <dgm:cxn modelId="{20F96EA3-94F8-41F0-9BC6-50C49BD97E32}" type="presParOf" srcId="{9A6F4A37-C03B-43FB-ABD3-0A83E5C39B08}" destId="{78E5B440-413C-41CB-BD5F-8162F3FEFA03}" srcOrd="2" destOrd="0" presId="urn:microsoft.com/office/officeart/2005/8/layout/hProcess9"/>
    <dgm:cxn modelId="{DAA9D19C-3E63-4E3A-9F3C-4B18A4AA5E07}" type="presParOf" srcId="{9A6F4A37-C03B-43FB-ABD3-0A83E5C39B08}" destId="{38A89EB7-E676-40B0-A7BE-CBD26758EEF3}" srcOrd="3" destOrd="0" presId="urn:microsoft.com/office/officeart/2005/8/layout/hProcess9"/>
    <dgm:cxn modelId="{FCB655DC-BFCD-4DD0-8E51-C34A9BEDCD64}" type="presParOf" srcId="{9A6F4A37-C03B-43FB-ABD3-0A83E5C39B08}" destId="{F91D3603-82C6-48AE-81FD-9ED563E0CB4C}" srcOrd="4" destOrd="0" presId="urn:microsoft.com/office/officeart/2005/8/layout/hProcess9"/>
    <dgm:cxn modelId="{ABD7009C-8D5B-43C0-8489-8CE06D1AC523}" type="presParOf" srcId="{9A6F4A37-C03B-43FB-ABD3-0A83E5C39B08}" destId="{10BD7D09-019C-4778-A2FD-6C2A1FEF0E20}" srcOrd="5" destOrd="0" presId="urn:microsoft.com/office/officeart/2005/8/layout/hProcess9"/>
    <dgm:cxn modelId="{1BA225EE-048D-4EC2-9558-1E2D940A9679}" type="presParOf" srcId="{9A6F4A37-C03B-43FB-ABD3-0A83E5C39B08}" destId="{2D937CFD-EEEF-4011-A0EA-541A61137BAC}" srcOrd="6" destOrd="0" presId="urn:microsoft.com/office/officeart/2005/8/layout/hProcess9"/>
    <dgm:cxn modelId="{E0E524BD-234B-43D2-9CF3-399FB35A164B}" type="presParOf" srcId="{9A6F4A37-C03B-43FB-ABD3-0A83E5C39B08}" destId="{938BFAB7-130F-4445-B911-A09E295180A5}" srcOrd="7" destOrd="0" presId="urn:microsoft.com/office/officeart/2005/8/layout/hProcess9"/>
    <dgm:cxn modelId="{211AC583-8245-46CC-A74A-BA59F64A7562}" type="presParOf" srcId="{9A6F4A37-C03B-43FB-ABD3-0A83E5C39B08}" destId="{380862B7-1942-49C4-9F75-BECEE4908B8C}" srcOrd="8" destOrd="0" presId="urn:microsoft.com/office/officeart/2005/8/layout/hProcess9"/>
    <dgm:cxn modelId="{3706242A-572F-4504-871C-1E98F97D755E}" type="presParOf" srcId="{9A6F4A37-C03B-43FB-ABD3-0A83E5C39B08}" destId="{3EC76CE5-F116-412C-9D69-D6F26CA5AF63}" srcOrd="9" destOrd="0" presId="urn:microsoft.com/office/officeart/2005/8/layout/hProcess9"/>
    <dgm:cxn modelId="{8E64914A-4FF2-4277-9FA1-C60400FD223A}" type="presParOf" srcId="{9A6F4A37-C03B-43FB-ABD3-0A83E5C39B08}" destId="{DF74E553-D493-4B9B-81E5-971233B90E85}" srcOrd="10" destOrd="0" presId="urn:microsoft.com/office/officeart/2005/8/layout/hProcess9"/>
    <dgm:cxn modelId="{7798BC67-ABF4-4257-8C0E-FE36983E5ACC}" type="presParOf" srcId="{9A6F4A37-C03B-43FB-ABD3-0A83E5C39B08}" destId="{CCCE439C-0F1C-4508-A9B4-0F170E7E9ED3}" srcOrd="11" destOrd="0" presId="urn:microsoft.com/office/officeart/2005/8/layout/hProcess9"/>
    <dgm:cxn modelId="{6D0B8614-C294-49EE-B5C0-4714223CC2E2}" type="presParOf" srcId="{9A6F4A37-C03B-43FB-ABD3-0A83E5C39B08}" destId="{ACB0FB15-0482-409F-AF8C-18A7FA7A7A7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C70A6-E68D-4949-960E-8229D3C5737D}"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GB"/>
        </a:p>
      </dgm:t>
    </dgm:pt>
    <dgm:pt modelId="{A8224F52-C8A1-4E5D-9312-7E2681BC4781}">
      <dgm:prSet phldrT="[Text]"/>
      <dgm:spPr/>
      <dgm:t>
        <a:bodyPr/>
        <a:lstStyle/>
        <a:p>
          <a:r>
            <a:rPr lang="en-GB" sz="1700" b="1" dirty="0">
              <a:solidFill>
                <a:schemeClr val="tx1"/>
              </a:solidFill>
            </a:rPr>
            <a:t>Insights via surveys &amp; questionnaires</a:t>
          </a:r>
        </a:p>
      </dgm:t>
    </dgm:pt>
    <dgm:pt modelId="{FC364C4A-EA05-421D-84C5-27FE75228452}" type="parTrans" cxnId="{A87A5909-9890-4FFA-8E07-1B7BCD1CED31}">
      <dgm:prSet/>
      <dgm:spPr/>
      <dgm:t>
        <a:bodyPr/>
        <a:lstStyle/>
        <a:p>
          <a:endParaRPr lang="en-GB"/>
        </a:p>
      </dgm:t>
    </dgm:pt>
    <dgm:pt modelId="{7A8ED93B-DDF8-4895-9AC8-F6A63DDBA0D6}" type="sibTrans" cxnId="{A87A5909-9890-4FFA-8E07-1B7BCD1CED31}">
      <dgm:prSet/>
      <dgm:spPr/>
      <dgm:t>
        <a:bodyPr/>
        <a:lstStyle/>
        <a:p>
          <a:endParaRPr lang="en-GB"/>
        </a:p>
      </dgm:t>
    </dgm:pt>
    <dgm:pt modelId="{B9D7D241-E6BD-439B-8C8D-8F64C6DD0A78}">
      <dgm:prSet phldrT="[Text]" custT="1"/>
      <dgm:spPr/>
      <dgm:t>
        <a:bodyPr/>
        <a:lstStyle/>
        <a:p>
          <a:r>
            <a:rPr lang="en-GB" sz="1600" dirty="0"/>
            <a:t>Annual service user survey</a:t>
          </a:r>
        </a:p>
      </dgm:t>
    </dgm:pt>
    <dgm:pt modelId="{0ED22C79-74A6-4741-96E4-A45C51CD86BF}" type="parTrans" cxnId="{634EBC3C-3BF5-4AC8-A6E3-BEE46D7BAE36}">
      <dgm:prSet/>
      <dgm:spPr/>
      <dgm:t>
        <a:bodyPr/>
        <a:lstStyle/>
        <a:p>
          <a:endParaRPr lang="en-GB"/>
        </a:p>
      </dgm:t>
    </dgm:pt>
    <dgm:pt modelId="{D6BF24E7-8079-47AF-A0E3-C4DA63D1DE29}" type="sibTrans" cxnId="{634EBC3C-3BF5-4AC8-A6E3-BEE46D7BAE36}">
      <dgm:prSet/>
      <dgm:spPr/>
      <dgm:t>
        <a:bodyPr/>
        <a:lstStyle/>
        <a:p>
          <a:endParaRPr lang="en-GB"/>
        </a:p>
      </dgm:t>
    </dgm:pt>
    <dgm:pt modelId="{52C5AA50-6CA7-418F-AECB-37DB359E8E80}">
      <dgm:prSet phldrT="[Text]" custT="1"/>
      <dgm:spPr/>
      <dgm:t>
        <a:bodyPr/>
        <a:lstStyle/>
        <a:p>
          <a:r>
            <a:rPr lang="en-GB" sz="1600" dirty="0"/>
            <a:t>Bi-annual carer survey</a:t>
          </a:r>
        </a:p>
      </dgm:t>
    </dgm:pt>
    <dgm:pt modelId="{D8F3C036-3ADD-482D-89EA-606FA1AC3185}" type="parTrans" cxnId="{C69A1970-07FD-4EA0-AF27-085094705174}">
      <dgm:prSet/>
      <dgm:spPr/>
      <dgm:t>
        <a:bodyPr/>
        <a:lstStyle/>
        <a:p>
          <a:endParaRPr lang="en-GB"/>
        </a:p>
      </dgm:t>
    </dgm:pt>
    <dgm:pt modelId="{877EF5D6-F35B-4C2F-877A-D5A9FC594C42}" type="sibTrans" cxnId="{C69A1970-07FD-4EA0-AF27-085094705174}">
      <dgm:prSet/>
      <dgm:spPr/>
      <dgm:t>
        <a:bodyPr/>
        <a:lstStyle/>
        <a:p>
          <a:endParaRPr lang="en-GB"/>
        </a:p>
      </dgm:t>
    </dgm:pt>
    <dgm:pt modelId="{976F6DAD-7C7C-4BC9-AC4C-FC5BAFF9F4F8}">
      <dgm:prSet phldrT="[Text]"/>
      <dgm:spPr/>
      <dgm:t>
        <a:bodyPr/>
        <a:lstStyle/>
        <a:p>
          <a:r>
            <a:rPr lang="en-GB" sz="1700" b="1" dirty="0">
              <a:solidFill>
                <a:schemeClr val="tx1"/>
              </a:solidFill>
            </a:rPr>
            <a:t>Working with groups of people who use care &amp; carers</a:t>
          </a:r>
        </a:p>
      </dgm:t>
    </dgm:pt>
    <dgm:pt modelId="{239A005B-E706-46D2-BEF8-9A6584589D52}" type="parTrans" cxnId="{9A3A22A3-1477-49C3-8D80-3CBF431ECB19}">
      <dgm:prSet/>
      <dgm:spPr/>
      <dgm:t>
        <a:bodyPr/>
        <a:lstStyle/>
        <a:p>
          <a:endParaRPr lang="en-GB"/>
        </a:p>
      </dgm:t>
    </dgm:pt>
    <dgm:pt modelId="{96B6B8BA-83D7-47D7-9F4E-BC1BCE8CFAA9}" type="sibTrans" cxnId="{9A3A22A3-1477-49C3-8D80-3CBF431ECB19}">
      <dgm:prSet/>
      <dgm:spPr/>
      <dgm:t>
        <a:bodyPr/>
        <a:lstStyle/>
        <a:p>
          <a:endParaRPr lang="en-GB"/>
        </a:p>
      </dgm:t>
    </dgm:pt>
    <dgm:pt modelId="{C68FCF9A-5179-4B4E-9005-FBB34C1E0AE8}">
      <dgm:prSet phldrT="[Text]" custT="1"/>
      <dgm:spPr/>
      <dgm:t>
        <a:bodyPr/>
        <a:lstStyle/>
        <a:p>
          <a:r>
            <a:rPr lang="en-GB" sz="1600" dirty="0"/>
            <a:t>Forward Together</a:t>
          </a:r>
        </a:p>
      </dgm:t>
    </dgm:pt>
    <dgm:pt modelId="{60273A21-E64B-43A6-8629-856C25BA33F0}" type="parTrans" cxnId="{DA97B9C3-2227-4A10-BC47-F1C5AB936D47}">
      <dgm:prSet/>
      <dgm:spPr/>
      <dgm:t>
        <a:bodyPr/>
        <a:lstStyle/>
        <a:p>
          <a:endParaRPr lang="en-GB"/>
        </a:p>
      </dgm:t>
    </dgm:pt>
    <dgm:pt modelId="{278F0F5D-58B8-423A-BBBD-FE2820C89B87}" type="sibTrans" cxnId="{DA97B9C3-2227-4A10-BC47-F1C5AB936D47}">
      <dgm:prSet/>
      <dgm:spPr/>
      <dgm:t>
        <a:bodyPr/>
        <a:lstStyle/>
        <a:p>
          <a:endParaRPr lang="en-GB"/>
        </a:p>
      </dgm:t>
    </dgm:pt>
    <dgm:pt modelId="{CA42E597-CDE4-402C-894E-ABDBE2F48F6C}">
      <dgm:prSet phldrT="[Text]" custT="1"/>
      <dgm:spPr/>
      <dgm:t>
        <a:bodyPr/>
        <a:lstStyle/>
        <a:p>
          <a:r>
            <a:rPr lang="en-GB" sz="1600" dirty="0"/>
            <a:t>Healthwatch</a:t>
          </a:r>
        </a:p>
      </dgm:t>
    </dgm:pt>
    <dgm:pt modelId="{424A16CA-2B87-49A1-8893-8818FBC08223}" type="parTrans" cxnId="{FD2D2F95-DC3F-445D-A1DB-625252854563}">
      <dgm:prSet/>
      <dgm:spPr/>
      <dgm:t>
        <a:bodyPr/>
        <a:lstStyle/>
        <a:p>
          <a:endParaRPr lang="en-GB"/>
        </a:p>
      </dgm:t>
    </dgm:pt>
    <dgm:pt modelId="{BF3A8C48-3D3B-4892-B824-173BF4E1744D}" type="sibTrans" cxnId="{FD2D2F95-DC3F-445D-A1DB-625252854563}">
      <dgm:prSet/>
      <dgm:spPr/>
      <dgm:t>
        <a:bodyPr/>
        <a:lstStyle/>
        <a:p>
          <a:endParaRPr lang="en-GB"/>
        </a:p>
      </dgm:t>
    </dgm:pt>
    <dgm:pt modelId="{392C6AE6-D748-4678-AF65-760A7590A7EB}">
      <dgm:prSet phldrT="[Text]" custT="1"/>
      <dgm:spPr/>
      <dgm:t>
        <a:bodyPr/>
        <a:lstStyle/>
        <a:p>
          <a:r>
            <a:rPr lang="en-GB" sz="1600" dirty="0"/>
            <a:t>Tender panels</a:t>
          </a:r>
        </a:p>
      </dgm:t>
    </dgm:pt>
    <dgm:pt modelId="{B5BF0C48-F529-46A3-910E-74B7A8079A6F}" type="parTrans" cxnId="{85D9CDFA-3108-4D58-9192-6FAA1EE0F16A}">
      <dgm:prSet/>
      <dgm:spPr/>
      <dgm:t>
        <a:bodyPr/>
        <a:lstStyle/>
        <a:p>
          <a:endParaRPr lang="en-GB"/>
        </a:p>
      </dgm:t>
    </dgm:pt>
    <dgm:pt modelId="{6106F1E4-1F67-4229-978B-9F768221F21D}" type="sibTrans" cxnId="{85D9CDFA-3108-4D58-9192-6FAA1EE0F16A}">
      <dgm:prSet/>
      <dgm:spPr/>
      <dgm:t>
        <a:bodyPr/>
        <a:lstStyle/>
        <a:p>
          <a:endParaRPr lang="en-GB"/>
        </a:p>
      </dgm:t>
    </dgm:pt>
    <dgm:pt modelId="{7F05B4E8-8DCA-42F7-8E52-649C8B13D3BA}">
      <dgm:prSet phldrT="[Text]" custT="1"/>
      <dgm:spPr/>
      <dgm:t>
        <a:bodyPr/>
        <a:lstStyle/>
        <a:p>
          <a:r>
            <a:rPr lang="en-GB" sz="1600" dirty="0"/>
            <a:t>Aids &amp; adaptation feedback questionnaire </a:t>
          </a:r>
        </a:p>
      </dgm:t>
    </dgm:pt>
    <dgm:pt modelId="{1F6B8097-5445-443E-94E0-7FD774AEC349}" type="parTrans" cxnId="{272E0A25-A5AD-4CE8-924C-10A82D1D7E86}">
      <dgm:prSet/>
      <dgm:spPr/>
      <dgm:t>
        <a:bodyPr/>
        <a:lstStyle/>
        <a:p>
          <a:endParaRPr lang="en-GB"/>
        </a:p>
      </dgm:t>
    </dgm:pt>
    <dgm:pt modelId="{5638D16E-7013-40B9-91C1-5DB62F6A2F25}" type="sibTrans" cxnId="{272E0A25-A5AD-4CE8-924C-10A82D1D7E86}">
      <dgm:prSet/>
      <dgm:spPr/>
      <dgm:t>
        <a:bodyPr/>
        <a:lstStyle/>
        <a:p>
          <a:endParaRPr lang="en-GB"/>
        </a:p>
      </dgm:t>
    </dgm:pt>
    <dgm:pt modelId="{69C847A8-724C-45E7-AC05-3EC027BFF3CB}">
      <dgm:prSet phldrT="[Text]" custT="1"/>
      <dgm:spPr/>
      <dgm:t>
        <a:bodyPr/>
        <a:lstStyle/>
        <a:p>
          <a:r>
            <a:rPr lang="en-GB" sz="1700" b="1" dirty="0">
              <a:solidFill>
                <a:schemeClr val="tx1"/>
              </a:solidFill>
            </a:rPr>
            <a:t>Working through the CVS</a:t>
          </a:r>
        </a:p>
        <a:p>
          <a:r>
            <a:rPr lang="en-GB" sz="1600" dirty="0"/>
            <a:t>Including:</a:t>
          </a:r>
        </a:p>
      </dgm:t>
    </dgm:pt>
    <dgm:pt modelId="{C0EC0FC7-BE93-4C6C-8C76-EB93E5E40BF5}" type="parTrans" cxnId="{829553E6-F1D5-4A8E-8C68-ABD681CC0610}">
      <dgm:prSet/>
      <dgm:spPr/>
      <dgm:t>
        <a:bodyPr/>
        <a:lstStyle/>
        <a:p>
          <a:endParaRPr lang="en-GB"/>
        </a:p>
      </dgm:t>
    </dgm:pt>
    <dgm:pt modelId="{BCE829F0-76E1-4EFA-9F9D-C4CBDB8160A0}" type="sibTrans" cxnId="{829553E6-F1D5-4A8E-8C68-ABD681CC0610}">
      <dgm:prSet/>
      <dgm:spPr/>
      <dgm:t>
        <a:bodyPr/>
        <a:lstStyle/>
        <a:p>
          <a:endParaRPr lang="en-GB"/>
        </a:p>
      </dgm:t>
    </dgm:pt>
    <dgm:pt modelId="{8B6A6A00-AA56-42D2-ADAB-4CBC3B0EAB09}">
      <dgm:prSet phldrT="[Text]" custT="1"/>
      <dgm:spPr/>
      <dgm:t>
        <a:bodyPr/>
        <a:lstStyle/>
        <a:p>
          <a:r>
            <a:rPr lang="en-GB" sz="1700" b="1" dirty="0">
              <a:solidFill>
                <a:schemeClr val="tx1"/>
              </a:solidFill>
            </a:rPr>
            <a:t>Involvement in decision-making forums</a:t>
          </a:r>
        </a:p>
        <a:p>
          <a:r>
            <a:rPr lang="en-GB" sz="1600" dirty="0"/>
            <a:t>Including:</a:t>
          </a:r>
        </a:p>
      </dgm:t>
    </dgm:pt>
    <dgm:pt modelId="{AB590633-AA5B-4CA0-94E9-45ACA78C7ABB}" type="parTrans" cxnId="{332BD2DC-D722-45F9-A44E-17C93B0BA74A}">
      <dgm:prSet/>
      <dgm:spPr/>
      <dgm:t>
        <a:bodyPr/>
        <a:lstStyle/>
        <a:p>
          <a:endParaRPr lang="en-GB"/>
        </a:p>
      </dgm:t>
    </dgm:pt>
    <dgm:pt modelId="{E7D295EA-05EE-4478-8EC5-C12AD3AB799E}" type="sibTrans" cxnId="{332BD2DC-D722-45F9-A44E-17C93B0BA74A}">
      <dgm:prSet/>
      <dgm:spPr/>
      <dgm:t>
        <a:bodyPr/>
        <a:lstStyle/>
        <a:p>
          <a:endParaRPr lang="en-GB"/>
        </a:p>
      </dgm:t>
    </dgm:pt>
    <dgm:pt modelId="{764C8024-370E-44AC-9001-8D56AF49FAD7}">
      <dgm:prSet phldrT="[Text]" custT="1"/>
      <dgm:spPr/>
      <dgm:t>
        <a:bodyPr/>
        <a:lstStyle/>
        <a:p>
          <a:r>
            <a:rPr lang="en-GB" sz="1600" dirty="0"/>
            <a:t>B&amp;D Collective</a:t>
          </a:r>
        </a:p>
      </dgm:t>
    </dgm:pt>
    <dgm:pt modelId="{0FBA339D-0841-4607-9393-AE1D2ED2D99D}" type="parTrans" cxnId="{DACE8F0C-A89F-4A9B-B66C-A1B4828F7BE5}">
      <dgm:prSet/>
      <dgm:spPr/>
      <dgm:t>
        <a:bodyPr/>
        <a:lstStyle/>
        <a:p>
          <a:endParaRPr lang="en-GB"/>
        </a:p>
      </dgm:t>
    </dgm:pt>
    <dgm:pt modelId="{29BD973E-56AE-4136-B663-4EDF4678D585}" type="sibTrans" cxnId="{DACE8F0C-A89F-4A9B-B66C-A1B4828F7BE5}">
      <dgm:prSet/>
      <dgm:spPr/>
      <dgm:t>
        <a:bodyPr/>
        <a:lstStyle/>
        <a:p>
          <a:endParaRPr lang="en-GB"/>
        </a:p>
      </dgm:t>
    </dgm:pt>
    <dgm:pt modelId="{C93C2084-500C-4AE9-8436-FA3AC6DCC960}">
      <dgm:prSet phldrT="[Text]" custT="1"/>
      <dgm:spPr/>
      <dgm:t>
        <a:bodyPr/>
        <a:lstStyle/>
        <a:p>
          <a:r>
            <a:rPr lang="en-GB" sz="1600" dirty="0"/>
            <a:t>Care Provider Voice</a:t>
          </a:r>
        </a:p>
      </dgm:t>
    </dgm:pt>
    <dgm:pt modelId="{E61FA463-2A8D-4F63-99F8-74FFDE6DC9D8}" type="parTrans" cxnId="{FCDD1BDB-BB75-47CB-91B2-456D91CC6EE4}">
      <dgm:prSet/>
      <dgm:spPr/>
      <dgm:t>
        <a:bodyPr/>
        <a:lstStyle/>
        <a:p>
          <a:endParaRPr lang="en-GB"/>
        </a:p>
      </dgm:t>
    </dgm:pt>
    <dgm:pt modelId="{43E229C6-6DFB-47F2-A228-6A0444B0650D}" type="sibTrans" cxnId="{FCDD1BDB-BB75-47CB-91B2-456D91CC6EE4}">
      <dgm:prSet/>
      <dgm:spPr/>
      <dgm:t>
        <a:bodyPr/>
        <a:lstStyle/>
        <a:p>
          <a:endParaRPr lang="en-GB"/>
        </a:p>
      </dgm:t>
    </dgm:pt>
    <dgm:pt modelId="{944AC280-541D-4C31-8ADD-25E3703DBF8D}">
      <dgm:prSet phldrT="[Text]" custT="1"/>
      <dgm:spPr/>
      <dgm:t>
        <a:bodyPr/>
        <a:lstStyle/>
        <a:p>
          <a:r>
            <a:rPr lang="en-GB" sz="1600" dirty="0"/>
            <a:t>Red Cross </a:t>
          </a:r>
        </a:p>
      </dgm:t>
    </dgm:pt>
    <dgm:pt modelId="{EF4BD9FD-F12A-4C60-BFD2-D82EEC6F2875}" type="parTrans" cxnId="{B6C19BA8-ED7C-465B-B588-A8845E7D716F}">
      <dgm:prSet/>
      <dgm:spPr/>
      <dgm:t>
        <a:bodyPr/>
        <a:lstStyle/>
        <a:p>
          <a:endParaRPr lang="en-GB"/>
        </a:p>
      </dgm:t>
    </dgm:pt>
    <dgm:pt modelId="{3854D6F9-28B2-4BB6-8325-79425ABF3576}" type="sibTrans" cxnId="{B6C19BA8-ED7C-465B-B588-A8845E7D716F}">
      <dgm:prSet/>
      <dgm:spPr/>
      <dgm:t>
        <a:bodyPr/>
        <a:lstStyle/>
        <a:p>
          <a:endParaRPr lang="en-GB"/>
        </a:p>
      </dgm:t>
    </dgm:pt>
    <dgm:pt modelId="{3C0B4A9C-2966-4416-83E1-46739A590344}">
      <dgm:prSet phldrT="[Text]" custT="1"/>
      <dgm:spPr/>
      <dgm:t>
        <a:bodyPr/>
        <a:lstStyle/>
        <a:p>
          <a:r>
            <a:rPr lang="en-GB" sz="1600" dirty="0"/>
            <a:t>Carer Forums</a:t>
          </a:r>
        </a:p>
      </dgm:t>
    </dgm:pt>
    <dgm:pt modelId="{0E4A6829-6E8F-485E-9B35-8E68E8FF0522}" type="parTrans" cxnId="{A724BE71-9A9A-4ACD-95D9-FE6DA596A2EE}">
      <dgm:prSet/>
      <dgm:spPr/>
      <dgm:t>
        <a:bodyPr/>
        <a:lstStyle/>
        <a:p>
          <a:endParaRPr lang="en-GB"/>
        </a:p>
      </dgm:t>
    </dgm:pt>
    <dgm:pt modelId="{4D9342F7-AB1E-49F4-BD69-2171F28CB7BB}" type="sibTrans" cxnId="{A724BE71-9A9A-4ACD-95D9-FE6DA596A2EE}">
      <dgm:prSet/>
      <dgm:spPr/>
      <dgm:t>
        <a:bodyPr/>
        <a:lstStyle/>
        <a:p>
          <a:endParaRPr lang="en-GB"/>
        </a:p>
      </dgm:t>
    </dgm:pt>
    <dgm:pt modelId="{F718DC23-C978-44D3-A52A-E1F396B73DDA}">
      <dgm:prSet phldrT="[Text]" custT="1"/>
      <dgm:spPr/>
      <dgm:t>
        <a:bodyPr/>
        <a:lstStyle/>
        <a:p>
          <a:r>
            <a:rPr lang="en-GB" sz="1600" dirty="0"/>
            <a:t>Focus groups</a:t>
          </a:r>
        </a:p>
      </dgm:t>
    </dgm:pt>
    <dgm:pt modelId="{E626562D-15C6-4669-B471-D5E23E101748}" type="parTrans" cxnId="{6AC70AAF-3B7B-4538-9B95-3D2839B008BA}">
      <dgm:prSet/>
      <dgm:spPr/>
      <dgm:t>
        <a:bodyPr/>
        <a:lstStyle/>
        <a:p>
          <a:endParaRPr lang="en-GB"/>
        </a:p>
      </dgm:t>
    </dgm:pt>
    <dgm:pt modelId="{8DBA3466-9830-4183-9783-5CE0496A830E}" type="sibTrans" cxnId="{6AC70AAF-3B7B-4538-9B95-3D2839B008BA}">
      <dgm:prSet/>
      <dgm:spPr/>
      <dgm:t>
        <a:bodyPr/>
        <a:lstStyle/>
        <a:p>
          <a:endParaRPr lang="en-GB"/>
        </a:p>
      </dgm:t>
    </dgm:pt>
    <dgm:pt modelId="{498F781C-9623-470C-AC65-60FF1A616ADA}">
      <dgm:prSet phldrT="[Text]" custT="1"/>
      <dgm:spPr/>
      <dgm:t>
        <a:bodyPr/>
        <a:lstStyle/>
        <a:p>
          <a:r>
            <a:rPr lang="en-GB" sz="1600" dirty="0"/>
            <a:t>Speaking to people in services (e.g. ECSH)</a:t>
          </a:r>
        </a:p>
      </dgm:t>
    </dgm:pt>
    <dgm:pt modelId="{EAD10C61-1751-4462-B027-EC8FFB8D83CD}" type="parTrans" cxnId="{D585A5A8-BE43-491A-9D99-CBDAA1B2FB1A}">
      <dgm:prSet/>
      <dgm:spPr/>
      <dgm:t>
        <a:bodyPr/>
        <a:lstStyle/>
        <a:p>
          <a:endParaRPr lang="en-GB"/>
        </a:p>
      </dgm:t>
    </dgm:pt>
    <dgm:pt modelId="{708F88EE-0726-4685-BF3A-691CA299F39B}" type="sibTrans" cxnId="{D585A5A8-BE43-491A-9D99-CBDAA1B2FB1A}">
      <dgm:prSet/>
      <dgm:spPr/>
      <dgm:t>
        <a:bodyPr/>
        <a:lstStyle/>
        <a:p>
          <a:endParaRPr lang="en-GB"/>
        </a:p>
      </dgm:t>
    </dgm:pt>
    <dgm:pt modelId="{EB2BC6FB-18B4-4C43-BB2E-DE2EE9DEAAC9}">
      <dgm:prSet phldrT="[Text]" custT="1"/>
      <dgm:spPr/>
      <dgm:t>
        <a:bodyPr/>
        <a:lstStyle/>
        <a:p>
          <a:r>
            <a:rPr lang="en-GB" sz="1600" dirty="0"/>
            <a:t>Phone calls surveys to homecare &amp; DP users</a:t>
          </a:r>
        </a:p>
      </dgm:t>
    </dgm:pt>
    <dgm:pt modelId="{99AAC8B9-9574-41DB-92A0-30C6918674AD}" type="parTrans" cxnId="{7DAEFD05-CD20-4F9B-938C-A3B91D2B5A94}">
      <dgm:prSet/>
      <dgm:spPr/>
      <dgm:t>
        <a:bodyPr/>
        <a:lstStyle/>
        <a:p>
          <a:endParaRPr lang="en-GB"/>
        </a:p>
      </dgm:t>
    </dgm:pt>
    <dgm:pt modelId="{4CEDB34F-CB0C-4B7A-A683-6188D570B4EA}" type="sibTrans" cxnId="{7DAEFD05-CD20-4F9B-938C-A3B91D2B5A94}">
      <dgm:prSet/>
      <dgm:spPr/>
      <dgm:t>
        <a:bodyPr/>
        <a:lstStyle/>
        <a:p>
          <a:endParaRPr lang="en-GB"/>
        </a:p>
      </dgm:t>
    </dgm:pt>
    <dgm:pt modelId="{48AF968B-B98F-4606-BFFC-7F7F1526567D}">
      <dgm:prSet custT="1"/>
      <dgm:spPr/>
      <dgm:t>
        <a:bodyPr/>
        <a:lstStyle/>
        <a:p>
          <a:r>
            <a:rPr lang="en-GB" sz="1600" dirty="0"/>
            <a:t>Regular feedback from care technology users</a:t>
          </a:r>
        </a:p>
      </dgm:t>
    </dgm:pt>
    <dgm:pt modelId="{4214FBF7-D6CD-4D2A-AB26-8DD0CA2BFDA0}" type="parTrans" cxnId="{72270AC9-13FC-4C27-8A29-830DBF20DFDA}">
      <dgm:prSet/>
      <dgm:spPr/>
      <dgm:t>
        <a:bodyPr/>
        <a:lstStyle/>
        <a:p>
          <a:endParaRPr lang="en-GB"/>
        </a:p>
      </dgm:t>
    </dgm:pt>
    <dgm:pt modelId="{C7339F48-6207-4B80-AE51-B48C25A2499D}" type="sibTrans" cxnId="{72270AC9-13FC-4C27-8A29-830DBF20DFDA}">
      <dgm:prSet/>
      <dgm:spPr/>
      <dgm:t>
        <a:bodyPr/>
        <a:lstStyle/>
        <a:p>
          <a:endParaRPr lang="en-GB"/>
        </a:p>
      </dgm:t>
    </dgm:pt>
    <dgm:pt modelId="{191B9036-59EC-4CE3-8BB9-9B2C9FFE0848}">
      <dgm:prSet phldrT="[Text]" custT="1"/>
      <dgm:spPr/>
      <dgm:t>
        <a:bodyPr/>
        <a:lstStyle/>
        <a:p>
          <a:r>
            <a:rPr lang="en-GB" sz="1700" b="1" dirty="0">
              <a:solidFill>
                <a:schemeClr val="tx1"/>
              </a:solidFill>
            </a:rPr>
            <a:t>Online consultation and engagement</a:t>
          </a:r>
        </a:p>
        <a:p>
          <a:r>
            <a:rPr lang="en-GB" sz="1700" dirty="0"/>
            <a:t>Including:</a:t>
          </a:r>
          <a:endParaRPr lang="en-GB" sz="1700" b="1" dirty="0"/>
        </a:p>
      </dgm:t>
    </dgm:pt>
    <dgm:pt modelId="{7B7E5A6A-3F76-4FB2-B061-E998C3415F0C}" type="parTrans" cxnId="{420F2AD5-FBD4-4C59-855A-C2FF498DF6E2}">
      <dgm:prSet/>
      <dgm:spPr/>
      <dgm:t>
        <a:bodyPr/>
        <a:lstStyle/>
        <a:p>
          <a:endParaRPr lang="en-GB"/>
        </a:p>
      </dgm:t>
    </dgm:pt>
    <dgm:pt modelId="{FE819086-B5B2-457E-A4A1-C284F95F76D2}" type="sibTrans" cxnId="{420F2AD5-FBD4-4C59-855A-C2FF498DF6E2}">
      <dgm:prSet/>
      <dgm:spPr/>
      <dgm:t>
        <a:bodyPr/>
        <a:lstStyle/>
        <a:p>
          <a:endParaRPr lang="en-GB"/>
        </a:p>
      </dgm:t>
    </dgm:pt>
    <dgm:pt modelId="{165D1A04-266C-45BE-8440-F9C995E5BB5A}">
      <dgm:prSet phldrT="[Text]" custT="1"/>
      <dgm:spPr/>
      <dgm:t>
        <a:bodyPr/>
        <a:lstStyle/>
        <a:p>
          <a:r>
            <a:rPr lang="en-GB" sz="1600" dirty="0"/>
            <a:t>Charging policy consultation</a:t>
          </a:r>
        </a:p>
      </dgm:t>
    </dgm:pt>
    <dgm:pt modelId="{BBC67F0E-8217-4C88-9074-F92260DB39F5}" type="parTrans" cxnId="{9E28F4E4-F3F0-46CE-B003-B29C1A55D21D}">
      <dgm:prSet/>
      <dgm:spPr/>
      <dgm:t>
        <a:bodyPr/>
        <a:lstStyle/>
        <a:p>
          <a:endParaRPr lang="en-GB"/>
        </a:p>
      </dgm:t>
    </dgm:pt>
    <dgm:pt modelId="{80D7EFC9-4343-40E3-BD79-A420A34DB1CF}" type="sibTrans" cxnId="{9E28F4E4-F3F0-46CE-B003-B29C1A55D21D}">
      <dgm:prSet/>
      <dgm:spPr/>
      <dgm:t>
        <a:bodyPr/>
        <a:lstStyle/>
        <a:p>
          <a:endParaRPr lang="en-GB"/>
        </a:p>
      </dgm:t>
    </dgm:pt>
    <dgm:pt modelId="{504F1C87-B015-42B4-B388-7FE37C1EA63F}" type="pres">
      <dgm:prSet presAssocID="{4A1C70A6-E68D-4949-960E-8229D3C5737D}" presName="Name0" presStyleCnt="0">
        <dgm:presLayoutVars>
          <dgm:dir/>
          <dgm:resizeHandles val="exact"/>
        </dgm:presLayoutVars>
      </dgm:prSet>
      <dgm:spPr/>
    </dgm:pt>
    <dgm:pt modelId="{6278A04D-43CE-4B81-A996-63E4EF6514A2}" type="pres">
      <dgm:prSet presAssocID="{A8224F52-C8A1-4E5D-9312-7E2681BC4781}" presName="node" presStyleLbl="node1" presStyleIdx="0" presStyleCnt="5" custScaleX="122748">
        <dgm:presLayoutVars>
          <dgm:bulletEnabled val="1"/>
        </dgm:presLayoutVars>
      </dgm:prSet>
      <dgm:spPr/>
    </dgm:pt>
    <dgm:pt modelId="{ED58DEC1-4454-4D76-8611-7536BD44D7ED}" type="pres">
      <dgm:prSet presAssocID="{7A8ED93B-DDF8-4895-9AC8-F6A63DDBA0D6}" presName="sibTrans" presStyleCnt="0"/>
      <dgm:spPr/>
    </dgm:pt>
    <dgm:pt modelId="{800F1E25-12B2-4848-9E5C-80AB1DB6479C}" type="pres">
      <dgm:prSet presAssocID="{191B9036-59EC-4CE3-8BB9-9B2C9FFE0848}" presName="node" presStyleLbl="node1" presStyleIdx="1" presStyleCnt="5">
        <dgm:presLayoutVars>
          <dgm:bulletEnabled val="1"/>
        </dgm:presLayoutVars>
      </dgm:prSet>
      <dgm:spPr/>
    </dgm:pt>
    <dgm:pt modelId="{1EA7A513-8918-4544-8E81-19E40298A857}" type="pres">
      <dgm:prSet presAssocID="{FE819086-B5B2-457E-A4A1-C284F95F76D2}" presName="sibTrans" presStyleCnt="0"/>
      <dgm:spPr/>
    </dgm:pt>
    <dgm:pt modelId="{B7CC0D39-1249-481A-BC97-1D662BB85FCA}" type="pres">
      <dgm:prSet presAssocID="{976F6DAD-7C7C-4BC9-AC4C-FC5BAFF9F4F8}" presName="node" presStyleLbl="node1" presStyleIdx="2" presStyleCnt="5">
        <dgm:presLayoutVars>
          <dgm:bulletEnabled val="1"/>
        </dgm:presLayoutVars>
      </dgm:prSet>
      <dgm:spPr/>
    </dgm:pt>
    <dgm:pt modelId="{7CC278B2-A34F-4847-9FC8-438206D41A1C}" type="pres">
      <dgm:prSet presAssocID="{96B6B8BA-83D7-47D7-9F4E-BC1BCE8CFAA9}" presName="sibTrans" presStyleCnt="0"/>
      <dgm:spPr/>
    </dgm:pt>
    <dgm:pt modelId="{DABB582C-0EA6-4C27-8051-63E1860FB6C8}" type="pres">
      <dgm:prSet presAssocID="{69C847A8-724C-45E7-AC05-3EC027BFF3CB}" presName="node" presStyleLbl="node1" presStyleIdx="3" presStyleCnt="5">
        <dgm:presLayoutVars>
          <dgm:bulletEnabled val="1"/>
        </dgm:presLayoutVars>
      </dgm:prSet>
      <dgm:spPr/>
    </dgm:pt>
    <dgm:pt modelId="{48080144-34C2-4B8E-8030-4366B6B47863}" type="pres">
      <dgm:prSet presAssocID="{BCE829F0-76E1-4EFA-9F9D-C4CBDB8160A0}" presName="sibTrans" presStyleCnt="0"/>
      <dgm:spPr/>
    </dgm:pt>
    <dgm:pt modelId="{C0180BBB-EB0A-42F4-8918-B84D0A85DD8F}" type="pres">
      <dgm:prSet presAssocID="{8B6A6A00-AA56-42D2-ADAB-4CBC3B0EAB09}" presName="node" presStyleLbl="node1" presStyleIdx="4" presStyleCnt="5">
        <dgm:presLayoutVars>
          <dgm:bulletEnabled val="1"/>
        </dgm:presLayoutVars>
      </dgm:prSet>
      <dgm:spPr/>
    </dgm:pt>
  </dgm:ptLst>
  <dgm:cxnLst>
    <dgm:cxn modelId="{7DAEFD05-CD20-4F9B-938C-A3B91D2B5A94}" srcId="{A8224F52-C8A1-4E5D-9312-7E2681BC4781}" destId="{EB2BC6FB-18B4-4C43-BB2E-DE2EE9DEAAC9}" srcOrd="3" destOrd="0" parTransId="{99AAC8B9-9574-41DB-92A0-30C6918674AD}" sibTransId="{4CEDB34F-CB0C-4B7A-A683-6188D570B4EA}"/>
    <dgm:cxn modelId="{A87A5909-9890-4FFA-8E07-1B7BCD1CED31}" srcId="{4A1C70A6-E68D-4949-960E-8229D3C5737D}" destId="{A8224F52-C8A1-4E5D-9312-7E2681BC4781}" srcOrd="0" destOrd="0" parTransId="{FC364C4A-EA05-421D-84C5-27FE75228452}" sibTransId="{7A8ED93B-DDF8-4895-9AC8-F6A63DDBA0D6}"/>
    <dgm:cxn modelId="{BBFD040B-508C-44A4-8574-3AAFB2EDBA3B}" type="presOf" srcId="{3C0B4A9C-2966-4416-83E1-46739A590344}" destId="{B7CC0D39-1249-481A-BC97-1D662BB85FCA}" srcOrd="0" destOrd="2" presId="urn:microsoft.com/office/officeart/2005/8/layout/hList6"/>
    <dgm:cxn modelId="{DACE8F0C-A89F-4A9B-B66C-A1B4828F7BE5}" srcId="{69C847A8-724C-45E7-AC05-3EC027BFF3CB}" destId="{764C8024-370E-44AC-9001-8D56AF49FAD7}" srcOrd="1" destOrd="0" parTransId="{0FBA339D-0841-4607-9393-AE1D2ED2D99D}" sibTransId="{29BD973E-56AE-4136-B663-4EDF4678D585}"/>
    <dgm:cxn modelId="{DFCC300F-75C8-477C-A102-F48462637206}" type="presOf" srcId="{C93C2084-500C-4AE9-8436-FA3AC6DCC960}" destId="{DABB582C-0EA6-4C27-8051-63E1860FB6C8}" srcOrd="0" destOrd="3" presId="urn:microsoft.com/office/officeart/2005/8/layout/hList6"/>
    <dgm:cxn modelId="{F5D1231F-9FFD-4678-A8F0-8303F85258B9}" type="presOf" srcId="{165D1A04-266C-45BE-8440-F9C995E5BB5A}" destId="{800F1E25-12B2-4848-9E5C-80AB1DB6479C}" srcOrd="0" destOrd="1" presId="urn:microsoft.com/office/officeart/2005/8/layout/hList6"/>
    <dgm:cxn modelId="{272E0A25-A5AD-4CE8-924C-10A82D1D7E86}" srcId="{A8224F52-C8A1-4E5D-9312-7E2681BC4781}" destId="{7F05B4E8-8DCA-42F7-8E52-649C8B13D3BA}" srcOrd="2" destOrd="0" parTransId="{1F6B8097-5445-443E-94E0-7FD774AEC349}" sibTransId="{5638D16E-7013-40B9-91C1-5DB62F6A2F25}"/>
    <dgm:cxn modelId="{C3727C34-B4F8-4F51-9837-56945D6DCEDE}" type="presOf" srcId="{944AC280-541D-4C31-8ADD-25E3703DBF8D}" destId="{DABB582C-0EA6-4C27-8051-63E1860FB6C8}" srcOrd="0" destOrd="4" presId="urn:microsoft.com/office/officeart/2005/8/layout/hList6"/>
    <dgm:cxn modelId="{634EBC3C-3BF5-4AC8-A6E3-BEE46D7BAE36}" srcId="{A8224F52-C8A1-4E5D-9312-7E2681BC4781}" destId="{B9D7D241-E6BD-439B-8C8D-8F64C6DD0A78}" srcOrd="0" destOrd="0" parTransId="{0ED22C79-74A6-4741-96E4-A45C51CD86BF}" sibTransId="{D6BF24E7-8079-47AF-A0E3-C4DA63D1DE29}"/>
    <dgm:cxn modelId="{19B4493F-7BBC-495C-A1BB-4FA651D1A050}" type="presOf" srcId="{498F781C-9623-470C-AC65-60FF1A616ADA}" destId="{B7CC0D39-1249-481A-BC97-1D662BB85FCA}" srcOrd="0" destOrd="4" presId="urn:microsoft.com/office/officeart/2005/8/layout/hList6"/>
    <dgm:cxn modelId="{EFD50F61-E5C7-4CFD-8416-C43F249E8ADC}" type="presOf" srcId="{52C5AA50-6CA7-418F-AECB-37DB359E8E80}" destId="{6278A04D-43CE-4B81-A996-63E4EF6514A2}" srcOrd="0" destOrd="2" presId="urn:microsoft.com/office/officeart/2005/8/layout/hList6"/>
    <dgm:cxn modelId="{A066DE41-B8A4-4797-BB27-82C2F1E44D25}" type="presOf" srcId="{976F6DAD-7C7C-4BC9-AC4C-FC5BAFF9F4F8}" destId="{B7CC0D39-1249-481A-BC97-1D662BB85FCA}" srcOrd="0" destOrd="0" presId="urn:microsoft.com/office/officeart/2005/8/layout/hList6"/>
    <dgm:cxn modelId="{E9B8CC68-732B-483C-9038-70721E9D934D}" type="presOf" srcId="{392C6AE6-D748-4678-AF65-760A7590A7EB}" destId="{C0180BBB-EB0A-42F4-8918-B84D0A85DD8F}" srcOrd="0" destOrd="1" presId="urn:microsoft.com/office/officeart/2005/8/layout/hList6"/>
    <dgm:cxn modelId="{C7B7CB6D-D452-408C-A3AA-BECE2CF339FD}" type="presOf" srcId="{4A1C70A6-E68D-4949-960E-8229D3C5737D}" destId="{504F1C87-B015-42B4-B388-7FE37C1EA63F}" srcOrd="0" destOrd="0" presId="urn:microsoft.com/office/officeart/2005/8/layout/hList6"/>
    <dgm:cxn modelId="{C69A1970-07FD-4EA0-AF27-085094705174}" srcId="{A8224F52-C8A1-4E5D-9312-7E2681BC4781}" destId="{52C5AA50-6CA7-418F-AECB-37DB359E8E80}" srcOrd="1" destOrd="0" parTransId="{D8F3C036-3ADD-482D-89EA-606FA1AC3185}" sibTransId="{877EF5D6-F35B-4C2F-877A-D5A9FC594C42}"/>
    <dgm:cxn modelId="{201ADD70-23E8-4E4C-A841-169F30D26439}" type="presOf" srcId="{B9D7D241-E6BD-439B-8C8D-8F64C6DD0A78}" destId="{6278A04D-43CE-4B81-A996-63E4EF6514A2}" srcOrd="0" destOrd="1" presId="urn:microsoft.com/office/officeart/2005/8/layout/hList6"/>
    <dgm:cxn modelId="{A724BE71-9A9A-4ACD-95D9-FE6DA596A2EE}" srcId="{976F6DAD-7C7C-4BC9-AC4C-FC5BAFF9F4F8}" destId="{3C0B4A9C-2966-4416-83E1-46739A590344}" srcOrd="1" destOrd="0" parTransId="{0E4A6829-6E8F-485E-9B35-8E68E8FF0522}" sibTransId="{4D9342F7-AB1E-49F4-BD69-2171F28CB7BB}"/>
    <dgm:cxn modelId="{F1E79B88-A225-4B16-83AE-61868BBA9363}" type="presOf" srcId="{7F05B4E8-8DCA-42F7-8E52-649C8B13D3BA}" destId="{6278A04D-43CE-4B81-A996-63E4EF6514A2}" srcOrd="0" destOrd="3" presId="urn:microsoft.com/office/officeart/2005/8/layout/hList6"/>
    <dgm:cxn modelId="{9B7B088F-C4E6-4D8F-9CA0-7B2659352C68}" type="presOf" srcId="{F718DC23-C978-44D3-A52A-E1F396B73DDA}" destId="{B7CC0D39-1249-481A-BC97-1D662BB85FCA}" srcOrd="0" destOrd="3" presId="urn:microsoft.com/office/officeart/2005/8/layout/hList6"/>
    <dgm:cxn modelId="{FD2D2F95-DC3F-445D-A1DB-625252854563}" srcId="{69C847A8-724C-45E7-AC05-3EC027BFF3CB}" destId="{CA42E597-CDE4-402C-894E-ABDBE2F48F6C}" srcOrd="0" destOrd="0" parTransId="{424A16CA-2B87-49A1-8893-8818FBC08223}" sibTransId="{BF3A8C48-3D3B-4892-B824-173BF4E1744D}"/>
    <dgm:cxn modelId="{9956DE95-8FBC-4008-83C7-8D4332813D98}" type="presOf" srcId="{CA42E597-CDE4-402C-894E-ABDBE2F48F6C}" destId="{DABB582C-0EA6-4C27-8051-63E1860FB6C8}" srcOrd="0" destOrd="1" presId="urn:microsoft.com/office/officeart/2005/8/layout/hList6"/>
    <dgm:cxn modelId="{9A3A22A3-1477-49C3-8D80-3CBF431ECB19}" srcId="{4A1C70A6-E68D-4949-960E-8229D3C5737D}" destId="{976F6DAD-7C7C-4BC9-AC4C-FC5BAFF9F4F8}" srcOrd="2" destOrd="0" parTransId="{239A005B-E706-46D2-BEF8-9A6584589D52}" sibTransId="{96B6B8BA-83D7-47D7-9F4E-BC1BCE8CFAA9}"/>
    <dgm:cxn modelId="{B6C19BA8-ED7C-465B-B588-A8845E7D716F}" srcId="{69C847A8-724C-45E7-AC05-3EC027BFF3CB}" destId="{944AC280-541D-4C31-8ADD-25E3703DBF8D}" srcOrd="3" destOrd="0" parTransId="{EF4BD9FD-F12A-4C60-BFD2-D82EEC6F2875}" sibTransId="{3854D6F9-28B2-4BB6-8325-79425ABF3576}"/>
    <dgm:cxn modelId="{D585A5A8-BE43-491A-9D99-CBDAA1B2FB1A}" srcId="{976F6DAD-7C7C-4BC9-AC4C-FC5BAFF9F4F8}" destId="{498F781C-9623-470C-AC65-60FF1A616ADA}" srcOrd="3" destOrd="0" parTransId="{EAD10C61-1751-4462-B027-EC8FFB8D83CD}" sibTransId="{708F88EE-0726-4685-BF3A-691CA299F39B}"/>
    <dgm:cxn modelId="{6AC70AAF-3B7B-4538-9B95-3D2839B008BA}" srcId="{976F6DAD-7C7C-4BC9-AC4C-FC5BAFF9F4F8}" destId="{F718DC23-C978-44D3-A52A-E1F396B73DDA}" srcOrd="2" destOrd="0" parTransId="{E626562D-15C6-4669-B471-D5E23E101748}" sibTransId="{8DBA3466-9830-4183-9783-5CE0496A830E}"/>
    <dgm:cxn modelId="{5C4D5EB7-F991-46F5-AECF-48130788AFF9}" type="presOf" srcId="{EB2BC6FB-18B4-4C43-BB2E-DE2EE9DEAAC9}" destId="{6278A04D-43CE-4B81-A996-63E4EF6514A2}" srcOrd="0" destOrd="4" presId="urn:microsoft.com/office/officeart/2005/8/layout/hList6"/>
    <dgm:cxn modelId="{DA97B9C3-2227-4A10-BC47-F1C5AB936D47}" srcId="{976F6DAD-7C7C-4BC9-AC4C-FC5BAFF9F4F8}" destId="{C68FCF9A-5179-4B4E-9005-FBB34C1E0AE8}" srcOrd="0" destOrd="0" parTransId="{60273A21-E64B-43A6-8629-856C25BA33F0}" sibTransId="{278F0F5D-58B8-423A-BBBD-FE2820C89B87}"/>
    <dgm:cxn modelId="{4EE5FCC8-525C-4522-BF3D-63EBE8279D9F}" type="presOf" srcId="{48AF968B-B98F-4606-BFFC-7F7F1526567D}" destId="{6278A04D-43CE-4B81-A996-63E4EF6514A2}" srcOrd="0" destOrd="5" presId="urn:microsoft.com/office/officeart/2005/8/layout/hList6"/>
    <dgm:cxn modelId="{72270AC9-13FC-4C27-8A29-830DBF20DFDA}" srcId="{A8224F52-C8A1-4E5D-9312-7E2681BC4781}" destId="{48AF968B-B98F-4606-BFFC-7F7F1526567D}" srcOrd="4" destOrd="0" parTransId="{4214FBF7-D6CD-4D2A-AB26-8DD0CA2BFDA0}" sibTransId="{C7339F48-6207-4B80-AE51-B48C25A2499D}"/>
    <dgm:cxn modelId="{396F23D1-7189-4221-BA22-C8FEF75E1CEE}" type="presOf" srcId="{191B9036-59EC-4CE3-8BB9-9B2C9FFE0848}" destId="{800F1E25-12B2-4848-9E5C-80AB1DB6479C}" srcOrd="0" destOrd="0" presId="urn:microsoft.com/office/officeart/2005/8/layout/hList6"/>
    <dgm:cxn modelId="{420F2AD5-FBD4-4C59-855A-C2FF498DF6E2}" srcId="{4A1C70A6-E68D-4949-960E-8229D3C5737D}" destId="{191B9036-59EC-4CE3-8BB9-9B2C9FFE0848}" srcOrd="1" destOrd="0" parTransId="{7B7E5A6A-3F76-4FB2-B061-E998C3415F0C}" sibTransId="{FE819086-B5B2-457E-A4A1-C284F95F76D2}"/>
    <dgm:cxn modelId="{FCDD1BDB-BB75-47CB-91B2-456D91CC6EE4}" srcId="{69C847A8-724C-45E7-AC05-3EC027BFF3CB}" destId="{C93C2084-500C-4AE9-8436-FA3AC6DCC960}" srcOrd="2" destOrd="0" parTransId="{E61FA463-2A8D-4F63-99F8-74FFDE6DC9D8}" sibTransId="{43E229C6-6DFB-47F2-A228-6A0444B0650D}"/>
    <dgm:cxn modelId="{332BD2DC-D722-45F9-A44E-17C93B0BA74A}" srcId="{4A1C70A6-E68D-4949-960E-8229D3C5737D}" destId="{8B6A6A00-AA56-42D2-ADAB-4CBC3B0EAB09}" srcOrd="4" destOrd="0" parTransId="{AB590633-AA5B-4CA0-94E9-45ACA78C7ABB}" sibTransId="{E7D295EA-05EE-4478-8EC5-C12AD3AB799E}"/>
    <dgm:cxn modelId="{0CFCA5E0-BFCB-4278-AA0D-A3815AF81A93}" type="presOf" srcId="{C68FCF9A-5179-4B4E-9005-FBB34C1E0AE8}" destId="{B7CC0D39-1249-481A-BC97-1D662BB85FCA}" srcOrd="0" destOrd="1" presId="urn:microsoft.com/office/officeart/2005/8/layout/hList6"/>
    <dgm:cxn modelId="{9E28F4E4-F3F0-46CE-B003-B29C1A55D21D}" srcId="{191B9036-59EC-4CE3-8BB9-9B2C9FFE0848}" destId="{165D1A04-266C-45BE-8440-F9C995E5BB5A}" srcOrd="0" destOrd="0" parTransId="{BBC67F0E-8217-4C88-9074-F92260DB39F5}" sibTransId="{80D7EFC9-4343-40E3-BD79-A420A34DB1CF}"/>
    <dgm:cxn modelId="{91EA10E5-4FF8-4A64-ACD7-A2FFE7062394}" type="presOf" srcId="{764C8024-370E-44AC-9001-8D56AF49FAD7}" destId="{DABB582C-0EA6-4C27-8051-63E1860FB6C8}" srcOrd="0" destOrd="2" presId="urn:microsoft.com/office/officeart/2005/8/layout/hList6"/>
    <dgm:cxn modelId="{829553E6-F1D5-4A8E-8C68-ABD681CC0610}" srcId="{4A1C70A6-E68D-4949-960E-8229D3C5737D}" destId="{69C847A8-724C-45E7-AC05-3EC027BFF3CB}" srcOrd="3" destOrd="0" parTransId="{C0EC0FC7-BE93-4C6C-8C76-EB93E5E40BF5}" sibTransId="{BCE829F0-76E1-4EFA-9F9D-C4CBDB8160A0}"/>
    <dgm:cxn modelId="{EB987EEE-0FA6-4D08-A772-BB715B76EFDB}" type="presOf" srcId="{8B6A6A00-AA56-42D2-ADAB-4CBC3B0EAB09}" destId="{C0180BBB-EB0A-42F4-8918-B84D0A85DD8F}" srcOrd="0" destOrd="0" presId="urn:microsoft.com/office/officeart/2005/8/layout/hList6"/>
    <dgm:cxn modelId="{32184AF0-7247-4D08-9114-800BE8E18737}" type="presOf" srcId="{69C847A8-724C-45E7-AC05-3EC027BFF3CB}" destId="{DABB582C-0EA6-4C27-8051-63E1860FB6C8}" srcOrd="0" destOrd="0" presId="urn:microsoft.com/office/officeart/2005/8/layout/hList6"/>
    <dgm:cxn modelId="{5A3476F0-D76D-4EFB-A6AA-6469B3FAD11A}" type="presOf" srcId="{A8224F52-C8A1-4E5D-9312-7E2681BC4781}" destId="{6278A04D-43CE-4B81-A996-63E4EF6514A2}" srcOrd="0" destOrd="0" presId="urn:microsoft.com/office/officeart/2005/8/layout/hList6"/>
    <dgm:cxn modelId="{85D9CDFA-3108-4D58-9192-6FAA1EE0F16A}" srcId="{8B6A6A00-AA56-42D2-ADAB-4CBC3B0EAB09}" destId="{392C6AE6-D748-4678-AF65-760A7590A7EB}" srcOrd="0" destOrd="0" parTransId="{B5BF0C48-F529-46A3-910E-74B7A8079A6F}" sibTransId="{6106F1E4-1F67-4229-978B-9F768221F21D}"/>
    <dgm:cxn modelId="{5502DAB7-510C-417E-8808-77B129CDA349}" type="presParOf" srcId="{504F1C87-B015-42B4-B388-7FE37C1EA63F}" destId="{6278A04D-43CE-4B81-A996-63E4EF6514A2}" srcOrd="0" destOrd="0" presId="urn:microsoft.com/office/officeart/2005/8/layout/hList6"/>
    <dgm:cxn modelId="{EC652475-B9C3-4BB1-ACA8-14525AFAED1A}" type="presParOf" srcId="{504F1C87-B015-42B4-B388-7FE37C1EA63F}" destId="{ED58DEC1-4454-4D76-8611-7536BD44D7ED}" srcOrd="1" destOrd="0" presId="urn:microsoft.com/office/officeart/2005/8/layout/hList6"/>
    <dgm:cxn modelId="{06B9AEDF-24BC-4E4E-BCD8-A0604DC6F41E}" type="presParOf" srcId="{504F1C87-B015-42B4-B388-7FE37C1EA63F}" destId="{800F1E25-12B2-4848-9E5C-80AB1DB6479C}" srcOrd="2" destOrd="0" presId="urn:microsoft.com/office/officeart/2005/8/layout/hList6"/>
    <dgm:cxn modelId="{C3E8A2A5-2C51-487B-B255-2B23E5C79382}" type="presParOf" srcId="{504F1C87-B015-42B4-B388-7FE37C1EA63F}" destId="{1EA7A513-8918-4544-8E81-19E40298A857}" srcOrd="3" destOrd="0" presId="urn:microsoft.com/office/officeart/2005/8/layout/hList6"/>
    <dgm:cxn modelId="{91C5C428-CAE9-4EAB-A04B-5BBC65F3F8BE}" type="presParOf" srcId="{504F1C87-B015-42B4-B388-7FE37C1EA63F}" destId="{B7CC0D39-1249-481A-BC97-1D662BB85FCA}" srcOrd="4" destOrd="0" presId="urn:microsoft.com/office/officeart/2005/8/layout/hList6"/>
    <dgm:cxn modelId="{8B8A1F06-92EC-4957-99D3-FE93BAD6B617}" type="presParOf" srcId="{504F1C87-B015-42B4-B388-7FE37C1EA63F}" destId="{7CC278B2-A34F-4847-9FC8-438206D41A1C}" srcOrd="5" destOrd="0" presId="urn:microsoft.com/office/officeart/2005/8/layout/hList6"/>
    <dgm:cxn modelId="{D2089420-1AF6-4749-83D2-25ED844BF68C}" type="presParOf" srcId="{504F1C87-B015-42B4-B388-7FE37C1EA63F}" destId="{DABB582C-0EA6-4C27-8051-63E1860FB6C8}" srcOrd="6" destOrd="0" presId="urn:microsoft.com/office/officeart/2005/8/layout/hList6"/>
    <dgm:cxn modelId="{4B2B625F-01D9-4CE8-A0AB-01FBB8BB8CE0}" type="presParOf" srcId="{504F1C87-B015-42B4-B388-7FE37C1EA63F}" destId="{48080144-34C2-4B8E-8030-4366B6B47863}" srcOrd="7" destOrd="0" presId="urn:microsoft.com/office/officeart/2005/8/layout/hList6"/>
    <dgm:cxn modelId="{235127A7-BB2A-4E80-8BF1-F73A2086B77A}" type="presParOf" srcId="{504F1C87-B015-42B4-B388-7FE37C1EA63F}" destId="{C0180BBB-EB0A-42F4-8918-B84D0A85DD8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184B6-C7A8-480F-A528-8895BF11F92F}">
      <dsp:nvSpPr>
        <dsp:cNvPr id="0" name=""/>
        <dsp:cNvSpPr/>
      </dsp:nvSpPr>
      <dsp:spPr>
        <a:xfrm>
          <a:off x="873087" y="0"/>
          <a:ext cx="9894991" cy="26549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109F1-F645-41C0-842B-91AC8BA07C85}">
      <dsp:nvSpPr>
        <dsp:cNvPr id="0" name=""/>
        <dsp:cNvSpPr/>
      </dsp:nvSpPr>
      <dsp:spPr>
        <a:xfrm>
          <a:off x="759"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Coercion</a:t>
          </a:r>
        </a:p>
      </dsp:txBody>
      <dsp:txXfrm>
        <a:off x="52602" y="848342"/>
        <a:ext cx="1392737" cy="958313"/>
      </dsp:txXfrm>
    </dsp:sp>
    <dsp:sp modelId="{78E5B440-413C-41CB-BD5F-8162F3FEFA03}">
      <dsp:nvSpPr>
        <dsp:cNvPr id="0" name=""/>
        <dsp:cNvSpPr/>
      </dsp:nvSpPr>
      <dsp:spPr>
        <a:xfrm>
          <a:off x="1691296"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Educating</a:t>
          </a:r>
        </a:p>
      </dsp:txBody>
      <dsp:txXfrm>
        <a:off x="1743139" y="848342"/>
        <a:ext cx="1392737" cy="958313"/>
      </dsp:txXfrm>
    </dsp:sp>
    <dsp:sp modelId="{F91D3603-82C6-48AE-81FD-9ED563E0CB4C}">
      <dsp:nvSpPr>
        <dsp:cNvPr id="0" name=""/>
        <dsp:cNvSpPr/>
      </dsp:nvSpPr>
      <dsp:spPr>
        <a:xfrm>
          <a:off x="3381834"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Informing</a:t>
          </a:r>
        </a:p>
      </dsp:txBody>
      <dsp:txXfrm>
        <a:off x="3433677" y="848342"/>
        <a:ext cx="1392737" cy="958313"/>
      </dsp:txXfrm>
    </dsp:sp>
    <dsp:sp modelId="{2D937CFD-EEEF-4011-A0EA-541A61137BAC}">
      <dsp:nvSpPr>
        <dsp:cNvPr id="0" name=""/>
        <dsp:cNvSpPr/>
      </dsp:nvSpPr>
      <dsp:spPr>
        <a:xfrm>
          <a:off x="5072371"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Consultation</a:t>
          </a:r>
        </a:p>
      </dsp:txBody>
      <dsp:txXfrm>
        <a:off x="5124214" y="848342"/>
        <a:ext cx="1392737" cy="958313"/>
      </dsp:txXfrm>
    </dsp:sp>
    <dsp:sp modelId="{380862B7-1942-49C4-9F75-BECEE4908B8C}">
      <dsp:nvSpPr>
        <dsp:cNvPr id="0" name=""/>
        <dsp:cNvSpPr/>
      </dsp:nvSpPr>
      <dsp:spPr>
        <a:xfrm>
          <a:off x="6762908"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Engagement</a:t>
          </a:r>
        </a:p>
      </dsp:txBody>
      <dsp:txXfrm>
        <a:off x="6814751" y="848342"/>
        <a:ext cx="1392737" cy="958313"/>
      </dsp:txXfrm>
    </dsp:sp>
    <dsp:sp modelId="{DF74E553-D493-4B9B-81E5-971233B90E85}">
      <dsp:nvSpPr>
        <dsp:cNvPr id="0" name=""/>
        <dsp:cNvSpPr/>
      </dsp:nvSpPr>
      <dsp:spPr>
        <a:xfrm>
          <a:off x="8453445"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Co-design</a:t>
          </a:r>
        </a:p>
      </dsp:txBody>
      <dsp:txXfrm>
        <a:off x="8505288" y="848342"/>
        <a:ext cx="1392737" cy="958313"/>
      </dsp:txXfrm>
    </dsp:sp>
    <dsp:sp modelId="{ACB0FB15-0482-409F-AF8C-18A7FA7A7A7F}">
      <dsp:nvSpPr>
        <dsp:cNvPr id="0" name=""/>
        <dsp:cNvSpPr/>
      </dsp:nvSpPr>
      <dsp:spPr>
        <a:xfrm>
          <a:off x="10143983" y="796499"/>
          <a:ext cx="1496423" cy="106199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Co-production</a:t>
          </a:r>
        </a:p>
      </dsp:txBody>
      <dsp:txXfrm>
        <a:off x="10195826" y="848342"/>
        <a:ext cx="1392737" cy="958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D284-E282-4A8B-8FD8-55D359399C5D}">
      <dsp:nvSpPr>
        <dsp:cNvPr id="0" name=""/>
        <dsp:cNvSpPr/>
      </dsp:nvSpPr>
      <dsp:spPr>
        <a:xfrm>
          <a:off x="3846" y="975825"/>
          <a:ext cx="2312805" cy="925122"/>
        </a:xfrm>
        <a:prstGeom prst="rect">
          <a:avLst/>
        </a:prstGeom>
        <a:solidFill>
          <a:srgbClr val="339966">
            <a:alpha val="2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t" anchorCtr="0">
          <a:noAutofit/>
        </a:bodyPr>
        <a:lstStyle/>
        <a:p>
          <a:pPr marL="0" lvl="0" indent="0" algn="l" defTabSz="577850">
            <a:lnSpc>
              <a:spcPct val="90000"/>
            </a:lnSpc>
            <a:spcBef>
              <a:spcPct val="0"/>
            </a:spcBef>
            <a:spcAft>
              <a:spcPct val="35000"/>
            </a:spcAft>
            <a:buFontTx/>
            <a:buNone/>
          </a:pPr>
          <a:r>
            <a:rPr lang="en-GB" sz="1300" b="1" kern="1200" dirty="0">
              <a:solidFill>
                <a:srgbClr val="339966"/>
              </a:solidFill>
              <a:latin typeface="+mj-lt"/>
              <a:ea typeface="Calibri" panose="020F0502020204030204" pitchFamily="34" charset="0"/>
              <a:cs typeface="Calibri" panose="020F0502020204030204" pitchFamily="34" charset="0"/>
            </a:rPr>
            <a:t>EQUALITY </a:t>
          </a:r>
        </a:p>
        <a:p>
          <a:pPr marL="0" lvl="0" indent="0" algn="l" defTabSz="577850">
            <a:lnSpc>
              <a:spcPct val="90000"/>
            </a:lnSpc>
            <a:spcBef>
              <a:spcPct val="0"/>
            </a:spcBef>
            <a:spcAft>
              <a:spcPct val="35000"/>
            </a:spcAft>
            <a:buFontTx/>
            <a:buNone/>
          </a:pPr>
          <a:r>
            <a:rPr lang="en-GB" sz="1300" b="0" i="1" kern="1200" dirty="0">
              <a:solidFill>
                <a:schemeClr val="tx1"/>
              </a:solidFill>
              <a:latin typeface="+mj-lt"/>
              <a:ea typeface="Calibri" panose="020F0502020204030204" pitchFamily="34" charset="0"/>
              <a:cs typeface="Calibri" panose="020F0502020204030204" pitchFamily="34" charset="0"/>
            </a:rPr>
            <a:t>Everyone has assets</a:t>
          </a:r>
        </a:p>
      </dsp:txBody>
      <dsp:txXfrm>
        <a:off x="3846" y="975825"/>
        <a:ext cx="2312805" cy="925122"/>
      </dsp:txXfrm>
    </dsp:sp>
    <dsp:sp modelId="{6A7089B1-7407-420E-AB7F-272941DF3730}">
      <dsp:nvSpPr>
        <dsp:cNvPr id="0" name=""/>
        <dsp:cNvSpPr/>
      </dsp:nvSpPr>
      <dsp:spPr>
        <a:xfrm>
          <a:off x="3846" y="1900947"/>
          <a:ext cx="2312805" cy="281088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r>
            <a:rPr lang="en-GB" sz="1300" kern="1200" dirty="0">
              <a:solidFill>
                <a:schemeClr val="tx1"/>
              </a:solidFill>
              <a:latin typeface="+mj-lt"/>
              <a:ea typeface="Calibri" panose="020F0502020204030204" pitchFamily="34" charset="0"/>
              <a:cs typeface="Calibri" panose="020F0502020204030204" pitchFamily="34" charset="0"/>
            </a:rPr>
            <a:t>This means:</a:t>
          </a:r>
          <a:endParaRPr lang="en-GB" sz="1300" kern="1200" dirty="0"/>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Work in equal partnership.</a:t>
          </a: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Avoid tokenism.</a:t>
          </a: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Be clear together on what can and cannot be influenced.</a:t>
          </a:r>
          <a:endParaRPr lang="en-GB" sz="1300" kern="1200" dirty="0"/>
        </a:p>
      </dsp:txBody>
      <dsp:txXfrm>
        <a:off x="3846" y="1900947"/>
        <a:ext cx="2312805" cy="2810880"/>
      </dsp:txXfrm>
    </dsp:sp>
    <dsp:sp modelId="{49D7D6B5-E44A-4A91-A828-71D77096170B}">
      <dsp:nvSpPr>
        <dsp:cNvPr id="0" name=""/>
        <dsp:cNvSpPr/>
      </dsp:nvSpPr>
      <dsp:spPr>
        <a:xfrm>
          <a:off x="2640445" y="975825"/>
          <a:ext cx="2312805" cy="925122"/>
        </a:xfrm>
        <a:prstGeom prst="rect">
          <a:avLst/>
        </a:prstGeom>
        <a:solidFill>
          <a:srgbClr val="339966">
            <a:alpha val="2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t" anchorCtr="0">
          <a:noAutofit/>
        </a:bodyPr>
        <a:lstStyle/>
        <a:p>
          <a:pPr marL="0" lvl="0" indent="0" algn="l" defTabSz="577850">
            <a:lnSpc>
              <a:spcPct val="90000"/>
            </a:lnSpc>
            <a:spcBef>
              <a:spcPct val="0"/>
            </a:spcBef>
            <a:spcAft>
              <a:spcPct val="35000"/>
            </a:spcAft>
            <a:buFontTx/>
            <a:buNone/>
          </a:pPr>
          <a:r>
            <a:rPr lang="en-GB" sz="1300" b="1" kern="1200" dirty="0">
              <a:solidFill>
                <a:srgbClr val="339966"/>
              </a:solidFill>
              <a:latin typeface="+mj-lt"/>
              <a:ea typeface="Calibri" panose="020F0502020204030204" pitchFamily="34" charset="0"/>
              <a:cs typeface="Calibri" panose="020F0502020204030204" pitchFamily="34" charset="0"/>
            </a:rPr>
            <a:t>DIVERSITY </a:t>
          </a:r>
        </a:p>
        <a:p>
          <a:pPr marL="0" lvl="0" indent="0" algn="l" defTabSz="577850">
            <a:lnSpc>
              <a:spcPct val="90000"/>
            </a:lnSpc>
            <a:spcBef>
              <a:spcPct val="0"/>
            </a:spcBef>
            <a:spcAft>
              <a:spcPct val="35000"/>
            </a:spcAft>
            <a:buFontTx/>
            <a:buNone/>
          </a:pPr>
          <a:r>
            <a:rPr lang="en-GB" sz="1300" b="0" i="1" kern="1200" dirty="0">
              <a:solidFill>
                <a:schemeClr val="tx1"/>
              </a:solidFill>
              <a:latin typeface="+mj-lt"/>
              <a:ea typeface="Calibri" panose="020F0502020204030204" pitchFamily="34" charset="0"/>
              <a:cs typeface="Calibri" panose="020F0502020204030204" pitchFamily="34" charset="0"/>
            </a:rPr>
            <a:t>Being as inclusive as possible</a:t>
          </a:r>
        </a:p>
      </dsp:txBody>
      <dsp:txXfrm>
        <a:off x="2640445" y="975825"/>
        <a:ext cx="2312805" cy="925122"/>
      </dsp:txXfrm>
    </dsp:sp>
    <dsp:sp modelId="{7D417D80-7116-4250-832F-BBA3C3FA85B8}">
      <dsp:nvSpPr>
        <dsp:cNvPr id="0" name=""/>
        <dsp:cNvSpPr/>
      </dsp:nvSpPr>
      <dsp:spPr>
        <a:xfrm>
          <a:off x="2640445" y="1900947"/>
          <a:ext cx="2312805" cy="281088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r>
            <a:rPr lang="en-GB" sz="1300" b="0" i="0" kern="1200" dirty="0">
              <a:solidFill>
                <a:schemeClr val="tx1"/>
              </a:solidFill>
              <a:effectLst/>
              <a:latin typeface="+mj-lt"/>
              <a:ea typeface="Calibri" panose="020F0502020204030204" pitchFamily="34" charset="0"/>
              <a:cs typeface="Calibri" panose="020F0502020204030204" pitchFamily="34" charset="0"/>
            </a:rPr>
            <a:t>This means:</a:t>
          </a:r>
          <a:endParaRPr lang="en-GB" sz="1300" kern="1200" dirty="0"/>
        </a:p>
        <a:p>
          <a:pPr marL="114300" lvl="1" indent="-114300" algn="l" defTabSz="577850">
            <a:lnSpc>
              <a:spcPct val="90000"/>
            </a:lnSpc>
            <a:spcBef>
              <a:spcPct val="0"/>
            </a:spcBef>
            <a:spcAft>
              <a:spcPct val="15000"/>
            </a:spcAft>
            <a:buChar char="•"/>
          </a:pPr>
          <a:r>
            <a:rPr lang="en-GB" sz="1300" b="0" i="0" kern="1200" dirty="0">
              <a:solidFill>
                <a:schemeClr val="tx1"/>
              </a:solidFill>
              <a:effectLst/>
              <a:latin typeface="+mj-lt"/>
              <a:ea typeface="Calibri" panose="020F0502020204030204" pitchFamily="34" charset="0"/>
              <a:cs typeface="Calibri" panose="020F0502020204030204" pitchFamily="34" charset="0"/>
            </a:rPr>
            <a:t>Hearing a wider range of views</a:t>
          </a: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Understanding who is impacted by a service or decision.</a:t>
          </a:r>
        </a:p>
        <a:p>
          <a:pPr marL="114300" lvl="1" indent="-114300" algn="l" defTabSz="577850">
            <a:lnSpc>
              <a:spcPct val="90000"/>
            </a:lnSpc>
            <a:spcBef>
              <a:spcPct val="0"/>
            </a:spcBef>
            <a:spcAft>
              <a:spcPct val="15000"/>
            </a:spcAft>
            <a:buChar char="•"/>
          </a:pPr>
          <a:r>
            <a:rPr lang="en-GB" sz="1300" b="0" i="0" kern="1200" dirty="0">
              <a:solidFill>
                <a:schemeClr val="tx1"/>
              </a:solidFill>
              <a:effectLst/>
              <a:latin typeface="+mj-lt"/>
              <a:ea typeface="Calibri" panose="020F0502020204030204" pitchFamily="34" charset="0"/>
              <a:cs typeface="Calibri" panose="020F0502020204030204" pitchFamily="34" charset="0"/>
            </a:rPr>
            <a:t>Considering outreach vs. in-reach.</a:t>
          </a: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Considering work carried out by the council vs. an independent group.</a:t>
          </a:r>
        </a:p>
      </dsp:txBody>
      <dsp:txXfrm>
        <a:off x="2640445" y="1900947"/>
        <a:ext cx="2312805" cy="2810880"/>
      </dsp:txXfrm>
    </dsp:sp>
    <dsp:sp modelId="{CCA2D6AE-37CB-41A1-A7A2-FB7BD9C252E4}">
      <dsp:nvSpPr>
        <dsp:cNvPr id="0" name=""/>
        <dsp:cNvSpPr/>
      </dsp:nvSpPr>
      <dsp:spPr>
        <a:xfrm>
          <a:off x="5277043" y="975825"/>
          <a:ext cx="2312805" cy="925122"/>
        </a:xfrm>
        <a:prstGeom prst="rect">
          <a:avLst/>
        </a:prstGeom>
        <a:solidFill>
          <a:srgbClr val="339966">
            <a:alpha val="2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t" anchorCtr="0">
          <a:noAutofit/>
        </a:bodyPr>
        <a:lstStyle/>
        <a:p>
          <a:pPr marL="0" lvl="0" indent="0" algn="l" defTabSz="577850">
            <a:lnSpc>
              <a:spcPct val="90000"/>
            </a:lnSpc>
            <a:spcBef>
              <a:spcPct val="0"/>
            </a:spcBef>
            <a:spcAft>
              <a:spcPct val="35000"/>
            </a:spcAft>
            <a:buClrTx/>
            <a:buSzTx/>
            <a:buFontTx/>
            <a:buNone/>
          </a:pPr>
          <a:r>
            <a:rPr lang="en-GB" sz="1300" b="1" i="0" kern="1200" dirty="0">
              <a:solidFill>
                <a:srgbClr val="339966"/>
              </a:solidFill>
              <a:effectLst/>
              <a:latin typeface="+mj-lt"/>
              <a:ea typeface="Calibri" panose="020F0502020204030204" pitchFamily="34" charset="0"/>
              <a:cs typeface="Calibri" panose="020F0502020204030204" pitchFamily="34" charset="0"/>
            </a:rPr>
            <a:t>ACCESSIBILITY </a:t>
          </a:r>
        </a:p>
        <a:p>
          <a:pPr marL="0" lvl="0" indent="0" algn="l" defTabSz="577850">
            <a:lnSpc>
              <a:spcPct val="90000"/>
            </a:lnSpc>
            <a:spcBef>
              <a:spcPct val="0"/>
            </a:spcBef>
            <a:spcAft>
              <a:spcPct val="35000"/>
            </a:spcAft>
            <a:buClrTx/>
            <a:buSzTx/>
            <a:buFontTx/>
            <a:buNone/>
          </a:pPr>
          <a:r>
            <a:rPr lang="en-GB" sz="1300" b="0" i="1" kern="1200" dirty="0">
              <a:solidFill>
                <a:schemeClr val="tx1"/>
              </a:solidFill>
              <a:effectLst/>
              <a:latin typeface="+mj-lt"/>
              <a:ea typeface="Calibri" panose="020F0502020204030204" pitchFamily="34" charset="0"/>
              <a:cs typeface="Calibri" panose="020F0502020204030204" pitchFamily="34" charset="0"/>
            </a:rPr>
            <a:t>Everyone has the same opportunity to take part fully, in the way that suits them best.</a:t>
          </a:r>
        </a:p>
      </dsp:txBody>
      <dsp:txXfrm>
        <a:off x="5277043" y="975825"/>
        <a:ext cx="2312805" cy="925122"/>
      </dsp:txXfrm>
    </dsp:sp>
    <dsp:sp modelId="{AFD1D564-F1D4-43CA-B87B-BE3340708A12}">
      <dsp:nvSpPr>
        <dsp:cNvPr id="0" name=""/>
        <dsp:cNvSpPr/>
      </dsp:nvSpPr>
      <dsp:spPr>
        <a:xfrm>
          <a:off x="5277043" y="1900947"/>
          <a:ext cx="2312805" cy="281088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r>
            <a:rPr lang="en-GB" sz="1300" kern="1200" dirty="0">
              <a:solidFill>
                <a:schemeClr val="tx1"/>
              </a:solidFill>
              <a:latin typeface="+mj-lt"/>
              <a:ea typeface="Calibri" panose="020F0502020204030204" pitchFamily="34" charset="0"/>
              <a:cs typeface="Calibri" panose="020F0502020204030204" pitchFamily="34" charset="0"/>
            </a:rPr>
            <a:t>This means considering:</a:t>
          </a:r>
          <a:endParaRPr lang="en-GB" sz="1300" kern="1200" dirty="0"/>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Communication needs.</a:t>
          </a:r>
        </a:p>
        <a:p>
          <a:pPr marL="114300" lvl="1" indent="-114300" algn="l" defTabSz="577850">
            <a:lnSpc>
              <a:spcPct val="90000"/>
            </a:lnSpc>
            <a:spcBef>
              <a:spcPct val="0"/>
            </a:spcBef>
            <a:spcAft>
              <a:spcPct val="15000"/>
            </a:spcAft>
            <a:buChar char="•"/>
          </a:pPr>
          <a:r>
            <a:rPr lang="en-GB" sz="1300" i="0" kern="1200" dirty="0">
              <a:solidFill>
                <a:schemeClr val="tx1"/>
              </a:solidFill>
              <a:effectLst/>
              <a:latin typeface="+mj-lt"/>
              <a:ea typeface="Calibri" panose="020F0502020204030204" pitchFamily="34" charset="0"/>
              <a:cs typeface="Calibri" panose="020F0502020204030204" pitchFamily="34" charset="0"/>
            </a:rPr>
            <a:t>Acc</a:t>
          </a:r>
          <a:r>
            <a:rPr lang="en-GB" sz="1300" kern="1200" dirty="0">
              <a:solidFill>
                <a:schemeClr val="tx1"/>
              </a:solidFill>
              <a:latin typeface="+mj-lt"/>
              <a:ea typeface="Calibri" panose="020F0502020204030204" pitchFamily="34" charset="0"/>
              <a:cs typeface="Calibri" panose="020F0502020204030204" pitchFamily="34" charset="0"/>
            </a:rPr>
            <a:t>essible venues (</a:t>
          </a:r>
          <a:r>
            <a:rPr lang="en-GB" sz="1300" kern="1200" dirty="0">
              <a:solidFill>
                <a:schemeClr val="tx1"/>
              </a:solidFill>
              <a:latin typeface="+mj-lt"/>
              <a:ea typeface="Calibri" panose="020F0502020204030204" pitchFamily="34" charset="0"/>
              <a:cs typeface="Calibri" panose="020F0502020204030204" pitchFamily="34" charset="0"/>
              <a:hlinkClick xmlns:r="http://schemas.openxmlformats.org/officeDocument/2006/relationships" r:id="rId1"/>
            </a:rPr>
            <a:t>see guidance</a:t>
          </a:r>
          <a:r>
            <a:rPr lang="en-GB" sz="1300" kern="1200" dirty="0">
              <a:solidFill>
                <a:schemeClr val="tx1"/>
              </a:solidFill>
              <a:latin typeface="+mj-lt"/>
              <a:ea typeface="Calibri" panose="020F0502020204030204" pitchFamily="34" charset="0"/>
              <a:cs typeface="Calibri" panose="020F0502020204030204" pitchFamily="34" charset="0"/>
            </a:rPr>
            <a:t>) &amp; medium.</a:t>
          </a: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Meeting out-of-pocket expenses.</a:t>
          </a:r>
          <a:endParaRPr lang="en-GB" sz="1300" i="0" kern="1200" dirty="0">
            <a:solidFill>
              <a:schemeClr val="tx1"/>
            </a:solidFill>
            <a:effectLst/>
            <a:latin typeface="+mj-lt"/>
            <a:ea typeface="Calibri" panose="020F0502020204030204" pitchFamily="34" charset="0"/>
            <a:cs typeface="Calibri" panose="020F0502020204030204" pitchFamily="34" charset="0"/>
          </a:endParaRPr>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Support to get meaningfully involved.</a:t>
          </a:r>
        </a:p>
      </dsp:txBody>
      <dsp:txXfrm>
        <a:off x="5277043" y="1900947"/>
        <a:ext cx="2312805" cy="2810880"/>
      </dsp:txXfrm>
    </dsp:sp>
    <dsp:sp modelId="{29DB383F-08AB-4C76-BD89-B725CFE684D1}">
      <dsp:nvSpPr>
        <dsp:cNvPr id="0" name=""/>
        <dsp:cNvSpPr/>
      </dsp:nvSpPr>
      <dsp:spPr>
        <a:xfrm>
          <a:off x="7913642" y="975825"/>
          <a:ext cx="2312805" cy="925122"/>
        </a:xfrm>
        <a:prstGeom prst="rect">
          <a:avLst/>
        </a:prstGeom>
        <a:solidFill>
          <a:srgbClr val="339966">
            <a:alpha val="2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t" anchorCtr="0">
          <a:noAutofit/>
        </a:bodyPr>
        <a:lstStyle/>
        <a:p>
          <a:pPr marL="0" lvl="0" indent="0" algn="l" defTabSz="577850">
            <a:lnSpc>
              <a:spcPct val="90000"/>
            </a:lnSpc>
            <a:spcBef>
              <a:spcPct val="0"/>
            </a:spcBef>
            <a:spcAft>
              <a:spcPct val="35000"/>
            </a:spcAft>
            <a:buClrTx/>
            <a:buSzTx/>
            <a:buFontTx/>
            <a:buNone/>
          </a:pPr>
          <a:r>
            <a:rPr lang="en-GB" sz="1300" b="1" i="0" kern="1200" dirty="0">
              <a:solidFill>
                <a:srgbClr val="339966"/>
              </a:solidFill>
              <a:effectLst/>
              <a:latin typeface="+mj-lt"/>
              <a:ea typeface="Calibri" panose="020F0502020204030204" pitchFamily="34" charset="0"/>
              <a:cs typeface="Calibri" panose="020F0502020204030204" pitchFamily="34" charset="0"/>
            </a:rPr>
            <a:t>RECIPROCITY </a:t>
          </a:r>
        </a:p>
        <a:p>
          <a:pPr marL="0" lvl="0" indent="0" algn="l" defTabSz="577850">
            <a:lnSpc>
              <a:spcPct val="90000"/>
            </a:lnSpc>
            <a:spcBef>
              <a:spcPct val="0"/>
            </a:spcBef>
            <a:spcAft>
              <a:spcPct val="35000"/>
            </a:spcAft>
            <a:buClrTx/>
            <a:buSzTx/>
            <a:buFontTx/>
            <a:buNone/>
          </a:pPr>
          <a:r>
            <a:rPr lang="en-GB" sz="1300" b="0" i="1" kern="1200" dirty="0">
              <a:solidFill>
                <a:schemeClr val="tx1"/>
              </a:solidFill>
              <a:effectLst/>
              <a:latin typeface="+mj-lt"/>
              <a:ea typeface="Calibri" panose="020F0502020204030204" pitchFamily="34" charset="0"/>
              <a:cs typeface="Calibri" panose="020F0502020204030204" pitchFamily="34" charset="0"/>
            </a:rPr>
            <a:t>Getting something back for putting something in.</a:t>
          </a:r>
        </a:p>
      </dsp:txBody>
      <dsp:txXfrm>
        <a:off x="7913642" y="975825"/>
        <a:ext cx="2312805" cy="925122"/>
      </dsp:txXfrm>
    </dsp:sp>
    <dsp:sp modelId="{AE2ED5C6-276E-48FE-BAC2-F06E5E5603C4}">
      <dsp:nvSpPr>
        <dsp:cNvPr id="0" name=""/>
        <dsp:cNvSpPr/>
      </dsp:nvSpPr>
      <dsp:spPr>
        <a:xfrm>
          <a:off x="7913642" y="1900947"/>
          <a:ext cx="2312805" cy="281088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Tx/>
            <a:buSzTx/>
            <a:buFontTx/>
            <a:buNone/>
          </a:pPr>
          <a:r>
            <a:rPr lang="en-GB" sz="1300" kern="1200" dirty="0">
              <a:solidFill>
                <a:schemeClr val="tx1"/>
              </a:solidFill>
              <a:latin typeface="+mj-lt"/>
              <a:ea typeface="Calibri" panose="020F0502020204030204" pitchFamily="34" charset="0"/>
              <a:cs typeface="Calibri" panose="020F0502020204030204" pitchFamily="34" charset="0"/>
            </a:rPr>
            <a:t>This means:</a:t>
          </a:r>
          <a:endParaRPr lang="en-GB" sz="1300" kern="1200" dirty="0"/>
        </a:p>
        <a:p>
          <a:pPr marL="114300" lvl="1" indent="-114300" algn="l" defTabSz="577850">
            <a:lnSpc>
              <a:spcPct val="90000"/>
            </a:lnSpc>
            <a:spcBef>
              <a:spcPct val="0"/>
            </a:spcBef>
            <a:spcAft>
              <a:spcPct val="15000"/>
            </a:spcAft>
            <a:buChar char="•"/>
          </a:pPr>
          <a:r>
            <a:rPr lang="en-GB" sz="1300" kern="1200" dirty="0">
              <a:solidFill>
                <a:schemeClr val="tx1"/>
              </a:solidFill>
              <a:latin typeface="+mj-lt"/>
              <a:ea typeface="Calibri" panose="020F0502020204030204" pitchFamily="34" charset="0"/>
              <a:cs typeface="Calibri" panose="020F0502020204030204" pitchFamily="34" charset="0"/>
            </a:rPr>
            <a:t>Acting on insights.</a:t>
          </a:r>
        </a:p>
        <a:p>
          <a:pPr marL="114300" lvl="1" indent="-114300" algn="l" defTabSz="577850">
            <a:lnSpc>
              <a:spcPct val="90000"/>
            </a:lnSpc>
            <a:spcBef>
              <a:spcPct val="0"/>
            </a:spcBef>
            <a:spcAft>
              <a:spcPct val="15000"/>
            </a:spcAft>
            <a:buChar char="•"/>
          </a:pPr>
          <a:r>
            <a:rPr lang="en-GB" sz="1300" b="0" i="0" kern="1200" dirty="0">
              <a:solidFill>
                <a:schemeClr val="tx1"/>
              </a:solidFill>
              <a:effectLst/>
              <a:latin typeface="+mj-lt"/>
              <a:ea typeface="Calibri" panose="020F0502020204030204" pitchFamily="34" charset="0"/>
              <a:cs typeface="Calibri" panose="020F0502020204030204" pitchFamily="34" charset="0"/>
            </a:rPr>
            <a:t>Telling people what has happened as a result of their insights.</a:t>
          </a:r>
        </a:p>
        <a:p>
          <a:pPr marL="114300" lvl="1" indent="-114300" algn="l" defTabSz="577850">
            <a:lnSpc>
              <a:spcPct val="90000"/>
            </a:lnSpc>
            <a:spcBef>
              <a:spcPct val="0"/>
            </a:spcBef>
            <a:spcAft>
              <a:spcPct val="15000"/>
            </a:spcAft>
            <a:buChar char="•"/>
          </a:pPr>
          <a:r>
            <a:rPr lang="en-GB" sz="1300" b="0" i="0" kern="1200" dirty="0">
              <a:solidFill>
                <a:schemeClr val="tx1"/>
              </a:solidFill>
              <a:effectLst/>
              <a:latin typeface="+mj-lt"/>
              <a:ea typeface="Calibri" panose="020F0502020204030204" pitchFamily="34" charset="0"/>
              <a:cs typeface="Calibri" panose="020F0502020204030204" pitchFamily="34" charset="0"/>
            </a:rPr>
            <a:t>Considering rewards (see next slide).</a:t>
          </a:r>
        </a:p>
        <a:p>
          <a:pPr marL="114300" lvl="1" indent="-114300" algn="l" defTabSz="577850">
            <a:lnSpc>
              <a:spcPct val="90000"/>
            </a:lnSpc>
            <a:spcBef>
              <a:spcPct val="0"/>
            </a:spcBef>
            <a:spcAft>
              <a:spcPct val="15000"/>
            </a:spcAft>
            <a:buChar char="•"/>
          </a:pPr>
          <a:r>
            <a:rPr lang="en-GB" sz="1300" b="0" i="0" kern="1200" dirty="0">
              <a:solidFill>
                <a:schemeClr val="tx1"/>
              </a:solidFill>
              <a:effectLst/>
              <a:latin typeface="+mj-lt"/>
              <a:ea typeface="Calibri" panose="020F0502020204030204" pitchFamily="34" charset="0"/>
              <a:cs typeface="Calibri" panose="020F0502020204030204" pitchFamily="34" charset="0"/>
            </a:rPr>
            <a:t>Consider wider benefits (e.g., employment skills)</a:t>
          </a:r>
          <a:endParaRPr lang="en-GB" sz="1300" b="1" i="0" kern="1200" dirty="0">
            <a:solidFill>
              <a:srgbClr val="339966"/>
            </a:solidFill>
            <a:effectLst/>
            <a:latin typeface="+mj-lt"/>
            <a:ea typeface="Calibri" panose="020F0502020204030204" pitchFamily="34" charset="0"/>
            <a:cs typeface="Calibri" panose="020F0502020204030204" pitchFamily="34" charset="0"/>
          </a:endParaRPr>
        </a:p>
      </dsp:txBody>
      <dsp:txXfrm>
        <a:off x="7913642" y="1900947"/>
        <a:ext cx="2312805" cy="281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184B6-C7A8-480F-A528-8895BF11F92F}">
      <dsp:nvSpPr>
        <dsp:cNvPr id="0" name=""/>
        <dsp:cNvSpPr/>
      </dsp:nvSpPr>
      <dsp:spPr>
        <a:xfrm>
          <a:off x="873087" y="0"/>
          <a:ext cx="9894991" cy="233590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109F1-F645-41C0-842B-91AC8BA07C85}">
      <dsp:nvSpPr>
        <dsp:cNvPr id="0" name=""/>
        <dsp:cNvSpPr/>
      </dsp:nvSpPr>
      <dsp:spPr>
        <a:xfrm>
          <a:off x="1953"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Coercion</a:t>
          </a:r>
        </a:p>
      </dsp:txBody>
      <dsp:txXfrm>
        <a:off x="47565" y="746383"/>
        <a:ext cx="1396818" cy="843138"/>
      </dsp:txXfrm>
    </dsp:sp>
    <dsp:sp modelId="{78E5B440-413C-41CB-BD5F-8162F3FEFA03}">
      <dsp:nvSpPr>
        <dsp:cNvPr id="0" name=""/>
        <dsp:cNvSpPr/>
      </dsp:nvSpPr>
      <dsp:spPr>
        <a:xfrm>
          <a:off x="1693489"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Educating</a:t>
          </a:r>
        </a:p>
      </dsp:txBody>
      <dsp:txXfrm>
        <a:off x="1739101" y="746383"/>
        <a:ext cx="1396818" cy="843138"/>
      </dsp:txXfrm>
    </dsp:sp>
    <dsp:sp modelId="{F91D3603-82C6-48AE-81FD-9ED563E0CB4C}">
      <dsp:nvSpPr>
        <dsp:cNvPr id="0" name=""/>
        <dsp:cNvSpPr/>
      </dsp:nvSpPr>
      <dsp:spPr>
        <a:xfrm>
          <a:off x="3385025"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Informing</a:t>
          </a:r>
        </a:p>
      </dsp:txBody>
      <dsp:txXfrm>
        <a:off x="3430637" y="746383"/>
        <a:ext cx="1396818" cy="843138"/>
      </dsp:txXfrm>
    </dsp:sp>
    <dsp:sp modelId="{2D937CFD-EEEF-4011-A0EA-541A61137BAC}">
      <dsp:nvSpPr>
        <dsp:cNvPr id="0" name=""/>
        <dsp:cNvSpPr/>
      </dsp:nvSpPr>
      <dsp:spPr>
        <a:xfrm>
          <a:off x="5076561"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Consultation</a:t>
          </a:r>
        </a:p>
      </dsp:txBody>
      <dsp:txXfrm>
        <a:off x="5122173" y="746383"/>
        <a:ext cx="1396818" cy="843138"/>
      </dsp:txXfrm>
    </dsp:sp>
    <dsp:sp modelId="{380862B7-1942-49C4-9F75-BECEE4908B8C}">
      <dsp:nvSpPr>
        <dsp:cNvPr id="0" name=""/>
        <dsp:cNvSpPr/>
      </dsp:nvSpPr>
      <dsp:spPr>
        <a:xfrm>
          <a:off x="6768097"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Engagement</a:t>
          </a:r>
        </a:p>
      </dsp:txBody>
      <dsp:txXfrm>
        <a:off x="6813709" y="746383"/>
        <a:ext cx="1396818" cy="843138"/>
      </dsp:txXfrm>
    </dsp:sp>
    <dsp:sp modelId="{DF74E553-D493-4B9B-81E5-971233B90E85}">
      <dsp:nvSpPr>
        <dsp:cNvPr id="0" name=""/>
        <dsp:cNvSpPr/>
      </dsp:nvSpPr>
      <dsp:spPr>
        <a:xfrm>
          <a:off x="8459633"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Co-design</a:t>
          </a:r>
        </a:p>
      </dsp:txBody>
      <dsp:txXfrm>
        <a:off x="8505245" y="746383"/>
        <a:ext cx="1396818" cy="843138"/>
      </dsp:txXfrm>
    </dsp:sp>
    <dsp:sp modelId="{ACB0FB15-0482-409F-AF8C-18A7FA7A7A7F}">
      <dsp:nvSpPr>
        <dsp:cNvPr id="0" name=""/>
        <dsp:cNvSpPr/>
      </dsp:nvSpPr>
      <dsp:spPr>
        <a:xfrm>
          <a:off x="10151169" y="700771"/>
          <a:ext cx="1488042" cy="93436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Co-production</a:t>
          </a:r>
        </a:p>
      </dsp:txBody>
      <dsp:txXfrm>
        <a:off x="10196781" y="746383"/>
        <a:ext cx="1396818" cy="843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8A04D-43CE-4B81-A996-63E4EF6514A2}">
      <dsp:nvSpPr>
        <dsp:cNvPr id="0" name=""/>
        <dsp:cNvSpPr/>
      </dsp:nvSpPr>
      <dsp:spPr>
        <a:xfrm rot="16200000">
          <a:off x="-1033911" y="1034101"/>
          <a:ext cx="4583794" cy="2515591"/>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Insights via surveys &amp; questionnaires</a:t>
          </a:r>
        </a:p>
        <a:p>
          <a:pPr marL="171450" lvl="1" indent="-171450" algn="l" defTabSz="711200">
            <a:lnSpc>
              <a:spcPct val="90000"/>
            </a:lnSpc>
            <a:spcBef>
              <a:spcPct val="0"/>
            </a:spcBef>
            <a:spcAft>
              <a:spcPct val="15000"/>
            </a:spcAft>
            <a:buChar char="•"/>
          </a:pPr>
          <a:r>
            <a:rPr lang="en-GB" sz="1600" kern="1200" dirty="0"/>
            <a:t>Annual service user survey</a:t>
          </a:r>
        </a:p>
        <a:p>
          <a:pPr marL="171450" lvl="1" indent="-171450" algn="l" defTabSz="711200">
            <a:lnSpc>
              <a:spcPct val="90000"/>
            </a:lnSpc>
            <a:spcBef>
              <a:spcPct val="0"/>
            </a:spcBef>
            <a:spcAft>
              <a:spcPct val="15000"/>
            </a:spcAft>
            <a:buChar char="•"/>
          </a:pPr>
          <a:r>
            <a:rPr lang="en-GB" sz="1600" kern="1200" dirty="0"/>
            <a:t>Bi-annual carer survey</a:t>
          </a:r>
        </a:p>
        <a:p>
          <a:pPr marL="171450" lvl="1" indent="-171450" algn="l" defTabSz="711200">
            <a:lnSpc>
              <a:spcPct val="90000"/>
            </a:lnSpc>
            <a:spcBef>
              <a:spcPct val="0"/>
            </a:spcBef>
            <a:spcAft>
              <a:spcPct val="15000"/>
            </a:spcAft>
            <a:buChar char="•"/>
          </a:pPr>
          <a:r>
            <a:rPr lang="en-GB" sz="1600" kern="1200" dirty="0"/>
            <a:t>Aids &amp; adaptation feedback questionnaire </a:t>
          </a:r>
        </a:p>
        <a:p>
          <a:pPr marL="171450" lvl="1" indent="-171450" algn="l" defTabSz="711200">
            <a:lnSpc>
              <a:spcPct val="90000"/>
            </a:lnSpc>
            <a:spcBef>
              <a:spcPct val="0"/>
            </a:spcBef>
            <a:spcAft>
              <a:spcPct val="15000"/>
            </a:spcAft>
            <a:buChar char="•"/>
          </a:pPr>
          <a:r>
            <a:rPr lang="en-GB" sz="1600" kern="1200" dirty="0"/>
            <a:t>Phone calls surveys to homecare &amp; DP users</a:t>
          </a:r>
        </a:p>
        <a:p>
          <a:pPr marL="171450" lvl="1" indent="-171450" algn="l" defTabSz="711200">
            <a:lnSpc>
              <a:spcPct val="90000"/>
            </a:lnSpc>
            <a:spcBef>
              <a:spcPct val="0"/>
            </a:spcBef>
            <a:spcAft>
              <a:spcPct val="15000"/>
            </a:spcAft>
            <a:buChar char="•"/>
          </a:pPr>
          <a:r>
            <a:rPr lang="en-GB" sz="1600" kern="1200" dirty="0"/>
            <a:t>Regular feedback from care technology users</a:t>
          </a:r>
        </a:p>
      </dsp:txBody>
      <dsp:txXfrm rot="5400000">
        <a:off x="190" y="916759"/>
        <a:ext cx="2515591" cy="2750276"/>
      </dsp:txXfrm>
    </dsp:sp>
    <dsp:sp modelId="{800F1E25-12B2-4848-9E5C-80AB1DB6479C}">
      <dsp:nvSpPr>
        <dsp:cNvPr id="0" name=""/>
        <dsp:cNvSpPr/>
      </dsp:nvSpPr>
      <dsp:spPr>
        <a:xfrm rot="16200000">
          <a:off x="1402286" y="1267199"/>
          <a:ext cx="4583794" cy="2049395"/>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Online consultation and engagement</a:t>
          </a:r>
        </a:p>
        <a:p>
          <a:pPr marL="0" lvl="0" indent="0" algn="l" defTabSz="755650">
            <a:lnSpc>
              <a:spcPct val="90000"/>
            </a:lnSpc>
            <a:spcBef>
              <a:spcPct val="0"/>
            </a:spcBef>
            <a:spcAft>
              <a:spcPct val="35000"/>
            </a:spcAft>
            <a:buNone/>
          </a:pPr>
          <a:r>
            <a:rPr lang="en-GB" sz="1700" kern="1200" dirty="0"/>
            <a:t>Including:</a:t>
          </a:r>
          <a:endParaRPr lang="en-GB" sz="1700" b="1" kern="1200" dirty="0"/>
        </a:p>
        <a:p>
          <a:pPr marL="171450" lvl="1" indent="-171450" algn="l" defTabSz="711200">
            <a:lnSpc>
              <a:spcPct val="90000"/>
            </a:lnSpc>
            <a:spcBef>
              <a:spcPct val="0"/>
            </a:spcBef>
            <a:spcAft>
              <a:spcPct val="15000"/>
            </a:spcAft>
            <a:buChar char="•"/>
          </a:pPr>
          <a:r>
            <a:rPr lang="en-GB" sz="1600" kern="1200" dirty="0"/>
            <a:t>Charging policy consultation</a:t>
          </a:r>
        </a:p>
      </dsp:txBody>
      <dsp:txXfrm rot="5400000">
        <a:off x="2669485" y="916759"/>
        <a:ext cx="2049395" cy="2750276"/>
      </dsp:txXfrm>
    </dsp:sp>
    <dsp:sp modelId="{B7CC0D39-1249-481A-BC97-1D662BB85FCA}">
      <dsp:nvSpPr>
        <dsp:cNvPr id="0" name=""/>
        <dsp:cNvSpPr/>
      </dsp:nvSpPr>
      <dsp:spPr>
        <a:xfrm rot="16200000">
          <a:off x="3605386" y="1267199"/>
          <a:ext cx="4583794" cy="2049395"/>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Working with groups of people who use care &amp; carers</a:t>
          </a:r>
        </a:p>
        <a:p>
          <a:pPr marL="171450" lvl="1" indent="-171450" algn="l" defTabSz="711200">
            <a:lnSpc>
              <a:spcPct val="90000"/>
            </a:lnSpc>
            <a:spcBef>
              <a:spcPct val="0"/>
            </a:spcBef>
            <a:spcAft>
              <a:spcPct val="15000"/>
            </a:spcAft>
            <a:buChar char="•"/>
          </a:pPr>
          <a:r>
            <a:rPr lang="en-GB" sz="1600" kern="1200" dirty="0"/>
            <a:t>Forward Together</a:t>
          </a:r>
        </a:p>
        <a:p>
          <a:pPr marL="171450" lvl="1" indent="-171450" algn="l" defTabSz="711200">
            <a:lnSpc>
              <a:spcPct val="90000"/>
            </a:lnSpc>
            <a:spcBef>
              <a:spcPct val="0"/>
            </a:spcBef>
            <a:spcAft>
              <a:spcPct val="15000"/>
            </a:spcAft>
            <a:buChar char="•"/>
          </a:pPr>
          <a:r>
            <a:rPr lang="en-GB" sz="1600" kern="1200" dirty="0"/>
            <a:t>Carer Forums</a:t>
          </a:r>
        </a:p>
        <a:p>
          <a:pPr marL="171450" lvl="1" indent="-171450" algn="l" defTabSz="711200">
            <a:lnSpc>
              <a:spcPct val="90000"/>
            </a:lnSpc>
            <a:spcBef>
              <a:spcPct val="0"/>
            </a:spcBef>
            <a:spcAft>
              <a:spcPct val="15000"/>
            </a:spcAft>
            <a:buChar char="•"/>
          </a:pPr>
          <a:r>
            <a:rPr lang="en-GB" sz="1600" kern="1200" dirty="0"/>
            <a:t>Focus groups</a:t>
          </a:r>
        </a:p>
        <a:p>
          <a:pPr marL="171450" lvl="1" indent="-171450" algn="l" defTabSz="711200">
            <a:lnSpc>
              <a:spcPct val="90000"/>
            </a:lnSpc>
            <a:spcBef>
              <a:spcPct val="0"/>
            </a:spcBef>
            <a:spcAft>
              <a:spcPct val="15000"/>
            </a:spcAft>
            <a:buChar char="•"/>
          </a:pPr>
          <a:r>
            <a:rPr lang="en-GB" sz="1600" kern="1200" dirty="0"/>
            <a:t>Speaking to people in services (e.g. ECSH)</a:t>
          </a:r>
        </a:p>
      </dsp:txBody>
      <dsp:txXfrm rot="5400000">
        <a:off x="4872585" y="916759"/>
        <a:ext cx="2049395" cy="2750276"/>
      </dsp:txXfrm>
    </dsp:sp>
    <dsp:sp modelId="{DABB582C-0EA6-4C27-8051-63E1860FB6C8}">
      <dsp:nvSpPr>
        <dsp:cNvPr id="0" name=""/>
        <dsp:cNvSpPr/>
      </dsp:nvSpPr>
      <dsp:spPr>
        <a:xfrm rot="16200000">
          <a:off x="5808485" y="1267199"/>
          <a:ext cx="4583794" cy="2049395"/>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Working through the CVS</a:t>
          </a:r>
        </a:p>
        <a:p>
          <a:pPr marL="0" lvl="0" indent="0" algn="l" defTabSz="755650">
            <a:lnSpc>
              <a:spcPct val="90000"/>
            </a:lnSpc>
            <a:spcBef>
              <a:spcPct val="0"/>
            </a:spcBef>
            <a:spcAft>
              <a:spcPct val="35000"/>
            </a:spcAft>
            <a:buNone/>
          </a:pPr>
          <a:r>
            <a:rPr lang="en-GB" sz="1600" kern="1200" dirty="0"/>
            <a:t>Including:</a:t>
          </a:r>
        </a:p>
        <a:p>
          <a:pPr marL="171450" lvl="1" indent="-171450" algn="l" defTabSz="711200">
            <a:lnSpc>
              <a:spcPct val="90000"/>
            </a:lnSpc>
            <a:spcBef>
              <a:spcPct val="0"/>
            </a:spcBef>
            <a:spcAft>
              <a:spcPct val="15000"/>
            </a:spcAft>
            <a:buChar char="•"/>
          </a:pPr>
          <a:r>
            <a:rPr lang="en-GB" sz="1600" kern="1200" dirty="0"/>
            <a:t>Healthwatch</a:t>
          </a:r>
        </a:p>
        <a:p>
          <a:pPr marL="171450" lvl="1" indent="-171450" algn="l" defTabSz="711200">
            <a:lnSpc>
              <a:spcPct val="90000"/>
            </a:lnSpc>
            <a:spcBef>
              <a:spcPct val="0"/>
            </a:spcBef>
            <a:spcAft>
              <a:spcPct val="15000"/>
            </a:spcAft>
            <a:buChar char="•"/>
          </a:pPr>
          <a:r>
            <a:rPr lang="en-GB" sz="1600" kern="1200" dirty="0"/>
            <a:t>B&amp;D Collective</a:t>
          </a:r>
        </a:p>
        <a:p>
          <a:pPr marL="171450" lvl="1" indent="-171450" algn="l" defTabSz="711200">
            <a:lnSpc>
              <a:spcPct val="90000"/>
            </a:lnSpc>
            <a:spcBef>
              <a:spcPct val="0"/>
            </a:spcBef>
            <a:spcAft>
              <a:spcPct val="15000"/>
            </a:spcAft>
            <a:buChar char="•"/>
          </a:pPr>
          <a:r>
            <a:rPr lang="en-GB" sz="1600" kern="1200" dirty="0"/>
            <a:t>Care Provider Voice</a:t>
          </a:r>
        </a:p>
        <a:p>
          <a:pPr marL="171450" lvl="1" indent="-171450" algn="l" defTabSz="711200">
            <a:lnSpc>
              <a:spcPct val="90000"/>
            </a:lnSpc>
            <a:spcBef>
              <a:spcPct val="0"/>
            </a:spcBef>
            <a:spcAft>
              <a:spcPct val="15000"/>
            </a:spcAft>
            <a:buChar char="•"/>
          </a:pPr>
          <a:r>
            <a:rPr lang="en-GB" sz="1600" kern="1200" dirty="0"/>
            <a:t>Red Cross </a:t>
          </a:r>
        </a:p>
      </dsp:txBody>
      <dsp:txXfrm rot="5400000">
        <a:off x="7075684" y="916759"/>
        <a:ext cx="2049395" cy="2750276"/>
      </dsp:txXfrm>
    </dsp:sp>
    <dsp:sp modelId="{C0180BBB-EB0A-42F4-8918-B84D0A85DD8F}">
      <dsp:nvSpPr>
        <dsp:cNvPr id="0" name=""/>
        <dsp:cNvSpPr/>
      </dsp:nvSpPr>
      <dsp:spPr>
        <a:xfrm rot="16200000">
          <a:off x="8011585" y="1267199"/>
          <a:ext cx="4583794" cy="2049395"/>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Involvement in decision-making forums</a:t>
          </a:r>
        </a:p>
        <a:p>
          <a:pPr marL="0" lvl="0" indent="0" algn="l" defTabSz="755650">
            <a:lnSpc>
              <a:spcPct val="90000"/>
            </a:lnSpc>
            <a:spcBef>
              <a:spcPct val="0"/>
            </a:spcBef>
            <a:spcAft>
              <a:spcPct val="35000"/>
            </a:spcAft>
            <a:buNone/>
          </a:pPr>
          <a:r>
            <a:rPr lang="en-GB" sz="1600" kern="1200" dirty="0"/>
            <a:t>Including:</a:t>
          </a:r>
        </a:p>
        <a:p>
          <a:pPr marL="171450" lvl="1" indent="-171450" algn="l" defTabSz="711200">
            <a:lnSpc>
              <a:spcPct val="90000"/>
            </a:lnSpc>
            <a:spcBef>
              <a:spcPct val="0"/>
            </a:spcBef>
            <a:spcAft>
              <a:spcPct val="15000"/>
            </a:spcAft>
            <a:buChar char="•"/>
          </a:pPr>
          <a:r>
            <a:rPr lang="en-GB" sz="1600" kern="1200" dirty="0"/>
            <a:t>Tender panels</a:t>
          </a:r>
        </a:p>
      </dsp:txBody>
      <dsp:txXfrm rot="5400000">
        <a:off x="9278784" y="916759"/>
        <a:ext cx="2049395" cy="2750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DA072-8D52-40DE-A8DD-BF0FA0B0F991}"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931-BDDC-47EE-B5C5-B826B950D9CF}" type="slidenum">
              <a:rPr lang="en-GB" smtClean="0"/>
              <a:t>‹#›</a:t>
            </a:fld>
            <a:endParaRPr lang="en-GB"/>
          </a:p>
        </p:txBody>
      </p:sp>
    </p:spTree>
    <p:extLst>
      <p:ext uri="{BB962C8B-B14F-4D97-AF65-F5344CB8AC3E}">
        <p14:creationId xmlns:p14="http://schemas.microsoft.com/office/powerpoint/2010/main" val="94662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3</a:t>
            </a:fld>
            <a:endParaRPr lang="en-GB"/>
          </a:p>
        </p:txBody>
      </p:sp>
    </p:spTree>
    <p:extLst>
      <p:ext uri="{BB962C8B-B14F-4D97-AF65-F5344CB8AC3E}">
        <p14:creationId xmlns:p14="http://schemas.microsoft.com/office/powerpoint/2010/main" val="340255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4</a:t>
            </a:fld>
            <a:endParaRPr lang="en-GB"/>
          </a:p>
        </p:txBody>
      </p:sp>
    </p:spTree>
    <p:extLst>
      <p:ext uri="{BB962C8B-B14F-4D97-AF65-F5344CB8AC3E}">
        <p14:creationId xmlns:p14="http://schemas.microsoft.com/office/powerpoint/2010/main" val="188443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03030"/>
                </a:solidFill>
                <a:effectLst/>
                <a:latin typeface="Open Sans" panose="020B0606030504020204" pitchFamily="34" charset="0"/>
              </a:rPr>
              <a:t>Commissioners should be encouraged to embrace the approach of including co-production in the commissioning process and including it in the services they commission. Co-producing the commissioning process means people who draw on care and support, and wider communities, being part of decision making. Commissioning co-productive services is achieved by awarding contracts for services to suppliers that use co-productive approaches.</a:t>
            </a:r>
          </a:p>
          <a:p>
            <a:pPr algn="l"/>
            <a:r>
              <a:rPr lang="en-GB" b="0" i="0" dirty="0">
                <a:solidFill>
                  <a:srgbClr val="303030"/>
                </a:solidFill>
                <a:effectLst/>
                <a:latin typeface="Open Sans" panose="020B0606030504020204" pitchFamily="34" charset="0"/>
              </a:rPr>
              <a:t>Guidance has also been produced on how local authorities can develop stronger links with the communities they serve through strategic commissioning. This includes:</a:t>
            </a:r>
          </a:p>
          <a:p>
            <a:pPr algn="l">
              <a:buFont typeface="Arial" panose="020B0604020202020204" pitchFamily="34" charset="0"/>
              <a:buChar char="•"/>
            </a:pPr>
            <a:r>
              <a:rPr lang="en-GB" b="0" i="0" dirty="0">
                <a:solidFill>
                  <a:srgbClr val="303030"/>
                </a:solidFill>
                <a:effectLst/>
                <a:latin typeface="inherit"/>
              </a:rPr>
              <a:t>using more flexible contracts</a:t>
            </a:r>
          </a:p>
          <a:p>
            <a:pPr algn="l">
              <a:buFont typeface="Arial" panose="020B0604020202020204" pitchFamily="34" charset="0"/>
              <a:buChar char="•"/>
            </a:pPr>
            <a:r>
              <a:rPr lang="en-GB" b="0" i="0" dirty="0">
                <a:solidFill>
                  <a:srgbClr val="303030"/>
                </a:solidFill>
                <a:effectLst/>
                <a:latin typeface="inherit"/>
              </a:rPr>
              <a:t>developing 'localist' agendas that recognise the value of supporting local providers</a:t>
            </a:r>
          </a:p>
          <a:p>
            <a:pPr algn="l">
              <a:buFont typeface="Arial" panose="020B0604020202020204" pitchFamily="34" charset="0"/>
              <a:buChar char="•"/>
            </a:pPr>
            <a:r>
              <a:rPr lang="en-GB" b="0" i="0" dirty="0">
                <a:solidFill>
                  <a:srgbClr val="303030"/>
                </a:solidFill>
                <a:effectLst/>
                <a:latin typeface="inherit"/>
              </a:rPr>
              <a:t>using value tests to assess whether contracts are delivering on the criteria established when they were awarded and then renegotiating the contracts where appropriate</a:t>
            </a:r>
          </a:p>
          <a:p>
            <a:pPr algn="l">
              <a:buFont typeface="Arial" panose="020B0604020202020204" pitchFamily="34" charset="0"/>
              <a:buChar char="•"/>
            </a:pPr>
            <a:endParaRPr lang="en-GB" b="0" i="0" dirty="0">
              <a:solidFill>
                <a:srgbClr val="303030"/>
              </a:solidFill>
              <a:effectLst/>
              <a:latin typeface="inherit"/>
            </a:endParaRPr>
          </a:p>
          <a:p>
            <a:pPr algn="l">
              <a:buFont typeface="Arial" panose="020B0604020202020204" pitchFamily="34" charset="0"/>
              <a:buNone/>
            </a:pPr>
            <a:r>
              <a:rPr lang="en-GB" b="0" i="0" dirty="0">
                <a:solidFill>
                  <a:srgbClr val="303030"/>
                </a:solidFill>
                <a:effectLst/>
                <a:latin typeface="inherit"/>
              </a:rPr>
              <a:t>ADASS roadmap:</a:t>
            </a:r>
          </a:p>
          <a:p>
            <a:pPr algn="l">
              <a:buFont typeface="Arial" panose="020B0604020202020204" pitchFamily="34" charset="0"/>
              <a:buNone/>
            </a:pPr>
            <a:r>
              <a:rPr lang="en-GB" dirty="0"/>
              <a:t>We want to shift to a system where commissioning plans are developed in co-production with people who draw on care and support, their families and carers, whether they receive support paid for by the state or not. We want fair and sufficient funding for those who are responsible for care, with contracts focused on outcomes for people who draw on care and support, and procurement rules which support a diversity of provider. </a:t>
            </a:r>
            <a:r>
              <a:rPr lang="en-GB"/>
              <a:t>Action needed: Local authorities to draw on data from across health, care and other services, to develop their strategic commissioning plans in co-production with people who draw on care and support to identify how best to build on local assets to best meet people’s needs</a:t>
            </a:r>
            <a:endParaRPr lang="en-GB" b="0" i="0" dirty="0">
              <a:solidFill>
                <a:srgbClr val="303030"/>
              </a:solidFill>
              <a:effectLst/>
              <a:latin typeface="inherit"/>
            </a:endParaRPr>
          </a:p>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5</a:t>
            </a:fld>
            <a:endParaRPr lang="en-GB"/>
          </a:p>
        </p:txBody>
      </p:sp>
    </p:spTree>
    <p:extLst>
      <p:ext uri="{BB962C8B-B14F-4D97-AF65-F5344CB8AC3E}">
        <p14:creationId xmlns:p14="http://schemas.microsoft.com/office/powerpoint/2010/main" val="27981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FontTx/>
              <a:buChar char="-"/>
            </a:pPr>
            <a:endParaRPr lang="en-GB" sz="1200" b="1" dirty="0">
              <a:solidFill>
                <a:schemeClr val="tx1"/>
              </a:solidFill>
              <a:latin typeface="+mj-lt"/>
              <a:ea typeface="Calibri" panose="020F0502020204030204" pitchFamily="34" charset="0"/>
              <a:cs typeface="Calibri" panose="020F0502020204030204" pitchFamily="34" charset="0"/>
            </a:endParaRPr>
          </a:p>
          <a:p>
            <a:pPr lvl="0" algn="l">
              <a:buFontTx/>
              <a:buChar char="-"/>
            </a:pPr>
            <a:endParaRPr lang="en-GB" sz="1200" b="1" dirty="0">
              <a:solidFill>
                <a:schemeClr val="tx1"/>
              </a:solidFill>
              <a:latin typeface="+mj-lt"/>
              <a:ea typeface="Calibri" panose="020F0502020204030204" pitchFamily="34" charset="0"/>
              <a:cs typeface="Calibri" panose="020F0502020204030204" pitchFamily="34" charset="0"/>
            </a:endParaRPr>
          </a:p>
          <a:p>
            <a:pPr lvl="0" algn="l">
              <a:buFontTx/>
              <a:buChar char="-"/>
            </a:pPr>
            <a:endParaRPr lang="en-GB" sz="1200" b="1" dirty="0">
              <a:solidFill>
                <a:srgbClr val="339966"/>
              </a:solidFill>
              <a:latin typeface="+mj-lt"/>
              <a:ea typeface="Calibri" panose="020F0502020204030204" pitchFamily="34" charset="0"/>
              <a:cs typeface="Calibri" panose="020F0502020204030204" pitchFamily="34" charset="0"/>
            </a:endParaRPr>
          </a:p>
          <a:p>
            <a:pPr lvl="0" algn="l">
              <a:buFontTx/>
              <a:buChar char="-"/>
            </a:pPr>
            <a:endParaRPr lang="en-GB" sz="1200" b="1" dirty="0">
              <a:solidFill>
                <a:srgbClr val="339966"/>
              </a:solidFill>
              <a:latin typeface="+mj-lt"/>
              <a:ea typeface="Calibri" panose="020F0502020204030204" pitchFamily="34" charset="0"/>
              <a:cs typeface="Calibri" panose="020F0502020204030204" pitchFamily="34" charset="0"/>
            </a:endParaRPr>
          </a:p>
          <a:p>
            <a:endParaRPr lang="en-GB" sz="1200" b="0" i="0" dirty="0">
              <a:solidFill>
                <a:schemeClr val="tx1"/>
              </a:solidFill>
              <a:effectLst/>
              <a:latin typeface="+mj-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solidFill>
              <a:effectLst/>
              <a:latin typeface="+mj-lt"/>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10</a:t>
            </a:fld>
            <a:endParaRPr lang="en-GB"/>
          </a:p>
        </p:txBody>
      </p:sp>
    </p:spTree>
    <p:extLst>
      <p:ext uri="{BB962C8B-B14F-4D97-AF65-F5344CB8AC3E}">
        <p14:creationId xmlns:p14="http://schemas.microsoft.com/office/powerpoint/2010/main" val="38264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rPr>
              <a:t>Gascoigne Residents Forum</a:t>
            </a:r>
            <a:r>
              <a:rPr lang="en-GB" sz="1800" dirty="0">
                <a:effectLst/>
                <a:latin typeface="Calibri" panose="020F0502020204030204" pitchFamily="34" charset="0"/>
                <a:ea typeface="Times New Roman" panose="02020603050405020304" pitchFamily="18" charset="0"/>
              </a:rPr>
              <a:t>: £20 Amazon voucher per session, up to 2 hours.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rPr>
              <a:t>Becontree Design Forum</a:t>
            </a:r>
            <a:r>
              <a:rPr lang="en-GB" sz="1800" dirty="0">
                <a:effectLst/>
                <a:latin typeface="Calibri" panose="020F0502020204030204" pitchFamily="34" charset="0"/>
                <a:ea typeface="Times New Roman" panose="02020603050405020304" pitchFamily="18" charset="0"/>
              </a:rPr>
              <a:t>: £20 Amazon voucher per session, up to 2 hours (3 hours for in-person workshops).</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rPr>
              <a:t>Marks Gate Community Forum</a:t>
            </a:r>
            <a:r>
              <a:rPr lang="en-GB" sz="1800" dirty="0">
                <a:effectLst/>
                <a:latin typeface="Calibri" panose="020F0502020204030204" pitchFamily="34" charset="0"/>
                <a:ea typeface="Times New Roman" panose="02020603050405020304" pitchFamily="18" charset="0"/>
              </a:rPr>
              <a:t>: £20 Co-op voucher per session, up to 2 hours.</a:t>
            </a:r>
            <a:endParaRPr lang="en-GB" sz="1800" dirty="0">
              <a:effectLst/>
              <a:latin typeface="Calibri" panose="020F0502020204030204" pitchFamily="34" charset="0"/>
              <a:ea typeface="Calibri" panose="020F0502020204030204" pitchFamily="34" charset="0"/>
            </a:endParaRPr>
          </a:p>
          <a:p>
            <a:pPr marL="457200"/>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Additional tips to consider:</a:t>
            </a:r>
          </a:p>
          <a:p>
            <a:pPr marL="342900" lvl="0" indent="-342900">
              <a:buSzPts val="1000"/>
              <a:buFont typeface="Symbol" panose="05050102010706020507" pitchFamily="18" charset="2"/>
              <a:buChar char=""/>
              <a:tabLst>
                <a:tab pos="457200" algn="l"/>
              </a:tabLst>
            </a:pPr>
            <a:r>
              <a:rPr lang="en-GB" sz="1800" b="1" dirty="0">
                <a:effectLst/>
                <a:latin typeface="Calibri" panose="020F0502020204030204" pitchFamily="34" charset="0"/>
                <a:ea typeface="Times New Roman" panose="02020603050405020304" pitchFamily="18" charset="0"/>
              </a:rPr>
              <a:t>Transparency</a:t>
            </a:r>
            <a:r>
              <a:rPr lang="en-GB" sz="1800" dirty="0">
                <a:effectLst/>
                <a:latin typeface="Calibri" panose="020F0502020204030204" pitchFamily="34" charset="0"/>
                <a:ea typeface="Times New Roman" panose="02020603050405020304" pitchFamily="18" charset="0"/>
              </a:rPr>
              <a:t>: Clearly communicate remuneration rates and time commitments from the start to manage expectations.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b="1" dirty="0">
                <a:effectLst/>
                <a:latin typeface="Calibri" panose="020F0502020204030204" pitchFamily="34" charset="0"/>
                <a:ea typeface="Times New Roman" panose="02020603050405020304" pitchFamily="18" charset="0"/>
              </a:rPr>
              <a:t>Flexibility</a:t>
            </a:r>
            <a:r>
              <a:rPr lang="en-GB" sz="1800" dirty="0">
                <a:effectLst/>
                <a:latin typeface="Calibri" panose="020F0502020204030204" pitchFamily="34" charset="0"/>
                <a:ea typeface="Times New Roman" panose="02020603050405020304" pitchFamily="18" charset="0"/>
              </a:rPr>
              <a:t>: Offer options for longer sessions when conducting in-person workshops and provide refreshments to all attendees.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b="1" dirty="0">
                <a:effectLst/>
                <a:latin typeface="Calibri" panose="020F0502020204030204" pitchFamily="34" charset="0"/>
                <a:ea typeface="Times New Roman" panose="02020603050405020304" pitchFamily="18" charset="0"/>
              </a:rPr>
              <a:t>Feedback</a:t>
            </a:r>
            <a:r>
              <a:rPr lang="en-GB" sz="1800" dirty="0">
                <a:effectLst/>
                <a:latin typeface="Calibri" panose="020F0502020204030204" pitchFamily="34" charset="0"/>
                <a:ea typeface="Times New Roman" panose="02020603050405020304" pitchFamily="18" charset="0"/>
              </a:rPr>
              <a:t>: Always feedback how the outcomes have been incorporated into decision making and/or why they couldn’t be used.</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b="1" dirty="0">
                <a:effectLst/>
                <a:latin typeface="Calibri" panose="020F0502020204030204" pitchFamily="34" charset="0"/>
                <a:ea typeface="Times New Roman" panose="02020603050405020304" pitchFamily="18" charset="0"/>
              </a:rPr>
              <a:t>Communication</a:t>
            </a:r>
            <a:r>
              <a:rPr lang="en-GB" sz="1800" dirty="0">
                <a:effectLst/>
                <a:latin typeface="Calibri" panose="020F0502020204030204" pitchFamily="34" charset="0"/>
                <a:ea typeface="Times New Roman" panose="02020603050405020304" pitchFamily="18" charset="0"/>
              </a:rPr>
              <a:t>: Regularly keep in touch with members throughout the process.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11</a:t>
            </a:fld>
            <a:endParaRPr lang="en-GB"/>
          </a:p>
        </p:txBody>
      </p:sp>
    </p:spTree>
    <p:extLst>
      <p:ext uri="{BB962C8B-B14F-4D97-AF65-F5344CB8AC3E}">
        <p14:creationId xmlns:p14="http://schemas.microsoft.com/office/powerpoint/2010/main" val="293421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tx1"/>
                </a:solidFill>
              </a:rPr>
              <a:t>Co-produce local strategy (to reimagine social care), change language and culture, reassert rights in current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tx1"/>
                </a:solidFill>
              </a:rPr>
              <a:t>Co-produce digital strategies, train staff, ensure Direct Payments can be used for tech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tx1"/>
                </a:solidFill>
              </a:rPr>
              <a:t>Co-produce commissioning plans with people who draw on care and support and their families and carers, to support wider diversity of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tx1"/>
                </a:solidFill>
              </a:rPr>
              <a:t>Streamline access to aids and adaptations, Home First approach, </a:t>
            </a:r>
            <a:r>
              <a:rPr lang="en-GB" altLang="en-US" sz="1200" dirty="0">
                <a:solidFill>
                  <a:schemeClr val="tx1"/>
                </a:solidFill>
                <a:highlight>
                  <a:srgbClr val="FFFF00"/>
                </a:highlight>
              </a:rPr>
              <a:t>co-produce local housing strategy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solidFill>
                  <a:schemeClr val="tx1"/>
                </a:solidFill>
              </a:rPr>
              <a:t>Map assets, co-produce community development plan, develop partnerships with ICS, VCFSE and public health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14</a:t>
            </a:fld>
            <a:endParaRPr lang="en-GB"/>
          </a:p>
        </p:txBody>
      </p:sp>
    </p:spTree>
    <p:extLst>
      <p:ext uri="{BB962C8B-B14F-4D97-AF65-F5344CB8AC3E}">
        <p14:creationId xmlns:p14="http://schemas.microsoft.com/office/powerpoint/2010/main" val="353501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a:t>
            </a: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Forward Together meeting, June 2023 &amp; August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Carer Centre meeting, June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Carer LD Forum meeting, August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London Safeguarding Voices meeting, June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Red Cross Hospital Discharge Interviews, 2021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2022-23 Service User Survey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2021011 Carer Survey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Provider Q&amp;I Team Spot-Check Spreadsheet results, 2022-23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Mediquip</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feedback from care technology users, as of June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16</a:t>
            </a:fld>
            <a:endParaRPr lang="en-GB"/>
          </a:p>
        </p:txBody>
      </p:sp>
    </p:spTree>
    <p:extLst>
      <p:ext uri="{BB962C8B-B14F-4D97-AF65-F5344CB8AC3E}">
        <p14:creationId xmlns:p14="http://schemas.microsoft.com/office/powerpoint/2010/main" val="291998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07000"/>
              </a:lnSpc>
            </a:pPr>
            <a:r>
              <a:rPr lang="en-US" dirty="0">
                <a:cs typeface="Arial"/>
              </a:rPr>
              <a:t>Summary of insights from people with lived experience of support</a:t>
            </a:r>
          </a:p>
          <a:p>
            <a:pPr marL="0" lvl="1">
              <a:lnSpc>
                <a:spcPct val="107000"/>
              </a:lnSpc>
            </a:pPr>
            <a:endParaRPr lang="en-US" sz="1200" b="1" kern="100" dirty="0">
              <a:solidFill>
                <a:schemeClr val="tx1"/>
              </a:solidFill>
              <a:ea typeface="Calibri" panose="020F0502020204030204" pitchFamily="34" charset="0"/>
              <a:cs typeface="Arial"/>
            </a:endParaRPr>
          </a:p>
          <a:p>
            <a:pPr marL="0" lvl="1">
              <a:lnSpc>
                <a:spcPct val="107000"/>
              </a:lnSpc>
            </a:pPr>
            <a:r>
              <a:rPr lang="en-GB" sz="1200" b="1" kern="100" dirty="0">
                <a:solidFill>
                  <a:schemeClr val="tx1"/>
                </a:solidFill>
                <a:ea typeface="Calibri" panose="020F0502020204030204" pitchFamily="34" charset="0"/>
                <a:cs typeface="Times New Roman" panose="02020603050405020304" pitchFamily="18" charset="0"/>
              </a:rPr>
              <a:t>Reward and recognitions</a:t>
            </a:r>
          </a:p>
          <a:p>
            <a:pPr marL="0" lvl="1">
              <a:lnSpc>
                <a:spcPct val="107000"/>
              </a:lnSpc>
            </a:pPr>
            <a:endParaRPr lang="en-GB" sz="1200" kern="100" dirty="0">
              <a:solidFill>
                <a:schemeClr val="tx1"/>
              </a:solidFill>
              <a:ea typeface="Calibri" panose="020F0502020204030204" pitchFamily="34" charset="0"/>
              <a:cs typeface="Times New Roman" panose="02020603050405020304" pitchFamily="18" charset="0"/>
            </a:endParaRPr>
          </a:p>
          <a:p>
            <a:pPr marL="0" lvl="1">
              <a:lnSpc>
                <a:spcPct val="107000"/>
              </a:lnSpc>
            </a:pPr>
            <a:r>
              <a:rPr lang="en-GB" sz="1200" kern="100" dirty="0">
                <a:solidFill>
                  <a:schemeClr val="tx1"/>
                </a:solidFill>
                <a:ea typeface="Calibri" panose="020F0502020204030204" pitchFamily="34" charset="0"/>
                <a:cs typeface="Times New Roman" panose="02020603050405020304" pitchFamily="18" charset="0"/>
              </a:rPr>
              <a:t>Benefits of having an approach:</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People should have their time and contribution recognised</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Rewards might encourage people to get involved who might otherwise not.</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Having guidance, rather than a policy, provides flexibility on what we do.</a:t>
            </a:r>
          </a:p>
          <a:p>
            <a:pPr marL="285750" lvl="1" indent="-285750">
              <a:lnSpc>
                <a:spcPct val="107000"/>
              </a:lnSpc>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0" lvl="1">
              <a:lnSpc>
                <a:spcPct val="107000"/>
              </a:lnSpc>
            </a:pPr>
            <a:r>
              <a:rPr lang="en-GB" sz="1200" kern="100" dirty="0">
                <a:solidFill>
                  <a:schemeClr val="tx1"/>
                </a:solidFill>
                <a:ea typeface="Calibri" panose="020F0502020204030204" pitchFamily="34" charset="0"/>
                <a:cs typeface="Times New Roman" panose="02020603050405020304" pitchFamily="18" charset="0"/>
              </a:rPr>
              <a:t>Risks / issues</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Means spending additional resources at a time when these are under pressure </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There is some precedent of rewards not being offered.</a:t>
            </a:r>
          </a:p>
          <a:p>
            <a:pPr marL="285750" lvl="1" indent="-285750">
              <a:lnSpc>
                <a:spcPct val="107000"/>
              </a:lnSpc>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Some groups supported by providers do not offer rewards, so the council offering this may cause confusion.</a:t>
            </a:r>
          </a:p>
          <a:p>
            <a:pPr marL="285750" lvl="1" indent="-285750">
              <a:lnSpc>
                <a:spcPct val="107000"/>
              </a:lnSpc>
              <a:buFont typeface="Arial" panose="020B0604020202020204" pitchFamily="34" charset="0"/>
              <a:buChar char="•"/>
            </a:pPr>
            <a:endParaRPr lang="en-GB" sz="1400" kern="100" dirty="0">
              <a:solidFill>
                <a:schemeClr val="tx1"/>
              </a:solidFill>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17</a:t>
            </a:fld>
            <a:endParaRPr lang="en-GB"/>
          </a:p>
        </p:txBody>
      </p:sp>
    </p:spTree>
    <p:extLst>
      <p:ext uri="{BB962C8B-B14F-4D97-AF65-F5344CB8AC3E}">
        <p14:creationId xmlns:p14="http://schemas.microsoft.com/office/powerpoint/2010/main" val="80081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1/17/2024</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1/17/2024</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scie.org.uk/co-production/what-how#:~:text=back%20in%20exchange.-,Principles%20of%20co%2Dproduction,putting%20co%2Dproduction%20into%20practice."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involve.org.uk/resources" TargetMode="External"/><Relationship Id="rId3" Type="http://schemas.openxmlformats.org/officeDocument/2006/relationships/hyperlink" Target="https://www.scie.org.uk/co-production" TargetMode="External"/><Relationship Id="rId7" Type="http://schemas.openxmlformats.org/officeDocument/2006/relationships/hyperlink" Target="http://www.wm-adass.org.uk/improvement/co-production/" TargetMode="External"/><Relationship Id="rId2" Type="http://schemas.openxmlformats.org/officeDocument/2006/relationships/hyperlink" Target="https://lbbd.sharepoint.com/sites/Intranet/SitePages/Engagement-and-Consultation.aspx" TargetMode="External"/><Relationship Id="rId1" Type="http://schemas.openxmlformats.org/officeDocument/2006/relationships/slideLayout" Target="../slideLayouts/slideLayout2.xml"/><Relationship Id="rId6" Type="http://schemas.openxmlformats.org/officeDocument/2006/relationships/hyperlink" Target="https://ipc.brookes.ac.uk/publications/association-of-directors-of-adult-social-services-south-east-region-a-guide-to-co-production-in-adult-social-care" TargetMode="External"/><Relationship Id="rId5" Type="http://schemas.openxmlformats.org/officeDocument/2006/relationships/hyperlink" Target="https://www.local.gov.uk/topics/devolution/devolution-online-hub/public-service-reform-tools/engaging-citizens-devolution-7" TargetMode="External"/><Relationship Id="rId4" Type="http://schemas.openxmlformats.org/officeDocument/2006/relationships/hyperlink" Target="https://www.thinklocalactpersonal.org.uk/Latest/?s=189" TargetMode="External"/><Relationship Id="rId9" Type="http://schemas.openxmlformats.org/officeDocument/2006/relationships/hyperlink" Target="https://www.england.nhs.uk/always-events/co-production/"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munitycare.co.uk/2018/10/17/co-production-individuals-key-advice-social-work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odgov.lbbd.gov.uk/internet/documents/s152016/Carers%20Charter%20-%20App%20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ealthwatchbarkinganddagenham.co.uk/enter-and-vie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org.uk/publications/guides/guide36/understanding/" TargetMode="External"/><Relationship Id="rId2" Type="http://schemas.openxmlformats.org/officeDocument/2006/relationships/hyperlink" Target="https://www.local.gov.uk/topics/devolution/devolution-online-hub/public-service-reform-tools/engaging-citizens-devolution-5" TargetMode="External"/><Relationship Id="rId1" Type="http://schemas.openxmlformats.org/officeDocument/2006/relationships/slideLayout" Target="../slideLayouts/slideLayout2.xml"/><Relationship Id="rId4" Type="http://schemas.openxmlformats.org/officeDocument/2006/relationships/hyperlink" Target="https://www.local.gov.uk/topics/devolution/devolution-online-hub/public-service-reform-tools/engaging-citizens-devolution-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8183316"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dirty="0">
                <a:cs typeface="Arial"/>
              </a:rPr>
              <a:t>Adult Social Care </a:t>
            </a:r>
          </a:p>
          <a:p>
            <a:r>
              <a:rPr lang="en-US" sz="4500" b="1" dirty="0">
                <a:cs typeface="Arial"/>
              </a:rPr>
              <a:t>Co-production Toolkit and Priorities </a:t>
            </a:r>
          </a:p>
          <a:p>
            <a:pPr algn="l"/>
            <a:endParaRPr lang="en-US" dirty="0">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5404" y="3153525"/>
            <a:ext cx="89438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November 2023</a:t>
            </a:r>
          </a:p>
          <a:p>
            <a:r>
              <a:rPr lang="en-US" sz="2400" dirty="0">
                <a:solidFill>
                  <a:schemeClr val="bg1"/>
                </a:solidFill>
                <a:cs typeface="Arial"/>
              </a:rPr>
              <a:t>Version: 0.5</a:t>
            </a:r>
          </a:p>
          <a:p>
            <a:r>
              <a:rPr lang="en-US" sz="2400" dirty="0">
                <a:solidFill>
                  <a:schemeClr val="bg1"/>
                </a:solidFill>
                <a:cs typeface="Arial"/>
              </a:rPr>
              <a:t>Status: Final, agreed at 15.11.23 Adults Improvement Board</a:t>
            </a:r>
          </a:p>
          <a:p>
            <a:pPr algn="l"/>
            <a:endParaRPr lang="en-US" dirty="0">
              <a:cs typeface="Arial"/>
            </a:endParaRPr>
          </a:p>
        </p:txBody>
      </p:sp>
    </p:spTree>
    <p:extLst>
      <p:ext uri="{BB962C8B-B14F-4D97-AF65-F5344CB8AC3E}">
        <p14:creationId xmlns:p14="http://schemas.microsoft.com/office/powerpoint/2010/main" val="2497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9. Working in inclusive and accessible ways</a:t>
            </a:r>
          </a:p>
        </p:txBody>
      </p:sp>
      <p:sp>
        <p:nvSpPr>
          <p:cNvPr id="3" name="Rectangle 2">
            <a:extLst>
              <a:ext uri="{FF2B5EF4-FFF2-40B4-BE49-F238E27FC236}">
                <a16:creationId xmlns:a16="http://schemas.microsoft.com/office/drawing/2014/main" id="{E8FDD160-82C0-3652-4B0E-7A33D4645920}"/>
              </a:ext>
            </a:extLst>
          </p:cNvPr>
          <p:cNvSpPr/>
          <p:nvPr/>
        </p:nvSpPr>
        <p:spPr>
          <a:xfrm>
            <a:off x="448761" y="872635"/>
            <a:ext cx="11438439" cy="75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dirty="0">
                <a:solidFill>
                  <a:schemeClr val="tx1"/>
                </a:solidFill>
                <a:effectLst/>
                <a:latin typeface="+mj-lt"/>
                <a:ea typeface="Calibri" panose="020F0502020204030204" pitchFamily="34" charset="0"/>
                <a:cs typeface="Calibri" panose="020F0502020204030204" pitchFamily="34" charset="0"/>
              </a:rPr>
              <a:t>Working in inclusive and accessible ways is essential to ensuring co-production is successful. The Social Care Institute for Ex</a:t>
            </a:r>
            <a:r>
              <a:rPr lang="en-GB" sz="1300" dirty="0">
                <a:solidFill>
                  <a:schemeClr val="tx1"/>
                </a:solidFill>
                <a:latin typeface="+mj-lt"/>
                <a:ea typeface="Calibri" panose="020F0502020204030204" pitchFamily="34" charset="0"/>
                <a:cs typeface="Calibri" panose="020F0502020204030204" pitchFamily="34" charset="0"/>
              </a:rPr>
              <a:t>cellence highlight </a:t>
            </a:r>
            <a:r>
              <a:rPr lang="en-GB" sz="1300" dirty="0">
                <a:solidFill>
                  <a:schemeClr val="tx1"/>
                </a:solidFill>
                <a:latin typeface="+mj-lt"/>
                <a:ea typeface="Calibri" panose="020F0502020204030204" pitchFamily="34" charset="0"/>
                <a:cs typeface="Calibri" panose="020F0502020204030204" pitchFamily="34" charset="0"/>
                <a:hlinkClick r:id="rId3"/>
              </a:rPr>
              <a:t>four </a:t>
            </a:r>
            <a:r>
              <a:rPr lang="en-GB" sz="1300" b="0" i="0" dirty="0">
                <a:solidFill>
                  <a:schemeClr val="tx1"/>
                </a:solidFill>
                <a:effectLst/>
                <a:latin typeface="+mj-lt"/>
                <a:ea typeface="Calibri" panose="020F0502020204030204" pitchFamily="34" charset="0"/>
                <a:cs typeface="Calibri" panose="020F0502020204030204" pitchFamily="34" charset="0"/>
                <a:hlinkClick r:id="rId3"/>
              </a:rPr>
              <a:t>principles </a:t>
            </a:r>
            <a:r>
              <a:rPr lang="en-GB" sz="1300" b="0" i="0" dirty="0">
                <a:solidFill>
                  <a:schemeClr val="tx1"/>
                </a:solidFill>
                <a:effectLst/>
                <a:latin typeface="+mj-lt"/>
                <a:ea typeface="Calibri" panose="020F0502020204030204" pitchFamily="34" charset="0"/>
                <a:cs typeface="Calibri" panose="020F0502020204030204" pitchFamily="34" charset="0"/>
              </a:rPr>
              <a:t>that are critical </a:t>
            </a:r>
            <a:r>
              <a:rPr lang="en-GB" sz="1300" dirty="0">
                <a:solidFill>
                  <a:schemeClr val="tx1"/>
                </a:solidFill>
                <a:latin typeface="+mj-lt"/>
                <a:ea typeface="Calibri" panose="020F0502020204030204" pitchFamily="34" charset="0"/>
                <a:cs typeface="Calibri" panose="020F0502020204030204" pitchFamily="34" charset="0"/>
              </a:rPr>
              <a:t>in relation to putting this into place. These are: E</a:t>
            </a:r>
            <a:r>
              <a:rPr lang="en-GB" sz="1300" b="0" i="0" dirty="0">
                <a:solidFill>
                  <a:schemeClr val="tx1"/>
                </a:solidFill>
                <a:effectLst/>
                <a:latin typeface="+mj-lt"/>
                <a:ea typeface="Calibri" panose="020F0502020204030204" pitchFamily="34" charset="0"/>
                <a:cs typeface="Calibri" panose="020F0502020204030204" pitchFamily="34" charset="0"/>
              </a:rPr>
              <a:t>quality, diversity, accessibility and reciprocity (or getting something back for putting something in) and are explained more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schemeClr val="tx1"/>
              </a:solidFill>
              <a:latin typeface="+mj-lt"/>
              <a:ea typeface="Calibri" panose="020F0502020204030204" pitchFamily="34" charset="0"/>
              <a:cs typeface="Calibri" panose="020F0502020204030204" pitchFamily="34" charset="0"/>
            </a:endParaRPr>
          </a:p>
          <a:p>
            <a:endParaRPr lang="en-GB" sz="13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graphicFrame>
        <p:nvGraphicFramePr>
          <p:cNvPr id="7" name="Diagram 6">
            <a:extLst>
              <a:ext uri="{FF2B5EF4-FFF2-40B4-BE49-F238E27FC236}">
                <a16:creationId xmlns:a16="http://schemas.microsoft.com/office/drawing/2014/main" id="{5B7A23D1-96B1-8EC5-2BF3-C02FF050F74B}"/>
              </a:ext>
            </a:extLst>
          </p:cNvPr>
          <p:cNvGraphicFramePr/>
          <p:nvPr>
            <p:extLst>
              <p:ext uri="{D42A27DB-BD31-4B8C-83A1-F6EECF244321}">
                <p14:modId xmlns:p14="http://schemas.microsoft.com/office/powerpoint/2010/main" val="3703530354"/>
              </p:ext>
            </p:extLst>
          </p:nvPr>
        </p:nvGraphicFramePr>
        <p:xfrm>
          <a:off x="619344" y="872634"/>
          <a:ext cx="10230295" cy="5687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183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10. Rewards and recognition guidance</a:t>
            </a:r>
          </a:p>
        </p:txBody>
      </p:sp>
      <p:sp>
        <p:nvSpPr>
          <p:cNvPr id="3" name="Rectangle 2">
            <a:extLst>
              <a:ext uri="{FF2B5EF4-FFF2-40B4-BE49-F238E27FC236}">
                <a16:creationId xmlns:a16="http://schemas.microsoft.com/office/drawing/2014/main" id="{E8FDD160-82C0-3652-4B0E-7A33D4645920}"/>
              </a:ext>
            </a:extLst>
          </p:cNvPr>
          <p:cNvSpPr/>
          <p:nvPr/>
        </p:nvSpPr>
        <p:spPr>
          <a:xfrm>
            <a:off x="448761" y="872635"/>
            <a:ext cx="11133639"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Rectangle 3">
            <a:extLst>
              <a:ext uri="{FF2B5EF4-FFF2-40B4-BE49-F238E27FC236}">
                <a16:creationId xmlns:a16="http://schemas.microsoft.com/office/drawing/2014/main" id="{49FF0C58-C10C-D7A4-4DCC-FD945F533E41}"/>
              </a:ext>
            </a:extLst>
          </p:cNvPr>
          <p:cNvSpPr/>
          <p:nvPr/>
        </p:nvSpPr>
        <p:spPr>
          <a:xfrm>
            <a:off x="448762" y="778321"/>
            <a:ext cx="8886624" cy="562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ormAutofit fontScale="77500" lnSpcReduction="20000"/>
          </a:bodyPr>
          <a:lstStyle/>
          <a:p>
            <a:pPr marR="0" lvl="0" algn="l" defTabSz="914400" rtl="0" eaLnBrk="1" fontAlgn="auto" latinLnBrk="0" hangingPunct="1">
              <a:lnSpc>
                <a:spcPct val="100000"/>
              </a:lnSpc>
              <a:spcBef>
                <a:spcPts val="0"/>
              </a:spcBef>
              <a:spcAft>
                <a:spcPts val="600"/>
              </a:spcAft>
              <a:buClrTx/>
              <a:buSzTx/>
              <a:tabLst/>
              <a:defRPr/>
            </a:pPr>
            <a:r>
              <a:rPr lang="en-GB" sz="1700" b="0" i="0" dirty="0">
                <a:solidFill>
                  <a:schemeClr val="tx1"/>
                </a:solidFill>
                <a:effectLst/>
                <a:ea typeface="Calibri" panose="020F0502020204030204" pitchFamily="34" charset="0"/>
                <a:cs typeface="Calibri" panose="020F0502020204030204" pitchFamily="34" charset="0"/>
              </a:rPr>
              <a:t>Rewards and recognition </a:t>
            </a:r>
            <a:r>
              <a:rPr lang="en-GB" sz="1700" dirty="0">
                <a:solidFill>
                  <a:schemeClr val="tx1"/>
                </a:solidFill>
                <a:ea typeface="Calibri" panose="020F0502020204030204" pitchFamily="34" charset="0"/>
                <a:cs typeface="Calibri" panose="020F0502020204030204" pitchFamily="34" charset="0"/>
              </a:rPr>
              <a:t>for co-production is about recognising the contribution people have made to improving adult social care, though giving up their time and energy to co-produce support.  It can include payment or vouchers for some activities, but also non-financial rewards.</a:t>
            </a:r>
          </a:p>
          <a:p>
            <a:pPr marR="0" lvl="0" algn="l" defTabSz="914400" rtl="0" eaLnBrk="1" fontAlgn="auto" latinLnBrk="0" hangingPunct="1">
              <a:lnSpc>
                <a:spcPct val="100000"/>
              </a:lnSpc>
              <a:spcBef>
                <a:spcPts val="0"/>
              </a:spcBef>
              <a:spcAft>
                <a:spcPts val="600"/>
              </a:spcAft>
              <a:buClrTx/>
              <a:buSzTx/>
              <a:tabLst/>
              <a:defRPr/>
            </a:pPr>
            <a:endParaRPr lang="en-GB" sz="1000" dirty="0">
              <a:solidFill>
                <a:schemeClr val="tx1"/>
              </a:solidFill>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800"/>
              </a:spcAft>
              <a:buClrTx/>
              <a:buSzTx/>
              <a:tabLst/>
              <a:defRPr/>
            </a:pPr>
            <a:r>
              <a:rPr lang="en-GB" sz="1700" b="0" i="0" dirty="0">
                <a:solidFill>
                  <a:schemeClr val="tx1"/>
                </a:solidFill>
                <a:effectLst/>
                <a:ea typeface="Calibri" panose="020F0502020204030204" pitchFamily="34" charset="0"/>
                <a:cs typeface="Calibri" panose="020F0502020204030204" pitchFamily="34" charset="0"/>
              </a:rPr>
              <a:t>There is currently no single, agreed approach to rewards, recognition and co-production; and it is important to note that there is no agreed policy on this issue. When deciding an approach to your co-production activity, please consider the following as </a:t>
            </a:r>
            <a:r>
              <a:rPr lang="en-GB" sz="1700" b="1" i="1" dirty="0">
                <a:solidFill>
                  <a:schemeClr val="tx1"/>
                </a:solidFill>
                <a:effectLst/>
                <a:ea typeface="Calibri" panose="020F0502020204030204" pitchFamily="34" charset="0"/>
                <a:cs typeface="Calibri" panose="020F0502020204030204" pitchFamily="34" charset="0"/>
              </a:rPr>
              <a:t>guidance</a:t>
            </a:r>
            <a:r>
              <a:rPr lang="en-GB" sz="1700" b="0" i="0" dirty="0">
                <a:solidFill>
                  <a:schemeClr val="tx1"/>
                </a:solidFill>
                <a:effectLst/>
                <a:ea typeface="Calibri" panose="020F0502020204030204" pitchFamily="34" charset="0"/>
                <a:cs typeface="Calibri" panose="020F0502020204030204" pitchFamily="34" charset="0"/>
              </a:rPr>
              <a:t>:</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No-one should incur out-of-pocket expenses. This may mean having cash ready to reimburse the cost of someone’s bus or tube travel to get to a meeting or agreeing another method.</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It is recommended that any significant out-of-pocket expenses – e.g., the cost of replacement care so a carer can attend a meeting – be agreed in advance. </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The contribution people have made should be recognised and rewarded, but the form this can take can vary depending on the activity and preferences. Some reward examples are listed opposite. </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It is suggested that forms of engagement and consultation (e.g., people filling in a paper survey or online questionnaire) not be rewarded.</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Consider people’s personal preferences on rewards. For example, some people do not want vouchers or cash and see their role as purely voluntary, whereas others do.  </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Consider the time commitment and contribution that people make, including any preparation time.  For example, someone taking part in an interview panel might spend several hours preparing for and helping interview shortlisted candidates. Someone taking part in a focus group might have committed two or three hours. </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If considering using cash or vouchers as reward, consider using London Living Wage as a guide to the value. For example, if someone attends a 2-hour focus group, a £25 voucher could be provided.</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Be aware of the potential impact that rewards can have on people’s benefits. Cash or voucher rewards might impact on people’s benefits, and people should be advised of this. </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Be clear on roles and responsibilities. This includes the responsibilities of the local authority to ensure out-of-pocket expenses are met and agreed rewards issued, and the responsibilities of the individual – including their responsibilities to declare rewards if in receipt of benefits.</a:t>
            </a:r>
          </a:p>
          <a:p>
            <a:pPr marL="342900" marR="0" lvl="0" indent="-257175" algn="l" defTabSz="914400" rtl="0" eaLnBrk="1" fontAlgn="auto" latinLnBrk="0" hangingPunct="1">
              <a:lnSpc>
                <a:spcPct val="100000"/>
              </a:lnSpc>
              <a:spcBef>
                <a:spcPts val="0"/>
              </a:spcBef>
              <a:spcAft>
                <a:spcPts val="800"/>
              </a:spcAft>
              <a:buClrTx/>
              <a:buSzTx/>
              <a:buFont typeface="+mj-lt"/>
              <a:buAutoNum type="arabicParenR"/>
              <a:tabLst/>
              <a:defRPr/>
            </a:pPr>
            <a:r>
              <a:rPr lang="en-GB" sz="1700" dirty="0">
                <a:solidFill>
                  <a:schemeClr val="tx1"/>
                </a:solidFill>
                <a:ea typeface="Calibri" panose="020F0502020204030204" pitchFamily="34" charset="0"/>
                <a:cs typeface="Calibri" panose="020F0502020204030204" pitchFamily="34" charset="0"/>
              </a:rPr>
              <a:t>Having a clear audit trail. This includes keeping receipts for out-of-pocket expenses and getting signatures to confirm receipt of any vouchers or cash. You may want to draw up an agreement to cover both this and expected roles and responsibilities, depending on the activity and time commitment.</a:t>
            </a:r>
            <a:endParaRPr lang="en-GB" sz="1700" b="0" i="0" dirty="0">
              <a:solidFill>
                <a:schemeClr val="tx1"/>
              </a:solidFill>
              <a:effectLst/>
              <a:ea typeface="Calibri" panose="020F0502020204030204" pitchFamily="34" charset="0"/>
              <a:cs typeface="Calibri" panose="020F0502020204030204" pitchFamily="34" charset="0"/>
            </a:endParaRPr>
          </a:p>
          <a:p>
            <a:pPr lvl="1">
              <a:defRPr/>
            </a:pPr>
            <a:endParaRPr lang="en-GB" sz="1300" b="0" i="0" dirty="0">
              <a:solidFill>
                <a:schemeClr val="tx1"/>
              </a:solidFill>
              <a:effectLst/>
              <a:latin typeface="+mj-lt"/>
              <a:ea typeface="Calibri" panose="020F0502020204030204" pitchFamily="34" charset="0"/>
              <a:cs typeface="Calibri" panose="020F0502020204030204" pitchFamily="34" charset="0"/>
            </a:endParaRPr>
          </a:p>
          <a:p>
            <a:endParaRPr lang="en-GB" sz="13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5" name="TextBox 4">
            <a:extLst>
              <a:ext uri="{FF2B5EF4-FFF2-40B4-BE49-F238E27FC236}">
                <a16:creationId xmlns:a16="http://schemas.microsoft.com/office/drawing/2014/main" id="{E055383F-00A5-789E-FAF3-09C49B5AB329}"/>
              </a:ext>
            </a:extLst>
          </p:cNvPr>
          <p:cNvSpPr txBox="1"/>
          <p:nvPr/>
        </p:nvSpPr>
        <p:spPr>
          <a:xfrm>
            <a:off x="9579935" y="872635"/>
            <a:ext cx="2163302" cy="2754600"/>
          </a:xfrm>
          <a:prstGeom prst="rect">
            <a:avLst/>
          </a:prstGeom>
          <a:solidFill>
            <a:srgbClr val="339966">
              <a:alpha val="40000"/>
            </a:srgbClr>
          </a:solidFill>
          <a:ln w="9525">
            <a:solidFill>
              <a:srgbClr val="E30311"/>
            </a:solidFill>
          </a:ln>
        </p:spPr>
        <p:txBody>
          <a:bodyPr wrap="square">
            <a:spAutoFit/>
          </a:bodyPr>
          <a:lstStyle/>
          <a:p>
            <a:pPr>
              <a:spcAft>
                <a:spcPts val="600"/>
              </a:spcAft>
            </a:pPr>
            <a:r>
              <a:rPr lang="en-GB" sz="1300" b="1" dirty="0">
                <a:cs typeface="Arial" panose="020B0604020202020204" pitchFamily="34" charset="0"/>
              </a:rPr>
              <a:t>Examples of rewards and recognition</a:t>
            </a:r>
          </a:p>
          <a:p>
            <a:pPr marL="285750" indent="-285750">
              <a:spcAft>
                <a:spcPts val="600"/>
              </a:spcAft>
              <a:buFont typeface="Wingdings" panose="05000000000000000000" pitchFamily="2" charset="2"/>
              <a:buChar char="Ø"/>
            </a:pPr>
            <a:r>
              <a:rPr lang="en-GB" sz="1300" dirty="0">
                <a:cs typeface="Arial" panose="020B0604020202020204" pitchFamily="34" charset="0"/>
              </a:rPr>
              <a:t>Thank-you letters.</a:t>
            </a:r>
          </a:p>
          <a:p>
            <a:pPr marL="285750" indent="-285750">
              <a:spcAft>
                <a:spcPts val="600"/>
              </a:spcAft>
              <a:buFont typeface="Wingdings" panose="05000000000000000000" pitchFamily="2" charset="2"/>
              <a:buChar char="Ø"/>
            </a:pPr>
            <a:r>
              <a:rPr lang="en-GB" sz="1300" dirty="0">
                <a:cs typeface="Arial" panose="020B0604020202020204" pitchFamily="34" charset="0"/>
              </a:rPr>
              <a:t>Lunch provided at a meeting.</a:t>
            </a:r>
          </a:p>
          <a:p>
            <a:pPr marL="285750" indent="-285750">
              <a:spcAft>
                <a:spcPts val="600"/>
              </a:spcAft>
              <a:buFont typeface="Wingdings" panose="05000000000000000000" pitchFamily="2" charset="2"/>
              <a:buChar char="Ø"/>
            </a:pPr>
            <a:r>
              <a:rPr lang="en-GB" sz="1300" dirty="0">
                <a:cs typeface="Arial" panose="020B0604020202020204" pitchFamily="34" charset="0"/>
              </a:rPr>
              <a:t>A trip or event.</a:t>
            </a:r>
          </a:p>
          <a:p>
            <a:pPr marL="285750" indent="-285750">
              <a:spcAft>
                <a:spcPts val="600"/>
              </a:spcAft>
              <a:buFont typeface="Wingdings" panose="05000000000000000000" pitchFamily="2" charset="2"/>
              <a:buChar char="Ø"/>
            </a:pPr>
            <a:r>
              <a:rPr lang="en-GB" sz="1300" dirty="0">
                <a:cs typeface="Arial" panose="020B0604020202020204" pitchFamily="34" charset="0"/>
              </a:rPr>
              <a:t>Personal development opportunities (e.g., training).</a:t>
            </a:r>
          </a:p>
          <a:p>
            <a:pPr marL="285750" indent="-285750">
              <a:spcAft>
                <a:spcPts val="600"/>
              </a:spcAft>
              <a:buFont typeface="Wingdings" panose="05000000000000000000" pitchFamily="2" charset="2"/>
              <a:buChar char="Ø"/>
            </a:pPr>
            <a:r>
              <a:rPr lang="en-GB" sz="1300" dirty="0">
                <a:cs typeface="Arial" panose="020B0604020202020204" pitchFamily="34" charset="0"/>
              </a:rPr>
              <a:t>Vouchers.</a:t>
            </a:r>
          </a:p>
          <a:p>
            <a:pPr marL="285750" indent="-285750">
              <a:spcAft>
                <a:spcPts val="600"/>
              </a:spcAft>
              <a:buFont typeface="Wingdings" panose="05000000000000000000" pitchFamily="2" charset="2"/>
              <a:buChar char="Ø"/>
            </a:pPr>
            <a:r>
              <a:rPr lang="en-GB" sz="1300" dirty="0">
                <a:cs typeface="Arial" panose="020B0604020202020204" pitchFamily="34" charset="0"/>
              </a:rPr>
              <a:t>Cash.</a:t>
            </a:r>
          </a:p>
        </p:txBody>
      </p:sp>
    </p:spTree>
    <p:extLst>
      <p:ext uri="{BB962C8B-B14F-4D97-AF65-F5344CB8AC3E}">
        <p14:creationId xmlns:p14="http://schemas.microsoft.com/office/powerpoint/2010/main" val="219242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11. Rewards and recognition case studies</a:t>
            </a:r>
          </a:p>
        </p:txBody>
      </p:sp>
      <p:sp>
        <p:nvSpPr>
          <p:cNvPr id="3" name="Rectangle 2">
            <a:extLst>
              <a:ext uri="{FF2B5EF4-FFF2-40B4-BE49-F238E27FC236}">
                <a16:creationId xmlns:a16="http://schemas.microsoft.com/office/drawing/2014/main" id="{E8FDD160-82C0-3652-4B0E-7A33D4645920}"/>
              </a:ext>
            </a:extLst>
          </p:cNvPr>
          <p:cNvSpPr/>
          <p:nvPr/>
        </p:nvSpPr>
        <p:spPr>
          <a:xfrm>
            <a:off x="448761" y="872635"/>
            <a:ext cx="11133639"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6" name="Rectangle 5">
            <a:extLst>
              <a:ext uri="{FF2B5EF4-FFF2-40B4-BE49-F238E27FC236}">
                <a16:creationId xmlns:a16="http://schemas.microsoft.com/office/drawing/2014/main" id="{2A350A18-7E6D-5B6D-BAB5-822B48EFD8A0}"/>
              </a:ext>
            </a:extLst>
          </p:cNvPr>
          <p:cNvSpPr/>
          <p:nvPr/>
        </p:nvSpPr>
        <p:spPr>
          <a:xfrm>
            <a:off x="419046" y="872636"/>
            <a:ext cx="2621866" cy="51127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GB" sz="1300" b="1" dirty="0">
                <a:solidFill>
                  <a:srgbClr val="339966"/>
                </a:solidFill>
              </a:rPr>
              <a:t>Case study 1 </a:t>
            </a:r>
          </a:p>
          <a:p>
            <a:r>
              <a:rPr lang="en-GB" sz="1300" b="1" dirty="0">
                <a:solidFill>
                  <a:srgbClr val="339966"/>
                </a:solidFill>
              </a:rPr>
              <a:t>A task-and-finish group </a:t>
            </a:r>
          </a:p>
          <a:p>
            <a:endParaRPr lang="en-GB" sz="800" dirty="0">
              <a:solidFill>
                <a:schemeClr val="tx1"/>
              </a:solidFill>
            </a:endParaRPr>
          </a:p>
          <a:p>
            <a:pPr>
              <a:spcAft>
                <a:spcPts val="600"/>
              </a:spcAft>
            </a:pPr>
            <a:r>
              <a:rPr lang="en-GB" sz="1300" dirty="0">
                <a:solidFill>
                  <a:schemeClr val="tx1"/>
                </a:solidFill>
              </a:rPr>
              <a:t>A task-and-finish group is set up to look at and agree on the ways in which financial assessment and charging processes in adult social care can change.</a:t>
            </a:r>
          </a:p>
          <a:p>
            <a:pPr>
              <a:spcAft>
                <a:spcPts val="600"/>
              </a:spcAft>
            </a:pPr>
            <a:r>
              <a:rPr lang="en-GB" sz="1300" dirty="0">
                <a:solidFill>
                  <a:schemeClr val="tx1"/>
                </a:solidFill>
              </a:rPr>
              <a:t>People with lived experience of care and support and staff are members of the group. Each meeting last for 1.5 hours, and papers are sent out in advance.</a:t>
            </a:r>
          </a:p>
          <a:p>
            <a:pPr>
              <a:spcAft>
                <a:spcPts val="600"/>
              </a:spcAft>
            </a:pPr>
            <a:r>
              <a:rPr lang="en-GB" sz="1300" dirty="0">
                <a:solidFill>
                  <a:schemeClr val="tx1"/>
                </a:solidFill>
              </a:rPr>
              <a:t>People with lived experience have all out-of-pocket expenses to attend the meeting met.</a:t>
            </a:r>
          </a:p>
          <a:p>
            <a:pPr>
              <a:spcAft>
                <a:spcPts val="600"/>
              </a:spcAft>
            </a:pPr>
            <a:r>
              <a:rPr lang="en-GB" sz="1300" dirty="0">
                <a:solidFill>
                  <a:schemeClr val="tx1"/>
                </a:solidFill>
              </a:rPr>
              <a:t>People with lived experience are given a £25 voucher per meeting, to recognise their contribution and the time commitment involved.</a:t>
            </a:r>
          </a:p>
          <a:p>
            <a:pPr>
              <a:spcAft>
                <a:spcPts val="600"/>
              </a:spcAft>
            </a:pPr>
            <a:r>
              <a:rPr lang="en-GB" sz="1300" dirty="0">
                <a:solidFill>
                  <a:schemeClr val="tx1"/>
                </a:solidFill>
              </a:rPr>
              <a:t>Each voucher is signed-for, and receipts evidencing out-of-pocket expenses are saved.</a:t>
            </a:r>
          </a:p>
          <a:p>
            <a:endParaRPr lang="en-GB" sz="1300" dirty="0">
              <a:solidFill>
                <a:schemeClr val="tx1"/>
              </a:solidFill>
            </a:endParaRPr>
          </a:p>
          <a:p>
            <a:endParaRPr lang="en-GB" sz="1300" dirty="0">
              <a:solidFill>
                <a:schemeClr val="tx1"/>
              </a:solidFill>
            </a:endParaRPr>
          </a:p>
          <a:p>
            <a:endParaRPr lang="en-GB" sz="1300" dirty="0">
              <a:solidFill>
                <a:schemeClr val="tx1"/>
              </a:solidFill>
            </a:endParaRPr>
          </a:p>
          <a:p>
            <a:endParaRPr lang="en-GB" sz="1300" dirty="0">
              <a:solidFill>
                <a:schemeClr val="tx1"/>
              </a:solidFill>
            </a:endParaRPr>
          </a:p>
        </p:txBody>
      </p:sp>
      <p:sp>
        <p:nvSpPr>
          <p:cNvPr id="7" name="Rectangle 6">
            <a:extLst>
              <a:ext uri="{FF2B5EF4-FFF2-40B4-BE49-F238E27FC236}">
                <a16:creationId xmlns:a16="http://schemas.microsoft.com/office/drawing/2014/main" id="{3C298399-208B-F3E1-012E-B225B3225229}"/>
              </a:ext>
            </a:extLst>
          </p:cNvPr>
          <p:cNvSpPr/>
          <p:nvPr/>
        </p:nvSpPr>
        <p:spPr>
          <a:xfrm>
            <a:off x="3299636" y="872636"/>
            <a:ext cx="2621866" cy="51127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GB" sz="1300" b="1" dirty="0">
                <a:solidFill>
                  <a:srgbClr val="339966"/>
                </a:solidFill>
              </a:rPr>
              <a:t>Case study 2</a:t>
            </a:r>
          </a:p>
          <a:p>
            <a:r>
              <a:rPr lang="en-GB" sz="1300" b="1" dirty="0">
                <a:solidFill>
                  <a:srgbClr val="339966"/>
                </a:solidFill>
              </a:rPr>
              <a:t>Co-production launch event</a:t>
            </a:r>
          </a:p>
          <a:p>
            <a:endParaRPr lang="en-GB" sz="800" b="1" dirty="0">
              <a:solidFill>
                <a:srgbClr val="339966"/>
              </a:solidFill>
            </a:endParaRPr>
          </a:p>
          <a:p>
            <a:r>
              <a:rPr lang="en-GB" sz="1300" dirty="0">
                <a:solidFill>
                  <a:schemeClr val="tx1"/>
                </a:solidFill>
              </a:rPr>
              <a:t>An event is organised to launch some co-production activity. It is held in a large, easily accessible location and is advertised to everyone with experience of social care. People do not have to RSVP but are advised to let us know if they have any out-of-pocket expenses (e.g., travel costs) needed to attend the event.</a:t>
            </a:r>
          </a:p>
          <a:p>
            <a:endParaRPr lang="en-GB" sz="1300" dirty="0">
              <a:solidFill>
                <a:schemeClr val="tx1"/>
              </a:solidFill>
            </a:endParaRPr>
          </a:p>
          <a:p>
            <a:r>
              <a:rPr lang="en-GB" sz="1300" dirty="0">
                <a:solidFill>
                  <a:schemeClr val="tx1"/>
                </a:solidFill>
              </a:rPr>
              <a:t>The event includes lunch, to recognise the contribution and time given by attendees.  Out-of-pocket expenses are met and receipts are saved.</a:t>
            </a:r>
          </a:p>
          <a:p>
            <a:endParaRPr lang="en-GB" sz="1300" dirty="0">
              <a:solidFill>
                <a:schemeClr val="tx1"/>
              </a:solidFill>
            </a:endParaRPr>
          </a:p>
        </p:txBody>
      </p:sp>
      <p:sp>
        <p:nvSpPr>
          <p:cNvPr id="8" name="Rectangle 7">
            <a:extLst>
              <a:ext uri="{FF2B5EF4-FFF2-40B4-BE49-F238E27FC236}">
                <a16:creationId xmlns:a16="http://schemas.microsoft.com/office/drawing/2014/main" id="{11EE7A64-A00A-FB29-0720-0A0132C887F0}"/>
              </a:ext>
            </a:extLst>
          </p:cNvPr>
          <p:cNvSpPr/>
          <p:nvPr/>
        </p:nvSpPr>
        <p:spPr>
          <a:xfrm>
            <a:off x="6180226" y="872636"/>
            <a:ext cx="2621866" cy="51127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GB" sz="1300" b="1" dirty="0">
                <a:solidFill>
                  <a:srgbClr val="339966"/>
                </a:solidFill>
              </a:rPr>
              <a:t>Case study 3</a:t>
            </a:r>
          </a:p>
          <a:p>
            <a:r>
              <a:rPr lang="en-GB" sz="1300" b="1" dirty="0">
                <a:solidFill>
                  <a:srgbClr val="339966"/>
                </a:solidFill>
              </a:rPr>
              <a:t>Staff recruitment</a:t>
            </a:r>
          </a:p>
          <a:p>
            <a:endParaRPr lang="en-GB" sz="800" dirty="0">
              <a:solidFill>
                <a:schemeClr val="tx1"/>
              </a:solidFill>
            </a:endParaRPr>
          </a:p>
          <a:p>
            <a:pPr>
              <a:spcAft>
                <a:spcPts val="600"/>
              </a:spcAft>
            </a:pPr>
            <a:r>
              <a:rPr lang="en-GB" sz="1300" dirty="0">
                <a:solidFill>
                  <a:schemeClr val="tx1"/>
                </a:solidFill>
              </a:rPr>
              <a:t>To progress co-production in staff recruitment, a half-day of recruitment and selection training is provided to any person with lived experience interested in this. Out-of-pocket expenses are met, and refreshments are provided at the training.</a:t>
            </a:r>
          </a:p>
          <a:p>
            <a:pPr>
              <a:spcAft>
                <a:spcPts val="600"/>
              </a:spcAft>
            </a:pPr>
            <a:r>
              <a:rPr lang="en-GB" sz="1300" dirty="0">
                <a:solidFill>
                  <a:schemeClr val="tx1"/>
                </a:solidFill>
              </a:rPr>
              <a:t>A person who has then completed the training agrees to be part of an interview panel for a social worker role.  The reading time before the interview and interview themselves take 4 hours. The person is given a £50 voucher, to recognise their contribution and the time commitment involved.</a:t>
            </a:r>
          </a:p>
          <a:p>
            <a:pPr>
              <a:spcAft>
                <a:spcPts val="600"/>
              </a:spcAft>
            </a:pPr>
            <a:r>
              <a:rPr lang="en-GB" sz="1300" dirty="0">
                <a:solidFill>
                  <a:schemeClr val="tx1"/>
                </a:solidFill>
              </a:rPr>
              <a:t>Each voucher is signed-for, and receipts evidencing out-of-pocket expenses are saved</a:t>
            </a:r>
          </a:p>
        </p:txBody>
      </p:sp>
      <p:sp>
        <p:nvSpPr>
          <p:cNvPr id="11" name="Rectangle 10">
            <a:extLst>
              <a:ext uri="{FF2B5EF4-FFF2-40B4-BE49-F238E27FC236}">
                <a16:creationId xmlns:a16="http://schemas.microsoft.com/office/drawing/2014/main" id="{7D518F6E-0B5F-0323-42A4-A1EF15D0A19C}"/>
              </a:ext>
            </a:extLst>
          </p:cNvPr>
          <p:cNvSpPr/>
          <p:nvPr/>
        </p:nvSpPr>
        <p:spPr>
          <a:xfrm>
            <a:off x="9060816" y="872636"/>
            <a:ext cx="2621866" cy="51127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en-GB" sz="1300" b="1" dirty="0">
                <a:solidFill>
                  <a:srgbClr val="339966"/>
                </a:solidFill>
              </a:rPr>
              <a:t>Case study 4</a:t>
            </a:r>
          </a:p>
          <a:p>
            <a:r>
              <a:rPr lang="en-GB" sz="1300" b="1" dirty="0">
                <a:solidFill>
                  <a:srgbClr val="339966"/>
                </a:solidFill>
              </a:rPr>
              <a:t>Partnership Board</a:t>
            </a:r>
          </a:p>
          <a:p>
            <a:endParaRPr lang="en-GB" sz="1300" dirty="0">
              <a:solidFill>
                <a:schemeClr val="tx1"/>
              </a:solidFill>
            </a:endParaRPr>
          </a:p>
          <a:p>
            <a:r>
              <a:rPr lang="en-GB" sz="1300" dirty="0">
                <a:solidFill>
                  <a:schemeClr val="tx1"/>
                </a:solidFill>
              </a:rPr>
              <a:t>The Learning Disability Partnership Board works with adults with a learning disability to set up a regular group for people with lived experience to meet  and inform the work of the partnership board.</a:t>
            </a:r>
          </a:p>
          <a:p>
            <a:endParaRPr lang="en-GB" sz="1300" dirty="0">
              <a:solidFill>
                <a:schemeClr val="tx1"/>
              </a:solidFill>
            </a:endParaRPr>
          </a:p>
          <a:p>
            <a:r>
              <a:rPr lang="en-GB" sz="1300" dirty="0">
                <a:solidFill>
                  <a:schemeClr val="tx1"/>
                </a:solidFill>
              </a:rPr>
              <a:t>Group members decide they would like their contribution to be recognised and rewarded through a trip organised each autumn, open to everyone who has been to and contributed to at least one meeting. </a:t>
            </a:r>
          </a:p>
        </p:txBody>
      </p:sp>
    </p:spTree>
    <p:extLst>
      <p:ext uri="{BB962C8B-B14F-4D97-AF65-F5344CB8AC3E}">
        <p14:creationId xmlns:p14="http://schemas.microsoft.com/office/powerpoint/2010/main" val="190140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12. Where to go for more help and resources</a:t>
            </a:r>
          </a:p>
        </p:txBody>
      </p:sp>
      <p:sp>
        <p:nvSpPr>
          <p:cNvPr id="3" name="Rectangle 2">
            <a:extLst>
              <a:ext uri="{FF2B5EF4-FFF2-40B4-BE49-F238E27FC236}">
                <a16:creationId xmlns:a16="http://schemas.microsoft.com/office/drawing/2014/main" id="{E8FDD160-82C0-3652-4B0E-7A33D4645920}"/>
              </a:ext>
            </a:extLst>
          </p:cNvPr>
          <p:cNvSpPr/>
          <p:nvPr/>
        </p:nvSpPr>
        <p:spPr>
          <a:xfrm>
            <a:off x="448761" y="872635"/>
            <a:ext cx="11133639"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Rectangle 3">
            <a:extLst>
              <a:ext uri="{FF2B5EF4-FFF2-40B4-BE49-F238E27FC236}">
                <a16:creationId xmlns:a16="http://schemas.microsoft.com/office/drawing/2014/main" id="{49FF0C58-C10C-D7A4-4DCC-FD945F533E41}"/>
              </a:ext>
            </a:extLst>
          </p:cNvPr>
          <p:cNvSpPr/>
          <p:nvPr/>
        </p:nvSpPr>
        <p:spPr>
          <a:xfrm>
            <a:off x="448762" y="872635"/>
            <a:ext cx="5462940" cy="4900844"/>
          </a:xfrm>
          <a:prstGeom prst="rect">
            <a:avLst/>
          </a:prstGeom>
          <a:solidFill>
            <a:srgbClr val="339966">
              <a:alpha val="2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R="0" lvl="0" algn="l" defTabSz="914400" rtl="0" eaLnBrk="1" fontAlgn="auto" latinLnBrk="0" hangingPunct="1">
              <a:lnSpc>
                <a:spcPct val="100000"/>
              </a:lnSpc>
              <a:spcBef>
                <a:spcPts val="0"/>
              </a:spcBef>
              <a:spcAft>
                <a:spcPts val="0"/>
              </a:spcAft>
              <a:buClrTx/>
              <a:buSzTx/>
              <a:tabLst/>
              <a:defRPr/>
            </a:pPr>
            <a:r>
              <a:rPr lang="en-GB" sz="1300" b="1" dirty="0">
                <a:solidFill>
                  <a:schemeClr val="tx1"/>
                </a:solidFill>
                <a:latin typeface="+mj-lt"/>
                <a:ea typeface="Calibri" panose="020F0502020204030204" pitchFamily="34" charset="0"/>
                <a:cs typeface="Calibri" panose="020F0502020204030204" pitchFamily="34" charset="0"/>
              </a:rPr>
              <a:t>Help and resources within Barking and Dagenham</a:t>
            </a:r>
          </a:p>
          <a:p>
            <a:pPr marR="0" lvl="0" algn="l" defTabSz="914400" rtl="0" eaLnBrk="1" fontAlgn="auto" latinLnBrk="0" hangingPunct="1">
              <a:lnSpc>
                <a:spcPct val="100000"/>
              </a:lnSpc>
              <a:spcBef>
                <a:spcPts val="0"/>
              </a:spcBef>
              <a:spcAft>
                <a:spcPts val="0"/>
              </a:spcAft>
              <a:buClrTx/>
              <a:buSzTx/>
              <a:tabLst/>
              <a:defRPr/>
            </a:pPr>
            <a:endParaRPr lang="en-GB" sz="1300" dirty="0">
              <a:solidFill>
                <a:schemeClr val="tx1"/>
              </a:solidFill>
              <a:latin typeface="+mj-lt"/>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00" dirty="0">
                <a:solidFill>
                  <a:schemeClr val="tx1"/>
                </a:solidFill>
                <a:latin typeface="+mj-lt"/>
                <a:ea typeface="Calibri" panose="020F0502020204030204" pitchFamily="34" charset="0"/>
                <a:cs typeface="Calibri" panose="020F0502020204030204" pitchFamily="34" charset="0"/>
              </a:rPr>
              <a:t>Within the council, the Participation and Engagement team can provide support and advice related to co-production, including intranet pages with guidance, information and tools to effectively plan and deliver good engagement. Click </a:t>
            </a:r>
            <a:r>
              <a:rPr lang="en-GB" sz="1300" dirty="0">
                <a:solidFill>
                  <a:schemeClr val="tx1"/>
                </a:solidFill>
                <a:latin typeface="+mj-lt"/>
                <a:ea typeface="Calibri" panose="020F0502020204030204" pitchFamily="34" charset="0"/>
                <a:cs typeface="Calibri" panose="020F0502020204030204" pitchFamily="34" charset="0"/>
                <a:hlinkClick r:id="rId2"/>
              </a:rPr>
              <a:t>here</a:t>
            </a:r>
            <a:r>
              <a:rPr lang="en-GB" sz="1300" dirty="0">
                <a:solidFill>
                  <a:schemeClr val="tx1"/>
                </a:solidFill>
                <a:latin typeface="+mj-lt"/>
                <a:ea typeface="Calibri" panose="020F0502020204030204" pitchFamily="34" charset="0"/>
                <a:cs typeface="Calibri" panose="020F0502020204030204" pitchFamily="34" charset="0"/>
              </a:rPr>
              <a:t> for more details. The team support a network of Engagement Champions who are often a good resource for advice and support on planning co-production or sharing insights.</a:t>
            </a:r>
          </a:p>
          <a:p>
            <a:pPr marR="0" lvl="0" algn="l" defTabSz="914400" rtl="0" eaLnBrk="1" fontAlgn="auto" latinLnBrk="0" hangingPunct="1">
              <a:lnSpc>
                <a:spcPct val="100000"/>
              </a:lnSpc>
              <a:spcBef>
                <a:spcPts val="0"/>
              </a:spcBef>
              <a:spcAft>
                <a:spcPts val="0"/>
              </a:spcAft>
              <a:buClrTx/>
              <a:buSzTx/>
              <a:tabLst/>
              <a:defRPr/>
            </a:pPr>
            <a:endParaRPr lang="en-GB" sz="1300" dirty="0">
              <a:solidFill>
                <a:schemeClr val="tx1"/>
              </a:solidFill>
              <a:latin typeface="+mj-lt"/>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300" dirty="0">
                <a:solidFill>
                  <a:schemeClr val="tx1"/>
                </a:solidFill>
                <a:latin typeface="+mj-lt"/>
                <a:ea typeface="Calibri" panose="020F0502020204030204" pitchFamily="34" charset="0"/>
                <a:cs typeface="Calibri" panose="020F0502020204030204" pitchFamily="34" charset="0"/>
              </a:rPr>
              <a:t>Staff within adult social care will also have useful advice and insights to draw on. This includes our Information and Engagement Lead – Jolene Davis – and staff who have carried out recent co-production work or contributed to this toolkit.</a:t>
            </a:r>
          </a:p>
          <a:p>
            <a:pPr marR="0" lvl="0" algn="l" defTabSz="914400" rtl="0" eaLnBrk="1" fontAlgn="auto" latinLnBrk="0" hangingPunct="1">
              <a:lnSpc>
                <a:spcPct val="100000"/>
              </a:lnSpc>
              <a:spcBef>
                <a:spcPts val="0"/>
              </a:spcBef>
              <a:spcAft>
                <a:spcPts val="0"/>
              </a:spcAft>
              <a:buClrTx/>
              <a:buSzTx/>
              <a:tabLst/>
              <a:defRPr/>
            </a:pPr>
            <a:endParaRPr lang="en-GB" sz="1300" dirty="0">
              <a:solidFill>
                <a:schemeClr val="tx1"/>
              </a:solidFill>
              <a:latin typeface="+mj-lt"/>
              <a:ea typeface="Calibri" panose="020F0502020204030204" pitchFamily="34" charset="0"/>
              <a:cs typeface="Calibri" panose="020F0502020204030204" pitchFamily="34" charset="0"/>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5" name="Rectangle 4">
            <a:extLst>
              <a:ext uri="{FF2B5EF4-FFF2-40B4-BE49-F238E27FC236}">
                <a16:creationId xmlns:a16="http://schemas.microsoft.com/office/drawing/2014/main" id="{BEE4B13E-54E0-39F1-8965-47437EE96BBB}"/>
              </a:ext>
            </a:extLst>
          </p:cNvPr>
          <p:cNvSpPr/>
          <p:nvPr/>
        </p:nvSpPr>
        <p:spPr>
          <a:xfrm>
            <a:off x="6186466" y="872635"/>
            <a:ext cx="5462940" cy="4900844"/>
          </a:xfrm>
          <a:prstGeom prst="rect">
            <a:avLst/>
          </a:prstGeom>
          <a:solidFill>
            <a:srgbClr val="339966">
              <a:alpha val="2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R="0" lvl="0" algn="l" defTabSz="914400" rtl="0" eaLnBrk="1" fontAlgn="auto" latinLnBrk="0" hangingPunct="1">
              <a:lnSpc>
                <a:spcPct val="100000"/>
              </a:lnSpc>
              <a:spcBef>
                <a:spcPts val="0"/>
              </a:spcBef>
              <a:spcAft>
                <a:spcPts val="0"/>
              </a:spcAft>
              <a:buClrTx/>
              <a:buSzTx/>
              <a:tabLst/>
              <a:defRPr/>
            </a:pPr>
            <a:r>
              <a:rPr lang="en-GB" sz="1300" b="1" dirty="0">
                <a:solidFill>
                  <a:schemeClr val="tx1"/>
                </a:solidFill>
                <a:latin typeface="+mj-lt"/>
                <a:ea typeface="Calibri" panose="020F0502020204030204" pitchFamily="34" charset="0"/>
                <a:cs typeface="Calibri" panose="020F0502020204030204" pitchFamily="34" charset="0"/>
              </a:rPr>
              <a:t>Help and resources outside Barking and Dagenham</a:t>
            </a:r>
          </a:p>
          <a:p>
            <a:pPr marR="0" lvl="0" algn="l" defTabSz="914400" rtl="0" eaLnBrk="1" fontAlgn="auto" latinLnBrk="0" hangingPunct="1">
              <a:lnSpc>
                <a:spcPct val="100000"/>
              </a:lnSpc>
              <a:spcAft>
                <a:spcPts val="600"/>
              </a:spcAft>
              <a:buClrTx/>
              <a:buSzTx/>
              <a:tabLst/>
              <a:defRPr/>
            </a:pPr>
            <a:endParaRPr lang="en-GB" sz="1300" dirty="0">
              <a:solidFill>
                <a:schemeClr val="tx1"/>
              </a:solidFill>
              <a:latin typeface="+mj-lt"/>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Aft>
                <a:spcPts val="600"/>
              </a:spcAft>
              <a:buClrTx/>
              <a:buSzTx/>
              <a:tabLst/>
              <a:defRPr/>
            </a:pPr>
            <a:r>
              <a:rPr lang="en-GB" sz="1300" dirty="0">
                <a:solidFill>
                  <a:schemeClr val="tx1"/>
                </a:solidFill>
                <a:latin typeface="+mj-lt"/>
                <a:ea typeface="Calibri" panose="020F0502020204030204" pitchFamily="34" charset="0"/>
                <a:cs typeface="Calibri" panose="020F0502020204030204" pitchFamily="34" charset="0"/>
              </a:rPr>
              <a:t>Outside the council, the following organisations and sites have a good resources on co-production:</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lang="en-GB" sz="1300" dirty="0">
                <a:solidFill>
                  <a:schemeClr val="tx1"/>
                </a:solidFill>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Social Care Institute for Excellence </a:t>
            </a:r>
            <a:r>
              <a:rPr lang="en-GB" sz="1300" dirty="0">
                <a:solidFill>
                  <a:schemeClr val="tx1"/>
                </a:solidFill>
                <a:latin typeface="+mj-lt"/>
                <a:ea typeface="Calibri" panose="020F0502020204030204" pitchFamily="34" charset="0"/>
                <a:cs typeface="Calibri" panose="020F0502020204030204" pitchFamily="34" charset="0"/>
              </a:rPr>
              <a:t> guidance and resources </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lang="en-GB" sz="1300" dirty="0">
                <a:solidFill>
                  <a:schemeClr val="tx1"/>
                </a:solidFill>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Think Local, Act Personal </a:t>
            </a:r>
            <a:r>
              <a:rPr lang="en-GB" sz="1300" dirty="0">
                <a:solidFill>
                  <a:schemeClr val="tx1"/>
                </a:solidFill>
                <a:latin typeface="+mj-lt"/>
                <a:ea typeface="Calibri" panose="020F0502020204030204" pitchFamily="34" charset="0"/>
                <a:cs typeface="Calibri" panose="020F0502020204030204" pitchFamily="34" charset="0"/>
              </a:rPr>
              <a:t> guidance and resources</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lang="en-GB" sz="1300" dirty="0">
                <a:solidFill>
                  <a:schemeClr val="tx1"/>
                </a:solidFill>
                <a:latin typeface="+mj-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Local Government Association </a:t>
            </a:r>
            <a:r>
              <a:rPr lang="en-GB" sz="1300" dirty="0">
                <a:solidFill>
                  <a:schemeClr val="tx1"/>
                </a:solidFill>
                <a:latin typeface="+mj-lt"/>
                <a:ea typeface="Calibri" panose="020F0502020204030204" pitchFamily="34" charset="0"/>
                <a:cs typeface="Calibri" panose="020F0502020204030204" pitchFamily="34" charset="0"/>
              </a:rPr>
              <a:t>guidance and case studies </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lang="en-GB" sz="1300" dirty="0">
                <a:solidFill>
                  <a:schemeClr val="tx1"/>
                </a:solidFill>
                <a:latin typeface="+mj-lt"/>
                <a:ea typeface="Calibri" panose="020F0502020204030204" pitchFamily="34" charset="0"/>
                <a:cs typeface="Calibri" panose="020F0502020204030204" pitchFamily="34" charset="0"/>
              </a:rPr>
              <a:t>Association of Directors of Social Services (ADASS) resources:</a:t>
            </a:r>
          </a:p>
          <a:p>
            <a:pPr marL="265113" lvl="1" indent="-265113">
              <a:spcAft>
                <a:spcPts val="600"/>
              </a:spcAft>
              <a:buFont typeface="Arial" panose="020B0604020202020204" pitchFamily="34" charset="0"/>
              <a:buChar char="•"/>
              <a:tabLst>
                <a:tab pos="265113" algn="l"/>
              </a:tabLst>
              <a:defRPr/>
            </a:pPr>
            <a:r>
              <a:rPr lang="en-GB" sz="1300" dirty="0">
                <a:solidFill>
                  <a:schemeClr val="tx1"/>
                </a:solidFill>
                <a:latin typeface="+mj-l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South East ADASS guide to co-production in adult social care </a:t>
            </a:r>
            <a:r>
              <a:rPr lang="en-GB" sz="1300" dirty="0">
                <a:solidFill>
                  <a:schemeClr val="tx1"/>
                </a:solidFill>
                <a:latin typeface="+mj-lt"/>
                <a:ea typeface="Calibri" panose="020F0502020204030204" pitchFamily="34" charset="0"/>
                <a:cs typeface="Calibri" panose="020F0502020204030204" pitchFamily="34" charset="0"/>
              </a:rPr>
              <a:t>(Feb 2023)</a:t>
            </a:r>
          </a:p>
          <a:p>
            <a:pPr marL="265113" lvl="1" indent="-265113">
              <a:spcAft>
                <a:spcPts val="600"/>
              </a:spcAft>
              <a:buFont typeface="Arial" panose="020B0604020202020204" pitchFamily="34" charset="0"/>
              <a:buChar char="•"/>
              <a:tabLst>
                <a:tab pos="265113" algn="l"/>
              </a:tabLst>
              <a:defRPr/>
            </a:pPr>
            <a:r>
              <a:rPr lang="en-GB" sz="1300" dirty="0">
                <a:solidFill>
                  <a:schemeClr val="tx1"/>
                </a:solidFill>
                <a:latin typeface="+mj-l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West Midlands ADASS – what does good look like in co-production</a:t>
            </a:r>
            <a:r>
              <a:rPr lang="en-GB" sz="1300" dirty="0">
                <a:solidFill>
                  <a:schemeClr val="tx1"/>
                </a:solidFill>
                <a:latin typeface="+mj-lt"/>
                <a:ea typeface="Calibri" panose="020F0502020204030204" pitchFamily="34" charset="0"/>
                <a:cs typeface="Calibri" panose="020F0502020204030204" pitchFamily="34" charset="0"/>
              </a:rPr>
              <a:t>? (2022-23)</a:t>
            </a:r>
            <a:endParaRPr lang="en-GB" sz="1300" b="0" i="0" dirty="0">
              <a:solidFill>
                <a:schemeClr val="tx1"/>
              </a:solidFill>
              <a:effectLst/>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300" dirty="0">
                <a:solidFill>
                  <a:schemeClr val="tx1"/>
                </a:solidFill>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Involve</a:t>
            </a:r>
            <a:r>
              <a:rPr lang="en-GB" sz="1300" dirty="0">
                <a:solidFill>
                  <a:schemeClr val="tx1"/>
                </a:solidFill>
                <a:ea typeface="Calibri" panose="020F0502020204030204" pitchFamily="34" charset="0"/>
                <a:cs typeface="Calibri" panose="020F0502020204030204" pitchFamily="34" charset="0"/>
              </a:rPr>
              <a:t> resources on co-production</a:t>
            </a:r>
          </a:p>
          <a:p>
            <a:pPr marL="285750" indent="-285750">
              <a:buFont typeface="Arial" panose="020B0604020202020204" pitchFamily="34" charset="0"/>
              <a:buChar char="•"/>
            </a:pPr>
            <a:r>
              <a:rPr lang="en-GB" sz="1300" dirty="0">
                <a:solidFill>
                  <a:schemeClr val="tx1"/>
                </a:solidFill>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NHS England </a:t>
            </a:r>
            <a:r>
              <a:rPr lang="en-GB" sz="1300" dirty="0">
                <a:solidFill>
                  <a:schemeClr val="tx1"/>
                </a:solidFill>
                <a:ea typeface="Calibri" panose="020F0502020204030204" pitchFamily="34" charset="0"/>
                <a:cs typeface="Calibri" panose="020F0502020204030204" pitchFamily="34" charset="0"/>
              </a:rPr>
              <a:t>guidance on co-production</a:t>
            </a: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91416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7D61142-EF26-7930-5E08-074542ADBAAA}"/>
              </a:ext>
            </a:extLst>
          </p:cNvPr>
          <p:cNvGraphicFramePr/>
          <p:nvPr/>
        </p:nvGraphicFramePr>
        <p:xfrm>
          <a:off x="275417" y="350007"/>
          <a:ext cx="11641166" cy="233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Connector 14">
            <a:extLst>
              <a:ext uri="{FF2B5EF4-FFF2-40B4-BE49-F238E27FC236}">
                <a16:creationId xmlns:a16="http://schemas.microsoft.com/office/drawing/2014/main" id="{29EE33C9-1814-1BA4-3169-ACAAC088AA54}"/>
              </a:ext>
            </a:extLst>
          </p:cNvPr>
          <p:cNvCxnSpPr>
            <a:cxnSpLocks/>
          </p:cNvCxnSpPr>
          <p:nvPr/>
        </p:nvCxnSpPr>
        <p:spPr>
          <a:xfrm>
            <a:off x="4328076" y="1981199"/>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ACA23B-616A-BA71-25EF-05D0AA513733}"/>
              </a:ext>
            </a:extLst>
          </p:cNvPr>
          <p:cNvCxnSpPr>
            <a:cxnSpLocks/>
          </p:cNvCxnSpPr>
          <p:nvPr/>
        </p:nvCxnSpPr>
        <p:spPr>
          <a:xfrm>
            <a:off x="6096000" y="2001658"/>
            <a:ext cx="0" cy="151155"/>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12838F-A9EF-BCDE-4D88-24EC0A0F1098}"/>
              </a:ext>
            </a:extLst>
          </p:cNvPr>
          <p:cNvCxnSpPr>
            <a:cxnSpLocks/>
          </p:cNvCxnSpPr>
          <p:nvPr/>
        </p:nvCxnSpPr>
        <p:spPr>
          <a:xfrm>
            <a:off x="7831731" y="1990845"/>
            <a:ext cx="0" cy="183637"/>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3ECA89-F25E-FFB2-2AE3-F80A9906CE7A}"/>
              </a:ext>
            </a:extLst>
          </p:cNvPr>
          <p:cNvCxnSpPr>
            <a:cxnSpLocks/>
          </p:cNvCxnSpPr>
          <p:nvPr/>
        </p:nvCxnSpPr>
        <p:spPr>
          <a:xfrm>
            <a:off x="9527380" y="1981199"/>
            <a:ext cx="0" cy="174337"/>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FC3570-69A5-85E0-8787-A3DCEAC26559}"/>
              </a:ext>
            </a:extLst>
          </p:cNvPr>
          <p:cNvCxnSpPr>
            <a:cxnSpLocks/>
          </p:cNvCxnSpPr>
          <p:nvPr/>
        </p:nvCxnSpPr>
        <p:spPr>
          <a:xfrm>
            <a:off x="11187701" y="1990845"/>
            <a:ext cx="0" cy="161968"/>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042826-3000-94B1-98AA-40F678083A4B}"/>
              </a:ext>
            </a:extLst>
          </p:cNvPr>
          <p:cNvSpPr/>
          <p:nvPr/>
        </p:nvSpPr>
        <p:spPr>
          <a:xfrm>
            <a:off x="3226920" y="2147351"/>
            <a:ext cx="1726238" cy="484703"/>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Charging leaflet</a:t>
            </a:r>
          </a:p>
        </p:txBody>
      </p:sp>
      <p:sp>
        <p:nvSpPr>
          <p:cNvPr id="3" name="Rectangle 2">
            <a:extLst>
              <a:ext uri="{FF2B5EF4-FFF2-40B4-BE49-F238E27FC236}">
                <a16:creationId xmlns:a16="http://schemas.microsoft.com/office/drawing/2014/main" id="{DF650965-A5FA-9C68-5C79-ECEFF91312A2}"/>
              </a:ext>
            </a:extLst>
          </p:cNvPr>
          <p:cNvSpPr/>
          <p:nvPr/>
        </p:nvSpPr>
        <p:spPr>
          <a:xfrm>
            <a:off x="10643294" y="2152813"/>
            <a:ext cx="1513567" cy="509441"/>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Carer Charter &amp; Action Plan </a:t>
            </a:r>
          </a:p>
        </p:txBody>
      </p:sp>
      <p:sp>
        <p:nvSpPr>
          <p:cNvPr id="13" name="Rectangle 12">
            <a:extLst>
              <a:ext uri="{FF2B5EF4-FFF2-40B4-BE49-F238E27FC236}">
                <a16:creationId xmlns:a16="http://schemas.microsoft.com/office/drawing/2014/main" id="{35194B36-A8ED-1036-16A3-3CD18A059D4D}"/>
              </a:ext>
            </a:extLst>
          </p:cNvPr>
          <p:cNvSpPr/>
          <p:nvPr/>
        </p:nvSpPr>
        <p:spPr>
          <a:xfrm>
            <a:off x="6828640" y="2711793"/>
            <a:ext cx="2009727" cy="484703"/>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Experience of hospital discharge (Red X) </a:t>
            </a:r>
          </a:p>
        </p:txBody>
      </p:sp>
      <p:sp>
        <p:nvSpPr>
          <p:cNvPr id="16" name="Rectangle 15">
            <a:extLst>
              <a:ext uri="{FF2B5EF4-FFF2-40B4-BE49-F238E27FC236}">
                <a16:creationId xmlns:a16="http://schemas.microsoft.com/office/drawing/2014/main" id="{9F2293EB-F14D-AF60-5060-36FC911D1183}"/>
              </a:ext>
            </a:extLst>
          </p:cNvPr>
          <p:cNvSpPr/>
          <p:nvPr/>
        </p:nvSpPr>
        <p:spPr>
          <a:xfrm>
            <a:off x="8912971" y="2155537"/>
            <a:ext cx="1656947" cy="484703"/>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Design of extra-care supporting housing</a:t>
            </a:r>
          </a:p>
        </p:txBody>
      </p:sp>
      <p:sp>
        <p:nvSpPr>
          <p:cNvPr id="17" name="Rectangle 16">
            <a:extLst>
              <a:ext uri="{FF2B5EF4-FFF2-40B4-BE49-F238E27FC236}">
                <a16:creationId xmlns:a16="http://schemas.microsoft.com/office/drawing/2014/main" id="{73E0D980-20DD-F149-07B2-1786330DE284}"/>
              </a:ext>
            </a:extLst>
          </p:cNvPr>
          <p:cNvSpPr/>
          <p:nvPr/>
        </p:nvSpPr>
        <p:spPr>
          <a:xfrm>
            <a:off x="6828639" y="3824504"/>
            <a:ext cx="2009728" cy="484704"/>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Design of DP Support Service</a:t>
            </a:r>
          </a:p>
        </p:txBody>
      </p:sp>
      <p:sp>
        <p:nvSpPr>
          <p:cNvPr id="18" name="Rectangle 17">
            <a:extLst>
              <a:ext uri="{FF2B5EF4-FFF2-40B4-BE49-F238E27FC236}">
                <a16:creationId xmlns:a16="http://schemas.microsoft.com/office/drawing/2014/main" id="{6005ED38-CD4E-4127-2AF6-D31C492D8F79}"/>
              </a:ext>
            </a:extLst>
          </p:cNvPr>
          <p:cNvSpPr/>
          <p:nvPr/>
        </p:nvSpPr>
        <p:spPr>
          <a:xfrm>
            <a:off x="6828640" y="3272822"/>
            <a:ext cx="2025752" cy="484704"/>
          </a:xfrm>
          <a:prstGeom prst="rect">
            <a:avLst/>
          </a:prstGeom>
          <a:solidFill>
            <a:srgbClr val="7030A0">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Experience of care technology</a:t>
            </a:r>
          </a:p>
        </p:txBody>
      </p:sp>
      <p:sp>
        <p:nvSpPr>
          <p:cNvPr id="19" name="Rectangle 18">
            <a:extLst>
              <a:ext uri="{FF2B5EF4-FFF2-40B4-BE49-F238E27FC236}">
                <a16:creationId xmlns:a16="http://schemas.microsoft.com/office/drawing/2014/main" id="{04351A0F-7788-B5D1-E891-E873E06E95B0}"/>
              </a:ext>
            </a:extLst>
          </p:cNvPr>
          <p:cNvSpPr/>
          <p:nvPr/>
        </p:nvSpPr>
        <p:spPr>
          <a:xfrm>
            <a:off x="6828641" y="2155536"/>
            <a:ext cx="2009726" cy="484704"/>
          </a:xfrm>
          <a:prstGeom prst="rect">
            <a:avLst/>
          </a:prstGeom>
          <a:solidFill>
            <a:srgbClr val="7030A0">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Using insights from ASC Surveys</a:t>
            </a:r>
          </a:p>
        </p:txBody>
      </p:sp>
      <p:sp>
        <p:nvSpPr>
          <p:cNvPr id="22" name="Rectangle 21">
            <a:extLst>
              <a:ext uri="{FF2B5EF4-FFF2-40B4-BE49-F238E27FC236}">
                <a16:creationId xmlns:a16="http://schemas.microsoft.com/office/drawing/2014/main" id="{7F1911A9-8794-11F7-F585-ED9985B0D3C9}"/>
              </a:ext>
            </a:extLst>
          </p:cNvPr>
          <p:cNvSpPr/>
          <p:nvPr/>
        </p:nvSpPr>
        <p:spPr>
          <a:xfrm>
            <a:off x="6828640" y="4376186"/>
            <a:ext cx="2009727" cy="484703"/>
          </a:xfrm>
          <a:prstGeom prst="rect">
            <a:avLst/>
          </a:prstGeom>
          <a:solidFill>
            <a:srgbClr val="7030A0">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Insights on quality of care - phone-calls </a:t>
            </a:r>
          </a:p>
        </p:txBody>
      </p:sp>
      <p:sp>
        <p:nvSpPr>
          <p:cNvPr id="23" name="Rectangle 22">
            <a:extLst>
              <a:ext uri="{FF2B5EF4-FFF2-40B4-BE49-F238E27FC236}">
                <a16:creationId xmlns:a16="http://schemas.microsoft.com/office/drawing/2014/main" id="{4F313DF2-6BD6-134E-D518-3F56FDDA7A6A}"/>
              </a:ext>
            </a:extLst>
          </p:cNvPr>
          <p:cNvSpPr/>
          <p:nvPr/>
        </p:nvSpPr>
        <p:spPr>
          <a:xfrm>
            <a:off x="8912023" y="2703432"/>
            <a:ext cx="1678366" cy="484703"/>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Hospital discharge leaflet/s</a:t>
            </a:r>
          </a:p>
        </p:txBody>
      </p:sp>
      <p:sp>
        <p:nvSpPr>
          <p:cNvPr id="28" name="Rectangle 27">
            <a:extLst>
              <a:ext uri="{FF2B5EF4-FFF2-40B4-BE49-F238E27FC236}">
                <a16:creationId xmlns:a16="http://schemas.microsoft.com/office/drawing/2014/main" id="{04A552C2-6A2A-1488-E3D7-26EDD93BE57A}"/>
              </a:ext>
            </a:extLst>
          </p:cNvPr>
          <p:cNvSpPr/>
          <p:nvPr/>
        </p:nvSpPr>
        <p:spPr>
          <a:xfrm>
            <a:off x="6828640" y="4908434"/>
            <a:ext cx="2009727" cy="500470"/>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Design of new homecare service</a:t>
            </a:r>
          </a:p>
        </p:txBody>
      </p:sp>
      <p:sp>
        <p:nvSpPr>
          <p:cNvPr id="7" name="Rectangle 6">
            <a:extLst>
              <a:ext uri="{FF2B5EF4-FFF2-40B4-BE49-F238E27FC236}">
                <a16:creationId xmlns:a16="http://schemas.microsoft.com/office/drawing/2014/main" id="{C7075AB0-CE49-DA27-B5C2-51EDD37E4F6C}"/>
              </a:ext>
            </a:extLst>
          </p:cNvPr>
          <p:cNvSpPr/>
          <p:nvPr/>
        </p:nvSpPr>
        <p:spPr>
          <a:xfrm>
            <a:off x="8912023" y="3272822"/>
            <a:ext cx="1678366" cy="496058"/>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Direct payment forms and information</a:t>
            </a:r>
          </a:p>
        </p:txBody>
      </p:sp>
      <p:sp>
        <p:nvSpPr>
          <p:cNvPr id="8" name="Rectangle 7">
            <a:extLst>
              <a:ext uri="{FF2B5EF4-FFF2-40B4-BE49-F238E27FC236}">
                <a16:creationId xmlns:a16="http://schemas.microsoft.com/office/drawing/2014/main" id="{4ADCD83C-EF9F-AF8F-1417-BC306064B320}"/>
              </a:ext>
            </a:extLst>
          </p:cNvPr>
          <p:cNvSpPr/>
          <p:nvPr/>
        </p:nvSpPr>
        <p:spPr>
          <a:xfrm>
            <a:off x="3226920" y="2712140"/>
            <a:ext cx="1726238" cy="484703"/>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Website information for residents</a:t>
            </a:r>
          </a:p>
        </p:txBody>
      </p:sp>
      <p:sp>
        <p:nvSpPr>
          <p:cNvPr id="26" name="Rectangle 25">
            <a:extLst>
              <a:ext uri="{FF2B5EF4-FFF2-40B4-BE49-F238E27FC236}">
                <a16:creationId xmlns:a16="http://schemas.microsoft.com/office/drawing/2014/main" id="{32D2916C-FD10-0C7C-6F88-CD2E71EDD495}"/>
              </a:ext>
            </a:extLst>
          </p:cNvPr>
          <p:cNvSpPr/>
          <p:nvPr/>
        </p:nvSpPr>
        <p:spPr>
          <a:xfrm>
            <a:off x="5043624" y="2160525"/>
            <a:ext cx="1694551" cy="484703"/>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Charging policy</a:t>
            </a:r>
          </a:p>
        </p:txBody>
      </p:sp>
      <p:sp>
        <p:nvSpPr>
          <p:cNvPr id="6" name="Rectangle 5">
            <a:extLst>
              <a:ext uri="{FF2B5EF4-FFF2-40B4-BE49-F238E27FC236}">
                <a16:creationId xmlns:a16="http://schemas.microsoft.com/office/drawing/2014/main" id="{14C85BDC-4AA1-4BAB-A9C2-A65ECEBD9EC7}"/>
              </a:ext>
            </a:extLst>
          </p:cNvPr>
          <p:cNvSpPr/>
          <p:nvPr/>
        </p:nvSpPr>
        <p:spPr>
          <a:xfrm>
            <a:off x="6828640" y="5489567"/>
            <a:ext cx="2009727" cy="500471"/>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Insights on inequality in ASC (Healthwatch)</a:t>
            </a:r>
          </a:p>
        </p:txBody>
      </p:sp>
      <p:sp>
        <p:nvSpPr>
          <p:cNvPr id="11" name="Rectangle 10">
            <a:extLst>
              <a:ext uri="{FF2B5EF4-FFF2-40B4-BE49-F238E27FC236}">
                <a16:creationId xmlns:a16="http://schemas.microsoft.com/office/drawing/2014/main" id="{4A433C7E-9562-0ECC-0037-E4144D84C502}"/>
              </a:ext>
            </a:extLst>
          </p:cNvPr>
          <p:cNvSpPr/>
          <p:nvPr/>
        </p:nvSpPr>
        <p:spPr>
          <a:xfrm>
            <a:off x="6828640" y="6072357"/>
            <a:ext cx="2009727" cy="500470"/>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Raising awareness of self-neglect &amp; SG (B&amp;D, tbc)</a:t>
            </a:r>
          </a:p>
        </p:txBody>
      </p:sp>
      <p:sp>
        <p:nvSpPr>
          <p:cNvPr id="21" name="Rectangle 20">
            <a:extLst>
              <a:ext uri="{FF2B5EF4-FFF2-40B4-BE49-F238E27FC236}">
                <a16:creationId xmlns:a16="http://schemas.microsoft.com/office/drawing/2014/main" id="{6658B0ED-BDF3-2317-4500-7EA80AA499E4}"/>
              </a:ext>
            </a:extLst>
          </p:cNvPr>
          <p:cNvSpPr/>
          <p:nvPr/>
        </p:nvSpPr>
        <p:spPr>
          <a:xfrm>
            <a:off x="8912023" y="3824699"/>
            <a:ext cx="1678366" cy="496058"/>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Improving comms (B&amp;D, tbc)</a:t>
            </a:r>
          </a:p>
        </p:txBody>
      </p:sp>
      <p:sp>
        <p:nvSpPr>
          <p:cNvPr id="29" name="Rectangle 28">
            <a:extLst>
              <a:ext uri="{FF2B5EF4-FFF2-40B4-BE49-F238E27FC236}">
                <a16:creationId xmlns:a16="http://schemas.microsoft.com/office/drawing/2014/main" id="{BA999D0E-8627-816B-3382-444B13F45CEF}"/>
              </a:ext>
            </a:extLst>
          </p:cNvPr>
          <p:cNvSpPr/>
          <p:nvPr/>
        </p:nvSpPr>
        <p:spPr>
          <a:xfrm>
            <a:off x="275417" y="4639112"/>
            <a:ext cx="353757" cy="376814"/>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dirty="0">
              <a:solidFill>
                <a:schemeClr val="tx1"/>
              </a:solidFill>
            </a:endParaRPr>
          </a:p>
        </p:txBody>
      </p:sp>
      <p:sp>
        <p:nvSpPr>
          <p:cNvPr id="31" name="Rectangle 30">
            <a:extLst>
              <a:ext uri="{FF2B5EF4-FFF2-40B4-BE49-F238E27FC236}">
                <a16:creationId xmlns:a16="http://schemas.microsoft.com/office/drawing/2014/main" id="{7C387949-CABB-B104-6476-BFD783C9E292}"/>
              </a:ext>
            </a:extLst>
          </p:cNvPr>
          <p:cNvSpPr/>
          <p:nvPr/>
        </p:nvSpPr>
        <p:spPr>
          <a:xfrm>
            <a:off x="275417" y="5158669"/>
            <a:ext cx="353757" cy="376814"/>
          </a:xfrm>
          <a:prstGeom prst="rect">
            <a:avLst/>
          </a:prstGeom>
          <a:solidFill>
            <a:srgbClr val="7030A0">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dirty="0">
              <a:solidFill>
                <a:schemeClr val="tx1"/>
              </a:solidFill>
            </a:endParaRPr>
          </a:p>
        </p:txBody>
      </p:sp>
      <p:sp>
        <p:nvSpPr>
          <p:cNvPr id="32" name="Rectangle 31">
            <a:extLst>
              <a:ext uri="{FF2B5EF4-FFF2-40B4-BE49-F238E27FC236}">
                <a16:creationId xmlns:a16="http://schemas.microsoft.com/office/drawing/2014/main" id="{E157BCA6-F92B-5C31-DB66-0B3F6A190980}"/>
              </a:ext>
            </a:extLst>
          </p:cNvPr>
          <p:cNvSpPr/>
          <p:nvPr/>
        </p:nvSpPr>
        <p:spPr>
          <a:xfrm>
            <a:off x="275417" y="5662505"/>
            <a:ext cx="353757" cy="376814"/>
          </a:xfrm>
          <a:prstGeom prst="rect">
            <a:avLst/>
          </a:prstGeom>
          <a:solidFill>
            <a:schemeClr val="accent1">
              <a:alpha val="40000"/>
            </a:scheme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dirty="0">
              <a:solidFill>
                <a:schemeClr val="tx1"/>
              </a:solidFill>
            </a:endParaRPr>
          </a:p>
        </p:txBody>
      </p:sp>
      <p:sp>
        <p:nvSpPr>
          <p:cNvPr id="34" name="TextBox 33">
            <a:extLst>
              <a:ext uri="{FF2B5EF4-FFF2-40B4-BE49-F238E27FC236}">
                <a16:creationId xmlns:a16="http://schemas.microsoft.com/office/drawing/2014/main" id="{F59D6F71-FAAC-34B8-A4BC-84C77087699E}"/>
              </a:ext>
            </a:extLst>
          </p:cNvPr>
          <p:cNvSpPr txBox="1"/>
          <p:nvPr/>
        </p:nvSpPr>
        <p:spPr>
          <a:xfrm>
            <a:off x="788565" y="4707000"/>
            <a:ext cx="3061982" cy="307777"/>
          </a:xfrm>
          <a:prstGeom prst="rect">
            <a:avLst/>
          </a:prstGeom>
          <a:noFill/>
        </p:spPr>
        <p:txBody>
          <a:bodyPr wrap="square" rtlCol="0">
            <a:spAutoFit/>
          </a:bodyPr>
          <a:lstStyle/>
          <a:p>
            <a:r>
              <a:rPr lang="en-GB" sz="1400" dirty="0"/>
              <a:t>= Current or planned activity</a:t>
            </a:r>
          </a:p>
        </p:txBody>
      </p:sp>
      <p:sp>
        <p:nvSpPr>
          <p:cNvPr id="35" name="TextBox 34">
            <a:extLst>
              <a:ext uri="{FF2B5EF4-FFF2-40B4-BE49-F238E27FC236}">
                <a16:creationId xmlns:a16="http://schemas.microsoft.com/office/drawing/2014/main" id="{208A89B2-6883-6627-43E5-491AAC661EB3}"/>
              </a:ext>
            </a:extLst>
          </p:cNvPr>
          <p:cNvSpPr txBox="1"/>
          <p:nvPr/>
        </p:nvSpPr>
        <p:spPr>
          <a:xfrm>
            <a:off x="788565" y="5182619"/>
            <a:ext cx="3061982" cy="307777"/>
          </a:xfrm>
          <a:prstGeom prst="rect">
            <a:avLst/>
          </a:prstGeom>
          <a:noFill/>
        </p:spPr>
        <p:txBody>
          <a:bodyPr wrap="square" rtlCol="0">
            <a:spAutoFit/>
          </a:bodyPr>
          <a:lstStyle/>
          <a:p>
            <a:r>
              <a:rPr lang="en-GB" sz="1400" dirty="0"/>
              <a:t>= Regular or ongoing activity</a:t>
            </a:r>
          </a:p>
        </p:txBody>
      </p:sp>
      <p:sp>
        <p:nvSpPr>
          <p:cNvPr id="37" name="TextBox 36">
            <a:extLst>
              <a:ext uri="{FF2B5EF4-FFF2-40B4-BE49-F238E27FC236}">
                <a16:creationId xmlns:a16="http://schemas.microsoft.com/office/drawing/2014/main" id="{E2894A2E-6AA2-1226-53C8-A3BE28919772}"/>
              </a:ext>
            </a:extLst>
          </p:cNvPr>
          <p:cNvSpPr txBox="1"/>
          <p:nvPr/>
        </p:nvSpPr>
        <p:spPr>
          <a:xfrm>
            <a:off x="788565" y="5662505"/>
            <a:ext cx="3061982" cy="307777"/>
          </a:xfrm>
          <a:prstGeom prst="rect">
            <a:avLst/>
          </a:prstGeom>
          <a:noFill/>
        </p:spPr>
        <p:txBody>
          <a:bodyPr wrap="square" rtlCol="0">
            <a:spAutoFit/>
          </a:bodyPr>
          <a:lstStyle/>
          <a:p>
            <a:r>
              <a:rPr lang="en-GB" sz="1400" dirty="0"/>
              <a:t>= Recent activity</a:t>
            </a:r>
          </a:p>
        </p:txBody>
      </p:sp>
      <p:sp>
        <p:nvSpPr>
          <p:cNvPr id="9" name="Rectangle 8">
            <a:extLst>
              <a:ext uri="{FF2B5EF4-FFF2-40B4-BE49-F238E27FC236}">
                <a16:creationId xmlns:a16="http://schemas.microsoft.com/office/drawing/2014/main" id="{7F35BBAC-B460-83F9-0A46-05E9B65C1B4C}"/>
              </a:ext>
            </a:extLst>
          </p:cNvPr>
          <p:cNvSpPr/>
          <p:nvPr/>
        </p:nvSpPr>
        <p:spPr>
          <a:xfrm>
            <a:off x="3226920" y="3269923"/>
            <a:ext cx="1726238" cy="484703"/>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New leaflets planning on SG &amp; assessments</a:t>
            </a:r>
          </a:p>
        </p:txBody>
      </p:sp>
      <p:sp>
        <p:nvSpPr>
          <p:cNvPr id="10" name="TextBox 9">
            <a:extLst>
              <a:ext uri="{FF2B5EF4-FFF2-40B4-BE49-F238E27FC236}">
                <a16:creationId xmlns:a16="http://schemas.microsoft.com/office/drawing/2014/main" id="{E0049858-F968-0E85-1A1E-CC09213C3663}"/>
              </a:ext>
            </a:extLst>
          </p:cNvPr>
          <p:cNvSpPr txBox="1"/>
          <p:nvPr/>
        </p:nvSpPr>
        <p:spPr>
          <a:xfrm>
            <a:off x="111755" y="82966"/>
            <a:ext cx="115582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Appendix I: Activity in LBBD adult social care, as of August 2023</a:t>
            </a:r>
          </a:p>
        </p:txBody>
      </p:sp>
      <p:sp>
        <p:nvSpPr>
          <p:cNvPr id="4" name="Rectangle 3">
            <a:extLst>
              <a:ext uri="{FF2B5EF4-FFF2-40B4-BE49-F238E27FC236}">
                <a16:creationId xmlns:a16="http://schemas.microsoft.com/office/drawing/2014/main" id="{049EC971-2092-CB9F-A5D0-1AE98519D7B7}"/>
              </a:ext>
            </a:extLst>
          </p:cNvPr>
          <p:cNvSpPr/>
          <p:nvPr/>
        </p:nvSpPr>
        <p:spPr>
          <a:xfrm>
            <a:off x="8912023" y="4364830"/>
            <a:ext cx="1678366" cy="496058"/>
          </a:xfrm>
          <a:prstGeom prst="rect">
            <a:avLst/>
          </a:prstGeom>
          <a:solidFill>
            <a:srgbClr val="339966">
              <a:alpha val="40000"/>
            </a:srgbClr>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Hospital discharge &amp; loneliness (Care City)</a:t>
            </a:r>
          </a:p>
        </p:txBody>
      </p:sp>
    </p:spTree>
    <p:extLst>
      <p:ext uri="{BB962C8B-B14F-4D97-AF65-F5344CB8AC3E}">
        <p14:creationId xmlns:p14="http://schemas.microsoft.com/office/powerpoint/2010/main" val="243208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CF0E-A14B-E7F2-E49C-E7F2EB5CEB95}"/>
              </a:ext>
            </a:extLst>
          </p:cNvPr>
          <p:cNvSpPr txBox="1"/>
          <p:nvPr/>
        </p:nvSpPr>
        <p:spPr>
          <a:xfrm>
            <a:off x="209485" y="142746"/>
            <a:ext cx="116411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Appendix II: Summary of how we work with people who use adult social care and carers, as of August 2023</a:t>
            </a:r>
          </a:p>
        </p:txBody>
      </p:sp>
      <p:graphicFrame>
        <p:nvGraphicFramePr>
          <p:cNvPr id="3" name="Diagram 2">
            <a:extLst>
              <a:ext uri="{FF2B5EF4-FFF2-40B4-BE49-F238E27FC236}">
                <a16:creationId xmlns:a16="http://schemas.microsoft.com/office/drawing/2014/main" id="{B88BD1C6-65DE-4198-10CB-221814ADF98D}"/>
              </a:ext>
            </a:extLst>
          </p:cNvPr>
          <p:cNvGraphicFramePr/>
          <p:nvPr/>
        </p:nvGraphicFramePr>
        <p:xfrm>
          <a:off x="365883" y="1468073"/>
          <a:ext cx="11328370" cy="458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08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CF0E-A14B-E7F2-E49C-E7F2EB5CEB95}"/>
              </a:ext>
            </a:extLst>
          </p:cNvPr>
          <p:cNvSpPr txBox="1"/>
          <p:nvPr/>
        </p:nvSpPr>
        <p:spPr>
          <a:xfrm>
            <a:off x="209485" y="142746"/>
            <a:ext cx="116411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Appendix III: Summary of insights from people with lived experience of support, as of August 2023</a:t>
            </a:r>
          </a:p>
        </p:txBody>
      </p:sp>
      <p:sp>
        <p:nvSpPr>
          <p:cNvPr id="4" name="Rectangle 3">
            <a:extLst>
              <a:ext uri="{FF2B5EF4-FFF2-40B4-BE49-F238E27FC236}">
                <a16:creationId xmlns:a16="http://schemas.microsoft.com/office/drawing/2014/main" id="{F1B58AA4-406B-79DA-2D72-A898601DCCE8}"/>
              </a:ext>
            </a:extLst>
          </p:cNvPr>
          <p:cNvSpPr/>
          <p:nvPr/>
        </p:nvSpPr>
        <p:spPr>
          <a:xfrm>
            <a:off x="335280" y="512078"/>
            <a:ext cx="11297920" cy="5390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a:lnSpc>
                <a:spcPct val="107000"/>
              </a:lnSpc>
              <a:spcAft>
                <a:spcPts val="800"/>
              </a:spcAft>
            </a:pPr>
            <a:r>
              <a:rPr lang="en-GB" sz="1300" kern="100" dirty="0">
                <a:solidFill>
                  <a:schemeClr val="tx1"/>
                </a:solidFill>
                <a:effectLst/>
                <a:ea typeface="Calibri" panose="020F0502020204030204" pitchFamily="34" charset="0"/>
                <a:cs typeface="Times New Roman" panose="02020603050405020304" pitchFamily="18" charset="0"/>
              </a:rPr>
              <a:t>This report summarises feedback and insights between summer 2021 and summer 2023 from people who use care and support and carers.</a:t>
            </a:r>
            <a:r>
              <a:rPr lang="en-GB" sz="1300" b="1" kern="100" dirty="0">
                <a:solidFill>
                  <a:schemeClr val="tx1"/>
                </a:solidFill>
                <a:effectLst/>
                <a:ea typeface="Calibri" panose="020F0502020204030204" pitchFamily="34" charset="0"/>
                <a:cs typeface="Times New Roman" panose="02020603050405020304" pitchFamily="18" charset="0"/>
              </a:rPr>
              <a:t> </a:t>
            </a: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Satisfaction levels with care and support in LBBD are high</a:t>
            </a:r>
            <a:r>
              <a:rPr lang="en-GB" sz="1300" kern="100" dirty="0">
                <a:solidFill>
                  <a:schemeClr val="tx1"/>
                </a:solidFill>
                <a:ea typeface="Calibri" panose="020F0502020204030204" pitchFamily="34" charset="0"/>
                <a:cs typeface="Times New Roman" panose="02020603050405020304" pitchFamily="18" charset="0"/>
              </a:rPr>
              <a:t>.</a:t>
            </a:r>
            <a:endParaRPr lang="en-GB" sz="1300" kern="100" dirty="0">
              <a:solidFill>
                <a:schemeClr val="tx1"/>
              </a:solidFill>
              <a:effectLst/>
              <a:ea typeface="Calibri" panose="020F0502020204030204" pitchFamily="34" charset="0"/>
              <a:cs typeface="Times New Roman" panose="02020603050405020304" pitchFamily="18" charset="0"/>
            </a:endParaRP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People have said social care helps them in a number of ways: The biggest impacts are on quality of life and feeling safe. There is a smaller impact on social contact and how people spend their time.</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People who get homecare and direct payments have suggested that the timeliness of care visits and being told about changes to visits is an issue sometimes, but feedback on this and their experience of care in other areas is overwhelmingly positive.</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The need for clear, accurate and easy to understand information and advice has been highlighted as an area to improve by people who need support and carers.</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Communication between staff and residents has also been highlighted as an area to improve in relation to knowing where to get support, getting hold of people on the phone, reviews taking place over the phone, hospital discharge, direct payments, charging and telling people the outcome of safeguarding concerns or enquiries. </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It would be useful to carry out more prevention and community awareness-raising setting out what safeguarding is and what to do if concerned.</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People value staff who care, listen and understand.</a:t>
            </a:r>
          </a:p>
          <a:p>
            <a:pPr marL="265113" indent="-265113">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a:p>
            <a:pPr marL="265113" lvl="1" indent="-265113">
              <a:lnSpc>
                <a:spcPct val="107000"/>
              </a:lnSpc>
              <a:spcAft>
                <a:spcPts val="800"/>
              </a:spcAft>
              <a:buFont typeface="Arial" panose="020B0604020202020204" pitchFamily="34" charset="0"/>
              <a:buChar char="•"/>
            </a:pPr>
            <a:r>
              <a:rPr lang="en-GB" sz="1300" kern="100" dirty="0">
                <a:solidFill>
                  <a:schemeClr val="tx1"/>
                </a:solidFill>
                <a:effectLst/>
                <a:ea typeface="Calibri" panose="020F0502020204030204" pitchFamily="34" charset="0"/>
                <a:cs typeface="Times New Roman" panose="02020603050405020304" pitchFamily="18" charset="0"/>
              </a:rPr>
              <a:t>It should be noted that much of this feedback and insights have been acted on. For example, as a result of the interviews with people being discharged from hospital, new information has been produced and is given to people at the point of discharge and new information aimed at carers has been developed.</a:t>
            </a:r>
          </a:p>
          <a:p>
            <a:pPr marL="0" lvl="1">
              <a:lnSpc>
                <a:spcPct val="107000"/>
              </a:lnSpc>
              <a:spcAft>
                <a:spcPts val="800"/>
              </a:spcAft>
            </a:pPr>
            <a:endParaRPr lang="en-GB" sz="1300" kern="100" dirty="0">
              <a:solidFill>
                <a:schemeClr val="tx1"/>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4D5AA5-8BDB-816E-4729-BC9D3C538644}"/>
              </a:ext>
            </a:extLst>
          </p:cNvPr>
          <p:cNvSpPr txBox="1"/>
          <p:nvPr/>
        </p:nvSpPr>
        <p:spPr>
          <a:xfrm>
            <a:off x="6263873" y="3077423"/>
            <a:ext cx="5293718" cy="1323439"/>
          </a:xfrm>
          <a:prstGeom prst="rect">
            <a:avLst/>
          </a:prstGeom>
          <a:solidFill>
            <a:srgbClr val="339966">
              <a:alpha val="40000"/>
            </a:srgbClr>
          </a:solidFill>
        </p:spPr>
        <p:txBody>
          <a:bodyPr wrap="square">
            <a:spAutoFit/>
          </a:bodyPr>
          <a:lstStyle/>
          <a:p>
            <a:pPr>
              <a:spcAft>
                <a:spcPts val="600"/>
              </a:spcAft>
            </a:pPr>
            <a:endParaRPr lang="en-GB" sz="1400" dirty="0">
              <a:cs typeface="Arial" panose="020B0604020202020204" pitchFamily="34" charset="0"/>
            </a:endParaRPr>
          </a:p>
          <a:p>
            <a:pPr>
              <a:spcAft>
                <a:spcPts val="600"/>
              </a:spcAft>
            </a:pPr>
            <a:r>
              <a:rPr lang="en-GB" sz="1400" dirty="0">
                <a:cs typeface="Arial" panose="020B0604020202020204" pitchFamily="34" charset="0"/>
              </a:rPr>
              <a:t>These insights have informed our 2023 Adult Social Care Improvement Plan, which sets out the actions we will take to improve adult social care over the next 3-5 years.</a:t>
            </a:r>
          </a:p>
          <a:p>
            <a:pPr marL="285750" indent="-285750">
              <a:spcAft>
                <a:spcPts val="600"/>
              </a:spcAft>
              <a:buFont typeface="Arial" panose="020B0604020202020204" pitchFamily="34" charset="0"/>
              <a:buChar char="•"/>
            </a:pPr>
            <a:endParaRPr lang="en-GB" sz="1400" dirty="0">
              <a:cs typeface="Arial" panose="020B0604020202020204" pitchFamily="34" charset="0"/>
            </a:endParaRPr>
          </a:p>
        </p:txBody>
      </p:sp>
    </p:spTree>
    <p:extLst>
      <p:ext uri="{BB962C8B-B14F-4D97-AF65-F5344CB8AC3E}">
        <p14:creationId xmlns:p14="http://schemas.microsoft.com/office/powerpoint/2010/main" val="185948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CF0E-A14B-E7F2-E49C-E7F2EB5CEB95}"/>
              </a:ext>
            </a:extLst>
          </p:cNvPr>
          <p:cNvSpPr txBox="1"/>
          <p:nvPr/>
        </p:nvSpPr>
        <p:spPr>
          <a:xfrm>
            <a:off x="209485" y="142746"/>
            <a:ext cx="118478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Appendix IV: </a:t>
            </a:r>
            <a:r>
              <a:rPr lang="en-US" dirty="0">
                <a:cs typeface="Arial"/>
              </a:rPr>
              <a:t>Co-production priorities</a:t>
            </a:r>
          </a:p>
        </p:txBody>
      </p:sp>
      <p:sp>
        <p:nvSpPr>
          <p:cNvPr id="4" name="Rectangle 3">
            <a:extLst>
              <a:ext uri="{FF2B5EF4-FFF2-40B4-BE49-F238E27FC236}">
                <a16:creationId xmlns:a16="http://schemas.microsoft.com/office/drawing/2014/main" id="{F1B58AA4-406B-79DA-2D72-A898601DCCE8}"/>
              </a:ext>
            </a:extLst>
          </p:cNvPr>
          <p:cNvSpPr/>
          <p:nvPr/>
        </p:nvSpPr>
        <p:spPr>
          <a:xfrm>
            <a:off x="335280" y="512078"/>
            <a:ext cx="11297920" cy="5390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rtlCol="0" anchor="t"/>
          <a:lstStyle/>
          <a:p>
            <a:pPr>
              <a:lnSpc>
                <a:spcPct val="107000"/>
              </a:lnSpc>
              <a:spcAft>
                <a:spcPts val="800"/>
              </a:spcAft>
            </a:pPr>
            <a:endParaRPr lang="en-GB" sz="1300" kern="100" dirty="0">
              <a:solidFill>
                <a:schemeClr val="tx1"/>
              </a:solidFill>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4D28D06-412B-417E-49E3-8870B81153C8}"/>
              </a:ext>
            </a:extLst>
          </p:cNvPr>
          <p:cNvSpPr/>
          <p:nvPr/>
        </p:nvSpPr>
        <p:spPr>
          <a:xfrm>
            <a:off x="209485" y="635267"/>
            <a:ext cx="11549509" cy="5948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1" rtlCol="0" anchor="t">
            <a:normAutofit/>
          </a:bodyPr>
          <a:lstStyle/>
          <a:p>
            <a:pPr>
              <a:spcBef>
                <a:spcPts val="600"/>
              </a:spcBef>
              <a:spcAft>
                <a:spcPts val="600"/>
              </a:spcAft>
            </a:pPr>
            <a:r>
              <a:rPr lang="en-GB" b="1" kern="100" dirty="0">
                <a:solidFill>
                  <a:schemeClr val="tx1"/>
                </a:solidFill>
                <a:ea typeface="Calibri" panose="020F0502020204030204" pitchFamily="34" charset="0"/>
                <a:cs typeface="Times New Roman" panose="02020603050405020304" pitchFamily="18" charset="0"/>
              </a:rPr>
              <a:t>Co-production priorities</a:t>
            </a:r>
            <a:endParaRPr lang="en-GB" kern="100" dirty="0">
              <a:solidFill>
                <a:schemeClr val="tx1"/>
              </a:solidFill>
              <a:ea typeface="Calibri" panose="020F0502020204030204" pitchFamily="34" charset="0"/>
              <a:cs typeface="Times New Roman" panose="02020603050405020304" pitchFamily="18" charset="0"/>
            </a:endParaRPr>
          </a:p>
          <a:p>
            <a:pPr>
              <a:spcBef>
                <a:spcPts val="600"/>
              </a:spcBef>
              <a:spcAft>
                <a:spcPts val="600"/>
              </a:spcAft>
            </a:pPr>
            <a:r>
              <a:rPr lang="en-GB" kern="100" dirty="0">
                <a:solidFill>
                  <a:schemeClr val="tx1"/>
                </a:solidFill>
                <a:ea typeface="Calibri" panose="020F0502020204030204" pitchFamily="34" charset="0"/>
                <a:cs typeface="Times New Roman" panose="02020603050405020304" pitchFamily="18" charset="0"/>
              </a:rPr>
              <a:t>Four key priority areas were agreed at November 2023 Adults Improvement Board to be progressed in relation to co-production over the next 6-12 months. These are:</a:t>
            </a:r>
          </a:p>
          <a:p>
            <a:pPr marL="342900" lvl="1" indent="-342900">
              <a:spcBef>
                <a:spcPts val="600"/>
              </a:spcBef>
              <a:spcAft>
                <a:spcPts val="600"/>
              </a:spcAft>
              <a:buFont typeface="+mj-lt"/>
              <a:buAutoNum type="arabicPeriod"/>
            </a:pPr>
            <a:r>
              <a:rPr lang="en-GB" kern="100" dirty="0">
                <a:solidFill>
                  <a:schemeClr val="tx1"/>
                </a:solidFill>
                <a:effectLst/>
                <a:ea typeface="Calibri" panose="020F0502020204030204" pitchFamily="34" charset="0"/>
                <a:cs typeface="Times New Roman" panose="02020603050405020304" pitchFamily="18" charset="0"/>
              </a:rPr>
              <a:t>Co-production in staff recruitment</a:t>
            </a:r>
            <a:r>
              <a:rPr lang="en-GB" kern="100" dirty="0">
                <a:solidFill>
                  <a:schemeClr val="tx1"/>
                </a:solidFill>
                <a:ea typeface="Calibri" panose="020F0502020204030204" pitchFamily="34" charset="0"/>
                <a:cs typeface="Times New Roman" panose="02020603050405020304" pitchFamily="18" charset="0"/>
              </a:rPr>
              <a:t>, focusing on adults with a learning disability and the disability service.</a:t>
            </a:r>
          </a:p>
          <a:p>
            <a:pPr marL="342900" lvl="1" indent="-342900">
              <a:spcBef>
                <a:spcPts val="600"/>
              </a:spcBef>
              <a:spcAft>
                <a:spcPts val="600"/>
              </a:spcAft>
              <a:buFont typeface="+mj-lt"/>
              <a:buAutoNum type="arabicPeriod"/>
            </a:pPr>
            <a:r>
              <a:rPr lang="en-GB" kern="100" dirty="0">
                <a:solidFill>
                  <a:schemeClr val="tx1"/>
                </a:solidFill>
                <a:ea typeface="Calibri" panose="020F0502020204030204" pitchFamily="34" charset="0"/>
                <a:cs typeface="Times New Roman" panose="02020603050405020304" pitchFamily="18" charset="0"/>
              </a:rPr>
              <a:t>Developing co-production in service specifications and tendering panels for all commissioned/re-commissioned services.</a:t>
            </a:r>
          </a:p>
          <a:p>
            <a:pPr marL="342900" lvl="1" indent="-342900">
              <a:spcBef>
                <a:spcPts val="600"/>
              </a:spcBef>
              <a:spcAft>
                <a:spcPts val="600"/>
              </a:spcAft>
              <a:buFont typeface="+mj-lt"/>
              <a:buAutoNum type="arabicPeriod"/>
            </a:pPr>
            <a:r>
              <a:rPr lang="en-GB" kern="100" dirty="0">
                <a:solidFill>
                  <a:schemeClr val="tx1"/>
                </a:solidFill>
                <a:ea typeface="Calibri" panose="020F0502020204030204" pitchFamily="34" charset="0"/>
                <a:cs typeface="Times New Roman" panose="02020603050405020304" pitchFamily="18" charset="0"/>
              </a:rPr>
              <a:t>Support the Safeguarding Adults Board to deliver its strategic plan objective: “</a:t>
            </a:r>
            <a:r>
              <a:rPr lang="en-GB" dirty="0">
                <a:solidFill>
                  <a:srgbClr val="000000"/>
                </a:solidFill>
                <a:effectLst/>
                <a:ea typeface="Calibri" panose="020F0502020204030204" pitchFamily="34" charset="0"/>
                <a:cs typeface="Times New Roman" panose="02020603050405020304" pitchFamily="18" charset="0"/>
              </a:rPr>
              <a:t>Hear the experiences of people with lived experience and use the feedback to develop the work of the SAB and its priorities”.</a:t>
            </a:r>
          </a:p>
          <a:p>
            <a:pPr marL="342900" lvl="1" indent="-342900">
              <a:spcBef>
                <a:spcPts val="600"/>
              </a:spcBef>
              <a:spcAft>
                <a:spcPts val="600"/>
              </a:spcAft>
              <a:buFont typeface="+mj-lt"/>
              <a:buAutoNum type="arabicPeriod"/>
            </a:pPr>
            <a:r>
              <a:rPr lang="en-GB" dirty="0">
                <a:solidFill>
                  <a:srgbClr val="000000"/>
                </a:solidFill>
                <a:ea typeface="Calibri" panose="020F0502020204030204" pitchFamily="34" charset="0"/>
                <a:cs typeface="Times New Roman" panose="02020603050405020304" pitchFamily="18" charset="0"/>
              </a:rPr>
              <a:t>Continued co-design and co-production with carers, to deliver the Carer Charter and Action Plan.</a:t>
            </a:r>
            <a:endParaRPr lang="en-GB" dirty="0">
              <a:effectLst/>
              <a:ea typeface="Calibri" panose="020F0502020204030204" pitchFamily="34" charset="0"/>
              <a:cs typeface="Times New Roman" panose="02020603050405020304" pitchFamily="18" charset="0"/>
            </a:endParaRPr>
          </a:p>
          <a:p>
            <a:pPr marL="0" lvl="1">
              <a:lnSpc>
                <a:spcPct val="107000"/>
              </a:lnSpc>
              <a:spcBef>
                <a:spcPts val="600"/>
              </a:spcBef>
              <a:spcAft>
                <a:spcPts val="600"/>
              </a:spcAft>
            </a:pPr>
            <a:endParaRPr lang="en-GB" kern="100" dirty="0">
              <a:solidFill>
                <a:schemeClr val="tx1"/>
              </a:solidFill>
              <a:ea typeface="Calibri" panose="020F0502020204030204" pitchFamily="34" charset="0"/>
              <a:cs typeface="Times New Roman" panose="02020603050405020304" pitchFamily="18" charset="0"/>
            </a:endParaRPr>
          </a:p>
          <a:p>
            <a:pPr marL="0" lvl="1">
              <a:lnSpc>
                <a:spcPct val="107000"/>
              </a:lnSpc>
              <a:spcBef>
                <a:spcPts val="600"/>
              </a:spcBef>
              <a:spcAft>
                <a:spcPts val="600"/>
              </a:spcAft>
            </a:pPr>
            <a:r>
              <a:rPr lang="en-GB" b="1" kern="100" dirty="0">
                <a:solidFill>
                  <a:schemeClr val="tx1"/>
                </a:solidFill>
                <a:effectLst/>
                <a:ea typeface="Calibri" panose="020F0502020204030204" pitchFamily="34" charset="0"/>
                <a:cs typeface="Times New Roman" panose="02020603050405020304" pitchFamily="18" charset="0"/>
              </a:rPr>
              <a:t>A Co-production Plan </a:t>
            </a:r>
          </a:p>
          <a:p>
            <a:pPr marL="0" lvl="1">
              <a:lnSpc>
                <a:spcPct val="107000"/>
              </a:lnSpc>
              <a:spcBef>
                <a:spcPts val="600"/>
              </a:spcBef>
              <a:spcAft>
                <a:spcPts val="600"/>
              </a:spcAft>
            </a:pPr>
            <a:r>
              <a:rPr lang="en-GB" kern="100" dirty="0">
                <a:solidFill>
                  <a:schemeClr val="tx1"/>
                </a:solidFill>
                <a:ea typeface="Calibri" panose="020F0502020204030204" pitchFamily="34" charset="0"/>
                <a:cs typeface="Times New Roman" panose="02020603050405020304" pitchFamily="18" charset="0"/>
              </a:rPr>
              <a:t>A more comprehensive Co-Production Plan will be developed in 2024-25. This will be co-produced with people who need care and support.</a:t>
            </a:r>
            <a:endParaRPr lang="en-GB" kern="100" dirty="0">
              <a:solidFill>
                <a:schemeClr val="tx1"/>
              </a:solidFill>
              <a:effectLst/>
              <a:ea typeface="Calibri" panose="020F0502020204030204" pitchFamily="34" charset="0"/>
              <a:cs typeface="Times New Roman" panose="02020603050405020304" pitchFamily="18" charset="0"/>
            </a:endParaRPr>
          </a:p>
          <a:p>
            <a:pPr marL="0" lvl="1">
              <a:lnSpc>
                <a:spcPct val="107000"/>
              </a:lnSpc>
            </a:pPr>
            <a:endParaRPr lang="en-GB" sz="13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0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323516-3A9B-F25D-E3B4-CD2905FF61A4}"/>
              </a:ext>
            </a:extLst>
          </p:cNvPr>
          <p:cNvSpPr/>
          <p:nvPr/>
        </p:nvSpPr>
        <p:spPr>
          <a:xfrm>
            <a:off x="448760" y="872635"/>
            <a:ext cx="7515025"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dirty="0">
                <a:solidFill>
                  <a:schemeClr val="tx1"/>
                </a:solidFill>
              </a:rPr>
              <a:t>Co-production is about an equal relationship between people who need adult social services and the people who work in adult social care, enabling people to work together in all aspects of care and support. </a:t>
            </a:r>
          </a:p>
          <a:p>
            <a:endParaRPr lang="en-GB" sz="1300" dirty="0">
              <a:solidFill>
                <a:schemeClr val="tx1"/>
              </a:solidFill>
            </a:endParaRPr>
          </a:p>
          <a:p>
            <a:r>
              <a:rPr lang="en-GB" sz="1300" dirty="0">
                <a:solidFill>
                  <a:schemeClr val="tx1"/>
                </a:solidFill>
              </a:rPr>
              <a:t>Co-production already happens across many areas of adult social care in Barking and Dagenham, but it is also something we need to strengthen and make a more consistent part of what we do.</a:t>
            </a:r>
          </a:p>
          <a:p>
            <a:endParaRPr lang="en-GB" sz="1300" dirty="0">
              <a:solidFill>
                <a:schemeClr val="tx1"/>
              </a:solidFill>
            </a:endParaRPr>
          </a:p>
          <a:p>
            <a:r>
              <a:rPr lang="en-GB" sz="1300" dirty="0">
                <a:solidFill>
                  <a:schemeClr val="tx1"/>
                </a:solidFill>
              </a:rPr>
              <a:t>This Co-Production Toolkit has therefore been developed as a resource for staff to use in their work, to help strengthen co-production across adult social care.  The toolkit provides brief guidance or points to consider in relation to:</a:t>
            </a:r>
          </a:p>
          <a:p>
            <a:pPr marL="171450" indent="-171450">
              <a:buFontTx/>
              <a:buChar char="-"/>
            </a:pPr>
            <a:r>
              <a:rPr lang="en-GB" sz="1300" dirty="0">
                <a:solidFill>
                  <a:schemeClr val="tx1"/>
                </a:solidFill>
              </a:rPr>
              <a:t>A definition of what co-production is</a:t>
            </a:r>
          </a:p>
          <a:p>
            <a:pPr marL="171450" indent="-171450">
              <a:buFontTx/>
              <a:buChar char="-"/>
            </a:pPr>
            <a:r>
              <a:rPr lang="en-GB" sz="1300" dirty="0">
                <a:solidFill>
                  <a:schemeClr val="tx1"/>
                </a:solidFill>
              </a:rPr>
              <a:t>Co-production in staff practice</a:t>
            </a:r>
          </a:p>
          <a:p>
            <a:pPr marL="171450" indent="-171450">
              <a:buFontTx/>
              <a:buChar char="-"/>
            </a:pPr>
            <a:r>
              <a:rPr lang="en-GB" sz="1300" dirty="0">
                <a:solidFill>
                  <a:schemeClr val="tx1"/>
                </a:solidFill>
              </a:rPr>
              <a:t>Co-production in service design</a:t>
            </a:r>
          </a:p>
          <a:p>
            <a:pPr marL="171450" indent="-171450">
              <a:buFontTx/>
              <a:buChar char="-"/>
            </a:pPr>
            <a:r>
              <a:rPr lang="en-GB" sz="1300" dirty="0">
                <a:solidFill>
                  <a:schemeClr val="tx1"/>
                </a:solidFill>
              </a:rPr>
              <a:t>Co-produced decision-making and service delivery</a:t>
            </a:r>
          </a:p>
          <a:p>
            <a:pPr marL="171450" indent="-171450">
              <a:buFontTx/>
              <a:buChar char="-"/>
            </a:pPr>
            <a:r>
              <a:rPr lang="en-GB" sz="1300" dirty="0">
                <a:solidFill>
                  <a:schemeClr val="tx1"/>
                </a:solidFill>
              </a:rPr>
              <a:t>Co-produced staff recruitment and training</a:t>
            </a:r>
          </a:p>
          <a:p>
            <a:pPr marL="171450" indent="-171450">
              <a:buFontTx/>
              <a:buChar char="-"/>
            </a:pPr>
            <a:r>
              <a:rPr lang="en-GB" sz="1300" dirty="0">
                <a:solidFill>
                  <a:schemeClr val="tx1"/>
                </a:solidFill>
              </a:rPr>
              <a:t>Co-produced evaluation and monitoring</a:t>
            </a:r>
          </a:p>
          <a:p>
            <a:pPr marL="171450" indent="-171450">
              <a:buFontTx/>
              <a:buChar char="-"/>
            </a:pPr>
            <a:r>
              <a:rPr lang="en-GB" sz="1300" dirty="0">
                <a:solidFill>
                  <a:schemeClr val="tx1"/>
                </a:solidFill>
              </a:rPr>
              <a:t>Other forms of co-production</a:t>
            </a:r>
          </a:p>
          <a:p>
            <a:pPr marL="171450" indent="-171450">
              <a:buFontTx/>
              <a:buChar char="-"/>
            </a:pPr>
            <a:r>
              <a:rPr lang="en-GB" sz="1300" dirty="0">
                <a:solidFill>
                  <a:schemeClr val="tx1"/>
                </a:solidFill>
              </a:rPr>
              <a:t>Working in inclusive and accessible ways</a:t>
            </a:r>
          </a:p>
          <a:p>
            <a:pPr marL="171450" indent="-171450">
              <a:buFontTx/>
              <a:buChar char="-"/>
            </a:pPr>
            <a:r>
              <a:rPr lang="en-GB" sz="1300" dirty="0">
                <a:solidFill>
                  <a:schemeClr val="tx1"/>
                </a:solidFill>
              </a:rPr>
              <a:t>Rewards and recognition</a:t>
            </a:r>
          </a:p>
          <a:p>
            <a:pPr marL="171450" indent="-171450">
              <a:buFontTx/>
              <a:buChar char="-"/>
            </a:pPr>
            <a:endParaRPr lang="en-GB" sz="1300" dirty="0">
              <a:solidFill>
                <a:schemeClr val="tx1"/>
              </a:solidFill>
            </a:endParaRPr>
          </a:p>
          <a:p>
            <a:r>
              <a:rPr lang="en-GB" sz="1300" dirty="0">
                <a:solidFill>
                  <a:schemeClr val="tx1"/>
                </a:solidFill>
              </a:rPr>
              <a:t>The toolkit then provides a summary of engagement and co-production activity, as of summer 2023, and a summary of feedback and insights from people with lived experience of care and support. The final slides sets out our priorities to develop co-production over the next 12 months.</a:t>
            </a:r>
          </a:p>
          <a:p>
            <a:pPr marL="171450" indent="-171450">
              <a:buFontTx/>
              <a:buChar char="-"/>
            </a:pPr>
            <a:endParaRPr lang="en-GB" sz="1300" dirty="0">
              <a:solidFill>
                <a:schemeClr val="tx1"/>
              </a:solidFill>
            </a:endParaRPr>
          </a:p>
          <a:p>
            <a:r>
              <a:rPr lang="en-GB" sz="1300" dirty="0">
                <a:solidFill>
                  <a:schemeClr val="tx1"/>
                </a:solidFill>
              </a:rPr>
              <a:t>Everyone working in adult social care is encouraged to use the information and guidance in this toolkit to strengthen co-production, as part of our approach to continuously improving what we do.</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3" name="TextBox 2">
            <a:extLst>
              <a:ext uri="{FF2B5EF4-FFF2-40B4-BE49-F238E27FC236}">
                <a16:creationId xmlns:a16="http://schemas.microsoft.com/office/drawing/2014/main" id="{9D3E9DF5-9556-6DEE-F3EE-2967340055AA}"/>
              </a:ext>
            </a:extLst>
          </p:cNvPr>
          <p:cNvSpPr txBox="1"/>
          <p:nvPr/>
        </p:nvSpPr>
        <p:spPr>
          <a:xfrm>
            <a:off x="448761" y="193546"/>
            <a:ext cx="115582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1. Introduction</a:t>
            </a:r>
          </a:p>
        </p:txBody>
      </p:sp>
      <p:sp>
        <p:nvSpPr>
          <p:cNvPr id="5" name="TextBox 4">
            <a:extLst>
              <a:ext uri="{FF2B5EF4-FFF2-40B4-BE49-F238E27FC236}">
                <a16:creationId xmlns:a16="http://schemas.microsoft.com/office/drawing/2014/main" id="{06E9662C-FFFD-9C81-96C0-216C8767DDF9}"/>
              </a:ext>
            </a:extLst>
          </p:cNvPr>
          <p:cNvSpPr txBox="1"/>
          <p:nvPr/>
        </p:nvSpPr>
        <p:spPr>
          <a:xfrm>
            <a:off x="8484780" y="1248623"/>
            <a:ext cx="3161413" cy="3585597"/>
          </a:xfrm>
          <a:prstGeom prst="rect">
            <a:avLst/>
          </a:prstGeom>
          <a:solidFill>
            <a:srgbClr val="339966">
              <a:alpha val="40000"/>
            </a:srgbClr>
          </a:solidFill>
          <a:ln>
            <a:solidFill>
              <a:srgbClr val="E30311"/>
            </a:solidFill>
          </a:ln>
        </p:spPr>
        <p:txBody>
          <a:bodyPr wrap="square">
            <a:spAutoFit/>
          </a:bodyPr>
          <a:lstStyle/>
          <a:p>
            <a:r>
              <a:rPr lang="en-GB" sz="1300" b="1" dirty="0">
                <a:cs typeface="Arial" panose="020B0604020202020204" pitchFamily="34" charset="0"/>
              </a:rPr>
              <a:t>Developing co-production across the local authority and partnership</a:t>
            </a:r>
          </a:p>
          <a:p>
            <a:endParaRPr lang="en-GB" sz="1300" dirty="0">
              <a:cs typeface="Arial" panose="020B0604020202020204" pitchFamily="34" charset="0"/>
            </a:endParaRPr>
          </a:p>
          <a:p>
            <a:r>
              <a:rPr lang="en-GB" sz="1300" dirty="0">
                <a:cs typeface="Arial" panose="020B0604020202020204" pitchFamily="34" charset="0"/>
              </a:rPr>
              <a:t>This co-production toolkit has been developed to be consistent with the approach to co-production across Barking and Dagenham.</a:t>
            </a:r>
          </a:p>
          <a:p>
            <a:endParaRPr lang="en-GB" sz="1300" dirty="0">
              <a:cs typeface="Arial" panose="020B0604020202020204" pitchFamily="34" charset="0"/>
            </a:endParaRPr>
          </a:p>
          <a:p>
            <a:r>
              <a:rPr lang="en-GB" sz="1300" dirty="0">
                <a:cs typeface="Arial" panose="020B0604020202020204" pitchFamily="34" charset="0"/>
              </a:rPr>
              <a:t>Our local health and care partnership are currently developed principles for co-production, including the principle “</a:t>
            </a:r>
            <a:r>
              <a:rPr lang="en-GB" sz="1300" b="1" i="1" dirty="0">
                <a:cs typeface="Arial" panose="020B0604020202020204" pitchFamily="34" charset="0"/>
              </a:rPr>
              <a:t>no decisions about me, without me</a:t>
            </a:r>
            <a:r>
              <a:rPr lang="en-GB" sz="1300" dirty="0">
                <a:cs typeface="Arial" panose="020B0604020202020204" pitchFamily="34" charset="0"/>
              </a:rPr>
              <a:t>”.</a:t>
            </a:r>
            <a:r>
              <a:rPr lang="en-GB" sz="1400" dirty="0">
                <a:cs typeface="Arial" panose="020B0604020202020204" pitchFamily="34" charset="0"/>
              </a:rPr>
              <a:t>  </a:t>
            </a:r>
          </a:p>
          <a:p>
            <a:endParaRPr lang="en-GB" sz="1400" dirty="0">
              <a:cs typeface="Arial" panose="020B0604020202020204" pitchFamily="34" charset="0"/>
            </a:endParaRPr>
          </a:p>
          <a:p>
            <a:r>
              <a:rPr lang="en-GB" sz="1400" dirty="0">
                <a:cs typeface="Arial" panose="020B0604020202020204" pitchFamily="34" charset="0"/>
              </a:rPr>
              <a:t>This and other principles form the basis of the approach to co-production across adult social care.</a:t>
            </a:r>
          </a:p>
          <a:p>
            <a:pPr>
              <a:spcAft>
                <a:spcPts val="600"/>
              </a:spcAft>
            </a:pPr>
            <a:r>
              <a:rPr lang="en-GB" sz="1400" dirty="0">
                <a:cs typeface="Arial" panose="020B0604020202020204" pitchFamily="34" charset="0"/>
              </a:rPr>
              <a:t> </a:t>
            </a:r>
            <a:endParaRPr lang="en-GB" sz="1300" dirty="0">
              <a:cs typeface="Arial" panose="020B0604020202020204" pitchFamily="34" charset="0"/>
            </a:endParaRPr>
          </a:p>
        </p:txBody>
      </p:sp>
    </p:spTree>
    <p:extLst>
      <p:ext uri="{BB962C8B-B14F-4D97-AF65-F5344CB8AC3E}">
        <p14:creationId xmlns:p14="http://schemas.microsoft.com/office/powerpoint/2010/main" val="418058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2. Definitions</a:t>
            </a:r>
          </a:p>
        </p:txBody>
      </p:sp>
      <p:graphicFrame>
        <p:nvGraphicFramePr>
          <p:cNvPr id="5" name="Diagram 4">
            <a:extLst>
              <a:ext uri="{FF2B5EF4-FFF2-40B4-BE49-F238E27FC236}">
                <a16:creationId xmlns:a16="http://schemas.microsoft.com/office/drawing/2014/main" id="{97D61142-EF26-7930-5E08-074542ADBAAA}"/>
              </a:ext>
            </a:extLst>
          </p:cNvPr>
          <p:cNvGraphicFramePr/>
          <p:nvPr>
            <p:extLst>
              <p:ext uri="{D42A27DB-BD31-4B8C-83A1-F6EECF244321}">
                <p14:modId xmlns:p14="http://schemas.microsoft.com/office/powerpoint/2010/main" val="1084454321"/>
              </p:ext>
            </p:extLst>
          </p:nvPr>
        </p:nvGraphicFramePr>
        <p:xfrm>
          <a:off x="275417" y="459228"/>
          <a:ext cx="11641166" cy="265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0F322CC-B5E2-6A87-FD09-7C3A4CC22DFA}"/>
              </a:ext>
            </a:extLst>
          </p:cNvPr>
          <p:cNvSpPr/>
          <p:nvPr/>
        </p:nvSpPr>
        <p:spPr>
          <a:xfrm>
            <a:off x="275417"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This is the bottom rung of the ladder. People who use services attend an event about services as passive recipients. Their views are not considered important and are not taken into account.</a:t>
            </a:r>
          </a:p>
        </p:txBody>
      </p:sp>
      <p:sp>
        <p:nvSpPr>
          <p:cNvPr id="7" name="Rectangle 6">
            <a:extLst>
              <a:ext uri="{FF2B5EF4-FFF2-40B4-BE49-F238E27FC236}">
                <a16:creationId xmlns:a16="http://schemas.microsoft.com/office/drawing/2014/main" id="{15486FD2-4623-478B-C57F-FD4D420835E8}"/>
              </a:ext>
            </a:extLst>
          </p:cNvPr>
          <p:cNvSpPr/>
          <p:nvPr/>
        </p:nvSpPr>
        <p:spPr>
          <a:xfrm>
            <a:off x="2025798"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The people who use services are helped to understand the service design and delivery so that they gain relevant knowledge about it. </a:t>
            </a:r>
            <a:r>
              <a:rPr lang="en-GB" dirty="0"/>
              <a:t>at this stage.</a:t>
            </a:r>
          </a:p>
        </p:txBody>
      </p:sp>
      <p:sp>
        <p:nvSpPr>
          <p:cNvPr id="8" name="Rectangle 7">
            <a:extLst>
              <a:ext uri="{FF2B5EF4-FFF2-40B4-BE49-F238E27FC236}">
                <a16:creationId xmlns:a16="http://schemas.microsoft.com/office/drawing/2014/main" id="{3F64440E-13CA-23F8-0474-928D16117CE3}"/>
              </a:ext>
            </a:extLst>
          </p:cNvPr>
          <p:cNvSpPr/>
          <p:nvPr/>
        </p:nvSpPr>
        <p:spPr>
          <a:xfrm>
            <a:off x="3729570"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The people responsible for services inform people about the services and explain how they work. This may include telling people what decisions have been made and why</a:t>
            </a:r>
            <a:r>
              <a:rPr lang="en-GB" sz="1400" dirty="0">
                <a:solidFill>
                  <a:schemeClr val="tx1"/>
                </a:solidFill>
              </a:rPr>
              <a:t>.</a:t>
            </a:r>
          </a:p>
        </p:txBody>
      </p:sp>
      <p:sp>
        <p:nvSpPr>
          <p:cNvPr id="9" name="Rectangle 8">
            <a:extLst>
              <a:ext uri="{FF2B5EF4-FFF2-40B4-BE49-F238E27FC236}">
                <a16:creationId xmlns:a16="http://schemas.microsoft.com/office/drawing/2014/main" id="{35A7812B-DA1B-3A3F-72BE-5B565F320A20}"/>
              </a:ext>
            </a:extLst>
          </p:cNvPr>
          <p:cNvSpPr/>
          <p:nvPr/>
        </p:nvSpPr>
        <p:spPr>
          <a:xfrm>
            <a:off x="5373684"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People who use services may be asked to fill in surveys or attend meetings; however this step may be considered tokenistic if they do not have the power to influence or affect change. </a:t>
            </a:r>
          </a:p>
        </p:txBody>
      </p:sp>
      <p:sp>
        <p:nvSpPr>
          <p:cNvPr id="10" name="Rectangle 9">
            <a:extLst>
              <a:ext uri="{FF2B5EF4-FFF2-40B4-BE49-F238E27FC236}">
                <a16:creationId xmlns:a16="http://schemas.microsoft.com/office/drawing/2014/main" id="{B80CAC6B-AEC7-5076-7E3A-B024A672482F}"/>
              </a:ext>
            </a:extLst>
          </p:cNvPr>
          <p:cNvSpPr/>
          <p:nvPr/>
        </p:nvSpPr>
        <p:spPr>
          <a:xfrm>
            <a:off x="7044166"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Compared to the consultation step below, people who use services are given more opportunities to express their views &amp; may be able to influence some decisions, but this depends on what the people responsible for services will allow</a:t>
            </a:r>
            <a:r>
              <a:rPr lang="en-GB" sz="1400" dirty="0">
                <a:solidFill>
                  <a:schemeClr val="tx1"/>
                </a:solidFill>
              </a:rPr>
              <a:t>. </a:t>
            </a:r>
          </a:p>
          <a:p>
            <a:pPr algn="ctr"/>
            <a:endParaRPr lang="en-GB" dirty="0"/>
          </a:p>
        </p:txBody>
      </p:sp>
      <p:sp>
        <p:nvSpPr>
          <p:cNvPr id="11" name="Rectangle 10">
            <a:extLst>
              <a:ext uri="{FF2B5EF4-FFF2-40B4-BE49-F238E27FC236}">
                <a16:creationId xmlns:a16="http://schemas.microsoft.com/office/drawing/2014/main" id="{92088BB4-6D20-9E4D-17C2-0F7D24A33FF1}"/>
              </a:ext>
            </a:extLst>
          </p:cNvPr>
          <p:cNvSpPr/>
          <p:nvPr/>
        </p:nvSpPr>
        <p:spPr>
          <a:xfrm>
            <a:off x="8714648" y="2488557"/>
            <a:ext cx="149123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People who use services are involved in designing services, based on their experiences and ideas. They have genuine influence but have not been involved in ‘seeing it through’</a:t>
            </a:r>
            <a:r>
              <a:rPr lang="en-GB" sz="1400" dirty="0"/>
              <a:t>’</a:t>
            </a:r>
          </a:p>
        </p:txBody>
      </p:sp>
      <p:sp>
        <p:nvSpPr>
          <p:cNvPr id="12" name="Rectangle 11">
            <a:extLst>
              <a:ext uri="{FF2B5EF4-FFF2-40B4-BE49-F238E27FC236}">
                <a16:creationId xmlns:a16="http://schemas.microsoft.com/office/drawing/2014/main" id="{AEA6CDC8-51E7-416B-E443-8B002D13460E}"/>
              </a:ext>
            </a:extLst>
          </p:cNvPr>
          <p:cNvSpPr/>
          <p:nvPr/>
        </p:nvSpPr>
        <p:spPr>
          <a:xfrm>
            <a:off x="10385130" y="2488557"/>
            <a:ext cx="1621919" cy="3273051"/>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dirty="0">
                <a:solidFill>
                  <a:schemeClr val="tx1"/>
                </a:solidFill>
              </a:rPr>
              <a:t>Co-production is an equal relationship between people who use services &amp; the people responsible for services. They work together, from design to delivery, sharing strategic decision-making about policies as well as decisions about the best way to deliver services</a:t>
            </a:r>
          </a:p>
        </p:txBody>
      </p:sp>
      <p:cxnSp>
        <p:nvCxnSpPr>
          <p:cNvPr id="14" name="Straight Connector 13">
            <a:extLst>
              <a:ext uri="{FF2B5EF4-FFF2-40B4-BE49-F238E27FC236}">
                <a16:creationId xmlns:a16="http://schemas.microsoft.com/office/drawing/2014/main" id="{545764E6-2832-BE7E-9A27-6FBE5E3D3567}"/>
              </a:ext>
            </a:extLst>
          </p:cNvPr>
          <p:cNvCxnSpPr>
            <a:endCxn id="6" idx="0"/>
          </p:cNvCxnSpPr>
          <p:nvPr/>
        </p:nvCxnSpPr>
        <p:spPr>
          <a:xfrm>
            <a:off x="1018572" y="2326511"/>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EE33C9-1814-1BA4-3169-ACAAC088AA54}"/>
              </a:ext>
            </a:extLst>
          </p:cNvPr>
          <p:cNvCxnSpPr>
            <a:cxnSpLocks/>
          </p:cNvCxnSpPr>
          <p:nvPr/>
        </p:nvCxnSpPr>
        <p:spPr>
          <a:xfrm>
            <a:off x="2792891" y="2316865"/>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9860E-C1B6-7389-A775-7E3734B4048E}"/>
              </a:ext>
            </a:extLst>
          </p:cNvPr>
          <p:cNvCxnSpPr>
            <a:cxnSpLocks/>
            <a:endCxn id="8" idx="0"/>
          </p:cNvCxnSpPr>
          <p:nvPr/>
        </p:nvCxnSpPr>
        <p:spPr>
          <a:xfrm>
            <a:off x="4475190" y="2326511"/>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ACA23B-616A-BA71-25EF-05D0AA513733}"/>
              </a:ext>
            </a:extLst>
          </p:cNvPr>
          <p:cNvCxnSpPr>
            <a:cxnSpLocks/>
            <a:endCxn id="9" idx="0"/>
          </p:cNvCxnSpPr>
          <p:nvPr/>
        </p:nvCxnSpPr>
        <p:spPr>
          <a:xfrm>
            <a:off x="6119304" y="2316865"/>
            <a:ext cx="0" cy="171692"/>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12838F-A9EF-BCDE-4D88-24EC0A0F1098}"/>
              </a:ext>
            </a:extLst>
          </p:cNvPr>
          <p:cNvCxnSpPr>
            <a:cxnSpLocks/>
            <a:endCxn id="10" idx="0"/>
          </p:cNvCxnSpPr>
          <p:nvPr/>
        </p:nvCxnSpPr>
        <p:spPr>
          <a:xfrm>
            <a:off x="7789786" y="2326511"/>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3ECA89-F25E-FFB2-2AE3-F80A9906CE7A}"/>
              </a:ext>
            </a:extLst>
          </p:cNvPr>
          <p:cNvCxnSpPr>
            <a:cxnSpLocks/>
            <a:endCxn id="11" idx="0"/>
          </p:cNvCxnSpPr>
          <p:nvPr/>
        </p:nvCxnSpPr>
        <p:spPr>
          <a:xfrm>
            <a:off x="9460268" y="2316865"/>
            <a:ext cx="0" cy="171692"/>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FC3570-69A5-85E0-8787-A3DCEAC26559}"/>
              </a:ext>
            </a:extLst>
          </p:cNvPr>
          <p:cNvCxnSpPr>
            <a:cxnSpLocks/>
            <a:endCxn id="12" idx="0"/>
          </p:cNvCxnSpPr>
          <p:nvPr/>
        </p:nvCxnSpPr>
        <p:spPr>
          <a:xfrm>
            <a:off x="11196090" y="2326511"/>
            <a:ext cx="0" cy="162046"/>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D789834-69B9-6870-E265-5950D74BE7B9}"/>
              </a:ext>
            </a:extLst>
          </p:cNvPr>
          <p:cNvSpPr/>
          <p:nvPr/>
        </p:nvSpPr>
        <p:spPr>
          <a:xfrm>
            <a:off x="320651" y="755469"/>
            <a:ext cx="11641165" cy="68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dirty="0">
                <a:solidFill>
                  <a:schemeClr val="tx1"/>
                </a:solidFill>
              </a:rPr>
              <a:t>We use the Think Local, Act Personal definition of co-production; using their ‘ladder of participation’ that is set out below.</a:t>
            </a:r>
            <a:endParaRPr lang="en-GB" dirty="0">
              <a:solidFill>
                <a:schemeClr val="tx1"/>
              </a:solidFill>
            </a:endParaRPr>
          </a:p>
        </p:txBody>
      </p:sp>
    </p:spTree>
    <p:extLst>
      <p:ext uri="{BB962C8B-B14F-4D97-AF65-F5344CB8AC3E}">
        <p14:creationId xmlns:p14="http://schemas.microsoft.com/office/powerpoint/2010/main" val="283597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3. Co-production in staff practice</a:t>
            </a:r>
          </a:p>
        </p:txBody>
      </p:sp>
      <p:sp>
        <p:nvSpPr>
          <p:cNvPr id="3" name="Rectangle 2">
            <a:extLst>
              <a:ext uri="{FF2B5EF4-FFF2-40B4-BE49-F238E27FC236}">
                <a16:creationId xmlns:a16="http://schemas.microsoft.com/office/drawing/2014/main" id="{E8FDD160-82C0-3652-4B0E-7A33D4645920}"/>
              </a:ext>
            </a:extLst>
          </p:cNvPr>
          <p:cNvSpPr/>
          <p:nvPr/>
        </p:nvSpPr>
        <p:spPr>
          <a:xfrm>
            <a:off x="448759" y="1402885"/>
            <a:ext cx="5803183" cy="4816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Points to consider:</a:t>
            </a:r>
          </a:p>
          <a:p>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The aim of co-production in staff practice is to complete assessments, support plans and reviews together, in equal partnership with the person who needs care and support and their friends and family.</a:t>
            </a:r>
          </a:p>
          <a:p>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This is based on the principle of “doing with”, not “doing to”; recognising the person’s expertise as someone with lived experience of care needs.</a:t>
            </a:r>
          </a:p>
          <a:p>
            <a:pPr marL="285750" indent="-285750">
              <a:buFont typeface="Arial" panose="020B0604020202020204" pitchFamily="34" charset="0"/>
              <a:buChar char="•"/>
            </a:pPr>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Co-production is part of strengths-based practice. Assessment and support planning provide opportunities for practitioners and people with lived experience to work together co-productively to define goals and outcomes and to design the support needed to achieve these, focusing on what people can or could do, and what needs to be in place so they can use these assets to improve their outcomes and lives.  More information on this is </a:t>
            </a:r>
            <a:r>
              <a:rPr lang="en-GB" sz="1300" dirty="0">
                <a:solidFill>
                  <a:schemeClr val="tx1"/>
                </a:solidFill>
                <a:hlinkClick r:id="rId3"/>
              </a:rPr>
              <a:t>here</a:t>
            </a:r>
            <a:r>
              <a:rPr lang="en-GB" sz="1300" dirty="0">
                <a:solidFill>
                  <a:schemeClr val="tx1"/>
                </a:solidFill>
              </a:rPr>
              <a:t>.   </a:t>
            </a:r>
          </a:p>
          <a:p>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Advocacy can support people who need support to express their needs and wishes. </a:t>
            </a:r>
          </a:p>
          <a:p>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The Practice Standards related to co-production and staff practice are opposite, providing guidance on what is expected.</a:t>
            </a:r>
          </a:p>
          <a:p>
            <a:pPr marL="285750" indent="-285750">
              <a:buFont typeface="Arial" panose="020B0604020202020204" pitchFamily="34" charset="0"/>
              <a:buChar char="•"/>
            </a:pPr>
            <a:endParaRPr lang="en-GB" sz="1300" dirty="0">
              <a:solidFill>
                <a:schemeClr val="tx1"/>
              </a:solidFill>
            </a:endParaRPr>
          </a:p>
          <a:p>
            <a:pPr marL="285750" indent="-285750">
              <a:buFont typeface="Arial" panose="020B0604020202020204" pitchFamily="34" charset="0"/>
              <a:buChar char="•"/>
            </a:pPr>
            <a:endParaRPr lang="en-GB" sz="1300" dirty="0">
              <a:solidFill>
                <a:schemeClr val="tx1"/>
              </a:solidFill>
            </a:endParaRPr>
          </a:p>
          <a:p>
            <a:endParaRPr lang="en-GB" sz="1300" dirty="0">
              <a:solidFill>
                <a:schemeClr val="tx1"/>
              </a:solidFill>
            </a:endParaRPr>
          </a:p>
          <a:p>
            <a:endParaRPr lang="en-GB" sz="1300" b="1" dirty="0">
              <a:solidFill>
                <a:srgbClr val="339966"/>
              </a:solidFill>
            </a:endParaRP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17B1B713-F919-ED44-42F6-2D5FFBE28D00}"/>
              </a:ext>
            </a:extLst>
          </p:cNvPr>
          <p:cNvSpPr txBox="1"/>
          <p:nvPr/>
        </p:nvSpPr>
        <p:spPr>
          <a:xfrm>
            <a:off x="6345864" y="1628312"/>
            <a:ext cx="4988442" cy="3893374"/>
          </a:xfrm>
          <a:prstGeom prst="rect">
            <a:avLst/>
          </a:prstGeom>
          <a:solidFill>
            <a:srgbClr val="339966">
              <a:alpha val="42000"/>
            </a:srgbClr>
          </a:solidFill>
          <a:ln>
            <a:solidFill>
              <a:srgbClr val="E30311"/>
            </a:solidFill>
          </a:ln>
        </p:spPr>
        <p:txBody>
          <a:bodyPr wrap="square">
            <a:spAutoFit/>
          </a:bodyPr>
          <a:lstStyle/>
          <a:p>
            <a:r>
              <a:rPr lang="en-GB" sz="1300" b="1" dirty="0">
                <a:cs typeface="Arial" panose="020B0604020202020204" pitchFamily="34" charset="0"/>
              </a:rPr>
              <a:t>Practice standards - assessments</a:t>
            </a:r>
          </a:p>
          <a:p>
            <a:endParaRPr lang="en-GB" sz="1300" dirty="0"/>
          </a:p>
          <a:p>
            <a:endParaRPr lang="en-GB" sz="1300" dirty="0"/>
          </a:p>
          <a:p>
            <a:r>
              <a:rPr lang="en-GB" sz="1300" dirty="0"/>
              <a:t>2.2 I will work within the broader frameworks of strength-based practice; personalisation, self-determination, human rights and the social model of disability and help to identify the adults’ strengths and build a relationship with them to understand their story, by recording their wishes, feelings and views (including those that may lack mental capacity) as part of the assessment, when identifying their needs.</a:t>
            </a:r>
          </a:p>
          <a:p>
            <a:r>
              <a:rPr lang="en-GB" sz="1300" dirty="0"/>
              <a:t> </a:t>
            </a:r>
          </a:p>
          <a:p>
            <a:endParaRPr lang="en-GB" sz="1300" dirty="0"/>
          </a:p>
          <a:p>
            <a:r>
              <a:rPr lang="en-GB" sz="1300" dirty="0"/>
              <a:t>2.3 I will seek to understand what wellbeing means for the person, so that I may know their values, their story, their strengths and talents and how they are currently being supported to live their life with regards to what outcomes they may desire and how they contribute to their community. </a:t>
            </a:r>
          </a:p>
          <a:p>
            <a:endParaRPr lang="en-GB" sz="1300" b="1" dirty="0">
              <a:cs typeface="Arial" panose="020B0604020202020204" pitchFamily="34" charset="0"/>
            </a:endParaRPr>
          </a:p>
          <a:p>
            <a:endParaRPr lang="en-GB" sz="1300" b="1" dirty="0">
              <a:cs typeface="Arial" panose="020B0604020202020204" pitchFamily="34" charset="0"/>
            </a:endParaRPr>
          </a:p>
        </p:txBody>
      </p:sp>
      <p:sp>
        <p:nvSpPr>
          <p:cNvPr id="5" name="TextBox 4">
            <a:extLst>
              <a:ext uri="{FF2B5EF4-FFF2-40B4-BE49-F238E27FC236}">
                <a16:creationId xmlns:a16="http://schemas.microsoft.com/office/drawing/2014/main" id="{8C313B70-11BF-5991-6EB8-4876159765AE}"/>
              </a:ext>
            </a:extLst>
          </p:cNvPr>
          <p:cNvSpPr txBox="1"/>
          <p:nvPr/>
        </p:nvSpPr>
        <p:spPr>
          <a:xfrm>
            <a:off x="448759" y="855622"/>
            <a:ext cx="10885547" cy="292388"/>
          </a:xfrm>
          <a:prstGeom prst="rect">
            <a:avLst/>
          </a:prstGeom>
          <a:solidFill>
            <a:srgbClr val="339966">
              <a:alpha val="42000"/>
            </a:srgbClr>
          </a:solidFill>
          <a:ln>
            <a:solidFill>
              <a:srgbClr val="E30311"/>
            </a:solidFill>
          </a:ln>
        </p:spPr>
        <p:txBody>
          <a:bodyPr wrap="square">
            <a:spAutoFit/>
          </a:bodyPr>
          <a:lstStyle/>
          <a:p>
            <a:r>
              <a:rPr lang="en-GB" sz="1300" dirty="0">
                <a:cs typeface="Arial" panose="020B0604020202020204" pitchFamily="34" charset="0"/>
              </a:rPr>
              <a:t>Aimed at: Practitioners working in adult social care.</a:t>
            </a:r>
          </a:p>
        </p:txBody>
      </p:sp>
    </p:spTree>
    <p:extLst>
      <p:ext uri="{BB962C8B-B14F-4D97-AF65-F5344CB8AC3E}">
        <p14:creationId xmlns:p14="http://schemas.microsoft.com/office/powerpoint/2010/main" val="215955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4. Co-production and service design</a:t>
            </a:r>
          </a:p>
        </p:txBody>
      </p:sp>
      <p:sp>
        <p:nvSpPr>
          <p:cNvPr id="3" name="Rectangle 2">
            <a:extLst>
              <a:ext uri="{FF2B5EF4-FFF2-40B4-BE49-F238E27FC236}">
                <a16:creationId xmlns:a16="http://schemas.microsoft.com/office/drawing/2014/main" id="{E8FDD160-82C0-3652-4B0E-7A33D4645920}"/>
              </a:ext>
            </a:extLst>
          </p:cNvPr>
          <p:cNvSpPr/>
          <p:nvPr/>
        </p:nvSpPr>
        <p:spPr>
          <a:xfrm>
            <a:off x="402153" y="1383400"/>
            <a:ext cx="7731753"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4.1 Service specifications – points to consider:</a:t>
            </a:r>
          </a:p>
          <a:p>
            <a:pPr marL="285750" indent="-285750">
              <a:buFont typeface="Arial" panose="020B0604020202020204" pitchFamily="34" charset="0"/>
              <a:buChar char="•"/>
            </a:pPr>
            <a:r>
              <a:rPr lang="en-GB" sz="1300" dirty="0">
                <a:solidFill>
                  <a:schemeClr val="tx1"/>
                </a:solidFill>
              </a:rPr>
              <a:t>The aim here is to co-design care and support services are articulate this in the specification.</a:t>
            </a:r>
          </a:p>
          <a:p>
            <a:pPr marL="285750" indent="-285750">
              <a:buFont typeface="Arial" panose="020B0604020202020204" pitchFamily="34" charset="0"/>
              <a:buChar char="•"/>
            </a:pPr>
            <a:r>
              <a:rPr lang="en-GB" sz="1300" dirty="0">
                <a:solidFill>
                  <a:schemeClr val="tx1"/>
                </a:solidFill>
              </a:rPr>
              <a:t>A useful first step is to review and use existing feedback from people with lived experience.</a:t>
            </a:r>
          </a:p>
          <a:p>
            <a:pPr marL="285750" indent="-285750">
              <a:buFont typeface="Arial" panose="020B0604020202020204" pitchFamily="34" charset="0"/>
              <a:buChar char="•"/>
            </a:pPr>
            <a:r>
              <a:rPr lang="en-GB" sz="1300" dirty="0">
                <a:solidFill>
                  <a:schemeClr val="tx1"/>
                </a:solidFill>
              </a:rPr>
              <a:t>Then work with people who currently use services - e.g., via focus groups or interviews -  to see what is working well and should be maintained, what could improve, and what would best fit future needs and wishes. Agree key elements of the service specification.</a:t>
            </a:r>
          </a:p>
          <a:p>
            <a:endParaRPr lang="en-GB" sz="800" dirty="0">
              <a:solidFill>
                <a:schemeClr val="tx1"/>
              </a:solidFill>
            </a:endParaRPr>
          </a:p>
          <a:p>
            <a:r>
              <a:rPr lang="en-GB" sz="1300" b="1" dirty="0">
                <a:solidFill>
                  <a:srgbClr val="339966"/>
                </a:solidFill>
              </a:rPr>
              <a:t>4.2 Tendering panels</a:t>
            </a:r>
          </a:p>
          <a:p>
            <a:pPr marL="285750" indent="-285750">
              <a:buFont typeface="Arial" panose="020B0604020202020204" pitchFamily="34" charset="0"/>
              <a:buChar char="•"/>
            </a:pPr>
            <a:r>
              <a:rPr lang="en-GB" sz="1300" dirty="0">
                <a:solidFill>
                  <a:schemeClr val="tx1"/>
                </a:solidFill>
              </a:rPr>
              <a:t>The aim is to involve people who use services in tendering panels, to decide together who should provide services.</a:t>
            </a:r>
          </a:p>
          <a:p>
            <a:pPr marL="285750" indent="-285750">
              <a:buFont typeface="Arial" panose="020B0604020202020204" pitchFamily="34" charset="0"/>
              <a:buChar char="•"/>
            </a:pPr>
            <a:r>
              <a:rPr lang="en-GB" sz="1300" dirty="0">
                <a:solidFill>
                  <a:schemeClr val="tx1"/>
                </a:solidFill>
              </a:rPr>
              <a:t>There are different formats this can take – e.g., separate panels, joining panels, setting questions.</a:t>
            </a:r>
          </a:p>
          <a:p>
            <a:pPr marL="285750" indent="-285750">
              <a:buFont typeface="Arial" panose="020B0604020202020204" pitchFamily="34" charset="0"/>
              <a:buChar char="•"/>
            </a:pPr>
            <a:r>
              <a:rPr lang="en-GB" sz="1300" dirty="0">
                <a:solidFill>
                  <a:schemeClr val="tx1"/>
                </a:solidFill>
              </a:rPr>
              <a:t>Think through the support people may need to get involved – including via pre-meets etc. </a:t>
            </a:r>
          </a:p>
          <a:p>
            <a:pPr marL="285750" indent="-285750">
              <a:buFont typeface="Arial" panose="020B0604020202020204" pitchFamily="34" charset="0"/>
              <a:buChar char="•"/>
            </a:pPr>
            <a:endParaRPr lang="en-GB" sz="800" b="1" dirty="0">
              <a:solidFill>
                <a:srgbClr val="339966"/>
              </a:solidFill>
            </a:endParaRPr>
          </a:p>
          <a:p>
            <a:r>
              <a:rPr lang="en-GB" sz="1300" b="1" dirty="0">
                <a:solidFill>
                  <a:srgbClr val="339966"/>
                </a:solidFill>
              </a:rPr>
              <a:t>4.3 Strategy</a:t>
            </a:r>
          </a:p>
          <a:p>
            <a:pPr marL="285750" indent="-285750">
              <a:buFont typeface="Arial" panose="020B0604020202020204" pitchFamily="34" charset="0"/>
              <a:buChar char="•"/>
            </a:pPr>
            <a:r>
              <a:rPr lang="en-GB" sz="1300" dirty="0">
                <a:solidFill>
                  <a:schemeClr val="tx1"/>
                </a:solidFill>
              </a:rPr>
              <a:t>The aim is to co-design a future ambition and strategic plan on a topic related to social care.</a:t>
            </a:r>
          </a:p>
          <a:p>
            <a:pPr marL="285750" indent="-285750">
              <a:buFont typeface="Arial" panose="020B0604020202020204" pitchFamily="34" charset="0"/>
              <a:buChar char="•"/>
            </a:pPr>
            <a:r>
              <a:rPr lang="en-GB" sz="1300" dirty="0">
                <a:solidFill>
                  <a:schemeClr val="tx1"/>
                </a:solidFill>
              </a:rPr>
              <a:t>A useful first step is to review and use existing feedback from people with lived experience.</a:t>
            </a:r>
          </a:p>
          <a:p>
            <a:pPr marL="285750" indent="-285750">
              <a:buFont typeface="Arial" panose="020B0604020202020204" pitchFamily="34" charset="0"/>
              <a:buChar char="•"/>
            </a:pPr>
            <a:r>
              <a:rPr lang="en-GB" sz="1300" dirty="0">
                <a:solidFill>
                  <a:schemeClr val="tx1"/>
                </a:solidFill>
              </a:rPr>
              <a:t>Then gather ongoing insights from people impacted by the strategy – e.g., carry out outreach or form a reference group, to agree a particular future ambition, priorities, outcomes and actions. </a:t>
            </a:r>
          </a:p>
          <a:p>
            <a:pPr marL="285750" indent="-285750">
              <a:buFont typeface="Arial" panose="020B0604020202020204" pitchFamily="34" charset="0"/>
              <a:buChar char="•"/>
            </a:pPr>
            <a:r>
              <a:rPr lang="en-GB" sz="1300" dirty="0">
                <a:solidFill>
                  <a:schemeClr val="tx1"/>
                </a:solidFill>
              </a:rPr>
              <a:t>This should start before any formal consultation starts.</a:t>
            </a:r>
          </a:p>
          <a:p>
            <a:endParaRPr lang="en-GB" sz="800" b="1" dirty="0">
              <a:solidFill>
                <a:srgbClr val="339966"/>
              </a:solidFill>
            </a:endParaRPr>
          </a:p>
          <a:p>
            <a:r>
              <a:rPr lang="en-GB" sz="1300" b="1" dirty="0">
                <a:solidFill>
                  <a:srgbClr val="339966"/>
                </a:solidFill>
              </a:rPr>
              <a:t>4.4 Policy </a:t>
            </a:r>
          </a:p>
          <a:p>
            <a:pPr marL="285750" indent="-285750">
              <a:buFont typeface="Arial" panose="020B0604020202020204" pitchFamily="34" charset="0"/>
              <a:buChar char="•"/>
            </a:pPr>
            <a:r>
              <a:rPr lang="en-GB" sz="1300" dirty="0">
                <a:solidFill>
                  <a:schemeClr val="tx1"/>
                </a:solidFill>
              </a:rPr>
              <a:t>The aim is to agree together a policy approach to a particular issue, e.g., complaints or charging</a:t>
            </a:r>
          </a:p>
          <a:p>
            <a:pPr marL="285750" indent="-285750">
              <a:buFont typeface="Arial" panose="020B0604020202020204" pitchFamily="34" charset="0"/>
              <a:buChar char="•"/>
            </a:pPr>
            <a:r>
              <a:rPr lang="en-GB" sz="1300" dirty="0">
                <a:solidFill>
                  <a:schemeClr val="tx1"/>
                </a:solidFill>
              </a:rPr>
              <a:t>A useful first step is to review and use existing feedback from people with lived experience </a:t>
            </a:r>
          </a:p>
          <a:p>
            <a:pPr marL="285750" indent="-285750">
              <a:buFont typeface="Arial" panose="020B0604020202020204" pitchFamily="34" charset="0"/>
              <a:buChar char="•"/>
            </a:pPr>
            <a:r>
              <a:rPr lang="en-GB" sz="1300" dirty="0">
                <a:solidFill>
                  <a:schemeClr val="tx1"/>
                </a:solidFill>
              </a:rPr>
              <a:t>Then speak to people impacted by the policy, e.g., via focus groups and agree an approach on areas where discretion can be applied.</a:t>
            </a:r>
          </a:p>
          <a:p>
            <a:pPr marL="285750" indent="-285750">
              <a:buFont typeface="Arial" panose="020B0604020202020204" pitchFamily="34" charset="0"/>
              <a:buChar char="•"/>
            </a:pPr>
            <a:r>
              <a:rPr lang="en-GB" sz="1300" dirty="0">
                <a:solidFill>
                  <a:schemeClr val="tx1"/>
                </a:solidFill>
              </a:rPr>
              <a:t>This should start before any formal consultation starts.</a:t>
            </a:r>
          </a:p>
          <a:p>
            <a:pPr marL="285750" indent="-285750">
              <a:buFont typeface="Arial" panose="020B0604020202020204" pitchFamily="34" charset="0"/>
              <a:buChar char="•"/>
            </a:pPr>
            <a:endParaRPr lang="en-GB" sz="13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17B1B713-F919-ED44-42F6-2D5FFBE28D00}"/>
              </a:ext>
            </a:extLst>
          </p:cNvPr>
          <p:cNvSpPr txBox="1"/>
          <p:nvPr/>
        </p:nvSpPr>
        <p:spPr>
          <a:xfrm>
            <a:off x="8410353" y="1520785"/>
            <a:ext cx="2970561" cy="4016484"/>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300" b="1" dirty="0">
                <a:latin typeface="+mj-lt"/>
                <a:cs typeface="Arial" panose="020B0604020202020204" pitchFamily="34" charset="0"/>
              </a:rPr>
              <a:t>Case study - co-produced Carer Charter</a:t>
            </a:r>
          </a:p>
          <a:p>
            <a:pPr>
              <a:spcAft>
                <a:spcPts val="600"/>
              </a:spcAft>
            </a:pPr>
            <a:endParaRPr lang="en-GB" sz="1300" dirty="0">
              <a:latin typeface="+mj-lt"/>
              <a:cs typeface="Arial" panose="020B0604020202020204" pitchFamily="34" charset="0"/>
            </a:endParaRPr>
          </a:p>
          <a:p>
            <a:pPr>
              <a:spcAft>
                <a:spcPts val="600"/>
              </a:spcAft>
            </a:pPr>
            <a:r>
              <a:rPr lang="en-GB" sz="1300" kern="0" dirty="0">
                <a:effectLst/>
                <a:latin typeface="+mj-lt"/>
                <a:ea typeface="Calibri" panose="020F0502020204030204" pitchFamily="34" charset="0"/>
              </a:rPr>
              <a:t>The 2022-25 </a:t>
            </a:r>
            <a:r>
              <a:rPr lang="en-GB" sz="1300" kern="0" dirty="0">
                <a:effectLst/>
                <a:latin typeface="+mj-lt"/>
                <a:ea typeface="Calibri" panose="020F0502020204030204" pitchFamily="34" charset="0"/>
                <a:hlinkClick r:id="rId3"/>
              </a:rPr>
              <a:t>Carer Charter </a:t>
            </a:r>
            <a:r>
              <a:rPr lang="en-GB" sz="1300" u="sng" kern="0" dirty="0">
                <a:solidFill>
                  <a:srgbClr val="0563C1"/>
                </a:solidFill>
                <a:effectLst/>
                <a:latin typeface="+mj-lt"/>
                <a:ea typeface="Calibri" panose="020F0502020204030204" pitchFamily="34" charset="0"/>
                <a:cs typeface="Times New Roman" panose="02020603050405020304" pitchFamily="18" charset="0"/>
                <a:hlinkClick r:id="rId3"/>
              </a:rPr>
              <a:t>Action Plan</a:t>
            </a:r>
            <a:r>
              <a:rPr lang="en-GB" sz="1300" kern="0" dirty="0">
                <a:effectLst/>
                <a:latin typeface="+mj-lt"/>
                <a:ea typeface="Calibri" panose="020F0502020204030204" pitchFamily="34" charset="0"/>
                <a:hlinkClick r:id="rId3"/>
              </a:rPr>
              <a:t> </a:t>
            </a:r>
            <a:r>
              <a:rPr lang="en-GB" sz="1300" kern="0" dirty="0">
                <a:effectLst/>
                <a:latin typeface="+mj-lt"/>
                <a:ea typeface="Calibri" panose="020F0502020204030204" pitchFamily="34" charset="0"/>
              </a:rPr>
              <a:t>is our commitment and plan to continue to identify and support carers, co-produced with carers through joint working with carer forum members, surveys and online feedback.</a:t>
            </a:r>
            <a:endParaRPr lang="en-GB" sz="1300" kern="0" dirty="0">
              <a:effectLst/>
              <a:latin typeface="+mj-lt"/>
              <a:ea typeface="Calibri" panose="020F0502020204030204" pitchFamily="34" charset="0"/>
              <a:cs typeface="Arial" panose="020B0604020202020204" pitchFamily="34" charset="0"/>
            </a:endParaRPr>
          </a:p>
          <a:p>
            <a:pPr>
              <a:spcAft>
                <a:spcPts val="600"/>
              </a:spcAft>
            </a:pPr>
            <a:r>
              <a:rPr lang="en-GB" sz="1300" kern="0" dirty="0">
                <a:latin typeface="+mj-lt"/>
                <a:ea typeface="Calibri" panose="020F0502020204030204" pitchFamily="34" charset="0"/>
                <a:cs typeface="Arial" panose="020B0604020202020204" pitchFamily="34" charset="0"/>
              </a:rPr>
              <a:t>The Carer Charter is made up of a set of “I” statements, describing the outcomes that support to carers is aimed at achieving. These statements were co-produced with carers and form the basis of the </a:t>
            </a:r>
            <a:r>
              <a:rPr lang="en-GB" sz="1300" kern="0" dirty="0">
                <a:latin typeface="+mj-lt"/>
                <a:ea typeface="Calibri" panose="020F0502020204030204" pitchFamily="34" charset="0"/>
                <a:cs typeface="Arial" panose="020B0604020202020204" pitchFamily="34" charset="0"/>
                <a:hlinkClick r:id="rId3"/>
              </a:rPr>
              <a:t>carer action plan</a:t>
            </a:r>
            <a:r>
              <a:rPr lang="en-GB" sz="1300" kern="0" dirty="0">
                <a:latin typeface="+mj-lt"/>
                <a:ea typeface="Calibri" panose="020F0502020204030204" pitchFamily="34" charset="0"/>
                <a:cs typeface="Arial" panose="020B0604020202020204" pitchFamily="34" charset="0"/>
              </a:rPr>
              <a:t>.</a:t>
            </a:r>
            <a:endParaRPr lang="en-GB" sz="1400" dirty="0">
              <a:cs typeface="Arial" panose="020B0604020202020204" pitchFamily="34" charset="0"/>
            </a:endParaRPr>
          </a:p>
          <a:p>
            <a:pPr>
              <a:spcAft>
                <a:spcPts val="600"/>
              </a:spcAft>
            </a:pPr>
            <a:endParaRPr lang="en-GB" sz="1400" dirty="0">
              <a:cs typeface="Arial" panose="020B0604020202020204" pitchFamily="34" charset="0"/>
            </a:endParaRPr>
          </a:p>
        </p:txBody>
      </p:sp>
      <p:sp>
        <p:nvSpPr>
          <p:cNvPr id="5" name="TextBox 4">
            <a:extLst>
              <a:ext uri="{FF2B5EF4-FFF2-40B4-BE49-F238E27FC236}">
                <a16:creationId xmlns:a16="http://schemas.microsoft.com/office/drawing/2014/main" id="{A53E76EF-1E70-25D6-C7C0-2484CDF18BB5}"/>
              </a:ext>
            </a:extLst>
          </p:cNvPr>
          <p:cNvSpPr txBox="1"/>
          <p:nvPr/>
        </p:nvSpPr>
        <p:spPr>
          <a:xfrm>
            <a:off x="448759" y="855622"/>
            <a:ext cx="10885547" cy="292388"/>
          </a:xfrm>
          <a:prstGeom prst="rect">
            <a:avLst/>
          </a:prstGeom>
          <a:solidFill>
            <a:srgbClr val="339966">
              <a:alpha val="42000"/>
            </a:srgbClr>
          </a:solidFill>
          <a:ln>
            <a:solidFill>
              <a:srgbClr val="E30311"/>
            </a:solidFill>
          </a:ln>
        </p:spPr>
        <p:txBody>
          <a:bodyPr wrap="square">
            <a:spAutoFit/>
          </a:bodyPr>
          <a:lstStyle/>
          <a:p>
            <a:r>
              <a:rPr lang="en-GB" sz="1300" dirty="0">
                <a:cs typeface="Arial" panose="020B0604020202020204" pitchFamily="34" charset="0"/>
              </a:rPr>
              <a:t>Aimed at: Commissioners and staff working on strategy, policy and projects.</a:t>
            </a:r>
          </a:p>
        </p:txBody>
      </p:sp>
    </p:spTree>
    <p:extLst>
      <p:ext uri="{BB962C8B-B14F-4D97-AF65-F5344CB8AC3E}">
        <p14:creationId xmlns:p14="http://schemas.microsoft.com/office/powerpoint/2010/main" val="184642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5. Co-produced decision-making and service delivery</a:t>
            </a:r>
          </a:p>
        </p:txBody>
      </p:sp>
      <p:sp>
        <p:nvSpPr>
          <p:cNvPr id="3" name="Rectangle 2">
            <a:extLst>
              <a:ext uri="{FF2B5EF4-FFF2-40B4-BE49-F238E27FC236}">
                <a16:creationId xmlns:a16="http://schemas.microsoft.com/office/drawing/2014/main" id="{E8FDD160-82C0-3652-4B0E-7A33D4645920}"/>
              </a:ext>
            </a:extLst>
          </p:cNvPr>
          <p:cNvSpPr/>
          <p:nvPr/>
        </p:nvSpPr>
        <p:spPr>
          <a:xfrm>
            <a:off x="365883" y="1316840"/>
            <a:ext cx="8257122"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5.1 Representation on Boards</a:t>
            </a:r>
          </a:p>
          <a:p>
            <a:pPr marL="285750" indent="-285750">
              <a:buFont typeface="Arial" panose="020B0604020202020204" pitchFamily="34" charset="0"/>
              <a:buChar char="•"/>
            </a:pPr>
            <a:r>
              <a:rPr lang="en-GB" sz="1300" dirty="0">
                <a:solidFill>
                  <a:schemeClr val="tx1"/>
                </a:solidFill>
              </a:rPr>
              <a:t>The aim here is to make decisions together in key governance meetings with people with lived experience.</a:t>
            </a:r>
          </a:p>
          <a:p>
            <a:pPr marL="285750" indent="-285750">
              <a:buFont typeface="Arial" panose="020B0604020202020204" pitchFamily="34" charset="0"/>
              <a:buChar char="•"/>
            </a:pPr>
            <a:r>
              <a:rPr lang="en-GB" sz="1300" dirty="0">
                <a:solidFill>
                  <a:schemeClr val="tx1"/>
                </a:solidFill>
              </a:rPr>
              <a:t>A useful first step is to think through how the person/people will be identified or recruited, what support might be needed and how it will be provided, payment, whether attendees are acting as representatives and how the meetings might change to be more inclusive.</a:t>
            </a:r>
          </a:p>
          <a:p>
            <a:pPr marL="285750" indent="-285750">
              <a:buFont typeface="Arial" panose="020B0604020202020204" pitchFamily="34" charset="0"/>
              <a:buChar char="•"/>
            </a:pPr>
            <a:r>
              <a:rPr lang="en-GB" sz="1300" dirty="0">
                <a:solidFill>
                  <a:schemeClr val="tx1"/>
                </a:solidFill>
              </a:rPr>
              <a:t>A number of different formats are possible depending on needs and wishes of attendees.</a:t>
            </a:r>
          </a:p>
          <a:p>
            <a:endParaRPr lang="en-GB" sz="800" dirty="0">
              <a:solidFill>
                <a:srgbClr val="339966"/>
              </a:solidFill>
            </a:endParaRPr>
          </a:p>
          <a:p>
            <a:r>
              <a:rPr lang="en-GB" sz="1300" b="1" dirty="0">
                <a:solidFill>
                  <a:srgbClr val="339966"/>
                </a:solidFill>
              </a:rPr>
              <a:t>5.2 Working with volunteers</a:t>
            </a:r>
          </a:p>
          <a:p>
            <a:pPr marL="285750" indent="-285750">
              <a:buFont typeface="Arial" panose="020B0604020202020204" pitchFamily="34" charset="0"/>
              <a:buChar char="•"/>
            </a:pPr>
            <a:r>
              <a:rPr lang="en-GB" sz="1300" dirty="0">
                <a:solidFill>
                  <a:schemeClr val="tx1"/>
                </a:solidFill>
              </a:rPr>
              <a:t>The aim is to work with volunteers with experience of social care on specific pieces of work together.</a:t>
            </a:r>
          </a:p>
          <a:p>
            <a:pPr marL="285750" indent="-285750">
              <a:buFont typeface="Arial" panose="020B0604020202020204" pitchFamily="34" charset="0"/>
              <a:buChar char="•"/>
            </a:pPr>
            <a:r>
              <a:rPr lang="en-GB" sz="1300" dirty="0">
                <a:solidFill>
                  <a:schemeClr val="tx1"/>
                </a:solidFill>
              </a:rPr>
              <a:t>A useful first step is to think through recruitment, support and any expenses.</a:t>
            </a:r>
          </a:p>
          <a:p>
            <a:pPr marL="285750" indent="-285750">
              <a:buFont typeface="Arial" panose="020B0604020202020204" pitchFamily="34" charset="0"/>
              <a:buChar char="•"/>
            </a:pPr>
            <a:r>
              <a:rPr lang="en-GB" sz="1300" dirty="0">
                <a:solidFill>
                  <a:schemeClr val="tx1"/>
                </a:solidFill>
              </a:rPr>
              <a:t>Doing this links with broader aims to support those most likely to experience employment barriers to get work experience (e.g., adults with a learning disability)</a:t>
            </a:r>
            <a:endParaRPr lang="en-GB" sz="1300" dirty="0">
              <a:solidFill>
                <a:srgbClr val="339966"/>
              </a:solidFill>
            </a:endParaRPr>
          </a:p>
          <a:p>
            <a:endParaRPr lang="en-GB" sz="800" b="1" dirty="0">
              <a:solidFill>
                <a:srgbClr val="339966"/>
              </a:solidFill>
            </a:endParaRPr>
          </a:p>
          <a:p>
            <a:r>
              <a:rPr lang="en-GB" sz="1300" b="1" dirty="0">
                <a:solidFill>
                  <a:srgbClr val="339966"/>
                </a:solidFill>
              </a:rPr>
              <a:t>5.3 Working with people who need care and support</a:t>
            </a:r>
          </a:p>
          <a:p>
            <a:pPr marL="285750" indent="-285750">
              <a:buFont typeface="Arial" panose="020B0604020202020204" pitchFamily="34" charset="0"/>
              <a:buChar char="•"/>
            </a:pPr>
            <a:r>
              <a:rPr lang="en-GB" sz="1300" dirty="0">
                <a:solidFill>
                  <a:schemeClr val="tx1"/>
                </a:solidFill>
              </a:rPr>
              <a:t>Working with people to deliver services can be done in different ways, including commissioning the voluntary and community sector to work with people (e.g., on a specific topic) or by commissioning things like peer support groups in mental health or substance misuse.</a:t>
            </a:r>
          </a:p>
          <a:p>
            <a:pPr marL="285750" indent="-285750">
              <a:buFont typeface="Arial" panose="020B0604020202020204" pitchFamily="34" charset="0"/>
              <a:buChar char="•"/>
            </a:pPr>
            <a:r>
              <a:rPr lang="en-GB" sz="1300" dirty="0">
                <a:solidFill>
                  <a:schemeClr val="tx1"/>
                </a:solidFill>
              </a:rPr>
              <a:t>This is likely to require resources, support and payment; and timescales, outputs and outcomes will need to be thought through. </a:t>
            </a:r>
          </a:p>
          <a:p>
            <a:endParaRPr lang="en-GB" sz="800" b="1" dirty="0">
              <a:solidFill>
                <a:srgbClr val="339966"/>
              </a:solidFill>
            </a:endParaRPr>
          </a:p>
          <a:p>
            <a:r>
              <a:rPr lang="en-GB" sz="1400" b="1" dirty="0">
                <a:solidFill>
                  <a:srgbClr val="339966"/>
                </a:solidFill>
              </a:rPr>
              <a:t>5.4 Employment </a:t>
            </a:r>
          </a:p>
          <a:p>
            <a:pPr marL="285750" indent="-285750">
              <a:buFont typeface="Arial" panose="020B0604020202020204" pitchFamily="34" charset="0"/>
              <a:buChar char="•"/>
            </a:pPr>
            <a:r>
              <a:rPr lang="en-GB" sz="1300" dirty="0">
                <a:solidFill>
                  <a:schemeClr val="tx1"/>
                </a:solidFill>
              </a:rPr>
              <a:t>The aim is to employ people with lived experience of care within the sector.</a:t>
            </a:r>
          </a:p>
          <a:p>
            <a:pPr marL="285750" indent="-285750">
              <a:buFont typeface="Arial" panose="020B0604020202020204" pitchFamily="34" charset="0"/>
              <a:buChar char="•"/>
            </a:pPr>
            <a:r>
              <a:rPr lang="en-GB" sz="1300" dirty="0">
                <a:solidFill>
                  <a:schemeClr val="tx1"/>
                </a:solidFill>
              </a:rPr>
              <a:t>A useful first step might be to meet with postholders or services who support adults with support needs into employment. </a:t>
            </a:r>
          </a:p>
          <a:p>
            <a:pPr marL="285750" indent="-285750">
              <a:buFont typeface="Arial" panose="020B0604020202020204" pitchFamily="34" charset="0"/>
              <a:buChar char="•"/>
            </a:pPr>
            <a:r>
              <a:rPr lang="en-GB" sz="1300" dirty="0">
                <a:solidFill>
                  <a:schemeClr val="tx1"/>
                </a:solidFill>
              </a:rPr>
              <a:t>Think through the role, accessible recruitment, flexible working arrangements and support.</a:t>
            </a:r>
          </a:p>
          <a:p>
            <a:pPr marL="285750" indent="-285750">
              <a:buFont typeface="Arial" panose="020B0604020202020204" pitchFamily="34" charset="0"/>
              <a:buChar char="•"/>
            </a:pPr>
            <a:r>
              <a:rPr lang="en-GB" sz="1300" dirty="0">
                <a:solidFill>
                  <a:schemeClr val="tx1"/>
                </a:solidFill>
              </a:rPr>
              <a:t>Doing this links with broader aims to support adults with a learning disability, mental health issue and carers into employment.</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D13F1FF9-684A-F720-CDA7-897FE7D0A6D7}"/>
              </a:ext>
            </a:extLst>
          </p:cNvPr>
          <p:cNvSpPr txBox="1"/>
          <p:nvPr/>
        </p:nvSpPr>
        <p:spPr>
          <a:xfrm>
            <a:off x="8878186" y="1480282"/>
            <a:ext cx="2456120" cy="3385542"/>
          </a:xfrm>
          <a:prstGeom prst="rect">
            <a:avLst/>
          </a:prstGeom>
          <a:solidFill>
            <a:srgbClr val="339966">
              <a:alpha val="40000"/>
            </a:srgbClr>
          </a:solidFill>
          <a:ln w="9525">
            <a:solidFill>
              <a:srgbClr val="E30311"/>
            </a:solidFill>
          </a:ln>
        </p:spPr>
        <p:txBody>
          <a:bodyPr wrap="square">
            <a:spAutoFit/>
          </a:bodyPr>
          <a:lstStyle/>
          <a:p>
            <a:pPr>
              <a:spcAft>
                <a:spcPts val="600"/>
              </a:spcAft>
            </a:pPr>
            <a:r>
              <a:rPr lang="en-GB" sz="1400" b="1" dirty="0">
                <a:cs typeface="Arial" panose="020B0604020202020204" pitchFamily="34" charset="0"/>
              </a:rPr>
              <a:t>Case study - </a:t>
            </a:r>
            <a:r>
              <a:rPr lang="en-GB" sz="1300" b="1" dirty="0">
                <a:latin typeface="+mj-lt"/>
                <a:cs typeface="Arial" panose="020B0604020202020204" pitchFamily="34" charset="0"/>
              </a:rPr>
              <a:t>Working with a volunteer to gather feedback from people </a:t>
            </a:r>
          </a:p>
          <a:p>
            <a:pPr marL="285750" indent="-285750">
              <a:buFont typeface="Arial" panose="020B0604020202020204" pitchFamily="34" charset="0"/>
              <a:buChar char="•"/>
            </a:pPr>
            <a:r>
              <a:rPr lang="en-GB" sz="1300" dirty="0">
                <a:latin typeface="+mj-lt"/>
                <a:cs typeface="Arial" panose="020B0604020202020204" pitchFamily="34" charset="0"/>
              </a:rPr>
              <a:t>A volunteer based in the commissioning service makes </a:t>
            </a:r>
            <a:r>
              <a:rPr lang="en-GB" sz="1300" kern="0" dirty="0">
                <a:effectLst/>
                <a:latin typeface="+mj-lt"/>
                <a:ea typeface="Calibri" panose="020F0502020204030204" pitchFamily="34" charset="0"/>
              </a:rPr>
              <a:t>regular ‘spot check’ phone calls to people getting homecare or a direct payments to check on their experience and get feedback.</a:t>
            </a:r>
          </a:p>
          <a:p>
            <a:pPr marL="285750" indent="-285750">
              <a:buFont typeface="Arial" panose="020B0604020202020204" pitchFamily="34" charset="0"/>
              <a:buChar char="•"/>
            </a:pPr>
            <a:r>
              <a:rPr lang="en-GB" sz="1300" kern="0" dirty="0">
                <a:latin typeface="+mj-lt"/>
                <a:ea typeface="Calibri" panose="020F0502020204030204" pitchFamily="34" charset="0"/>
                <a:cs typeface="Arial" panose="020B0604020202020204" pitchFamily="34" charset="0"/>
              </a:rPr>
              <a:t>Around 10 people are phoned each week by the volunteer. Findings are followed-up and used by the commissioning team.</a:t>
            </a:r>
            <a:endParaRPr lang="en-GB" sz="1400" dirty="0">
              <a:cs typeface="Arial" panose="020B0604020202020204" pitchFamily="34" charset="0"/>
            </a:endParaRPr>
          </a:p>
        </p:txBody>
      </p:sp>
      <p:sp>
        <p:nvSpPr>
          <p:cNvPr id="6" name="TextBox 5">
            <a:extLst>
              <a:ext uri="{FF2B5EF4-FFF2-40B4-BE49-F238E27FC236}">
                <a16:creationId xmlns:a16="http://schemas.microsoft.com/office/drawing/2014/main" id="{ABA260E1-C2AC-B8F4-8E58-3B23EEB67EF5}"/>
              </a:ext>
            </a:extLst>
          </p:cNvPr>
          <p:cNvSpPr txBox="1"/>
          <p:nvPr/>
        </p:nvSpPr>
        <p:spPr>
          <a:xfrm>
            <a:off x="448759" y="855622"/>
            <a:ext cx="10885547" cy="292388"/>
          </a:xfrm>
          <a:prstGeom prst="rect">
            <a:avLst/>
          </a:prstGeom>
          <a:solidFill>
            <a:srgbClr val="339966">
              <a:alpha val="42000"/>
            </a:srgbClr>
          </a:solidFill>
          <a:ln>
            <a:solidFill>
              <a:srgbClr val="E30311"/>
            </a:solidFill>
          </a:ln>
        </p:spPr>
        <p:txBody>
          <a:bodyPr wrap="square">
            <a:spAutoFit/>
          </a:bodyPr>
          <a:lstStyle/>
          <a:p>
            <a:r>
              <a:rPr lang="en-GB" sz="1300" dirty="0">
                <a:cs typeface="Arial" panose="020B0604020202020204" pitchFamily="34" charset="0"/>
              </a:rPr>
              <a:t>Aimed at: Managers, commissioners and staff supporting Boards</a:t>
            </a:r>
          </a:p>
        </p:txBody>
      </p:sp>
    </p:spTree>
    <p:extLst>
      <p:ext uri="{BB962C8B-B14F-4D97-AF65-F5344CB8AC3E}">
        <p14:creationId xmlns:p14="http://schemas.microsoft.com/office/powerpoint/2010/main" val="36443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6. Co-produced staff recruitment and training</a:t>
            </a:r>
          </a:p>
        </p:txBody>
      </p:sp>
      <p:sp>
        <p:nvSpPr>
          <p:cNvPr id="3" name="Rectangle 2">
            <a:extLst>
              <a:ext uri="{FF2B5EF4-FFF2-40B4-BE49-F238E27FC236}">
                <a16:creationId xmlns:a16="http://schemas.microsoft.com/office/drawing/2014/main" id="{E8FDD160-82C0-3652-4B0E-7A33D4645920}"/>
              </a:ext>
            </a:extLst>
          </p:cNvPr>
          <p:cNvSpPr/>
          <p:nvPr/>
        </p:nvSpPr>
        <p:spPr>
          <a:xfrm>
            <a:off x="365883" y="1277075"/>
            <a:ext cx="7544740"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6.1 Staff JD’s and interview questions</a:t>
            </a:r>
          </a:p>
          <a:p>
            <a:pPr marL="285750" indent="-285750">
              <a:buFont typeface="Arial" panose="020B0604020202020204" pitchFamily="34" charset="0"/>
              <a:buChar char="•"/>
            </a:pPr>
            <a:r>
              <a:rPr lang="en-GB" sz="1300" dirty="0">
                <a:solidFill>
                  <a:schemeClr val="tx1"/>
                </a:solidFill>
              </a:rPr>
              <a:t>The aim here is to co-design recruitment processes to reflect the views of people who need support. This could include agreeing what staff qualities should be in the Person Specification, and/or agreeing one or all interview questions with people who need support.</a:t>
            </a:r>
          </a:p>
          <a:p>
            <a:pPr marL="285750" indent="-285750">
              <a:buFont typeface="Arial" panose="020B0604020202020204" pitchFamily="34" charset="0"/>
              <a:buChar char="•"/>
            </a:pPr>
            <a:r>
              <a:rPr lang="en-GB" sz="1300" dirty="0">
                <a:solidFill>
                  <a:schemeClr val="tx1"/>
                </a:solidFill>
              </a:rPr>
              <a:t>A useful first step is to review and use existing feedback from people with lived experience.</a:t>
            </a:r>
          </a:p>
          <a:p>
            <a:pPr marL="285750" indent="-285750">
              <a:buFont typeface="Arial" panose="020B0604020202020204" pitchFamily="34" charset="0"/>
              <a:buChar char="•"/>
            </a:pPr>
            <a:r>
              <a:rPr lang="en-GB" sz="1300" dirty="0">
                <a:solidFill>
                  <a:schemeClr val="tx1"/>
                </a:solidFill>
              </a:rPr>
              <a:t>Work with people who currently use services - e.g., via focus groups or interviews -  to agree on the Person Specification and/or interview questions.</a:t>
            </a:r>
          </a:p>
          <a:p>
            <a:endParaRPr lang="en-GB" sz="800" b="1" dirty="0">
              <a:solidFill>
                <a:srgbClr val="339966"/>
              </a:solidFill>
            </a:endParaRPr>
          </a:p>
          <a:p>
            <a:r>
              <a:rPr lang="en-GB" sz="1300" b="1" dirty="0">
                <a:solidFill>
                  <a:srgbClr val="339966"/>
                </a:solidFill>
              </a:rPr>
              <a:t>6.2 Staff interview panels</a:t>
            </a:r>
          </a:p>
          <a:p>
            <a:pPr marL="285750" indent="-285750">
              <a:buFont typeface="Arial" panose="020B0604020202020204" pitchFamily="34" charset="0"/>
              <a:buChar char="•"/>
            </a:pPr>
            <a:r>
              <a:rPr lang="en-GB" sz="1300" dirty="0">
                <a:solidFill>
                  <a:schemeClr val="tx1"/>
                </a:solidFill>
              </a:rPr>
              <a:t>The aim  here is to make a joint decision on shortlisted candidates at interview. This could be through people setting questions, having a separate panel, or joining a staff interview panel.</a:t>
            </a:r>
          </a:p>
          <a:p>
            <a:pPr marL="285750" indent="-285750">
              <a:buFont typeface="Arial" panose="020B0604020202020204" pitchFamily="34" charset="0"/>
              <a:buChar char="•"/>
            </a:pPr>
            <a:r>
              <a:rPr lang="en-GB" sz="1300" dirty="0">
                <a:solidFill>
                  <a:schemeClr val="tx1"/>
                </a:solidFill>
              </a:rPr>
              <a:t>A useful first step is to think through how to identify/recruit people interested in getting involved, checking conflicts of interest, training, pre-meets, support and payment. Liaise with HR on this.</a:t>
            </a:r>
          </a:p>
          <a:p>
            <a:endParaRPr lang="en-GB" sz="800" dirty="0">
              <a:solidFill>
                <a:srgbClr val="339966"/>
              </a:solidFill>
            </a:endParaRPr>
          </a:p>
          <a:p>
            <a:r>
              <a:rPr lang="en-GB" sz="1300" b="1" dirty="0">
                <a:solidFill>
                  <a:srgbClr val="339966"/>
                </a:solidFill>
              </a:rPr>
              <a:t>6.3 Designing staff or partner training</a:t>
            </a:r>
          </a:p>
          <a:p>
            <a:pPr marL="285750" indent="-285750">
              <a:buFont typeface="Arial" panose="020B0604020202020204" pitchFamily="34" charset="0"/>
              <a:buChar char="•"/>
            </a:pPr>
            <a:r>
              <a:rPr lang="en-GB" sz="1300" dirty="0">
                <a:solidFill>
                  <a:schemeClr val="tx1"/>
                </a:solidFill>
              </a:rPr>
              <a:t>The aim here is to co-design staff or partner training so that it reflects the needs and wishes of people with lived experience – e.g.; recent training on identifying hidden carers.</a:t>
            </a:r>
          </a:p>
          <a:p>
            <a:pPr marL="285750" indent="-285750">
              <a:buFont typeface="Arial" panose="020B0604020202020204" pitchFamily="34" charset="0"/>
              <a:buChar char="•"/>
            </a:pPr>
            <a:r>
              <a:rPr lang="en-GB" sz="1300" dirty="0">
                <a:solidFill>
                  <a:schemeClr val="tx1"/>
                </a:solidFill>
              </a:rPr>
              <a:t>A useful first step is to review and use existing feedback from people with lived experience.</a:t>
            </a:r>
          </a:p>
          <a:p>
            <a:pPr marL="285750" indent="-285750">
              <a:buFont typeface="Arial" panose="020B0604020202020204" pitchFamily="34" charset="0"/>
              <a:buChar char="•"/>
            </a:pPr>
            <a:r>
              <a:rPr lang="en-GB" sz="1300" dirty="0">
                <a:solidFill>
                  <a:schemeClr val="tx1"/>
                </a:solidFill>
              </a:rPr>
              <a:t>Work with people who have experience of the training topic - e.g., via focus groups or interviews -  on what the training should include.</a:t>
            </a:r>
          </a:p>
          <a:p>
            <a:endParaRPr lang="en-GB" sz="800" b="1" dirty="0">
              <a:solidFill>
                <a:srgbClr val="339966"/>
              </a:solidFill>
            </a:endParaRPr>
          </a:p>
          <a:p>
            <a:r>
              <a:rPr lang="en-GB" sz="1300" b="1" dirty="0">
                <a:solidFill>
                  <a:srgbClr val="339966"/>
                </a:solidFill>
              </a:rPr>
              <a:t>6.4 Delivering staff or partner training</a:t>
            </a:r>
          </a:p>
          <a:p>
            <a:pPr marL="285750" indent="-285750">
              <a:buFont typeface="Arial" panose="020B0604020202020204" pitchFamily="34" charset="0"/>
              <a:buChar char="•"/>
            </a:pPr>
            <a:r>
              <a:rPr lang="en-GB" sz="1300" dirty="0">
                <a:solidFill>
                  <a:schemeClr val="tx1"/>
                </a:solidFill>
              </a:rPr>
              <a:t>The aim here is to work with people with lived experience to deliver training to staff or partners. This could be done by working with a provider organisation, or directly with people. </a:t>
            </a:r>
          </a:p>
          <a:p>
            <a:pPr marL="285750" indent="-285750">
              <a:buFont typeface="Arial" panose="020B0604020202020204" pitchFamily="34" charset="0"/>
              <a:buChar char="•"/>
            </a:pPr>
            <a:r>
              <a:rPr lang="en-GB" sz="1300" dirty="0">
                <a:solidFill>
                  <a:schemeClr val="tx1"/>
                </a:solidFill>
              </a:rPr>
              <a:t>The format could be people telling their stories (e.g.; via a short film) as part of training, or leading whole virtual or in-person training sessions.</a:t>
            </a:r>
          </a:p>
          <a:p>
            <a:pPr marL="285750" indent="-285750">
              <a:buFont typeface="Arial" panose="020B0604020202020204" pitchFamily="34" charset="0"/>
              <a:buChar char="•"/>
            </a:pPr>
            <a:r>
              <a:rPr lang="en-GB" sz="1300" dirty="0">
                <a:solidFill>
                  <a:schemeClr val="tx1"/>
                </a:solidFill>
              </a:rPr>
              <a:t>A useful first step is to think through support, resources, logistics, support and payment.</a:t>
            </a:r>
            <a:endParaRPr lang="en-GB" sz="1300" b="1" dirty="0">
              <a:solidFill>
                <a:srgbClr val="339966"/>
              </a:solidFill>
            </a:endParaRPr>
          </a:p>
          <a:p>
            <a:pPr marL="285750" indent="-285750">
              <a:buFont typeface="Arial" panose="020B0604020202020204" pitchFamily="34" charset="0"/>
              <a:buChar char="•"/>
            </a:pPr>
            <a:endParaRPr lang="en-GB" sz="13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511BD0AA-94EC-0E3A-0C46-BFCB1F79DB52}"/>
              </a:ext>
            </a:extLst>
          </p:cNvPr>
          <p:cNvSpPr txBox="1"/>
          <p:nvPr/>
        </p:nvSpPr>
        <p:spPr>
          <a:xfrm>
            <a:off x="8059478" y="1391466"/>
            <a:ext cx="3274827" cy="4632037"/>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400" b="1" dirty="0">
                <a:cs typeface="Arial" panose="020B0604020202020204" pitchFamily="34" charset="0"/>
              </a:rPr>
              <a:t>Case study - Involvement in staff interview panels</a:t>
            </a:r>
          </a:p>
          <a:p>
            <a:pPr marL="285750" indent="-285750">
              <a:spcAft>
                <a:spcPts val="600"/>
              </a:spcAft>
              <a:buFont typeface="Arial" panose="020B0604020202020204" pitchFamily="34" charset="0"/>
              <a:buChar char="•"/>
            </a:pPr>
            <a:r>
              <a:rPr lang="en-GB" sz="1300" dirty="0">
                <a:cs typeface="Arial" panose="020B0604020202020204" pitchFamily="34" charset="0"/>
              </a:rPr>
              <a:t>In one organisation, a programme was put in place to interview staff with people with lived experience.</a:t>
            </a:r>
          </a:p>
          <a:p>
            <a:pPr marL="285750" indent="-285750">
              <a:spcAft>
                <a:spcPts val="600"/>
              </a:spcAft>
              <a:buFont typeface="Arial" panose="020B0604020202020204" pitchFamily="34" charset="0"/>
              <a:buChar char="•"/>
            </a:pPr>
            <a:r>
              <a:rPr lang="en-GB" sz="1300" dirty="0">
                <a:cs typeface="Arial" panose="020B0604020202020204" pitchFamily="34" charset="0"/>
              </a:rPr>
              <a:t>HR provided half-day recruitment and selection training to people with lived experience of mental health issues and social care.</a:t>
            </a:r>
          </a:p>
          <a:p>
            <a:pPr marL="285750" indent="-285750">
              <a:spcAft>
                <a:spcPts val="600"/>
              </a:spcAft>
              <a:buFont typeface="Arial" panose="020B0604020202020204" pitchFamily="34" charset="0"/>
              <a:buChar char="•"/>
            </a:pPr>
            <a:r>
              <a:rPr lang="en-GB" sz="1300" dirty="0">
                <a:cs typeface="Arial" panose="020B0604020202020204" pitchFamily="34" charset="0"/>
              </a:rPr>
              <a:t>People interested in being part of an interview panel at the end of training were contacted every time an interview was planned. One trained person was included in an interview panel, agreeing interview questions and scoring candidate answers.</a:t>
            </a:r>
          </a:p>
          <a:p>
            <a:pPr marL="285750" indent="-285750">
              <a:spcAft>
                <a:spcPts val="600"/>
              </a:spcAft>
              <a:buFont typeface="Arial" panose="020B0604020202020204" pitchFamily="34" charset="0"/>
              <a:buChar char="•"/>
            </a:pPr>
            <a:r>
              <a:rPr lang="en-GB" sz="1300" dirty="0">
                <a:cs typeface="Arial" panose="020B0604020202020204" pitchFamily="34" charset="0"/>
              </a:rPr>
              <a:t>Feedback from those who participated was that the experience increased their confidence and gave useful insights on job recruitment processes.</a:t>
            </a:r>
          </a:p>
        </p:txBody>
      </p:sp>
      <p:sp>
        <p:nvSpPr>
          <p:cNvPr id="5" name="TextBox 4">
            <a:extLst>
              <a:ext uri="{FF2B5EF4-FFF2-40B4-BE49-F238E27FC236}">
                <a16:creationId xmlns:a16="http://schemas.microsoft.com/office/drawing/2014/main" id="{6D32DF43-69B5-7DE0-0FEA-6A44D2F2E507}"/>
              </a:ext>
            </a:extLst>
          </p:cNvPr>
          <p:cNvSpPr txBox="1"/>
          <p:nvPr/>
        </p:nvSpPr>
        <p:spPr>
          <a:xfrm>
            <a:off x="448759" y="855622"/>
            <a:ext cx="10885547" cy="292388"/>
          </a:xfrm>
          <a:prstGeom prst="rect">
            <a:avLst/>
          </a:prstGeom>
          <a:solidFill>
            <a:srgbClr val="339966">
              <a:alpha val="42000"/>
            </a:srgbClr>
          </a:solidFill>
          <a:ln>
            <a:solidFill>
              <a:srgbClr val="E30311"/>
            </a:solidFill>
          </a:ln>
        </p:spPr>
        <p:txBody>
          <a:bodyPr wrap="square">
            <a:spAutoFit/>
          </a:bodyPr>
          <a:lstStyle/>
          <a:p>
            <a:r>
              <a:rPr lang="en-GB" sz="1300" dirty="0">
                <a:cs typeface="Arial" panose="020B0604020202020204" pitchFamily="34" charset="0"/>
              </a:rPr>
              <a:t>Aimed at: All managers</a:t>
            </a:r>
          </a:p>
        </p:txBody>
      </p:sp>
    </p:spTree>
    <p:extLst>
      <p:ext uri="{BB962C8B-B14F-4D97-AF65-F5344CB8AC3E}">
        <p14:creationId xmlns:p14="http://schemas.microsoft.com/office/powerpoint/2010/main" val="110825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7. Co-produced evaluation and monitoring</a:t>
            </a:r>
          </a:p>
        </p:txBody>
      </p:sp>
      <p:sp>
        <p:nvSpPr>
          <p:cNvPr id="3" name="Rectangle 2">
            <a:extLst>
              <a:ext uri="{FF2B5EF4-FFF2-40B4-BE49-F238E27FC236}">
                <a16:creationId xmlns:a16="http://schemas.microsoft.com/office/drawing/2014/main" id="{E8FDD160-82C0-3652-4B0E-7A33D4645920}"/>
              </a:ext>
            </a:extLst>
          </p:cNvPr>
          <p:cNvSpPr/>
          <p:nvPr/>
        </p:nvSpPr>
        <p:spPr>
          <a:xfrm>
            <a:off x="365883" y="1328417"/>
            <a:ext cx="7108805" cy="4997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7.1 Mystery shopping</a:t>
            </a:r>
          </a:p>
          <a:p>
            <a:pPr marL="285750" indent="-285750">
              <a:buFont typeface="Arial" panose="020B0604020202020204" pitchFamily="34" charset="0"/>
              <a:buChar char="•"/>
            </a:pPr>
            <a:r>
              <a:rPr lang="en-GB" sz="1300" dirty="0">
                <a:solidFill>
                  <a:schemeClr val="tx1"/>
                </a:solidFill>
              </a:rPr>
              <a:t>The aim here is to gather insights with people with lived experience on the quality of adult social care via mystery shopping. This could include mystery shopping phone calls or observation visits at places that provide information and advice.</a:t>
            </a:r>
          </a:p>
          <a:p>
            <a:pPr marL="285750" indent="-285750">
              <a:buFont typeface="Arial" panose="020B0604020202020204" pitchFamily="34" charset="0"/>
              <a:buChar char="•"/>
            </a:pPr>
            <a:r>
              <a:rPr lang="en-GB" sz="1300" dirty="0">
                <a:solidFill>
                  <a:schemeClr val="tx1"/>
                </a:solidFill>
              </a:rPr>
              <a:t>A useful first step is to think through training requirements, support, payment, information governance considerations.</a:t>
            </a:r>
          </a:p>
          <a:p>
            <a:pPr marL="285750" indent="-285750">
              <a:buFont typeface="Arial" panose="020B0604020202020204" pitchFamily="34" charset="0"/>
              <a:buChar char="•"/>
            </a:pPr>
            <a:r>
              <a:rPr lang="en-GB" sz="1300" dirty="0">
                <a:solidFill>
                  <a:schemeClr val="tx1"/>
                </a:solidFill>
              </a:rPr>
              <a:t>The services being ‘mystery shopped’ will also need to be engaged with this work.</a:t>
            </a:r>
          </a:p>
          <a:p>
            <a:endParaRPr lang="en-GB" sz="1300" b="1" dirty="0">
              <a:solidFill>
                <a:srgbClr val="339966"/>
              </a:solidFill>
            </a:endParaRPr>
          </a:p>
          <a:p>
            <a:r>
              <a:rPr lang="en-GB" sz="1300" b="1" dirty="0">
                <a:solidFill>
                  <a:srgbClr val="339966"/>
                </a:solidFill>
              </a:rPr>
              <a:t>7.2 Enter-and-view visits</a:t>
            </a:r>
          </a:p>
          <a:p>
            <a:pPr marL="285750" indent="-285750">
              <a:buFont typeface="Arial" panose="020B0604020202020204" pitchFamily="34" charset="0"/>
              <a:buChar char="•"/>
            </a:pPr>
            <a:r>
              <a:rPr lang="en-GB" sz="1300" dirty="0">
                <a:solidFill>
                  <a:schemeClr val="tx1"/>
                </a:solidFill>
              </a:rPr>
              <a:t>Healthwatch have a legal power to visit health and care services and see them in action.</a:t>
            </a:r>
          </a:p>
          <a:p>
            <a:pPr marL="285750" indent="-285750">
              <a:buFont typeface="Arial" panose="020B0604020202020204" pitchFamily="34" charset="0"/>
              <a:buChar char="•"/>
            </a:pPr>
            <a:r>
              <a:rPr lang="en-GB" sz="1300" dirty="0">
                <a:solidFill>
                  <a:schemeClr val="tx1"/>
                </a:solidFill>
              </a:rPr>
              <a:t>In adult social care, this includes care homes, day centres and supported housing. Healthwatch put together a picture of what people think of the care they are receiving and write a report as a result. A report with findings is provided to the service and commissioner.</a:t>
            </a:r>
          </a:p>
          <a:p>
            <a:pPr marL="285750" indent="-285750">
              <a:buFont typeface="Arial" panose="020B0604020202020204" pitchFamily="34" charset="0"/>
              <a:buChar char="•"/>
            </a:pPr>
            <a:r>
              <a:rPr lang="en-GB" sz="1300" dirty="0">
                <a:solidFill>
                  <a:schemeClr val="tx1"/>
                </a:solidFill>
              </a:rPr>
              <a:t>A similar model could be replicated elsewhere in social care.</a:t>
            </a:r>
          </a:p>
          <a:p>
            <a:endParaRPr lang="en-GB" sz="1300" b="1" dirty="0">
              <a:solidFill>
                <a:srgbClr val="339966"/>
              </a:solidFill>
            </a:endParaRPr>
          </a:p>
          <a:p>
            <a:r>
              <a:rPr lang="en-GB" sz="1300" b="1" dirty="0">
                <a:solidFill>
                  <a:srgbClr val="339966"/>
                </a:solidFill>
              </a:rPr>
              <a:t>7.3 Monitoring information</a:t>
            </a:r>
          </a:p>
          <a:p>
            <a:pPr marL="285750" indent="-285750">
              <a:buFont typeface="Arial" panose="020B0604020202020204" pitchFamily="34" charset="0"/>
              <a:buChar char="•"/>
            </a:pPr>
            <a:r>
              <a:rPr lang="en-GB" sz="1300" dirty="0">
                <a:solidFill>
                  <a:schemeClr val="tx1"/>
                </a:solidFill>
              </a:rPr>
              <a:t>The aim here is to monitor the quality of care or any specific issues together with people with lived experience and agree any improvement actions. This could be by regularly reviewing monitoring data or visiting and checking services.</a:t>
            </a:r>
          </a:p>
          <a:p>
            <a:pPr marL="285750" indent="-285750">
              <a:buFont typeface="Arial" panose="020B0604020202020204" pitchFamily="34" charset="0"/>
              <a:buChar char="•"/>
            </a:pPr>
            <a:r>
              <a:rPr lang="en-GB" sz="1300" dirty="0">
                <a:solidFill>
                  <a:schemeClr val="tx1"/>
                </a:solidFill>
              </a:rPr>
              <a:t>A useful first step is to think through the accessibility of the monitoring information and how and when it will be discussed and presented.</a:t>
            </a:r>
          </a:p>
          <a:p>
            <a:pPr marL="285750" indent="-285750">
              <a:buFont typeface="Arial" panose="020B0604020202020204" pitchFamily="34" charset="0"/>
              <a:buChar char="•"/>
            </a:pPr>
            <a:r>
              <a:rPr lang="en-GB" sz="1300" dirty="0">
                <a:solidFill>
                  <a:schemeClr val="tx1"/>
                </a:solidFill>
              </a:rPr>
              <a:t>Monitoring information on adult social care could be done by setting up new group of people with lived experience, or regular attendance at an existing meeting or Board. </a:t>
            </a:r>
          </a:p>
          <a:p>
            <a:pPr marL="285750" indent="-285750">
              <a:buFont typeface="Arial" panose="020B0604020202020204" pitchFamily="34" charset="0"/>
              <a:buChar char="•"/>
            </a:pPr>
            <a:endParaRPr lang="en-GB" sz="1400" dirty="0">
              <a:solidFill>
                <a:srgbClr val="339966"/>
              </a:solidFill>
            </a:endParaRPr>
          </a:p>
          <a:p>
            <a:endParaRPr lang="en-GB" sz="1400" b="1" dirty="0">
              <a:solidFill>
                <a:srgbClr val="339966"/>
              </a:solidFill>
            </a:endParaRPr>
          </a:p>
          <a:p>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F5C36681-8CF7-674D-D8EB-B5B160F74126}"/>
              </a:ext>
            </a:extLst>
          </p:cNvPr>
          <p:cNvSpPr txBox="1"/>
          <p:nvPr/>
        </p:nvSpPr>
        <p:spPr>
          <a:xfrm>
            <a:off x="7780784" y="4014874"/>
            <a:ext cx="3553522" cy="1738938"/>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300" b="1" dirty="0">
                <a:cs typeface="Arial" panose="020B0604020202020204" pitchFamily="34" charset="0"/>
              </a:rPr>
              <a:t>Case study - Healthwatch Barking and Dagenham Enter and View visit</a:t>
            </a:r>
          </a:p>
          <a:p>
            <a:pPr marL="285750" indent="-285750">
              <a:spcAft>
                <a:spcPts val="600"/>
              </a:spcAft>
              <a:buFont typeface="Arial" panose="020B0604020202020204" pitchFamily="34" charset="0"/>
              <a:buChar char="•"/>
            </a:pPr>
            <a:r>
              <a:rPr lang="en-GB" sz="1300" dirty="0">
                <a:cs typeface="Arial" panose="020B0604020202020204" pitchFamily="34" charset="0"/>
              </a:rPr>
              <a:t>Healthwatch Enter-and-View visits include those to care homes carried out in 2019.</a:t>
            </a:r>
          </a:p>
          <a:p>
            <a:pPr marL="285750" indent="-285750">
              <a:spcAft>
                <a:spcPts val="600"/>
              </a:spcAft>
              <a:buFont typeface="Arial" panose="020B0604020202020204" pitchFamily="34" charset="0"/>
              <a:buChar char="•"/>
            </a:pPr>
            <a:r>
              <a:rPr lang="en-GB" sz="1300" dirty="0">
                <a:cs typeface="Arial" panose="020B0604020202020204" pitchFamily="34" charset="0"/>
              </a:rPr>
              <a:t>Reports with findings are available to view </a:t>
            </a:r>
            <a:r>
              <a:rPr lang="en-GB" sz="1300" dirty="0">
                <a:cs typeface="Arial" panose="020B0604020202020204" pitchFamily="34" charset="0"/>
                <a:hlinkClick r:id="rId2"/>
              </a:rPr>
              <a:t>here</a:t>
            </a:r>
            <a:r>
              <a:rPr lang="en-GB" sz="1300" dirty="0">
                <a:cs typeface="Arial" panose="020B0604020202020204" pitchFamily="34" charset="0"/>
              </a:rPr>
              <a:t>.</a:t>
            </a:r>
          </a:p>
          <a:p>
            <a:pPr>
              <a:spcAft>
                <a:spcPts val="600"/>
              </a:spcAft>
            </a:pPr>
            <a:endParaRPr lang="en-GB" sz="1400" dirty="0">
              <a:cs typeface="Arial" panose="020B0604020202020204" pitchFamily="34" charset="0"/>
            </a:endParaRPr>
          </a:p>
        </p:txBody>
      </p:sp>
      <p:sp>
        <p:nvSpPr>
          <p:cNvPr id="5" name="TextBox 4">
            <a:extLst>
              <a:ext uri="{FF2B5EF4-FFF2-40B4-BE49-F238E27FC236}">
                <a16:creationId xmlns:a16="http://schemas.microsoft.com/office/drawing/2014/main" id="{B80CDE39-E237-8400-CC34-CFF0378F453F}"/>
              </a:ext>
            </a:extLst>
          </p:cNvPr>
          <p:cNvSpPr txBox="1"/>
          <p:nvPr/>
        </p:nvSpPr>
        <p:spPr>
          <a:xfrm>
            <a:off x="7780784" y="1583082"/>
            <a:ext cx="3553522" cy="2062103"/>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400" b="1" dirty="0">
                <a:cs typeface="Arial" panose="020B0604020202020204" pitchFamily="34" charset="0"/>
              </a:rPr>
              <a:t>Case study</a:t>
            </a:r>
          </a:p>
          <a:p>
            <a:pPr>
              <a:spcAft>
                <a:spcPts val="600"/>
              </a:spcAft>
            </a:pPr>
            <a:r>
              <a:rPr lang="en-GB" sz="1300" dirty="0">
                <a:cs typeface="Arial" panose="020B0604020202020204" pitchFamily="34" charset="0"/>
              </a:rPr>
              <a:t>In one local authority area, commissioners worked with people who used mental health services to train people to be ‘quality assessors’. Quality assessors then carried out site visits to check services with a commissioner, using a framework to judge how well providers were operating.</a:t>
            </a:r>
          </a:p>
          <a:p>
            <a:pPr>
              <a:spcAft>
                <a:spcPts val="600"/>
              </a:spcAft>
            </a:pPr>
            <a:endParaRPr lang="en-GB" sz="1300" dirty="0">
              <a:cs typeface="Arial" panose="020B0604020202020204" pitchFamily="34" charset="0"/>
            </a:endParaRPr>
          </a:p>
        </p:txBody>
      </p:sp>
      <p:sp>
        <p:nvSpPr>
          <p:cNvPr id="6" name="TextBox 5">
            <a:extLst>
              <a:ext uri="{FF2B5EF4-FFF2-40B4-BE49-F238E27FC236}">
                <a16:creationId xmlns:a16="http://schemas.microsoft.com/office/drawing/2014/main" id="{BE7EBEE7-C9A5-F6C1-03E0-F54EA294128A}"/>
              </a:ext>
            </a:extLst>
          </p:cNvPr>
          <p:cNvSpPr txBox="1"/>
          <p:nvPr/>
        </p:nvSpPr>
        <p:spPr>
          <a:xfrm>
            <a:off x="448759" y="855622"/>
            <a:ext cx="10885547" cy="292388"/>
          </a:xfrm>
          <a:prstGeom prst="rect">
            <a:avLst/>
          </a:prstGeom>
          <a:solidFill>
            <a:srgbClr val="339966">
              <a:alpha val="42000"/>
            </a:srgbClr>
          </a:solidFill>
          <a:ln>
            <a:solidFill>
              <a:srgbClr val="E30311"/>
            </a:solidFill>
          </a:ln>
        </p:spPr>
        <p:txBody>
          <a:bodyPr wrap="square">
            <a:spAutoFit/>
          </a:bodyPr>
          <a:lstStyle/>
          <a:p>
            <a:r>
              <a:rPr lang="en-GB" sz="1300" dirty="0">
                <a:cs typeface="Arial" panose="020B0604020202020204" pitchFamily="34" charset="0"/>
              </a:rPr>
              <a:t>Aimed at: Commissioners, managers of in-house services</a:t>
            </a:r>
          </a:p>
        </p:txBody>
      </p:sp>
    </p:spTree>
    <p:extLst>
      <p:ext uri="{BB962C8B-B14F-4D97-AF65-F5344CB8AC3E}">
        <p14:creationId xmlns:p14="http://schemas.microsoft.com/office/powerpoint/2010/main" val="17544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88932-42A1-3CD8-932A-5C2D277C1C8F}"/>
              </a:ext>
            </a:extLst>
          </p:cNvPr>
          <p:cNvSpPr txBox="1"/>
          <p:nvPr/>
        </p:nvSpPr>
        <p:spPr>
          <a:xfrm>
            <a:off x="365883" y="193546"/>
            <a:ext cx="11641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8. Other forms of co-production</a:t>
            </a:r>
          </a:p>
        </p:txBody>
      </p:sp>
      <p:sp>
        <p:nvSpPr>
          <p:cNvPr id="3" name="Rectangle 2">
            <a:extLst>
              <a:ext uri="{FF2B5EF4-FFF2-40B4-BE49-F238E27FC236}">
                <a16:creationId xmlns:a16="http://schemas.microsoft.com/office/drawing/2014/main" id="{E8FDD160-82C0-3652-4B0E-7A33D4645920}"/>
              </a:ext>
            </a:extLst>
          </p:cNvPr>
          <p:cNvSpPr/>
          <p:nvPr/>
        </p:nvSpPr>
        <p:spPr>
          <a:xfrm>
            <a:off x="448762" y="872635"/>
            <a:ext cx="6813276" cy="527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en-GB" sz="1300" b="1" dirty="0">
                <a:solidFill>
                  <a:srgbClr val="339966"/>
                </a:solidFill>
              </a:rPr>
              <a:t>8.1 Co-producing information</a:t>
            </a:r>
          </a:p>
          <a:p>
            <a:pPr marL="171450" indent="-171450">
              <a:buFont typeface="Arial" panose="020B0604020202020204" pitchFamily="34" charset="0"/>
              <a:buChar char="•"/>
            </a:pPr>
            <a:r>
              <a:rPr lang="en-GB" sz="1300" dirty="0">
                <a:solidFill>
                  <a:schemeClr val="tx1"/>
                </a:solidFill>
              </a:rPr>
              <a:t>This involves working with people with lived experience to co-produce information and advice related to social care.</a:t>
            </a:r>
          </a:p>
          <a:p>
            <a:pPr marL="171450" indent="-171450">
              <a:buFont typeface="Arial" panose="020B0604020202020204" pitchFamily="34" charset="0"/>
              <a:buChar char="•"/>
            </a:pPr>
            <a:r>
              <a:rPr lang="en-GB" sz="1300" dirty="0">
                <a:solidFill>
                  <a:schemeClr val="tx1"/>
                </a:solidFill>
              </a:rPr>
              <a:t>This could include the design, layout and text online, in leaflets or in multi-media.</a:t>
            </a:r>
          </a:p>
          <a:p>
            <a:pPr marL="171450" indent="-171450">
              <a:buFont typeface="Arial" panose="020B0604020202020204" pitchFamily="34" charset="0"/>
              <a:buChar char="•"/>
            </a:pPr>
            <a:r>
              <a:rPr lang="en-GB" sz="1300" dirty="0">
                <a:solidFill>
                  <a:schemeClr val="tx1"/>
                </a:solidFill>
              </a:rPr>
              <a:t>Care Act statutory guidance mentions the importance of co-producing information and advice.</a:t>
            </a:r>
            <a:endParaRPr lang="en-GB" sz="1300" dirty="0">
              <a:solidFill>
                <a:srgbClr val="339966"/>
              </a:solidFill>
            </a:endParaRPr>
          </a:p>
          <a:p>
            <a:endParaRPr lang="en-GB" sz="1300" b="1" dirty="0">
              <a:solidFill>
                <a:srgbClr val="339966"/>
              </a:solidFill>
            </a:endParaRPr>
          </a:p>
          <a:p>
            <a:r>
              <a:rPr lang="en-GB" sz="1300" b="1" dirty="0">
                <a:solidFill>
                  <a:srgbClr val="339966"/>
                </a:solidFill>
              </a:rPr>
              <a:t>8.2 Participatory budgeting</a:t>
            </a:r>
          </a:p>
          <a:p>
            <a:pPr marL="171450" indent="-171450">
              <a:buFont typeface="Arial" panose="020B0604020202020204" pitchFamily="34" charset="0"/>
              <a:buChar char="•"/>
            </a:pPr>
            <a:r>
              <a:rPr lang="en-GB" sz="1300" dirty="0">
                <a:solidFill>
                  <a:schemeClr val="tx1"/>
                </a:solidFill>
              </a:rPr>
              <a:t>This is where people are involved in deciding how public money is spent.</a:t>
            </a:r>
          </a:p>
          <a:p>
            <a:pPr marL="171450" indent="-171450">
              <a:buFont typeface="Arial" panose="020B0604020202020204" pitchFamily="34" charset="0"/>
              <a:buChar char="•"/>
            </a:pPr>
            <a:r>
              <a:rPr lang="en-GB" sz="1300" dirty="0">
                <a:solidFill>
                  <a:schemeClr val="tx1"/>
                </a:solidFill>
              </a:rPr>
              <a:t>This is sometimes done at a small scale (e.g., a devolved budget held by a group of people with lived experience) or a large scale (e.g.; making decisions about broader budget issues such as priorities and savings).</a:t>
            </a:r>
          </a:p>
          <a:p>
            <a:endParaRPr lang="en-GB" sz="1300" dirty="0">
              <a:solidFill>
                <a:schemeClr val="tx1"/>
              </a:solidFill>
            </a:endParaRPr>
          </a:p>
          <a:p>
            <a:r>
              <a:rPr lang="en-GB" sz="1300" b="1" dirty="0">
                <a:solidFill>
                  <a:srgbClr val="339966"/>
                </a:solidFill>
              </a:rPr>
              <a:t>8.3 Participatory research</a:t>
            </a:r>
          </a:p>
          <a:p>
            <a:pPr marL="171450" indent="-171450">
              <a:buFont typeface="Arial" panose="020B0604020202020204" pitchFamily="34" charset="0"/>
              <a:buChar char="•"/>
            </a:pPr>
            <a:r>
              <a:rPr lang="en-GB" sz="1300" dirty="0">
                <a:solidFill>
                  <a:schemeClr val="tx1"/>
                </a:solidFill>
              </a:rPr>
              <a:t>This is where subjects of research become involved as partners in it.</a:t>
            </a:r>
          </a:p>
          <a:p>
            <a:pPr marL="171450" indent="-171450">
              <a:buFont typeface="Arial" panose="020B0604020202020204" pitchFamily="34" charset="0"/>
              <a:buChar char="•"/>
            </a:pPr>
            <a:r>
              <a:rPr lang="en-GB" sz="1300" dirty="0">
                <a:solidFill>
                  <a:schemeClr val="tx1"/>
                </a:solidFill>
              </a:rPr>
              <a:t>This could therefore include people with experience of social care carrying out research with other people who use services.</a:t>
            </a:r>
          </a:p>
          <a:p>
            <a:endParaRPr lang="en-GB" sz="1300" dirty="0">
              <a:solidFill>
                <a:schemeClr val="tx1"/>
              </a:solidFill>
            </a:endParaRPr>
          </a:p>
          <a:p>
            <a:r>
              <a:rPr lang="en-GB" sz="1300" b="1" dirty="0">
                <a:solidFill>
                  <a:srgbClr val="339966"/>
                </a:solidFill>
              </a:rPr>
              <a:t>8.4 User-led organisations</a:t>
            </a:r>
          </a:p>
          <a:p>
            <a:pPr marL="171450" indent="-171450">
              <a:buFont typeface="Arial" panose="020B0604020202020204" pitchFamily="34" charset="0"/>
              <a:buChar char="•"/>
            </a:pPr>
            <a:r>
              <a:rPr lang="en-GB" sz="1300" dirty="0">
                <a:solidFill>
                  <a:schemeClr val="tx1"/>
                </a:solidFill>
              </a:rPr>
              <a:t>These are organisations that are run by, and for, people who need care and support. </a:t>
            </a:r>
          </a:p>
          <a:p>
            <a:pPr marL="171450" indent="-171450">
              <a:buFont typeface="Arial" panose="020B0604020202020204" pitchFamily="34" charset="0"/>
              <a:buChar char="•"/>
            </a:pPr>
            <a:r>
              <a:rPr lang="en-GB" sz="1300" dirty="0">
                <a:solidFill>
                  <a:schemeClr val="tx1"/>
                </a:solidFill>
              </a:rPr>
              <a:t>Organisations often arose from the disability rights movement and mental health user/survivor activism.</a:t>
            </a:r>
          </a:p>
          <a:p>
            <a:endParaRPr lang="en-GB" sz="1300" dirty="0">
              <a:solidFill>
                <a:schemeClr val="tx1"/>
              </a:solidFill>
            </a:endParaRPr>
          </a:p>
          <a:p>
            <a:r>
              <a:rPr lang="en-GB" sz="1300" b="1" dirty="0">
                <a:solidFill>
                  <a:srgbClr val="339966"/>
                </a:solidFill>
              </a:rPr>
              <a:t>8.5 Citizens’ assembly</a:t>
            </a:r>
          </a:p>
          <a:p>
            <a:pPr marL="171450" indent="-171450">
              <a:buFont typeface="Arial" panose="020B0604020202020204" pitchFamily="34" charset="0"/>
              <a:buChar char="•"/>
            </a:pPr>
            <a:r>
              <a:rPr lang="en-GB" sz="1300" dirty="0">
                <a:solidFill>
                  <a:schemeClr val="tx1"/>
                </a:solidFill>
              </a:rPr>
              <a:t>These are representative groups of local residents to learn about, deliberate and make recommendations on a particular issue or set of issues.</a:t>
            </a:r>
          </a:p>
          <a:p>
            <a:pPr marL="285750" indent="-285750">
              <a:buFont typeface="Arial" panose="020B0604020202020204" pitchFamily="34" charset="0"/>
              <a:buChar char="•"/>
            </a:pPr>
            <a:endParaRPr lang="en-GB" dirty="0">
              <a:solidFill>
                <a:schemeClr val="tx1"/>
              </a:solidFill>
            </a:endParaRPr>
          </a:p>
        </p:txBody>
      </p:sp>
      <p:sp>
        <p:nvSpPr>
          <p:cNvPr id="4" name="TextBox 3">
            <a:extLst>
              <a:ext uri="{FF2B5EF4-FFF2-40B4-BE49-F238E27FC236}">
                <a16:creationId xmlns:a16="http://schemas.microsoft.com/office/drawing/2014/main" id="{D05EEF6C-1C6D-5301-5135-878A7BEB974F}"/>
              </a:ext>
            </a:extLst>
          </p:cNvPr>
          <p:cNvSpPr txBox="1"/>
          <p:nvPr/>
        </p:nvSpPr>
        <p:spPr>
          <a:xfrm>
            <a:off x="7591642" y="2548415"/>
            <a:ext cx="4051005" cy="523220"/>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400" dirty="0">
                <a:cs typeface="Arial" panose="020B0604020202020204" pitchFamily="34" charset="0"/>
                <a:hlinkClick r:id="rId2"/>
              </a:rPr>
              <a:t>Click here for more information and case studies</a:t>
            </a:r>
            <a:r>
              <a:rPr lang="en-GB" sz="1400" dirty="0">
                <a:cs typeface="Arial" panose="020B0604020202020204" pitchFamily="34" charset="0"/>
              </a:rPr>
              <a:t> on participatory budgeting.</a:t>
            </a:r>
          </a:p>
        </p:txBody>
      </p:sp>
      <p:sp>
        <p:nvSpPr>
          <p:cNvPr id="5" name="TextBox 4">
            <a:extLst>
              <a:ext uri="{FF2B5EF4-FFF2-40B4-BE49-F238E27FC236}">
                <a16:creationId xmlns:a16="http://schemas.microsoft.com/office/drawing/2014/main" id="{3131F423-838D-FE41-7554-4DFD0F6EC5C7}"/>
              </a:ext>
            </a:extLst>
          </p:cNvPr>
          <p:cNvSpPr txBox="1"/>
          <p:nvPr/>
        </p:nvSpPr>
        <p:spPr>
          <a:xfrm>
            <a:off x="7591643" y="4448775"/>
            <a:ext cx="4051005" cy="523220"/>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400" dirty="0">
                <a:cs typeface="Arial" panose="020B0604020202020204" pitchFamily="34" charset="0"/>
                <a:hlinkClick r:id="rId3"/>
              </a:rPr>
              <a:t>Click here for more information </a:t>
            </a:r>
            <a:r>
              <a:rPr lang="en-GB" sz="1400" dirty="0">
                <a:cs typeface="Arial" panose="020B0604020202020204" pitchFamily="34" charset="0"/>
              </a:rPr>
              <a:t>on user-led organisations.</a:t>
            </a:r>
          </a:p>
        </p:txBody>
      </p:sp>
      <p:sp>
        <p:nvSpPr>
          <p:cNvPr id="6" name="TextBox 5">
            <a:extLst>
              <a:ext uri="{FF2B5EF4-FFF2-40B4-BE49-F238E27FC236}">
                <a16:creationId xmlns:a16="http://schemas.microsoft.com/office/drawing/2014/main" id="{0DB49FA4-3995-CCC0-59AE-A922D4155563}"/>
              </a:ext>
            </a:extLst>
          </p:cNvPr>
          <p:cNvSpPr txBox="1"/>
          <p:nvPr/>
        </p:nvSpPr>
        <p:spPr>
          <a:xfrm>
            <a:off x="7591643" y="5364950"/>
            <a:ext cx="4051005" cy="523220"/>
          </a:xfrm>
          <a:prstGeom prst="rect">
            <a:avLst/>
          </a:prstGeom>
          <a:solidFill>
            <a:srgbClr val="339966">
              <a:alpha val="40000"/>
            </a:srgbClr>
          </a:solidFill>
          <a:ln>
            <a:solidFill>
              <a:srgbClr val="E30311"/>
            </a:solidFill>
          </a:ln>
        </p:spPr>
        <p:txBody>
          <a:bodyPr wrap="square">
            <a:spAutoFit/>
          </a:bodyPr>
          <a:lstStyle/>
          <a:p>
            <a:pPr>
              <a:spcAft>
                <a:spcPts val="600"/>
              </a:spcAft>
            </a:pPr>
            <a:r>
              <a:rPr lang="en-GB" sz="1400" dirty="0">
                <a:cs typeface="Arial" panose="020B0604020202020204" pitchFamily="34" charset="0"/>
                <a:hlinkClick r:id="rId4"/>
              </a:rPr>
              <a:t>Click here for more information and case studies</a:t>
            </a:r>
            <a:r>
              <a:rPr lang="en-GB" sz="1400" dirty="0">
                <a:cs typeface="Arial" panose="020B0604020202020204" pitchFamily="34" charset="0"/>
              </a:rPr>
              <a:t> on Citizens’ assemblies.</a:t>
            </a:r>
          </a:p>
        </p:txBody>
      </p:sp>
    </p:spTree>
    <p:extLst>
      <p:ext uri="{BB962C8B-B14F-4D97-AF65-F5344CB8AC3E}">
        <p14:creationId xmlns:p14="http://schemas.microsoft.com/office/powerpoint/2010/main" val="629074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9190ba2-767a-4df1-a064-e760ee4efed6">Q6WJ4ZXAQ73N-851589118-3715</_dlc_DocId>
    <_dlc_DocIdUrl xmlns="b9190ba2-767a-4df1-a064-e760ee4efed6">
      <Url>https://lbbd.sharepoint.com/teams/T2398-EXT-MGMT-OMT/_layouts/15/DocIdRedir.aspx?ID=Q6WJ4ZXAQ73N-851589118-3715</Url>
      <Description>Q6WJ4ZXAQ73N-851589118-3715</Description>
    </_dlc_DocIdUrl>
    <_dlc_DocIdPersistId xmlns="b9190ba2-767a-4df1-a064-e760ee4efed6">false</_dlc_DocIdPersist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D92A28D65B667A4FA8DA87AA332C15AD" ma:contentTypeVersion="4" ma:contentTypeDescription="Create a new document." ma:contentTypeScope="" ma:versionID="370c53e4cbfe684fa2222a7b7a0f49ec">
  <xsd:schema xmlns:xsd="http://www.w3.org/2001/XMLSchema" xmlns:xs="http://www.w3.org/2001/XMLSchema" xmlns:p="http://schemas.microsoft.com/office/2006/metadata/properties" xmlns:ns2="b9190ba2-767a-4df1-a064-e760ee4efed6" xmlns:ns3="0101eee4-e614-4792-bb5f-34e273d4ed2a" targetNamespace="http://schemas.microsoft.com/office/2006/metadata/properties" ma:root="true" ma:fieldsID="9a2f9891f309cbe254dd60ba15f83fe0" ns2:_="" ns3:_="">
    <xsd:import namespace="b9190ba2-767a-4df1-a064-e760ee4efed6"/>
    <xsd:import namespace="0101eee4-e614-4792-bb5f-34e273d4ed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90ba2-767a-4df1-a064-e760ee4efe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101eee4-e614-4792-bb5f-34e273d4ed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2.xml><?xml version="1.0" encoding="utf-8"?>
<ds:datastoreItem xmlns:ds="http://schemas.openxmlformats.org/officeDocument/2006/customXml" ds:itemID="{34C96992-465D-4247-A67D-172E6455C3D8}">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6f247cf5-36db-4625-96bb-fe9ae63417ad"/>
    <ds:schemaRef ds:uri="http://schemas.openxmlformats.org/package/2006/metadata/core-properties"/>
    <ds:schemaRef ds:uri="126418d0-15ac-4827-b4cb-5c8143235f7e"/>
    <ds:schemaRef ds:uri="http://www.w3.org/XML/1998/namespace"/>
    <ds:schemaRef ds:uri="http://purl.org/dc/dcmitype/"/>
    <ds:schemaRef ds:uri="b9190ba2-767a-4df1-a064-e760ee4efed6"/>
  </ds:schemaRefs>
</ds:datastoreItem>
</file>

<file path=customXml/itemProps3.xml><?xml version="1.0" encoding="utf-8"?>
<ds:datastoreItem xmlns:ds="http://schemas.openxmlformats.org/officeDocument/2006/customXml" ds:itemID="{7B738F1B-3887-46E0-8013-088454E5697D}">
  <ds:schemaRefs>
    <ds:schemaRef ds:uri="http://schemas.microsoft.com/sharepoint/events"/>
  </ds:schemaRefs>
</ds:datastoreItem>
</file>

<file path=customXml/itemProps4.xml><?xml version="1.0" encoding="utf-8"?>
<ds:datastoreItem xmlns:ds="http://schemas.openxmlformats.org/officeDocument/2006/customXml" ds:itemID="{C85A5A74-BDAB-49FC-9262-755EB0145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90ba2-767a-4df1-a064-e760ee4efed6"/>
    <ds:schemaRef ds:uri="0101eee4-e614-4792-bb5f-34e273d4e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6327</TotalTime>
  <Words>5574</Words>
  <Application>Microsoft Office PowerPoint</Application>
  <PresentationFormat>Widescreen</PresentationFormat>
  <Paragraphs>463</Paragraphs>
  <Slides>17</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Courier New</vt:lpstr>
      <vt:lpstr>inherit</vt:lpstr>
      <vt:lpstr>Open Sans</vt:lpstr>
      <vt:lpstr>Symbol</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Liana Kotze</cp:lastModifiedBy>
  <cp:revision>15</cp:revision>
  <dcterms:created xsi:type="dcterms:W3CDTF">2019-01-21T16:24:01Z</dcterms:created>
  <dcterms:modified xsi:type="dcterms:W3CDTF">2024-01-17T12:13:25Z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0x0101003D111B80989C2F48A98656A918A919A000D92A28D65B667A4FA8DA87AA332C15AD</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_dlc_DocIdItemGuid">
    <vt:lpwstr>6780f384-1f06-4bb8-832e-f98b7aaa9c9b</vt:lpwstr>
  </property>
  <property fmtid="{D5CDD505-2E9C-101B-9397-08002B2CF9AE}" pid="11" name="Order">
    <vt:r8>371500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