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0" r:id="rId6"/>
  </p:sldMasterIdLst>
  <p:notesMasterIdLst>
    <p:notesMasterId r:id="rId11"/>
  </p:notesMasterIdLst>
  <p:sldIdLst>
    <p:sldId id="256" r:id="rId7"/>
    <p:sldId id="266" r:id="rId8"/>
    <p:sldId id="268"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311"/>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4F835-557B-453A-B5F0-5847D5EC3F61}" v="74" dt="2024-11-06T11:16:23.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95" autoAdjust="0"/>
    <p:restoredTop sz="93305" autoAdjust="0"/>
  </p:normalViewPr>
  <p:slideViewPr>
    <p:cSldViewPr snapToGrid="0">
      <p:cViewPr varScale="1">
        <p:scale>
          <a:sx n="56" d="100"/>
          <a:sy n="56" d="100"/>
        </p:scale>
        <p:origin x="135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A77FC-5D9C-490C-9BD0-CF969141AE13}"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GB"/>
        </a:p>
      </dgm:t>
    </dgm:pt>
    <dgm:pt modelId="{7F2EF4FA-BD49-40B8-911D-DFB73781A467}">
      <dgm:prSet phldrT="[Text]"/>
      <dgm:spPr/>
      <dgm:t>
        <a:bodyPr/>
        <a:lstStyle/>
        <a:p>
          <a:r>
            <a:rPr lang="en-GB" dirty="0"/>
            <a:t>Waiting list risk assessment tool</a:t>
          </a:r>
        </a:p>
      </dgm:t>
    </dgm:pt>
    <dgm:pt modelId="{237BB3FA-84EF-44B4-AFA4-212EDC6B9C48}" type="parTrans" cxnId="{C63E46F8-23C8-47F2-852A-9EED77D5B218}">
      <dgm:prSet/>
      <dgm:spPr/>
      <dgm:t>
        <a:bodyPr/>
        <a:lstStyle/>
        <a:p>
          <a:endParaRPr lang="en-GB"/>
        </a:p>
      </dgm:t>
    </dgm:pt>
    <dgm:pt modelId="{6F74CBF5-F6BE-467E-999F-ACC88EADB516}" type="sibTrans" cxnId="{C63E46F8-23C8-47F2-852A-9EED77D5B218}">
      <dgm:prSet/>
      <dgm:spPr/>
      <dgm:t>
        <a:bodyPr/>
        <a:lstStyle/>
        <a:p>
          <a:endParaRPr lang="en-GB"/>
        </a:p>
      </dgm:t>
    </dgm:pt>
    <dgm:pt modelId="{5F43B016-9BF6-40A2-9976-31A8CB1D8CE5}">
      <dgm:prSet phldrT="[Text]" custT="1"/>
      <dgm:spPr/>
      <dgm:t>
        <a:bodyPr anchor="t"/>
        <a:lstStyle/>
        <a:p>
          <a:pPr marL="0" algn="l">
            <a:buNone/>
          </a:pPr>
          <a:r>
            <a:rPr lang="en-GB" sz="1400" b="1" dirty="0">
              <a:solidFill>
                <a:schemeClr val="tx1"/>
              </a:solidFill>
              <a:latin typeface="+mn-lt"/>
            </a:rPr>
            <a:t>Priority group 1 – high risk</a:t>
          </a:r>
        </a:p>
        <a:p>
          <a:pPr marL="0" algn="l">
            <a:buNone/>
          </a:pPr>
          <a:r>
            <a:rPr lang="en-GB" sz="1400" dirty="0">
              <a:solidFill>
                <a:schemeClr val="tx1"/>
              </a:solidFill>
              <a:latin typeface="+mn-lt"/>
            </a:rPr>
            <a:t>There is a high risk to the individual waiting. People in this group should be prioritised for immediate or quick action. This includes cases where:</a:t>
          </a:r>
        </a:p>
        <a:p>
          <a:pPr marL="265113" indent="0" algn="l">
            <a:buFont typeface="Arial" panose="020B0604020202020204" pitchFamily="34" charset="0"/>
            <a:buChar char="•"/>
          </a:pPr>
          <a:r>
            <a:rPr lang="en-GB" sz="1400" dirty="0">
              <a:solidFill>
                <a:schemeClr val="tx1"/>
              </a:solidFill>
              <a:effectLst/>
              <a:latin typeface="+mn-lt"/>
            </a:rPr>
            <a:t>There is an imminent physical or emotional danger to the person and their wellbeing.</a:t>
          </a:r>
        </a:p>
        <a:p>
          <a:pPr marL="265113" indent="0" algn="l">
            <a:buFont typeface="Arial" panose="020B0604020202020204" pitchFamily="34" charset="0"/>
            <a:buChar char="•"/>
          </a:pPr>
          <a:r>
            <a:rPr lang="en-GB" sz="1400" dirty="0">
              <a:solidFill>
                <a:schemeClr val="tx1"/>
              </a:solidFill>
              <a:effectLst/>
              <a:latin typeface="+mn-lt"/>
              <a:ea typeface="Calibri" panose="020F0502020204030204" pitchFamily="34" charset="0"/>
              <a:cs typeface="Times New Roman" panose="02020603050405020304" pitchFamily="18" charset="0"/>
            </a:rPr>
            <a:t>Unpaid care is not available or is at a high risk of breaking down, leaving the person at a high level of risk.</a:t>
          </a:r>
        </a:p>
        <a:p>
          <a:pPr marL="265113" indent="0" algn="l">
            <a:buFont typeface="Arial" panose="020B0604020202020204" pitchFamily="34" charset="0"/>
            <a:buChar char="•"/>
          </a:pPr>
          <a:r>
            <a:rPr lang="en-GB" sz="1400" dirty="0">
              <a:solidFill>
                <a:schemeClr val="tx1"/>
              </a:solidFill>
              <a:effectLst/>
              <a:latin typeface="+mn-lt"/>
              <a:ea typeface="Calibri" panose="020F0502020204030204" pitchFamily="34" charset="0"/>
              <a:cs typeface="Times New Roman" panose="02020603050405020304" pitchFamily="18" charset="0"/>
            </a:rPr>
            <a:t>A safeguarding concern has been raised and needs to be triaged.</a:t>
          </a:r>
        </a:p>
        <a:p>
          <a:pPr marL="265113" indent="0" algn="l">
            <a:buFont typeface="Arial" panose="020B0604020202020204" pitchFamily="34" charset="0"/>
            <a:buChar char="•"/>
          </a:pPr>
          <a:r>
            <a:rPr lang="en-GB" sz="1400" dirty="0">
              <a:solidFill>
                <a:schemeClr val="tx1"/>
              </a:solidFill>
              <a:effectLst/>
              <a:latin typeface="+mn-lt"/>
              <a:ea typeface="Calibri" panose="020F0502020204030204" pitchFamily="34" charset="0"/>
              <a:cs typeface="Times New Roman" panose="02020603050405020304" pitchFamily="18" charset="0"/>
            </a:rPr>
            <a:t>Action is needed to prevent admission to hospital or a delayed discharge from hospital.</a:t>
          </a:r>
        </a:p>
        <a:p>
          <a:pPr marL="265113" indent="0" algn="l">
            <a:buFont typeface="Arial" panose="020B0604020202020204" pitchFamily="34" charset="0"/>
            <a:buChar char="•"/>
          </a:pPr>
          <a:r>
            <a:rPr lang="en-GB" sz="1400" dirty="0">
              <a:solidFill>
                <a:schemeClr val="tx1"/>
              </a:solidFill>
              <a:effectLst/>
              <a:latin typeface="+mn-lt"/>
              <a:ea typeface="Calibri" panose="020F0502020204030204" pitchFamily="34" charset="0"/>
              <a:cs typeface="Times New Roman" panose="02020603050405020304" pitchFamily="18" charset="0"/>
            </a:rPr>
            <a:t>There has been a significant change in circumstances or deterioration that leaves the person at risk.</a:t>
          </a:r>
          <a:endParaRPr lang="en-GB" sz="1400" dirty="0">
            <a:solidFill>
              <a:schemeClr val="tx1"/>
            </a:solidFill>
            <a:latin typeface="+mn-lt"/>
          </a:endParaRPr>
        </a:p>
        <a:p>
          <a:pPr marL="0" algn="l">
            <a:buFont typeface="Arial" panose="020B0604020202020204" pitchFamily="34" charset="0"/>
            <a:buChar char="•"/>
          </a:pPr>
          <a:endParaRPr lang="en-GB" sz="1600" dirty="0">
            <a:solidFill>
              <a:schemeClr val="tx1"/>
            </a:solidFill>
          </a:endParaRPr>
        </a:p>
      </dgm:t>
    </dgm:pt>
    <dgm:pt modelId="{A6120D13-E05C-427F-BD82-B947B013922B}" type="parTrans" cxnId="{1B67F98E-6D4E-4670-BC33-4C4126163500}">
      <dgm:prSet/>
      <dgm:spPr/>
      <dgm:t>
        <a:bodyPr/>
        <a:lstStyle/>
        <a:p>
          <a:endParaRPr lang="en-GB"/>
        </a:p>
      </dgm:t>
    </dgm:pt>
    <dgm:pt modelId="{C2663CFB-782E-4280-B927-986C047B6094}" type="sibTrans" cxnId="{1B67F98E-6D4E-4670-BC33-4C4126163500}">
      <dgm:prSet/>
      <dgm:spPr/>
      <dgm:t>
        <a:bodyPr/>
        <a:lstStyle/>
        <a:p>
          <a:endParaRPr lang="en-GB"/>
        </a:p>
      </dgm:t>
    </dgm:pt>
    <dgm:pt modelId="{A943B1D0-77EF-4A0F-AD93-8ADDC60D358E}">
      <dgm:prSet phldrT="[Text]" custT="1"/>
      <dgm:spPr/>
      <dgm:t>
        <a:bodyPr anchor="t"/>
        <a:lstStyle/>
        <a:p>
          <a:pPr marL="0" algn="l"/>
          <a:r>
            <a:rPr lang="en-GB" sz="1400" b="1" dirty="0">
              <a:solidFill>
                <a:schemeClr val="tx1"/>
              </a:solidFill>
            </a:rPr>
            <a:t>Priority group 2 – medium risk</a:t>
          </a:r>
        </a:p>
        <a:p>
          <a:pPr marL="0" algn="l"/>
          <a:r>
            <a:rPr lang="en-GB" sz="1400" b="0" dirty="0">
              <a:solidFill>
                <a:schemeClr val="tx1"/>
              </a:solidFill>
            </a:rPr>
            <a:t>There is a medium risk to the individual waiting. Action should be taken within a reasonable timeframe, using your professional judgement and in line with national and local practice standards. This includes cases where:</a:t>
          </a:r>
        </a:p>
        <a:p>
          <a:pPr marL="180975" indent="0" algn="l"/>
          <a:r>
            <a:rPr lang="en-GB" sz="1400" dirty="0">
              <a:solidFill>
                <a:schemeClr val="tx1"/>
              </a:solidFill>
              <a:effectLst/>
            </a:rPr>
            <a:t>There are some risks to a person’s health and/or wellbeing but no immediate risk to their safety.</a:t>
          </a:r>
        </a:p>
        <a:p>
          <a:pPr marL="180975" indent="0" algn="l">
            <a:buFont typeface="Arial" panose="020B0604020202020204" pitchFamily="34" charset="0"/>
            <a:buChar char="•"/>
          </a:pPr>
          <a:r>
            <a:rPr lang="en-GB" sz="1400" dirty="0">
              <a:solidFill>
                <a:schemeClr val="tx1"/>
              </a:solidFill>
              <a:effectLst/>
            </a:rPr>
            <a:t>There is a medium risk of paid or unpaid carer breaking down, and/or the person has no support networks in place.</a:t>
          </a:r>
        </a:p>
        <a:p>
          <a:pPr marL="180975" indent="0" algn="l">
            <a:buFont typeface="Arial" panose="020B0604020202020204" pitchFamily="34" charset="0"/>
            <a:buChar char="•"/>
          </a:pPr>
          <a:r>
            <a:rPr lang="en-GB" sz="1400" dirty="0">
              <a:solidFill>
                <a:schemeClr val="tx1"/>
              </a:solidFill>
              <a:effectLst/>
            </a:rPr>
            <a:t>Risk of deterioration in physical health and mental health and wellbeing</a:t>
          </a:r>
        </a:p>
        <a:p>
          <a:pPr marL="180975" indent="0" algn="l">
            <a:buFont typeface="Arial" panose="020B0604020202020204" pitchFamily="34" charset="0"/>
            <a:buChar char="•"/>
          </a:pPr>
          <a:r>
            <a:rPr lang="en-GB" sz="1400" dirty="0">
              <a:solidFill>
                <a:schemeClr val="tx1"/>
              </a:solidFill>
              <a:effectLst/>
            </a:rPr>
            <a:t>There is market failure where current commissioned arrangements are sustainable, supported by informal support, technological solutions or alternatives.</a:t>
          </a:r>
          <a:endParaRPr lang="en-GB" sz="1400" b="0" dirty="0">
            <a:solidFill>
              <a:schemeClr val="tx1"/>
            </a:solidFill>
          </a:endParaRPr>
        </a:p>
        <a:p>
          <a:pPr marL="0" algn="l"/>
          <a:endParaRPr lang="en-GB" sz="1450" b="0" dirty="0">
            <a:solidFill>
              <a:schemeClr val="tx1"/>
            </a:solidFill>
          </a:endParaRPr>
        </a:p>
        <a:p>
          <a:pPr marL="0" algn="l"/>
          <a:endParaRPr lang="en-GB" sz="1450" b="0" dirty="0">
            <a:solidFill>
              <a:schemeClr val="tx1"/>
            </a:solidFill>
          </a:endParaRPr>
        </a:p>
      </dgm:t>
    </dgm:pt>
    <dgm:pt modelId="{09B63E44-0BB8-49BE-8398-13F1738379F1}" type="parTrans" cxnId="{D038DD85-059C-4096-8581-9CFE5D59F7D8}">
      <dgm:prSet/>
      <dgm:spPr/>
      <dgm:t>
        <a:bodyPr/>
        <a:lstStyle/>
        <a:p>
          <a:endParaRPr lang="en-GB"/>
        </a:p>
      </dgm:t>
    </dgm:pt>
    <dgm:pt modelId="{B1F5F740-6120-407D-A670-512EF3CF8082}" type="sibTrans" cxnId="{D038DD85-059C-4096-8581-9CFE5D59F7D8}">
      <dgm:prSet/>
      <dgm:spPr/>
      <dgm:t>
        <a:bodyPr/>
        <a:lstStyle/>
        <a:p>
          <a:endParaRPr lang="en-GB"/>
        </a:p>
      </dgm:t>
    </dgm:pt>
    <dgm:pt modelId="{54BEEA99-7D17-4F55-9A28-85202DDA247C}">
      <dgm:prSet phldrT="[Text]" custT="1"/>
      <dgm:spPr/>
      <dgm:t>
        <a:bodyPr anchor="t"/>
        <a:lstStyle/>
        <a:p>
          <a:pPr algn="l"/>
          <a:r>
            <a:rPr lang="en-GB" sz="1400" b="1" dirty="0">
              <a:solidFill>
                <a:schemeClr val="tx1"/>
              </a:solidFill>
            </a:rPr>
            <a:t>Priority group 3 – low risk</a:t>
          </a:r>
        </a:p>
        <a:p>
          <a:pPr algn="l"/>
          <a:r>
            <a:rPr lang="en-GB" sz="1400" dirty="0">
              <a:solidFill>
                <a:schemeClr val="tx1"/>
              </a:solidFill>
            </a:rPr>
            <a:t>There is a low risk to the individual waiting. Action should be taken within a reasonable timeframe</a:t>
          </a:r>
          <a:r>
            <a:rPr lang="en-GB" sz="1400" b="0" dirty="0">
              <a:solidFill>
                <a:schemeClr val="tx1"/>
              </a:solidFill>
            </a:rPr>
            <a:t>, using your professional judgement and in line with national and local practice standards. T</a:t>
          </a:r>
          <a:r>
            <a:rPr lang="en-GB" sz="1400" dirty="0">
              <a:solidFill>
                <a:schemeClr val="tx1"/>
              </a:solidFill>
            </a:rPr>
            <a:t>his should be agreed in advance to avoid ‘drift’.  </a:t>
          </a:r>
        </a:p>
        <a:p>
          <a:pPr algn="l"/>
          <a:endParaRPr lang="en-GB" sz="1400" dirty="0">
            <a:solidFill>
              <a:schemeClr val="tx1"/>
            </a:solidFill>
          </a:endParaRPr>
        </a:p>
        <a:p>
          <a:pPr algn="l"/>
          <a:r>
            <a:rPr lang="en-GB" sz="1400" dirty="0">
              <a:solidFill>
                <a:schemeClr val="tx1"/>
              </a:solidFill>
            </a:rPr>
            <a:t>People in this group have standard risks </a:t>
          </a:r>
          <a:r>
            <a:rPr lang="en-GB" sz="1400" dirty="0">
              <a:solidFill>
                <a:schemeClr val="tx1"/>
              </a:solidFill>
              <a:effectLst/>
            </a:rPr>
            <a:t>– however, harm may occur if action is not taken in the longer term.</a:t>
          </a:r>
          <a:endParaRPr lang="en-GB" sz="1400" dirty="0">
            <a:solidFill>
              <a:schemeClr val="tx1"/>
            </a:solidFill>
          </a:endParaRPr>
        </a:p>
      </dgm:t>
    </dgm:pt>
    <dgm:pt modelId="{54F5C252-BD7A-49DB-9173-35EF15212E4F}" type="parTrans" cxnId="{3833C593-21AF-41EF-B372-42DFCBDAEE0D}">
      <dgm:prSet/>
      <dgm:spPr/>
      <dgm:t>
        <a:bodyPr/>
        <a:lstStyle/>
        <a:p>
          <a:endParaRPr lang="en-GB"/>
        </a:p>
      </dgm:t>
    </dgm:pt>
    <dgm:pt modelId="{0EF15DF8-BC40-4AAF-A1BE-7E070867112D}" type="sibTrans" cxnId="{3833C593-21AF-41EF-B372-42DFCBDAEE0D}">
      <dgm:prSet/>
      <dgm:spPr/>
      <dgm:t>
        <a:bodyPr/>
        <a:lstStyle/>
        <a:p>
          <a:endParaRPr lang="en-GB"/>
        </a:p>
      </dgm:t>
    </dgm:pt>
    <dgm:pt modelId="{44C3FE96-9F1B-4FA1-B50A-291B481A3947}" type="pres">
      <dgm:prSet presAssocID="{435A77FC-5D9C-490C-9BD0-CF969141AE13}" presName="composite" presStyleCnt="0">
        <dgm:presLayoutVars>
          <dgm:chMax val="1"/>
          <dgm:dir/>
          <dgm:resizeHandles val="exact"/>
        </dgm:presLayoutVars>
      </dgm:prSet>
      <dgm:spPr/>
    </dgm:pt>
    <dgm:pt modelId="{3680D91F-E9DA-4FA2-ACDB-1710561B88BB}" type="pres">
      <dgm:prSet presAssocID="{7F2EF4FA-BD49-40B8-911D-DFB73781A467}" presName="roof" presStyleLbl="dkBgShp" presStyleIdx="0" presStyleCnt="2" custScaleY="66372" custLinFactNeighborX="-3140" custLinFactNeighborY="-4578"/>
      <dgm:spPr/>
    </dgm:pt>
    <dgm:pt modelId="{B9171EF8-5283-4582-81FB-546B4B6156B2}" type="pres">
      <dgm:prSet presAssocID="{7F2EF4FA-BD49-40B8-911D-DFB73781A467}" presName="pillars" presStyleCnt="0"/>
      <dgm:spPr/>
    </dgm:pt>
    <dgm:pt modelId="{F310AC4F-59DB-4DBF-8BF4-EA3AACCAE6CC}" type="pres">
      <dgm:prSet presAssocID="{7F2EF4FA-BD49-40B8-911D-DFB73781A467}" presName="pillar1" presStyleLbl="node1" presStyleIdx="0" presStyleCnt="3" custScaleY="120360">
        <dgm:presLayoutVars>
          <dgm:bulletEnabled val="1"/>
        </dgm:presLayoutVars>
      </dgm:prSet>
      <dgm:spPr/>
    </dgm:pt>
    <dgm:pt modelId="{66EC835D-B704-4BF0-A197-2A695F4F690A}" type="pres">
      <dgm:prSet presAssocID="{A943B1D0-77EF-4A0F-AD93-8ADDC60D358E}" presName="pillarX" presStyleLbl="node1" presStyleIdx="1" presStyleCnt="3" custScaleY="120482">
        <dgm:presLayoutVars>
          <dgm:bulletEnabled val="1"/>
        </dgm:presLayoutVars>
      </dgm:prSet>
      <dgm:spPr/>
    </dgm:pt>
    <dgm:pt modelId="{46FBEE38-6630-405B-BFD7-C7D11079C2AA}" type="pres">
      <dgm:prSet presAssocID="{54BEEA99-7D17-4F55-9A28-85202DDA247C}" presName="pillarX" presStyleLbl="node1" presStyleIdx="2" presStyleCnt="3" custScaleY="120360">
        <dgm:presLayoutVars>
          <dgm:bulletEnabled val="1"/>
        </dgm:presLayoutVars>
      </dgm:prSet>
      <dgm:spPr/>
    </dgm:pt>
    <dgm:pt modelId="{58AB927F-7F80-44DB-9D4B-6D70FC6DFA42}" type="pres">
      <dgm:prSet presAssocID="{7F2EF4FA-BD49-40B8-911D-DFB73781A467}" presName="base" presStyleLbl="dkBgShp" presStyleIdx="1" presStyleCnt="2"/>
      <dgm:spPr/>
    </dgm:pt>
  </dgm:ptLst>
  <dgm:cxnLst>
    <dgm:cxn modelId="{0161C91E-0F2B-4B58-8AF3-C5278C3BE2A7}" type="presOf" srcId="{435A77FC-5D9C-490C-9BD0-CF969141AE13}" destId="{44C3FE96-9F1B-4FA1-B50A-291B481A3947}" srcOrd="0" destOrd="0" presId="urn:microsoft.com/office/officeart/2005/8/layout/hList3"/>
    <dgm:cxn modelId="{B82DB67D-B627-4D95-8753-04655ECE2A82}" type="presOf" srcId="{5F43B016-9BF6-40A2-9976-31A8CB1D8CE5}" destId="{F310AC4F-59DB-4DBF-8BF4-EA3AACCAE6CC}" srcOrd="0" destOrd="0" presId="urn:microsoft.com/office/officeart/2005/8/layout/hList3"/>
    <dgm:cxn modelId="{D038DD85-059C-4096-8581-9CFE5D59F7D8}" srcId="{7F2EF4FA-BD49-40B8-911D-DFB73781A467}" destId="{A943B1D0-77EF-4A0F-AD93-8ADDC60D358E}" srcOrd="1" destOrd="0" parTransId="{09B63E44-0BB8-49BE-8398-13F1738379F1}" sibTransId="{B1F5F740-6120-407D-A670-512EF3CF8082}"/>
    <dgm:cxn modelId="{1B67F98E-6D4E-4670-BC33-4C4126163500}" srcId="{7F2EF4FA-BD49-40B8-911D-DFB73781A467}" destId="{5F43B016-9BF6-40A2-9976-31A8CB1D8CE5}" srcOrd="0" destOrd="0" parTransId="{A6120D13-E05C-427F-BD82-B947B013922B}" sibTransId="{C2663CFB-782E-4280-B927-986C047B6094}"/>
    <dgm:cxn modelId="{0414AF8F-8393-438F-8FDE-160EA00ECF6D}" type="presOf" srcId="{54BEEA99-7D17-4F55-9A28-85202DDA247C}" destId="{46FBEE38-6630-405B-BFD7-C7D11079C2AA}" srcOrd="0" destOrd="0" presId="urn:microsoft.com/office/officeart/2005/8/layout/hList3"/>
    <dgm:cxn modelId="{CD85E38F-B2F9-4CD6-82EF-E1D156E058ED}" type="presOf" srcId="{7F2EF4FA-BD49-40B8-911D-DFB73781A467}" destId="{3680D91F-E9DA-4FA2-ACDB-1710561B88BB}" srcOrd="0" destOrd="0" presId="urn:microsoft.com/office/officeart/2005/8/layout/hList3"/>
    <dgm:cxn modelId="{3833C593-21AF-41EF-B372-42DFCBDAEE0D}" srcId="{7F2EF4FA-BD49-40B8-911D-DFB73781A467}" destId="{54BEEA99-7D17-4F55-9A28-85202DDA247C}" srcOrd="2" destOrd="0" parTransId="{54F5C252-BD7A-49DB-9173-35EF15212E4F}" sibTransId="{0EF15DF8-BC40-4AAF-A1BE-7E070867112D}"/>
    <dgm:cxn modelId="{A26167A9-96CB-490A-8EA1-800CF91945AA}" type="presOf" srcId="{A943B1D0-77EF-4A0F-AD93-8ADDC60D358E}" destId="{66EC835D-B704-4BF0-A197-2A695F4F690A}" srcOrd="0" destOrd="0" presId="urn:microsoft.com/office/officeart/2005/8/layout/hList3"/>
    <dgm:cxn modelId="{C63E46F8-23C8-47F2-852A-9EED77D5B218}" srcId="{435A77FC-5D9C-490C-9BD0-CF969141AE13}" destId="{7F2EF4FA-BD49-40B8-911D-DFB73781A467}" srcOrd="0" destOrd="0" parTransId="{237BB3FA-84EF-44B4-AFA4-212EDC6B9C48}" sibTransId="{6F74CBF5-F6BE-467E-999F-ACC88EADB516}"/>
    <dgm:cxn modelId="{728C307C-77B2-46C1-87A4-A79E7C91B1F9}" type="presParOf" srcId="{44C3FE96-9F1B-4FA1-B50A-291B481A3947}" destId="{3680D91F-E9DA-4FA2-ACDB-1710561B88BB}" srcOrd="0" destOrd="0" presId="urn:microsoft.com/office/officeart/2005/8/layout/hList3"/>
    <dgm:cxn modelId="{E5C107D1-F848-431E-891E-674237969C43}" type="presParOf" srcId="{44C3FE96-9F1B-4FA1-B50A-291B481A3947}" destId="{B9171EF8-5283-4582-81FB-546B4B6156B2}" srcOrd="1" destOrd="0" presId="urn:microsoft.com/office/officeart/2005/8/layout/hList3"/>
    <dgm:cxn modelId="{8A0BE9B7-FEBD-4382-B7AC-3151183617B4}" type="presParOf" srcId="{B9171EF8-5283-4582-81FB-546B4B6156B2}" destId="{F310AC4F-59DB-4DBF-8BF4-EA3AACCAE6CC}" srcOrd="0" destOrd="0" presId="urn:microsoft.com/office/officeart/2005/8/layout/hList3"/>
    <dgm:cxn modelId="{1CB7DAA7-9DD5-49D7-B4E7-64F9636313B6}" type="presParOf" srcId="{B9171EF8-5283-4582-81FB-546B4B6156B2}" destId="{66EC835D-B704-4BF0-A197-2A695F4F690A}" srcOrd="1" destOrd="0" presId="urn:microsoft.com/office/officeart/2005/8/layout/hList3"/>
    <dgm:cxn modelId="{299CE3B1-42B2-4BA2-944B-B57CFA96238A}" type="presParOf" srcId="{B9171EF8-5283-4582-81FB-546B4B6156B2}" destId="{46FBEE38-6630-405B-BFD7-C7D11079C2AA}" srcOrd="2" destOrd="0" presId="urn:microsoft.com/office/officeart/2005/8/layout/hList3"/>
    <dgm:cxn modelId="{406400D2-E85E-42DE-A89F-B63F57EEDCA6}" type="presParOf" srcId="{44C3FE96-9F1B-4FA1-B50A-291B481A3947}" destId="{58AB927F-7F80-44DB-9D4B-6D70FC6DFA4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A77FC-5D9C-490C-9BD0-CF969141AE13}"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n-GB"/>
        </a:p>
      </dgm:t>
    </dgm:pt>
    <dgm:pt modelId="{7F2EF4FA-BD49-40B8-911D-DFB73781A467}">
      <dgm:prSet phldrT="[Text]"/>
      <dgm:spPr/>
      <dgm:t>
        <a:bodyPr/>
        <a:lstStyle/>
        <a:p>
          <a:r>
            <a:rPr lang="en-GB" dirty="0"/>
            <a:t>Pathways and services for each group</a:t>
          </a:r>
        </a:p>
      </dgm:t>
    </dgm:pt>
    <dgm:pt modelId="{237BB3FA-84EF-44B4-AFA4-212EDC6B9C48}" type="parTrans" cxnId="{C63E46F8-23C8-47F2-852A-9EED77D5B218}">
      <dgm:prSet/>
      <dgm:spPr/>
      <dgm:t>
        <a:bodyPr/>
        <a:lstStyle/>
        <a:p>
          <a:endParaRPr lang="en-GB"/>
        </a:p>
      </dgm:t>
    </dgm:pt>
    <dgm:pt modelId="{6F74CBF5-F6BE-467E-999F-ACC88EADB516}" type="sibTrans" cxnId="{C63E46F8-23C8-47F2-852A-9EED77D5B218}">
      <dgm:prSet/>
      <dgm:spPr/>
      <dgm:t>
        <a:bodyPr/>
        <a:lstStyle/>
        <a:p>
          <a:endParaRPr lang="en-GB"/>
        </a:p>
      </dgm:t>
    </dgm:pt>
    <dgm:pt modelId="{5F43B016-9BF6-40A2-9976-31A8CB1D8CE5}">
      <dgm:prSet phldrT="[Text]" custT="1"/>
      <dgm:spPr/>
      <dgm:t>
        <a:bodyPr anchor="t"/>
        <a:lstStyle/>
        <a:p>
          <a:pPr marL="0" algn="l">
            <a:spcAft>
              <a:spcPts val="600"/>
            </a:spcAft>
            <a:buNone/>
          </a:pPr>
          <a:r>
            <a:rPr lang="en-GB" sz="1400" b="1" dirty="0">
              <a:solidFill>
                <a:schemeClr val="tx1"/>
              </a:solidFill>
              <a:latin typeface="+mn-lt"/>
            </a:rPr>
            <a:t>Priority group 1 – high risk</a:t>
          </a:r>
        </a:p>
        <a:p>
          <a:pPr marL="0" algn="l">
            <a:spcAft>
              <a:spcPts val="600"/>
            </a:spcAft>
            <a:buNone/>
          </a:pPr>
          <a:r>
            <a:rPr lang="en-GB" sz="1350" b="0" i="1" dirty="0">
              <a:solidFill>
                <a:schemeClr val="tx1"/>
              </a:solidFill>
              <a:latin typeface="+mn-lt"/>
            </a:rPr>
            <a:t>In need of immediate action</a:t>
          </a:r>
        </a:p>
      </dgm:t>
    </dgm:pt>
    <dgm:pt modelId="{A6120D13-E05C-427F-BD82-B947B013922B}" type="parTrans" cxnId="{1B67F98E-6D4E-4670-BC33-4C4126163500}">
      <dgm:prSet/>
      <dgm:spPr/>
      <dgm:t>
        <a:bodyPr/>
        <a:lstStyle/>
        <a:p>
          <a:endParaRPr lang="en-GB"/>
        </a:p>
      </dgm:t>
    </dgm:pt>
    <dgm:pt modelId="{C2663CFB-782E-4280-B927-986C047B6094}" type="sibTrans" cxnId="{1B67F98E-6D4E-4670-BC33-4C4126163500}">
      <dgm:prSet/>
      <dgm:spPr/>
      <dgm:t>
        <a:bodyPr/>
        <a:lstStyle/>
        <a:p>
          <a:endParaRPr lang="en-GB"/>
        </a:p>
      </dgm:t>
    </dgm:pt>
    <dgm:pt modelId="{A943B1D0-77EF-4A0F-AD93-8ADDC60D358E}">
      <dgm:prSet phldrT="[Text]" custT="1"/>
      <dgm:spPr/>
      <dgm:t>
        <a:bodyPr anchor="t"/>
        <a:lstStyle/>
        <a:p>
          <a:pPr marL="0" algn="l">
            <a:spcAft>
              <a:spcPts val="600"/>
            </a:spcAft>
          </a:pPr>
          <a:r>
            <a:rPr lang="en-GB" sz="1400" b="1" dirty="0">
              <a:solidFill>
                <a:schemeClr val="tx1"/>
              </a:solidFill>
            </a:rPr>
            <a:t>Priority group 2 – medium risk</a:t>
          </a:r>
        </a:p>
        <a:p>
          <a:pPr marL="0" algn="l">
            <a:spcAft>
              <a:spcPts val="600"/>
            </a:spcAft>
          </a:pPr>
          <a:r>
            <a:rPr lang="en-GB" sz="1350" b="0" i="1" dirty="0">
              <a:solidFill>
                <a:schemeClr val="tx1"/>
              </a:solidFill>
            </a:rPr>
            <a:t>Not at immediate risk, but likely to need short-term support to reduce risks or vulnerabilities.</a:t>
          </a:r>
        </a:p>
        <a:p>
          <a:pPr marL="0" algn="l">
            <a:spcAft>
              <a:spcPts val="600"/>
            </a:spcAft>
          </a:pPr>
          <a:endParaRPr lang="en-GB" sz="1350" b="0" i="1" dirty="0">
            <a:solidFill>
              <a:schemeClr val="tx1"/>
            </a:solidFill>
          </a:endParaRPr>
        </a:p>
      </dgm:t>
    </dgm:pt>
    <dgm:pt modelId="{09B63E44-0BB8-49BE-8398-13F1738379F1}" type="parTrans" cxnId="{D038DD85-059C-4096-8581-9CFE5D59F7D8}">
      <dgm:prSet/>
      <dgm:spPr/>
      <dgm:t>
        <a:bodyPr/>
        <a:lstStyle/>
        <a:p>
          <a:endParaRPr lang="en-GB"/>
        </a:p>
      </dgm:t>
    </dgm:pt>
    <dgm:pt modelId="{B1F5F740-6120-407D-A670-512EF3CF8082}" type="sibTrans" cxnId="{D038DD85-059C-4096-8581-9CFE5D59F7D8}">
      <dgm:prSet/>
      <dgm:spPr/>
      <dgm:t>
        <a:bodyPr/>
        <a:lstStyle/>
        <a:p>
          <a:endParaRPr lang="en-GB"/>
        </a:p>
      </dgm:t>
    </dgm:pt>
    <dgm:pt modelId="{54BEEA99-7D17-4F55-9A28-85202DDA247C}">
      <dgm:prSet phldrT="[Text]" custT="1"/>
      <dgm:spPr/>
      <dgm:t>
        <a:bodyPr anchor="t"/>
        <a:lstStyle/>
        <a:p>
          <a:pPr marL="0" algn="l">
            <a:spcAft>
              <a:spcPct val="35000"/>
            </a:spcAft>
          </a:pPr>
          <a:r>
            <a:rPr lang="en-GB" sz="1400" b="1" dirty="0">
              <a:solidFill>
                <a:schemeClr val="tx1"/>
              </a:solidFill>
            </a:rPr>
            <a:t>Priority group 3 – low risk</a:t>
          </a:r>
        </a:p>
        <a:p>
          <a:pPr marL="0" algn="l">
            <a:spcAft>
              <a:spcPct val="35000"/>
            </a:spcAft>
          </a:pPr>
          <a:r>
            <a:rPr lang="en-GB" sz="1350" b="0" i="1" dirty="0">
              <a:solidFill>
                <a:schemeClr val="tx1"/>
              </a:solidFill>
            </a:rPr>
            <a:t>Not at immediate risk, but harm may occur if action is not taken in the longer-term. </a:t>
          </a:r>
        </a:p>
        <a:p>
          <a:pPr marL="0" algn="l">
            <a:spcAft>
              <a:spcPct val="35000"/>
            </a:spcAft>
          </a:pPr>
          <a:endParaRPr lang="en-GB" sz="1350" b="0" i="1" dirty="0">
            <a:solidFill>
              <a:schemeClr val="tx1"/>
            </a:solidFill>
          </a:endParaRPr>
        </a:p>
      </dgm:t>
    </dgm:pt>
    <dgm:pt modelId="{54F5C252-BD7A-49DB-9173-35EF15212E4F}" type="parTrans" cxnId="{3833C593-21AF-41EF-B372-42DFCBDAEE0D}">
      <dgm:prSet/>
      <dgm:spPr/>
      <dgm:t>
        <a:bodyPr/>
        <a:lstStyle/>
        <a:p>
          <a:endParaRPr lang="en-GB"/>
        </a:p>
      </dgm:t>
    </dgm:pt>
    <dgm:pt modelId="{0EF15DF8-BC40-4AAF-A1BE-7E070867112D}" type="sibTrans" cxnId="{3833C593-21AF-41EF-B372-42DFCBDAEE0D}">
      <dgm:prSet/>
      <dgm:spPr/>
      <dgm:t>
        <a:bodyPr/>
        <a:lstStyle/>
        <a:p>
          <a:endParaRPr lang="en-GB"/>
        </a:p>
      </dgm:t>
    </dgm:pt>
    <dgm:pt modelId="{777BA277-72A2-4BC4-9A12-B9275879C7FB}">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Reablement – if the person meets reablement criteria</a:t>
          </a:r>
        </a:p>
      </dgm:t>
    </dgm:pt>
    <dgm:pt modelId="{D7E3F215-EAA5-4377-8385-C756C15519C1}" type="parTrans" cxnId="{C99F60CC-ED3A-4FAA-90A1-B933422DA177}">
      <dgm:prSet/>
      <dgm:spPr/>
      <dgm:t>
        <a:bodyPr/>
        <a:lstStyle/>
        <a:p>
          <a:endParaRPr lang="en-GB"/>
        </a:p>
      </dgm:t>
    </dgm:pt>
    <dgm:pt modelId="{78CC03F8-FB6E-4747-99C9-1700C3A87F58}" type="sibTrans" cxnId="{C99F60CC-ED3A-4FAA-90A1-B933422DA177}">
      <dgm:prSet/>
      <dgm:spPr/>
      <dgm:t>
        <a:bodyPr/>
        <a:lstStyle/>
        <a:p>
          <a:endParaRPr lang="en-GB"/>
        </a:p>
      </dgm:t>
    </dgm:pt>
    <dgm:pt modelId="{E6797E76-AC80-4F19-AD85-E11F01DA9FAC}">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Immediate short-term support – if the person does not meet reablement criteria</a:t>
          </a:r>
        </a:p>
      </dgm:t>
    </dgm:pt>
    <dgm:pt modelId="{0BDEA63F-22D3-49FD-A689-7AF64BE9FE83}" type="parTrans" cxnId="{8EB94C51-365E-4055-AFA6-C8D68C8EEF91}">
      <dgm:prSet/>
      <dgm:spPr/>
      <dgm:t>
        <a:bodyPr/>
        <a:lstStyle/>
        <a:p>
          <a:endParaRPr lang="en-GB"/>
        </a:p>
      </dgm:t>
    </dgm:pt>
    <dgm:pt modelId="{D6DB6AFA-A6C4-4E3A-AA40-94205F5F7D56}" type="sibTrans" cxnId="{8EB94C51-365E-4055-AFA6-C8D68C8EEF91}">
      <dgm:prSet/>
      <dgm:spPr/>
      <dgm:t>
        <a:bodyPr/>
        <a:lstStyle/>
        <a:p>
          <a:endParaRPr lang="en-GB"/>
        </a:p>
      </dgm:t>
    </dgm:pt>
    <dgm:pt modelId="{C49BB178-01B3-455F-A9BA-7FD67BD23C23}">
      <dgm:prSet phldrT="[Text]" custT="1"/>
      <dgm:spPr/>
      <dgm:t>
        <a:bodyPr anchor="t"/>
        <a:lstStyle/>
        <a:p>
          <a:pPr marL="0" indent="0" algn="l">
            <a:spcAft>
              <a:spcPct val="15000"/>
            </a:spcAft>
            <a:buFont typeface="Arial" panose="020B0604020202020204" pitchFamily="34" charset="0"/>
            <a:buChar char="•"/>
          </a:pPr>
          <a:endParaRPr lang="en-GB" sz="1400" b="0" dirty="0">
            <a:solidFill>
              <a:schemeClr val="tx1"/>
            </a:solidFill>
            <a:latin typeface="+mn-lt"/>
          </a:endParaRPr>
        </a:p>
        <a:p>
          <a:pPr marL="0" indent="0" algn="l">
            <a:spcAft>
              <a:spcPct val="15000"/>
            </a:spcAft>
            <a:buFont typeface="Arial" panose="020B0604020202020204" pitchFamily="34" charset="0"/>
            <a:buChar char="•"/>
          </a:pPr>
          <a:endParaRPr lang="en-GB" sz="1400" b="0" dirty="0">
            <a:solidFill>
              <a:schemeClr val="tx1"/>
            </a:solidFill>
            <a:latin typeface="+mn-lt"/>
          </a:endParaRPr>
        </a:p>
      </dgm:t>
    </dgm:pt>
    <dgm:pt modelId="{B1115A2C-C173-42D0-85C8-C9887D387856}" type="parTrans" cxnId="{71FBF4C2-FE3D-49C0-828B-A8F2F8347513}">
      <dgm:prSet/>
      <dgm:spPr/>
      <dgm:t>
        <a:bodyPr/>
        <a:lstStyle/>
        <a:p>
          <a:endParaRPr lang="en-GB"/>
        </a:p>
      </dgm:t>
    </dgm:pt>
    <dgm:pt modelId="{BDB708E7-3F96-4995-AD04-C136B449DEB5}" type="sibTrans" cxnId="{71FBF4C2-FE3D-49C0-828B-A8F2F8347513}">
      <dgm:prSet/>
      <dgm:spPr/>
      <dgm:t>
        <a:bodyPr/>
        <a:lstStyle/>
        <a:p>
          <a:endParaRPr lang="en-GB"/>
        </a:p>
      </dgm:t>
    </dgm:pt>
    <dgm:pt modelId="{78CDE8DE-506B-4ACE-BD89-B215E32DDA83}">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Care technology – via an Alcove referral</a:t>
          </a:r>
        </a:p>
      </dgm:t>
    </dgm:pt>
    <dgm:pt modelId="{86381C07-FAD5-44EF-890B-605338CDDFD2}" type="parTrans" cxnId="{AA9AC841-4ED9-4100-8D7A-54AEA5072D5B}">
      <dgm:prSet/>
      <dgm:spPr/>
      <dgm:t>
        <a:bodyPr/>
        <a:lstStyle/>
        <a:p>
          <a:endParaRPr lang="en-GB"/>
        </a:p>
      </dgm:t>
    </dgm:pt>
    <dgm:pt modelId="{A40CF5A1-9458-4538-B0D5-77E1DBB02DDD}" type="sibTrans" cxnId="{AA9AC841-4ED9-4100-8D7A-54AEA5072D5B}">
      <dgm:prSet/>
      <dgm:spPr/>
      <dgm:t>
        <a:bodyPr/>
        <a:lstStyle/>
        <a:p>
          <a:endParaRPr lang="en-GB"/>
        </a:p>
      </dgm:t>
    </dgm:pt>
    <dgm:pt modelId="{145E1474-AD4A-441E-8114-70F20D2CCFF1}">
      <dgm:prSet phldrT="[Text]" custT="1"/>
      <dgm:spPr/>
      <dgm:t>
        <a:bodyPr anchor="t"/>
        <a:lstStyle/>
        <a:p>
          <a:pPr marL="0" indent="0" algn="l">
            <a:spcAft>
              <a:spcPct val="15000"/>
            </a:spcAft>
            <a:buFont typeface="Arial" panose="020B0604020202020204" pitchFamily="34" charset="0"/>
            <a:buChar char="•"/>
          </a:pPr>
          <a:endParaRPr lang="en-GB" sz="1400" b="0" dirty="0">
            <a:solidFill>
              <a:schemeClr val="tx1"/>
            </a:solidFill>
            <a:latin typeface="+mn-lt"/>
          </a:endParaRPr>
        </a:p>
      </dgm:t>
    </dgm:pt>
    <dgm:pt modelId="{4D8F8807-2CB4-4954-BC42-3566DED91DB3}" type="parTrans" cxnId="{778F7041-79A1-467E-B53F-1BAF4C3397A2}">
      <dgm:prSet/>
      <dgm:spPr/>
      <dgm:t>
        <a:bodyPr/>
        <a:lstStyle/>
        <a:p>
          <a:endParaRPr lang="en-GB"/>
        </a:p>
      </dgm:t>
    </dgm:pt>
    <dgm:pt modelId="{00C8EE54-2AA2-4A41-917B-5234E4B62E78}" type="sibTrans" cxnId="{778F7041-79A1-467E-B53F-1BAF4C3397A2}">
      <dgm:prSet/>
      <dgm:spPr/>
      <dgm:t>
        <a:bodyPr/>
        <a:lstStyle/>
        <a:p>
          <a:endParaRPr lang="en-GB"/>
        </a:p>
      </dgm:t>
    </dgm:pt>
    <dgm:pt modelId="{D38B021E-F8CB-410E-A609-4BDFF46E3ADF}">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Crisis OT interventions – via an OT referral</a:t>
          </a:r>
        </a:p>
      </dgm:t>
    </dgm:pt>
    <dgm:pt modelId="{47047262-93A0-4F16-A6A1-21BD6E288841}" type="parTrans" cxnId="{24D41986-C906-4764-8975-69547BF1384E}">
      <dgm:prSet/>
      <dgm:spPr/>
      <dgm:t>
        <a:bodyPr/>
        <a:lstStyle/>
        <a:p>
          <a:endParaRPr lang="en-GB"/>
        </a:p>
      </dgm:t>
    </dgm:pt>
    <dgm:pt modelId="{8DF44BF3-4D75-43CB-B9D1-401D35B5E5AC}" type="sibTrans" cxnId="{24D41986-C906-4764-8975-69547BF1384E}">
      <dgm:prSet/>
      <dgm:spPr/>
      <dgm:t>
        <a:bodyPr/>
        <a:lstStyle/>
        <a:p>
          <a:endParaRPr lang="en-GB"/>
        </a:p>
      </dgm:t>
    </dgm:pt>
    <dgm:pt modelId="{4D3D9D1F-05C3-405E-B4B5-4EB9EEA98D5A}">
      <dgm:prSet phldrT="[Text]" custT="1"/>
      <dgm:spPr/>
      <dgm:t>
        <a:bodyPr anchor="t"/>
        <a:lstStyle/>
        <a:p>
          <a:pPr marL="0" indent="0" algn="l">
            <a:spcAft>
              <a:spcPct val="15000"/>
            </a:spcAft>
            <a:buFont typeface="Arial" panose="020B0604020202020204" pitchFamily="34" charset="0"/>
            <a:buChar char="•"/>
          </a:pPr>
          <a:endParaRPr lang="en-GB" sz="1400" b="0" dirty="0">
            <a:solidFill>
              <a:schemeClr val="tx1"/>
            </a:solidFill>
            <a:latin typeface="+mn-lt"/>
          </a:endParaRPr>
        </a:p>
      </dgm:t>
    </dgm:pt>
    <dgm:pt modelId="{19098085-AE04-4019-B0E4-EA72EFC39073}" type="parTrans" cxnId="{A4712ACA-7417-4B9A-B3EE-3B71A150675F}">
      <dgm:prSet/>
      <dgm:spPr/>
      <dgm:t>
        <a:bodyPr/>
        <a:lstStyle/>
        <a:p>
          <a:endParaRPr lang="en-GB"/>
        </a:p>
      </dgm:t>
    </dgm:pt>
    <dgm:pt modelId="{6A408A3A-0141-4E39-8EDE-448FDA3870CD}" type="sibTrans" cxnId="{A4712ACA-7417-4B9A-B3EE-3B71A150675F}">
      <dgm:prSet/>
      <dgm:spPr/>
      <dgm:t>
        <a:bodyPr/>
        <a:lstStyle/>
        <a:p>
          <a:endParaRPr lang="en-GB"/>
        </a:p>
      </dgm:t>
    </dgm:pt>
    <dgm:pt modelId="{F83C3639-EAEC-4DDC-BDF9-88A28A5F146F}">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Emergency respite – when unpaid care is at a high risk of breaking down</a:t>
          </a:r>
        </a:p>
      </dgm:t>
    </dgm:pt>
    <dgm:pt modelId="{D2D8E79A-A702-4214-A5EE-3FD1C5A7DDC6}" type="parTrans" cxnId="{D13EC5A2-EE05-4131-A936-00AC87976E3D}">
      <dgm:prSet/>
      <dgm:spPr/>
      <dgm:t>
        <a:bodyPr/>
        <a:lstStyle/>
        <a:p>
          <a:endParaRPr lang="en-GB"/>
        </a:p>
      </dgm:t>
    </dgm:pt>
    <dgm:pt modelId="{C37D0598-B56D-4413-AD49-AEB5BD59F1F0}" type="sibTrans" cxnId="{D13EC5A2-EE05-4131-A936-00AC87976E3D}">
      <dgm:prSet/>
      <dgm:spPr/>
      <dgm:t>
        <a:bodyPr/>
        <a:lstStyle/>
        <a:p>
          <a:endParaRPr lang="en-GB"/>
        </a:p>
      </dgm:t>
    </dgm:pt>
    <dgm:pt modelId="{5C31ADB9-6801-4114-B261-7EEDF19A8B6F}">
      <dgm:prSet phldrT="[Text]" custT="1"/>
      <dgm:spPr/>
      <dgm:t>
        <a:bodyPr anchor="t"/>
        <a:lstStyle/>
        <a:p>
          <a:pPr marL="0" indent="0" algn="l">
            <a:spcAft>
              <a:spcPct val="15000"/>
            </a:spcAft>
            <a:buFont typeface="Arial" panose="020B0604020202020204" pitchFamily="34" charset="0"/>
            <a:buChar char="•"/>
          </a:pPr>
          <a:endParaRPr lang="en-GB" sz="1400" b="0" dirty="0">
            <a:solidFill>
              <a:schemeClr val="tx1"/>
            </a:solidFill>
            <a:latin typeface="+mn-lt"/>
          </a:endParaRPr>
        </a:p>
      </dgm:t>
    </dgm:pt>
    <dgm:pt modelId="{46121452-6D21-4939-B3A3-408BA47F1142}" type="parTrans" cxnId="{32744393-B0CC-463C-92AE-4262E6CDE8EF}">
      <dgm:prSet/>
      <dgm:spPr/>
      <dgm:t>
        <a:bodyPr/>
        <a:lstStyle/>
        <a:p>
          <a:endParaRPr lang="en-GB"/>
        </a:p>
      </dgm:t>
    </dgm:pt>
    <dgm:pt modelId="{E38A6771-549E-44BD-908B-7C529823879E}" type="sibTrans" cxnId="{32744393-B0CC-463C-92AE-4262E6CDE8EF}">
      <dgm:prSet/>
      <dgm:spPr/>
      <dgm:t>
        <a:bodyPr/>
        <a:lstStyle/>
        <a:p>
          <a:endParaRPr lang="en-GB"/>
        </a:p>
      </dgm:t>
    </dgm:pt>
    <dgm:pt modelId="{2A3ACB76-63C7-4105-8383-F38187A29788}">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Information, advice, signposting (e.g. to community activities) and risk management</a:t>
          </a:r>
        </a:p>
      </dgm:t>
    </dgm:pt>
    <dgm:pt modelId="{63714B87-C3B7-40FE-B1B0-982F1B230229}" type="parTrans" cxnId="{478A9A1F-8B74-4491-A976-1ECD40C67820}">
      <dgm:prSet/>
      <dgm:spPr/>
      <dgm:t>
        <a:bodyPr/>
        <a:lstStyle/>
        <a:p>
          <a:endParaRPr lang="en-GB"/>
        </a:p>
      </dgm:t>
    </dgm:pt>
    <dgm:pt modelId="{77793901-86CE-4355-8483-9497A8D2A7F3}" type="sibTrans" cxnId="{478A9A1F-8B74-4491-A976-1ECD40C67820}">
      <dgm:prSet/>
      <dgm:spPr/>
      <dgm:t>
        <a:bodyPr/>
        <a:lstStyle/>
        <a:p>
          <a:endParaRPr lang="en-GB"/>
        </a:p>
      </dgm:t>
    </dgm:pt>
    <dgm:pt modelId="{BA3B84F3-6BC9-49A0-952E-47DA0B37964F}">
      <dgm:prSet phldrT="[Text]" custT="1"/>
      <dgm:spPr/>
      <dgm:t>
        <a:bodyPr anchor="t"/>
        <a:lstStyle/>
        <a:p>
          <a:pPr marL="0" indent="0" algn="l">
            <a:spcAft>
              <a:spcPct val="15000"/>
            </a:spcAft>
            <a:buFont typeface="Arial" panose="020B0604020202020204" pitchFamily="34" charset="0"/>
            <a:buChar char="•"/>
          </a:pPr>
          <a:endParaRPr lang="en-GB" sz="1400" b="0" dirty="0">
            <a:solidFill>
              <a:schemeClr val="tx1"/>
            </a:solidFill>
            <a:latin typeface="+mn-lt"/>
          </a:endParaRPr>
        </a:p>
      </dgm:t>
    </dgm:pt>
    <dgm:pt modelId="{ADBCD019-7BCD-4EFE-83D6-3D8405D1DCC7}" type="parTrans" cxnId="{7CD53C00-AADE-4F6E-9FF9-2B6813C0431A}">
      <dgm:prSet/>
      <dgm:spPr/>
      <dgm:t>
        <a:bodyPr/>
        <a:lstStyle/>
        <a:p>
          <a:endParaRPr lang="en-GB"/>
        </a:p>
      </dgm:t>
    </dgm:pt>
    <dgm:pt modelId="{7D966BC2-6788-4A2A-BCE7-616521EB5186}" type="sibTrans" cxnId="{7CD53C00-AADE-4F6E-9FF9-2B6813C0431A}">
      <dgm:prSet/>
      <dgm:spPr/>
      <dgm:t>
        <a:bodyPr/>
        <a:lstStyle/>
        <a:p>
          <a:endParaRPr lang="en-GB"/>
        </a:p>
      </dgm:t>
    </dgm:pt>
    <dgm:pt modelId="{E7E5D73C-C29A-4147-8ABA-AEBC40C4DF05}">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Referrals for assessments – care needs, carers and/or OT</a:t>
          </a:r>
        </a:p>
      </dgm:t>
    </dgm:pt>
    <dgm:pt modelId="{DE5544C3-5DFE-435B-AFE7-5AB93FC27FFA}" type="parTrans" cxnId="{C6110FC6-7061-4AFB-AD31-A527C8022204}">
      <dgm:prSet/>
      <dgm:spPr/>
      <dgm:t>
        <a:bodyPr/>
        <a:lstStyle/>
        <a:p>
          <a:endParaRPr lang="en-GB"/>
        </a:p>
      </dgm:t>
    </dgm:pt>
    <dgm:pt modelId="{CE760A18-1D87-4CF6-B802-786FEA6E199B}" type="sibTrans" cxnId="{C6110FC6-7061-4AFB-AD31-A527C8022204}">
      <dgm:prSet/>
      <dgm:spPr/>
      <dgm:t>
        <a:bodyPr/>
        <a:lstStyle/>
        <a:p>
          <a:endParaRPr lang="en-GB"/>
        </a:p>
      </dgm:t>
    </dgm:pt>
    <dgm:pt modelId="{932C68F4-3C4A-4D4D-87AF-6EA90D65E640}">
      <dgm:prSet phldrT="[Text]" custT="1"/>
      <dgm:spPr/>
      <dgm:t>
        <a:bodyPr anchor="t"/>
        <a:lstStyle/>
        <a:p>
          <a:pPr marL="265113" indent="-265113" algn="l">
            <a:spcAft>
              <a:spcPts val="1200"/>
            </a:spcAft>
          </a:pPr>
          <a:r>
            <a:rPr lang="en-GB" sz="1350" b="0" dirty="0">
              <a:solidFill>
                <a:schemeClr val="tx1"/>
              </a:solidFill>
            </a:rPr>
            <a:t>Reablement – if the person meets reablement criteria</a:t>
          </a:r>
        </a:p>
      </dgm:t>
    </dgm:pt>
    <dgm:pt modelId="{A519745C-0673-4F66-8CD4-4BC02B6E44F4}" type="parTrans" cxnId="{31903740-376D-426B-B0CD-F64C46ACFEF7}">
      <dgm:prSet/>
      <dgm:spPr/>
      <dgm:t>
        <a:bodyPr/>
        <a:lstStyle/>
        <a:p>
          <a:endParaRPr lang="en-GB"/>
        </a:p>
      </dgm:t>
    </dgm:pt>
    <dgm:pt modelId="{D27C2BFA-3EA5-4AA6-8D1E-35A6FA085221}" type="sibTrans" cxnId="{31903740-376D-426B-B0CD-F64C46ACFEF7}">
      <dgm:prSet/>
      <dgm:spPr/>
      <dgm:t>
        <a:bodyPr/>
        <a:lstStyle/>
        <a:p>
          <a:endParaRPr lang="en-GB"/>
        </a:p>
      </dgm:t>
    </dgm:pt>
    <dgm:pt modelId="{6AB481D1-0408-4C72-9FAE-16D65275A40E}">
      <dgm:prSet phldrT="[Text]" custT="1"/>
      <dgm:spPr/>
      <dgm:t>
        <a:bodyPr anchor="t"/>
        <a:lstStyle/>
        <a:p>
          <a:pPr marL="0" indent="0" algn="l">
            <a:spcAft>
              <a:spcPct val="15000"/>
            </a:spcAft>
          </a:pPr>
          <a:endParaRPr lang="en-GB" sz="1400" b="1" dirty="0">
            <a:solidFill>
              <a:schemeClr val="tx1"/>
            </a:solidFill>
          </a:endParaRPr>
        </a:p>
        <a:p>
          <a:pPr marL="0" indent="0" algn="l">
            <a:spcAft>
              <a:spcPct val="15000"/>
            </a:spcAft>
          </a:pPr>
          <a:endParaRPr lang="en-GB" sz="1400" b="0" dirty="0">
            <a:solidFill>
              <a:schemeClr val="tx1"/>
            </a:solidFill>
          </a:endParaRPr>
        </a:p>
        <a:p>
          <a:pPr marL="0" indent="0" algn="l">
            <a:spcAft>
              <a:spcPct val="15000"/>
            </a:spcAft>
          </a:pPr>
          <a:endParaRPr lang="en-GB" sz="1450" b="0" dirty="0">
            <a:solidFill>
              <a:schemeClr val="tx1"/>
            </a:solidFill>
          </a:endParaRPr>
        </a:p>
        <a:p>
          <a:pPr marL="0" indent="0" algn="l">
            <a:spcAft>
              <a:spcPct val="15000"/>
            </a:spcAft>
          </a:pPr>
          <a:endParaRPr lang="en-GB" sz="1450" b="0" dirty="0">
            <a:solidFill>
              <a:schemeClr val="tx1"/>
            </a:solidFill>
          </a:endParaRPr>
        </a:p>
      </dgm:t>
    </dgm:pt>
    <dgm:pt modelId="{2FE31FC2-2FCD-4F3E-9306-58ABF9F1888F}" type="parTrans" cxnId="{15B2040C-104B-41F2-B833-3034DEE37120}">
      <dgm:prSet/>
      <dgm:spPr/>
      <dgm:t>
        <a:bodyPr/>
        <a:lstStyle/>
        <a:p>
          <a:endParaRPr lang="en-GB"/>
        </a:p>
      </dgm:t>
    </dgm:pt>
    <dgm:pt modelId="{804169DA-089E-4980-AAF3-9F8E487B9065}" type="sibTrans" cxnId="{15B2040C-104B-41F2-B833-3034DEE37120}">
      <dgm:prSet/>
      <dgm:spPr/>
      <dgm:t>
        <a:bodyPr/>
        <a:lstStyle/>
        <a:p>
          <a:endParaRPr lang="en-GB"/>
        </a:p>
      </dgm:t>
    </dgm:pt>
    <dgm:pt modelId="{8749DBD3-78AF-44AB-A5EC-431D9DD76974}">
      <dgm:prSet phldrT="[Text]" custT="1"/>
      <dgm:spPr/>
      <dgm:t>
        <a:bodyPr anchor="t"/>
        <a:lstStyle/>
        <a:p>
          <a:pPr marL="265113" indent="-265113" algn="l">
            <a:spcAft>
              <a:spcPts val="1200"/>
            </a:spcAft>
          </a:pPr>
          <a:r>
            <a:rPr lang="en-GB" sz="1350" b="0" dirty="0">
              <a:solidFill>
                <a:schemeClr val="tx1"/>
              </a:solidFill>
            </a:rPr>
            <a:t>Equipment – via an OT referral</a:t>
          </a:r>
        </a:p>
      </dgm:t>
    </dgm:pt>
    <dgm:pt modelId="{1DDEBD17-C938-489C-B2E2-8FCA8CDC345B}" type="parTrans" cxnId="{A5EA2D52-A2A4-4AEB-94C6-7B301616EAA5}">
      <dgm:prSet/>
      <dgm:spPr/>
      <dgm:t>
        <a:bodyPr/>
        <a:lstStyle/>
        <a:p>
          <a:endParaRPr lang="en-GB"/>
        </a:p>
      </dgm:t>
    </dgm:pt>
    <dgm:pt modelId="{DA6C7EC9-53C3-44FE-95C7-CF2F37A981D0}" type="sibTrans" cxnId="{A5EA2D52-A2A4-4AEB-94C6-7B301616EAA5}">
      <dgm:prSet/>
      <dgm:spPr/>
      <dgm:t>
        <a:bodyPr/>
        <a:lstStyle/>
        <a:p>
          <a:endParaRPr lang="en-GB"/>
        </a:p>
      </dgm:t>
    </dgm:pt>
    <dgm:pt modelId="{57B5773C-E692-4E2D-8C7A-25FAB96B23DC}">
      <dgm:prSet phldrT="[Text]" custT="1"/>
      <dgm:spPr/>
      <dgm:t>
        <a:bodyPr anchor="t"/>
        <a:lstStyle/>
        <a:p>
          <a:pPr marL="265113" indent="-265113" algn="l">
            <a:spcAft>
              <a:spcPts val="1200"/>
            </a:spcAft>
          </a:pPr>
          <a:r>
            <a:rPr lang="en-GB" sz="1350" b="0" dirty="0">
              <a:solidFill>
                <a:schemeClr val="tx1"/>
              </a:solidFill>
            </a:rPr>
            <a:t>Care technology – via an Alcove referral</a:t>
          </a:r>
        </a:p>
      </dgm:t>
    </dgm:pt>
    <dgm:pt modelId="{A1086369-C9BC-4DAD-B655-169D9A196723}" type="parTrans" cxnId="{95AF5E4D-F3D9-4405-ACFB-F6107A5E56F7}">
      <dgm:prSet/>
      <dgm:spPr/>
      <dgm:t>
        <a:bodyPr/>
        <a:lstStyle/>
        <a:p>
          <a:endParaRPr lang="en-GB"/>
        </a:p>
      </dgm:t>
    </dgm:pt>
    <dgm:pt modelId="{04DC53A6-4E2F-4D54-945A-4CC9ADF11128}" type="sibTrans" cxnId="{95AF5E4D-F3D9-4405-ACFB-F6107A5E56F7}">
      <dgm:prSet/>
      <dgm:spPr/>
      <dgm:t>
        <a:bodyPr/>
        <a:lstStyle/>
        <a:p>
          <a:endParaRPr lang="en-GB"/>
        </a:p>
      </dgm:t>
    </dgm:pt>
    <dgm:pt modelId="{33938C7A-3C53-43CF-8936-8396A977A73E}">
      <dgm:prSet phldrT="[Text]" custT="1"/>
      <dgm:spPr/>
      <dgm:t>
        <a:bodyPr anchor="t"/>
        <a:lstStyle/>
        <a:p>
          <a:pPr marL="265113" indent="-265113" algn="l">
            <a:spcAft>
              <a:spcPts val="1200"/>
            </a:spcAft>
          </a:pPr>
          <a:r>
            <a:rPr lang="en-GB" sz="1350" b="0" dirty="0">
              <a:solidFill>
                <a:schemeClr val="tx1"/>
              </a:solidFill>
            </a:rPr>
            <a:t>Information, advice, signposting (e.g. to community activities) and risk management </a:t>
          </a:r>
        </a:p>
      </dgm:t>
    </dgm:pt>
    <dgm:pt modelId="{2BB327E6-FE89-4809-AD67-A25171EB288E}" type="parTrans" cxnId="{63A4AD48-28CA-45C5-964D-652568A89A6A}">
      <dgm:prSet/>
      <dgm:spPr/>
      <dgm:t>
        <a:bodyPr/>
        <a:lstStyle/>
        <a:p>
          <a:endParaRPr lang="en-GB"/>
        </a:p>
      </dgm:t>
    </dgm:pt>
    <dgm:pt modelId="{0425ED75-383B-4DDA-91FE-38DE56481177}" type="sibTrans" cxnId="{63A4AD48-28CA-45C5-964D-652568A89A6A}">
      <dgm:prSet/>
      <dgm:spPr/>
      <dgm:t>
        <a:bodyPr/>
        <a:lstStyle/>
        <a:p>
          <a:endParaRPr lang="en-GB"/>
        </a:p>
      </dgm:t>
    </dgm:pt>
    <dgm:pt modelId="{B6A16499-6546-47B8-AC91-5C203EF002C8}">
      <dgm:prSet phldrT="[Text]" custT="1"/>
      <dgm:spPr/>
      <dgm:t>
        <a:bodyPr anchor="t"/>
        <a:lstStyle/>
        <a:p>
          <a:pPr marL="265113" indent="-265113" algn="l">
            <a:spcAft>
              <a:spcPts val="1200"/>
            </a:spcAft>
          </a:pPr>
          <a:r>
            <a:rPr lang="en-GB" sz="1350" b="0" dirty="0">
              <a:solidFill>
                <a:schemeClr val="tx1"/>
              </a:solidFill>
            </a:rPr>
            <a:t>Referrals for assessments – care needs, carers and/or OT</a:t>
          </a:r>
        </a:p>
      </dgm:t>
    </dgm:pt>
    <dgm:pt modelId="{9A9D6E17-AEC5-499D-AC06-548112B6C2BE}" type="parTrans" cxnId="{DFA27192-0A38-4F0D-A0C3-4B84BD0B1DE3}">
      <dgm:prSet/>
      <dgm:spPr/>
      <dgm:t>
        <a:bodyPr/>
        <a:lstStyle/>
        <a:p>
          <a:endParaRPr lang="en-GB"/>
        </a:p>
      </dgm:t>
    </dgm:pt>
    <dgm:pt modelId="{F56E6E2F-C9DF-4679-9CCB-D8EB3A7B2773}" type="sibTrans" cxnId="{DFA27192-0A38-4F0D-A0C3-4B84BD0B1DE3}">
      <dgm:prSet/>
      <dgm:spPr/>
      <dgm:t>
        <a:bodyPr/>
        <a:lstStyle/>
        <a:p>
          <a:endParaRPr lang="en-GB"/>
        </a:p>
      </dgm:t>
    </dgm:pt>
    <dgm:pt modelId="{86F227BE-23BB-45F7-8792-2CAA9D39BD0E}">
      <dgm:prSet phldrT="[Text]" custT="1"/>
      <dgm:spPr/>
      <dgm:t>
        <a:bodyPr anchor="t"/>
        <a:lstStyle/>
        <a:p>
          <a:pPr marL="265113" indent="-265113" algn="l">
            <a:spcAft>
              <a:spcPts val="1200"/>
            </a:spcAft>
          </a:pPr>
          <a:r>
            <a:rPr lang="en-GB" sz="1350" b="0" dirty="0">
              <a:solidFill>
                <a:schemeClr val="tx1"/>
              </a:solidFill>
            </a:rPr>
            <a:t>Direct provision of low-level equipment </a:t>
          </a:r>
        </a:p>
      </dgm:t>
    </dgm:pt>
    <dgm:pt modelId="{54CFFE31-3633-455F-8C80-C5C6A8044110}" type="parTrans" cxnId="{ACE4B86C-081C-4349-9D4D-485A4C9CCA55}">
      <dgm:prSet/>
      <dgm:spPr/>
      <dgm:t>
        <a:bodyPr/>
        <a:lstStyle/>
        <a:p>
          <a:endParaRPr lang="en-GB"/>
        </a:p>
      </dgm:t>
    </dgm:pt>
    <dgm:pt modelId="{545E5D18-756E-4E4C-B7E6-071E7C381315}" type="sibTrans" cxnId="{ACE4B86C-081C-4349-9D4D-485A4C9CCA55}">
      <dgm:prSet/>
      <dgm:spPr/>
      <dgm:t>
        <a:bodyPr/>
        <a:lstStyle/>
        <a:p>
          <a:endParaRPr lang="en-GB"/>
        </a:p>
      </dgm:t>
    </dgm:pt>
    <dgm:pt modelId="{955172FC-4E50-4595-BF04-FF439197F2DB}">
      <dgm:prSet phldrT="[Text]" custT="1"/>
      <dgm:spPr/>
      <dgm:t>
        <a:bodyPr anchor="t"/>
        <a:lstStyle/>
        <a:p>
          <a:pPr marL="265113" indent="-265113" algn="l">
            <a:spcAft>
              <a:spcPts val="1200"/>
            </a:spcAft>
          </a:pPr>
          <a:r>
            <a:rPr lang="en-GB" sz="1350" b="0" dirty="0">
              <a:solidFill>
                <a:schemeClr val="tx1"/>
              </a:solidFill>
            </a:rPr>
            <a:t>Care technology – via an Alcove referral</a:t>
          </a:r>
        </a:p>
      </dgm:t>
    </dgm:pt>
    <dgm:pt modelId="{AC4190B0-A325-43CA-B704-C7B6BF896D97}" type="parTrans" cxnId="{638AA51D-1A33-493A-9023-184DDCF19E93}">
      <dgm:prSet/>
      <dgm:spPr/>
      <dgm:t>
        <a:bodyPr/>
        <a:lstStyle/>
        <a:p>
          <a:endParaRPr lang="en-GB"/>
        </a:p>
      </dgm:t>
    </dgm:pt>
    <dgm:pt modelId="{A9451F3F-E4DA-4886-AB72-FD5CFA6A95E7}" type="sibTrans" cxnId="{638AA51D-1A33-493A-9023-184DDCF19E93}">
      <dgm:prSet/>
      <dgm:spPr/>
      <dgm:t>
        <a:bodyPr/>
        <a:lstStyle/>
        <a:p>
          <a:endParaRPr lang="en-GB"/>
        </a:p>
      </dgm:t>
    </dgm:pt>
    <dgm:pt modelId="{1712D400-DE88-4BBA-93C9-9558FAC8566B}">
      <dgm:prSet phldrT="[Text]" custT="1"/>
      <dgm:spPr/>
      <dgm:t>
        <a:bodyPr anchor="t"/>
        <a:lstStyle/>
        <a:p>
          <a:pPr marL="265113" indent="-265113" algn="l">
            <a:spcAft>
              <a:spcPts val="1200"/>
            </a:spcAft>
          </a:pPr>
          <a:r>
            <a:rPr lang="en-GB" sz="1350" b="0" dirty="0">
              <a:solidFill>
                <a:schemeClr val="tx1"/>
              </a:solidFill>
            </a:rPr>
            <a:t>Information, advice, signposting (e.g. to community activities) and risk management</a:t>
          </a:r>
        </a:p>
      </dgm:t>
    </dgm:pt>
    <dgm:pt modelId="{57392216-34B5-4684-8C14-6FE620511771}" type="parTrans" cxnId="{9BC31E0D-897D-459D-875C-4402748C3A09}">
      <dgm:prSet/>
      <dgm:spPr/>
      <dgm:t>
        <a:bodyPr/>
        <a:lstStyle/>
        <a:p>
          <a:endParaRPr lang="en-GB"/>
        </a:p>
      </dgm:t>
    </dgm:pt>
    <dgm:pt modelId="{83F8737E-8F1B-4910-8CA2-974B7C3CA85B}" type="sibTrans" cxnId="{9BC31E0D-897D-459D-875C-4402748C3A09}">
      <dgm:prSet/>
      <dgm:spPr/>
      <dgm:t>
        <a:bodyPr/>
        <a:lstStyle/>
        <a:p>
          <a:endParaRPr lang="en-GB"/>
        </a:p>
      </dgm:t>
    </dgm:pt>
    <dgm:pt modelId="{6798E8DE-72CD-490C-A01B-AC4A0F2D32F5}">
      <dgm:prSet phldrT="[Text]" custT="1"/>
      <dgm:spPr/>
      <dgm:t>
        <a:bodyPr anchor="t"/>
        <a:lstStyle/>
        <a:p>
          <a:pPr marL="265113" indent="-265113" algn="l">
            <a:spcAft>
              <a:spcPts val="1200"/>
            </a:spcAft>
          </a:pPr>
          <a:r>
            <a:rPr lang="en-GB" sz="1350" b="0" dirty="0">
              <a:solidFill>
                <a:schemeClr val="tx1"/>
              </a:solidFill>
            </a:rPr>
            <a:t>Referrals for assessments – care needs, carers and/or OT</a:t>
          </a:r>
        </a:p>
      </dgm:t>
    </dgm:pt>
    <dgm:pt modelId="{B5B07DA2-0DF8-4635-8C7B-627392839AEF}" type="parTrans" cxnId="{4E8BAABC-0C53-4B87-9A46-478A78AFD98B}">
      <dgm:prSet/>
      <dgm:spPr/>
      <dgm:t>
        <a:bodyPr/>
        <a:lstStyle/>
        <a:p>
          <a:endParaRPr lang="en-GB"/>
        </a:p>
      </dgm:t>
    </dgm:pt>
    <dgm:pt modelId="{92A20558-A417-43EC-9C90-45FA468A5F69}" type="sibTrans" cxnId="{4E8BAABC-0C53-4B87-9A46-478A78AFD98B}">
      <dgm:prSet/>
      <dgm:spPr/>
      <dgm:t>
        <a:bodyPr/>
        <a:lstStyle/>
        <a:p>
          <a:endParaRPr lang="en-GB"/>
        </a:p>
      </dgm:t>
    </dgm:pt>
    <dgm:pt modelId="{BF4DB219-610F-46FF-9B54-CF4D06EB18DE}">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Action to safeguarding people.</a:t>
          </a:r>
        </a:p>
      </dgm:t>
    </dgm:pt>
    <dgm:pt modelId="{7C7E9D95-8D27-414B-B8AC-0D887FEBE766}" type="parTrans" cxnId="{76E10AE6-387E-47CE-973A-8D2D6E0F4A4A}">
      <dgm:prSet/>
      <dgm:spPr/>
    </dgm:pt>
    <dgm:pt modelId="{27C8495E-D0E0-454E-944D-4FAD3FF584B0}" type="sibTrans" cxnId="{76E10AE6-387E-47CE-973A-8D2D6E0F4A4A}">
      <dgm:prSet/>
      <dgm:spPr/>
    </dgm:pt>
    <dgm:pt modelId="{1952B56F-923E-4524-BDF3-AE922A9082EA}">
      <dgm:prSet phldrT="[Text]" custT="1"/>
      <dgm:spPr/>
      <dgm:t>
        <a:bodyPr anchor="t"/>
        <a:lstStyle/>
        <a:p>
          <a:pPr marL="265113" indent="-265113" algn="l">
            <a:spcAft>
              <a:spcPts val="1200"/>
            </a:spcAft>
            <a:buFont typeface="Arial" panose="020B0604020202020204" pitchFamily="34" charset="0"/>
            <a:buChar char="•"/>
          </a:pPr>
          <a:r>
            <a:rPr lang="en-GB" sz="1350" b="0" dirty="0">
              <a:solidFill>
                <a:schemeClr val="tx1"/>
              </a:solidFill>
              <a:latin typeface="+mn-lt"/>
            </a:rPr>
            <a:t>Homefirst and discharge-to-assess pathways – for hospital teams</a:t>
          </a:r>
        </a:p>
      </dgm:t>
    </dgm:pt>
    <dgm:pt modelId="{62C52391-D1E9-4448-A97D-10B38CC72AB0}" type="parTrans" cxnId="{5CEC17A4-A8BA-4184-AE4C-24BB55FEED84}">
      <dgm:prSet/>
      <dgm:spPr/>
    </dgm:pt>
    <dgm:pt modelId="{0ADD68D0-1DB6-45C7-B658-F8F9AA4AE2C4}" type="sibTrans" cxnId="{5CEC17A4-A8BA-4184-AE4C-24BB55FEED84}">
      <dgm:prSet/>
      <dgm:spPr/>
    </dgm:pt>
    <dgm:pt modelId="{A02B6105-C739-4EEF-8618-5ECA779FE13D}">
      <dgm:prSet phldrT="[Text]" custT="1"/>
      <dgm:spPr/>
      <dgm:t>
        <a:bodyPr anchor="t"/>
        <a:lstStyle/>
        <a:p>
          <a:pPr marL="265113" indent="-265113" algn="l">
            <a:spcAft>
              <a:spcPts val="1200"/>
            </a:spcAft>
          </a:pPr>
          <a:r>
            <a:rPr lang="en-GB" sz="1350" b="0" dirty="0">
              <a:solidFill>
                <a:schemeClr val="tx1"/>
              </a:solidFill>
            </a:rPr>
            <a:t>Reablement (non-urgent) – if the person would benefit from this.</a:t>
          </a:r>
        </a:p>
      </dgm:t>
    </dgm:pt>
    <dgm:pt modelId="{17EF5113-3C6E-4CC7-8C70-BC26B4682468}" type="parTrans" cxnId="{0F23A31A-D3A5-4C28-941E-57452BFED72E}">
      <dgm:prSet/>
      <dgm:spPr/>
    </dgm:pt>
    <dgm:pt modelId="{8A3AE4C4-2B91-4582-9181-EE95A381B0FC}" type="sibTrans" cxnId="{0F23A31A-D3A5-4C28-941E-57452BFED72E}">
      <dgm:prSet/>
      <dgm:spPr/>
    </dgm:pt>
    <dgm:pt modelId="{44C3FE96-9F1B-4FA1-B50A-291B481A3947}" type="pres">
      <dgm:prSet presAssocID="{435A77FC-5D9C-490C-9BD0-CF969141AE13}" presName="composite" presStyleCnt="0">
        <dgm:presLayoutVars>
          <dgm:chMax val="1"/>
          <dgm:dir/>
          <dgm:resizeHandles val="exact"/>
        </dgm:presLayoutVars>
      </dgm:prSet>
      <dgm:spPr/>
    </dgm:pt>
    <dgm:pt modelId="{3680D91F-E9DA-4FA2-ACDB-1710561B88BB}" type="pres">
      <dgm:prSet presAssocID="{7F2EF4FA-BD49-40B8-911D-DFB73781A467}" presName="roof" presStyleLbl="dkBgShp" presStyleIdx="0" presStyleCnt="2" custScaleY="65656" custLinFactNeighborX="-3140" custLinFactNeighborY="-4578"/>
      <dgm:spPr/>
    </dgm:pt>
    <dgm:pt modelId="{B9171EF8-5283-4582-81FB-546B4B6156B2}" type="pres">
      <dgm:prSet presAssocID="{7F2EF4FA-BD49-40B8-911D-DFB73781A467}" presName="pillars" presStyleCnt="0"/>
      <dgm:spPr/>
    </dgm:pt>
    <dgm:pt modelId="{F310AC4F-59DB-4DBF-8BF4-EA3AACCAE6CC}" type="pres">
      <dgm:prSet presAssocID="{7F2EF4FA-BD49-40B8-911D-DFB73781A467}" presName="pillar1" presStyleLbl="node1" presStyleIdx="0" presStyleCnt="3" custScaleY="120990">
        <dgm:presLayoutVars>
          <dgm:bulletEnabled val="1"/>
        </dgm:presLayoutVars>
      </dgm:prSet>
      <dgm:spPr/>
    </dgm:pt>
    <dgm:pt modelId="{66EC835D-B704-4BF0-A197-2A695F4F690A}" type="pres">
      <dgm:prSet presAssocID="{A943B1D0-77EF-4A0F-AD93-8ADDC60D358E}" presName="pillarX" presStyleLbl="node1" presStyleIdx="1" presStyleCnt="3" custScaleY="121447">
        <dgm:presLayoutVars>
          <dgm:bulletEnabled val="1"/>
        </dgm:presLayoutVars>
      </dgm:prSet>
      <dgm:spPr/>
    </dgm:pt>
    <dgm:pt modelId="{46FBEE38-6630-405B-BFD7-C7D11079C2AA}" type="pres">
      <dgm:prSet presAssocID="{54BEEA99-7D17-4F55-9A28-85202DDA247C}" presName="pillarX" presStyleLbl="node1" presStyleIdx="2" presStyleCnt="3" custScaleY="121447">
        <dgm:presLayoutVars>
          <dgm:bulletEnabled val="1"/>
        </dgm:presLayoutVars>
      </dgm:prSet>
      <dgm:spPr/>
    </dgm:pt>
    <dgm:pt modelId="{58AB927F-7F80-44DB-9D4B-6D70FC6DFA42}" type="pres">
      <dgm:prSet presAssocID="{7F2EF4FA-BD49-40B8-911D-DFB73781A467}" presName="base" presStyleLbl="dkBgShp" presStyleIdx="1" presStyleCnt="2"/>
      <dgm:spPr/>
    </dgm:pt>
  </dgm:ptLst>
  <dgm:cxnLst>
    <dgm:cxn modelId="{7CD53C00-AADE-4F6E-9FF9-2B6813C0431A}" srcId="{5F43B016-9BF6-40A2-9976-31A8CB1D8CE5}" destId="{BA3B84F3-6BC9-49A0-952E-47DA0B37964F}" srcOrd="9" destOrd="0" parTransId="{ADBCD019-7BCD-4EFE-83D6-3D8405D1DCC7}" sibTransId="{7D966BC2-6788-4A2A-BCE7-616521EB5186}"/>
    <dgm:cxn modelId="{34F31F08-778D-4964-B641-B03C682B6008}" type="presOf" srcId="{BF4DB219-610F-46FF-9B54-CF4D06EB18DE}" destId="{F310AC4F-59DB-4DBF-8BF4-EA3AACCAE6CC}" srcOrd="0" destOrd="9" presId="urn:microsoft.com/office/officeart/2005/8/layout/hList3"/>
    <dgm:cxn modelId="{15B2040C-104B-41F2-B833-3034DEE37120}" srcId="{A943B1D0-77EF-4A0F-AD93-8ADDC60D358E}" destId="{6AB481D1-0408-4C72-9FAE-16D65275A40E}" srcOrd="5" destOrd="0" parTransId="{2FE31FC2-2FCD-4F3E-9306-58ABF9F1888F}" sibTransId="{804169DA-089E-4980-AAF3-9F8E487B9065}"/>
    <dgm:cxn modelId="{9BC31E0D-897D-459D-875C-4402748C3A09}" srcId="{54BEEA99-7D17-4F55-9A28-85202DDA247C}" destId="{1712D400-DE88-4BBA-93C9-9558FAC8566B}" srcOrd="3" destOrd="0" parTransId="{57392216-34B5-4684-8C14-6FE620511771}" sibTransId="{83F8737E-8F1B-4910-8CA2-974B7C3CA85B}"/>
    <dgm:cxn modelId="{362A9014-441B-4335-84F3-007DFADA0746}" type="presOf" srcId="{78CDE8DE-506B-4ACE-BD89-B215E32DDA83}" destId="{F310AC4F-59DB-4DBF-8BF4-EA3AACCAE6CC}" srcOrd="0" destOrd="5" presId="urn:microsoft.com/office/officeart/2005/8/layout/hList3"/>
    <dgm:cxn modelId="{57DA0E18-6083-4A39-854A-CB960D34CA21}" type="presOf" srcId="{E7E5D73C-C29A-4147-8ABA-AEBC40C4DF05}" destId="{F310AC4F-59DB-4DBF-8BF4-EA3AACCAE6CC}" srcOrd="0" destOrd="8" presId="urn:microsoft.com/office/officeart/2005/8/layout/hList3"/>
    <dgm:cxn modelId="{0F23A31A-D3A5-4C28-941E-57452BFED72E}" srcId="{54BEEA99-7D17-4F55-9A28-85202DDA247C}" destId="{A02B6105-C739-4EEF-8618-5ECA779FE13D}" srcOrd="0" destOrd="0" parTransId="{17EF5113-3C6E-4CC7-8C70-BC26B4682468}" sibTransId="{8A3AE4C4-2B91-4582-9181-EE95A381B0FC}"/>
    <dgm:cxn modelId="{6379231D-7BC1-4F41-B040-B48D39625C25}" type="presOf" srcId="{2A3ACB76-63C7-4105-8383-F38187A29788}" destId="{F310AC4F-59DB-4DBF-8BF4-EA3AACCAE6CC}" srcOrd="0" destOrd="7" presId="urn:microsoft.com/office/officeart/2005/8/layout/hList3"/>
    <dgm:cxn modelId="{638AA51D-1A33-493A-9023-184DDCF19E93}" srcId="{54BEEA99-7D17-4F55-9A28-85202DDA247C}" destId="{955172FC-4E50-4595-BF04-FF439197F2DB}" srcOrd="2" destOrd="0" parTransId="{AC4190B0-A325-43CA-B704-C7B6BF896D97}" sibTransId="{A9451F3F-E4DA-4886-AB72-FD5CFA6A95E7}"/>
    <dgm:cxn modelId="{0161C91E-0F2B-4B58-8AF3-C5278C3BE2A7}" type="presOf" srcId="{435A77FC-5D9C-490C-9BD0-CF969141AE13}" destId="{44C3FE96-9F1B-4FA1-B50A-291B481A3947}" srcOrd="0" destOrd="0" presId="urn:microsoft.com/office/officeart/2005/8/layout/hList3"/>
    <dgm:cxn modelId="{478A9A1F-8B74-4491-A976-1ECD40C67820}" srcId="{5F43B016-9BF6-40A2-9976-31A8CB1D8CE5}" destId="{2A3ACB76-63C7-4105-8383-F38187A29788}" srcOrd="6" destOrd="0" parTransId="{63714B87-C3B7-40FE-B1B0-982F1B230229}" sibTransId="{77793901-86CE-4355-8483-9497A8D2A7F3}"/>
    <dgm:cxn modelId="{BA765320-16E7-405A-A081-D2577118203D}" type="presOf" srcId="{B6A16499-6546-47B8-AC91-5C203EF002C8}" destId="{66EC835D-B704-4BF0-A197-2A695F4F690A}" srcOrd="0" destOrd="5" presId="urn:microsoft.com/office/officeart/2005/8/layout/hList3"/>
    <dgm:cxn modelId="{4BADA333-E2B9-46D1-965B-5C74BCFA1C78}" type="presOf" srcId="{A02B6105-C739-4EEF-8618-5ECA779FE13D}" destId="{46FBEE38-6630-405B-BFD7-C7D11079C2AA}" srcOrd="0" destOrd="1" presId="urn:microsoft.com/office/officeart/2005/8/layout/hList3"/>
    <dgm:cxn modelId="{9F36DE37-0AA8-4F06-A80F-0B12A1B88924}" type="presOf" srcId="{57B5773C-E692-4E2D-8C7A-25FAB96B23DC}" destId="{66EC835D-B704-4BF0-A197-2A695F4F690A}" srcOrd="0" destOrd="3" presId="urn:microsoft.com/office/officeart/2005/8/layout/hList3"/>
    <dgm:cxn modelId="{5FF3E537-038B-4FF5-AE01-D1C3B9B174C8}" type="presOf" srcId="{D38B021E-F8CB-410E-A609-4BDFF46E3ADF}" destId="{F310AC4F-59DB-4DBF-8BF4-EA3AACCAE6CC}" srcOrd="0" destOrd="4" presId="urn:microsoft.com/office/officeart/2005/8/layout/hList3"/>
    <dgm:cxn modelId="{6BEBE239-89AD-4151-A18A-115C3A4E6404}" type="presOf" srcId="{955172FC-4E50-4595-BF04-FF439197F2DB}" destId="{46FBEE38-6630-405B-BFD7-C7D11079C2AA}" srcOrd="0" destOrd="3" presId="urn:microsoft.com/office/officeart/2005/8/layout/hList3"/>
    <dgm:cxn modelId="{DC872C3A-E6DE-46BD-93A4-D20A49B4FB6E}" type="presOf" srcId="{86F227BE-23BB-45F7-8792-2CAA9D39BD0E}" destId="{46FBEE38-6630-405B-BFD7-C7D11079C2AA}" srcOrd="0" destOrd="2" presId="urn:microsoft.com/office/officeart/2005/8/layout/hList3"/>
    <dgm:cxn modelId="{31903740-376D-426B-B0CD-F64C46ACFEF7}" srcId="{A943B1D0-77EF-4A0F-AD93-8ADDC60D358E}" destId="{932C68F4-3C4A-4D4D-87AF-6EA90D65E640}" srcOrd="0" destOrd="0" parTransId="{A519745C-0673-4F66-8CD4-4BC02B6E44F4}" sibTransId="{D27C2BFA-3EA5-4AA6-8D1E-35A6FA085221}"/>
    <dgm:cxn modelId="{C480C65D-2814-4E22-80D1-0D3DF50EAD7E}" type="presOf" srcId="{5C31ADB9-6801-4114-B261-7EEDF19A8B6F}" destId="{F310AC4F-59DB-4DBF-8BF4-EA3AACCAE6CC}" srcOrd="0" destOrd="11" presId="urn:microsoft.com/office/officeart/2005/8/layout/hList3"/>
    <dgm:cxn modelId="{F3CCB05E-D629-44D2-8D09-17F372079BCC}" type="presOf" srcId="{777BA277-72A2-4BC4-9A12-B9275879C7FB}" destId="{F310AC4F-59DB-4DBF-8BF4-EA3AACCAE6CC}" srcOrd="0" destOrd="1" presId="urn:microsoft.com/office/officeart/2005/8/layout/hList3"/>
    <dgm:cxn modelId="{778F7041-79A1-467E-B53F-1BAF4C3397A2}" srcId="{5F43B016-9BF6-40A2-9976-31A8CB1D8CE5}" destId="{145E1474-AD4A-441E-8114-70F20D2CCFF1}" srcOrd="12" destOrd="0" parTransId="{4D8F8807-2CB4-4954-BC42-3566DED91DB3}" sibTransId="{00C8EE54-2AA2-4A41-917B-5234E4B62E78}"/>
    <dgm:cxn modelId="{AA9AC841-4ED9-4100-8D7A-54AEA5072D5B}" srcId="{5F43B016-9BF6-40A2-9976-31A8CB1D8CE5}" destId="{78CDE8DE-506B-4ACE-BD89-B215E32DDA83}" srcOrd="4" destOrd="0" parTransId="{86381C07-FAD5-44EF-890B-605338CDDFD2}" sibTransId="{A40CF5A1-9458-4538-B0D5-77E1DBB02DDD}"/>
    <dgm:cxn modelId="{A6BF1D48-F3E0-4A53-8729-3CC2CEFE7247}" type="presOf" srcId="{E6797E76-AC80-4F19-AD85-E11F01DA9FAC}" destId="{F310AC4F-59DB-4DBF-8BF4-EA3AACCAE6CC}" srcOrd="0" destOrd="2" presId="urn:microsoft.com/office/officeart/2005/8/layout/hList3"/>
    <dgm:cxn modelId="{63A4AD48-28CA-45C5-964D-652568A89A6A}" srcId="{A943B1D0-77EF-4A0F-AD93-8ADDC60D358E}" destId="{33938C7A-3C53-43CF-8936-8396A977A73E}" srcOrd="3" destOrd="0" parTransId="{2BB327E6-FE89-4809-AD67-A25171EB288E}" sibTransId="{0425ED75-383B-4DDA-91FE-38DE56481177}"/>
    <dgm:cxn modelId="{ACE4B86C-081C-4349-9D4D-485A4C9CCA55}" srcId="{54BEEA99-7D17-4F55-9A28-85202DDA247C}" destId="{86F227BE-23BB-45F7-8792-2CAA9D39BD0E}" srcOrd="1" destOrd="0" parTransId="{54CFFE31-3633-455F-8C80-C5C6A8044110}" sibTransId="{545E5D18-756E-4E4C-B7E6-071E7C381315}"/>
    <dgm:cxn modelId="{95AF5E4D-F3D9-4405-ACFB-F6107A5E56F7}" srcId="{A943B1D0-77EF-4A0F-AD93-8ADDC60D358E}" destId="{57B5773C-E692-4E2D-8C7A-25FAB96B23DC}" srcOrd="2" destOrd="0" parTransId="{A1086369-C9BC-4DAD-B655-169D9A196723}" sibTransId="{04DC53A6-4E2F-4D54-945A-4CC9ADF11128}"/>
    <dgm:cxn modelId="{8EB94C51-365E-4055-AFA6-C8D68C8EEF91}" srcId="{5F43B016-9BF6-40A2-9976-31A8CB1D8CE5}" destId="{E6797E76-AC80-4F19-AD85-E11F01DA9FAC}" srcOrd="1" destOrd="0" parTransId="{0BDEA63F-22D3-49FD-A689-7AF64BE9FE83}" sibTransId="{D6DB6AFA-A6C4-4E3A-AA40-94205F5F7D56}"/>
    <dgm:cxn modelId="{ED587571-EE37-475C-9403-340F573313F6}" type="presOf" srcId="{1712D400-DE88-4BBA-93C9-9558FAC8566B}" destId="{46FBEE38-6630-405B-BFD7-C7D11079C2AA}" srcOrd="0" destOrd="4" presId="urn:microsoft.com/office/officeart/2005/8/layout/hList3"/>
    <dgm:cxn modelId="{A5EA2D52-A2A4-4AEB-94C6-7B301616EAA5}" srcId="{A943B1D0-77EF-4A0F-AD93-8ADDC60D358E}" destId="{8749DBD3-78AF-44AB-A5EC-431D9DD76974}" srcOrd="1" destOrd="0" parTransId="{1DDEBD17-C938-489C-B2E2-8FCA8CDC345B}" sibTransId="{DA6C7EC9-53C3-44FE-95C7-CF2F37A981D0}"/>
    <dgm:cxn modelId="{175D0D77-7666-4FDD-B2F4-729BF05C5241}" type="presOf" srcId="{145E1474-AD4A-441E-8114-70F20D2CCFF1}" destId="{F310AC4F-59DB-4DBF-8BF4-EA3AACCAE6CC}" srcOrd="0" destOrd="13" presId="urn:microsoft.com/office/officeart/2005/8/layout/hList3"/>
    <dgm:cxn modelId="{B82DB67D-B627-4D95-8753-04655ECE2A82}" type="presOf" srcId="{5F43B016-9BF6-40A2-9976-31A8CB1D8CE5}" destId="{F310AC4F-59DB-4DBF-8BF4-EA3AACCAE6CC}" srcOrd="0" destOrd="0" presId="urn:microsoft.com/office/officeart/2005/8/layout/hList3"/>
    <dgm:cxn modelId="{275C3282-E9E9-45C9-A0AA-C4B0D7D9151E}" type="presOf" srcId="{4D3D9D1F-05C3-405E-B4B5-4EB9EEA98D5A}" destId="{F310AC4F-59DB-4DBF-8BF4-EA3AACCAE6CC}" srcOrd="0" destOrd="12" presId="urn:microsoft.com/office/officeart/2005/8/layout/hList3"/>
    <dgm:cxn modelId="{D038DD85-059C-4096-8581-9CFE5D59F7D8}" srcId="{7F2EF4FA-BD49-40B8-911D-DFB73781A467}" destId="{A943B1D0-77EF-4A0F-AD93-8ADDC60D358E}" srcOrd="1" destOrd="0" parTransId="{09B63E44-0BB8-49BE-8398-13F1738379F1}" sibTransId="{B1F5F740-6120-407D-A670-512EF3CF8082}"/>
    <dgm:cxn modelId="{24D41986-C906-4764-8975-69547BF1384E}" srcId="{5F43B016-9BF6-40A2-9976-31A8CB1D8CE5}" destId="{D38B021E-F8CB-410E-A609-4BDFF46E3ADF}" srcOrd="3" destOrd="0" parTransId="{47047262-93A0-4F16-A6A1-21BD6E288841}" sibTransId="{8DF44BF3-4D75-43CB-B9D1-401D35B5E5AC}"/>
    <dgm:cxn modelId="{1B67F98E-6D4E-4670-BC33-4C4126163500}" srcId="{7F2EF4FA-BD49-40B8-911D-DFB73781A467}" destId="{5F43B016-9BF6-40A2-9976-31A8CB1D8CE5}" srcOrd="0" destOrd="0" parTransId="{A6120D13-E05C-427F-BD82-B947B013922B}" sibTransId="{C2663CFB-782E-4280-B927-986C047B6094}"/>
    <dgm:cxn modelId="{0414AF8F-8393-438F-8FDE-160EA00ECF6D}" type="presOf" srcId="{54BEEA99-7D17-4F55-9A28-85202DDA247C}" destId="{46FBEE38-6630-405B-BFD7-C7D11079C2AA}" srcOrd="0" destOrd="0" presId="urn:microsoft.com/office/officeart/2005/8/layout/hList3"/>
    <dgm:cxn modelId="{CD85E38F-B2F9-4CD6-82EF-E1D156E058ED}" type="presOf" srcId="{7F2EF4FA-BD49-40B8-911D-DFB73781A467}" destId="{3680D91F-E9DA-4FA2-ACDB-1710561B88BB}" srcOrd="0" destOrd="0" presId="urn:microsoft.com/office/officeart/2005/8/layout/hList3"/>
    <dgm:cxn modelId="{DFA27192-0A38-4F0D-A0C3-4B84BD0B1DE3}" srcId="{A943B1D0-77EF-4A0F-AD93-8ADDC60D358E}" destId="{B6A16499-6546-47B8-AC91-5C203EF002C8}" srcOrd="4" destOrd="0" parTransId="{9A9D6E17-AEC5-499D-AC06-548112B6C2BE}" sibTransId="{F56E6E2F-C9DF-4679-9CCB-D8EB3A7B2773}"/>
    <dgm:cxn modelId="{32744393-B0CC-463C-92AE-4262E6CDE8EF}" srcId="{5F43B016-9BF6-40A2-9976-31A8CB1D8CE5}" destId="{5C31ADB9-6801-4114-B261-7EEDF19A8B6F}" srcOrd="10" destOrd="0" parTransId="{46121452-6D21-4939-B3A3-408BA47F1142}" sibTransId="{E38A6771-549E-44BD-908B-7C529823879E}"/>
    <dgm:cxn modelId="{3833C593-21AF-41EF-B372-42DFCBDAEE0D}" srcId="{7F2EF4FA-BD49-40B8-911D-DFB73781A467}" destId="{54BEEA99-7D17-4F55-9A28-85202DDA247C}" srcOrd="2" destOrd="0" parTransId="{54F5C252-BD7A-49DB-9173-35EF15212E4F}" sibTransId="{0EF15DF8-BC40-4AAF-A1BE-7E070867112D}"/>
    <dgm:cxn modelId="{3D12AF97-E345-4AC7-B3CA-3FFBF2D1EEC3}" type="presOf" srcId="{F83C3639-EAEC-4DDC-BDF9-88A28A5F146F}" destId="{F310AC4F-59DB-4DBF-8BF4-EA3AACCAE6CC}" srcOrd="0" destOrd="6" presId="urn:microsoft.com/office/officeart/2005/8/layout/hList3"/>
    <dgm:cxn modelId="{2ADACBA1-EF1F-4E96-BEB2-07DAC436093B}" type="presOf" srcId="{8749DBD3-78AF-44AB-A5EC-431D9DD76974}" destId="{66EC835D-B704-4BF0-A197-2A695F4F690A}" srcOrd="0" destOrd="2" presId="urn:microsoft.com/office/officeart/2005/8/layout/hList3"/>
    <dgm:cxn modelId="{D13EC5A2-EE05-4131-A936-00AC87976E3D}" srcId="{5F43B016-9BF6-40A2-9976-31A8CB1D8CE5}" destId="{F83C3639-EAEC-4DDC-BDF9-88A28A5F146F}" srcOrd="5" destOrd="0" parTransId="{D2D8E79A-A702-4214-A5EE-3FD1C5A7DDC6}" sibTransId="{C37D0598-B56D-4413-AD49-AEB5BD59F1F0}"/>
    <dgm:cxn modelId="{5CEC17A4-A8BA-4184-AE4C-24BB55FEED84}" srcId="{5F43B016-9BF6-40A2-9976-31A8CB1D8CE5}" destId="{1952B56F-923E-4524-BDF3-AE922A9082EA}" srcOrd="2" destOrd="0" parTransId="{62C52391-D1E9-4448-A97D-10B38CC72AB0}" sibTransId="{0ADD68D0-1DB6-45C7-B658-F8F9AA4AE2C4}"/>
    <dgm:cxn modelId="{B92BF3A7-FCA1-4314-93A7-7B1D8EC6D4F1}" type="presOf" srcId="{BA3B84F3-6BC9-49A0-952E-47DA0B37964F}" destId="{F310AC4F-59DB-4DBF-8BF4-EA3AACCAE6CC}" srcOrd="0" destOrd="10" presId="urn:microsoft.com/office/officeart/2005/8/layout/hList3"/>
    <dgm:cxn modelId="{A26167A9-96CB-490A-8EA1-800CF91945AA}" type="presOf" srcId="{A943B1D0-77EF-4A0F-AD93-8ADDC60D358E}" destId="{66EC835D-B704-4BF0-A197-2A695F4F690A}" srcOrd="0" destOrd="0" presId="urn:microsoft.com/office/officeart/2005/8/layout/hList3"/>
    <dgm:cxn modelId="{4E8BAABC-0C53-4B87-9A46-478A78AFD98B}" srcId="{54BEEA99-7D17-4F55-9A28-85202DDA247C}" destId="{6798E8DE-72CD-490C-A01B-AC4A0F2D32F5}" srcOrd="4" destOrd="0" parTransId="{B5B07DA2-0DF8-4635-8C7B-627392839AEF}" sibTransId="{92A20558-A417-43EC-9C90-45FA468A5F69}"/>
    <dgm:cxn modelId="{CB7CCFBD-9CE4-45E3-886A-296BB5209CDA}" type="presOf" srcId="{6798E8DE-72CD-490C-A01B-AC4A0F2D32F5}" destId="{46FBEE38-6630-405B-BFD7-C7D11079C2AA}" srcOrd="0" destOrd="5" presId="urn:microsoft.com/office/officeart/2005/8/layout/hList3"/>
    <dgm:cxn modelId="{71FBF4C2-FE3D-49C0-828B-A8F2F8347513}" srcId="{5F43B016-9BF6-40A2-9976-31A8CB1D8CE5}" destId="{C49BB178-01B3-455F-A9BA-7FD67BD23C23}" srcOrd="13" destOrd="0" parTransId="{B1115A2C-C173-42D0-85C8-C9887D387856}" sibTransId="{BDB708E7-3F96-4995-AD04-C136B449DEB5}"/>
    <dgm:cxn modelId="{AC4588C3-D35A-490F-9B35-FC28FF0152D1}" type="presOf" srcId="{6AB481D1-0408-4C72-9FAE-16D65275A40E}" destId="{66EC835D-B704-4BF0-A197-2A695F4F690A}" srcOrd="0" destOrd="6" presId="urn:microsoft.com/office/officeart/2005/8/layout/hList3"/>
    <dgm:cxn modelId="{C6110FC6-7061-4AFB-AD31-A527C8022204}" srcId="{5F43B016-9BF6-40A2-9976-31A8CB1D8CE5}" destId="{E7E5D73C-C29A-4147-8ABA-AEBC40C4DF05}" srcOrd="7" destOrd="0" parTransId="{DE5544C3-5DFE-435B-AFE7-5AB93FC27FFA}" sibTransId="{CE760A18-1D87-4CF6-B802-786FEA6E199B}"/>
    <dgm:cxn modelId="{A4712ACA-7417-4B9A-B3EE-3B71A150675F}" srcId="{5F43B016-9BF6-40A2-9976-31A8CB1D8CE5}" destId="{4D3D9D1F-05C3-405E-B4B5-4EB9EEA98D5A}" srcOrd="11" destOrd="0" parTransId="{19098085-AE04-4019-B0E4-EA72EFC39073}" sibTransId="{6A408A3A-0141-4E39-8EDE-448FDA3870CD}"/>
    <dgm:cxn modelId="{C99F60CC-ED3A-4FAA-90A1-B933422DA177}" srcId="{5F43B016-9BF6-40A2-9976-31A8CB1D8CE5}" destId="{777BA277-72A2-4BC4-9A12-B9275879C7FB}" srcOrd="0" destOrd="0" parTransId="{D7E3F215-EAA5-4377-8385-C756C15519C1}" sibTransId="{78CC03F8-FB6E-4747-99C9-1700C3A87F58}"/>
    <dgm:cxn modelId="{263A42D3-4052-4798-A3E1-464AB36F0B99}" type="presOf" srcId="{33938C7A-3C53-43CF-8936-8396A977A73E}" destId="{66EC835D-B704-4BF0-A197-2A695F4F690A}" srcOrd="0" destOrd="4" presId="urn:microsoft.com/office/officeart/2005/8/layout/hList3"/>
    <dgm:cxn modelId="{0950FCD8-13BC-4521-85D2-C54B76BBB28C}" type="presOf" srcId="{C49BB178-01B3-455F-A9BA-7FD67BD23C23}" destId="{F310AC4F-59DB-4DBF-8BF4-EA3AACCAE6CC}" srcOrd="0" destOrd="14" presId="urn:microsoft.com/office/officeart/2005/8/layout/hList3"/>
    <dgm:cxn modelId="{04BA33E2-5612-44E6-B97A-39EA210CA4BB}" type="presOf" srcId="{932C68F4-3C4A-4D4D-87AF-6EA90D65E640}" destId="{66EC835D-B704-4BF0-A197-2A695F4F690A}" srcOrd="0" destOrd="1" presId="urn:microsoft.com/office/officeart/2005/8/layout/hList3"/>
    <dgm:cxn modelId="{76E10AE6-387E-47CE-973A-8D2D6E0F4A4A}" srcId="{5F43B016-9BF6-40A2-9976-31A8CB1D8CE5}" destId="{BF4DB219-610F-46FF-9B54-CF4D06EB18DE}" srcOrd="8" destOrd="0" parTransId="{7C7E9D95-8D27-414B-B8AC-0D887FEBE766}" sibTransId="{27C8495E-D0E0-454E-944D-4FAD3FF584B0}"/>
    <dgm:cxn modelId="{32201DF2-2DE6-429A-A121-D614AECEABD7}" type="presOf" srcId="{1952B56F-923E-4524-BDF3-AE922A9082EA}" destId="{F310AC4F-59DB-4DBF-8BF4-EA3AACCAE6CC}" srcOrd="0" destOrd="3" presId="urn:microsoft.com/office/officeart/2005/8/layout/hList3"/>
    <dgm:cxn modelId="{C63E46F8-23C8-47F2-852A-9EED77D5B218}" srcId="{435A77FC-5D9C-490C-9BD0-CF969141AE13}" destId="{7F2EF4FA-BD49-40B8-911D-DFB73781A467}" srcOrd="0" destOrd="0" parTransId="{237BB3FA-84EF-44B4-AFA4-212EDC6B9C48}" sibTransId="{6F74CBF5-F6BE-467E-999F-ACC88EADB516}"/>
    <dgm:cxn modelId="{728C307C-77B2-46C1-87A4-A79E7C91B1F9}" type="presParOf" srcId="{44C3FE96-9F1B-4FA1-B50A-291B481A3947}" destId="{3680D91F-E9DA-4FA2-ACDB-1710561B88BB}" srcOrd="0" destOrd="0" presId="urn:microsoft.com/office/officeart/2005/8/layout/hList3"/>
    <dgm:cxn modelId="{E5C107D1-F848-431E-891E-674237969C43}" type="presParOf" srcId="{44C3FE96-9F1B-4FA1-B50A-291B481A3947}" destId="{B9171EF8-5283-4582-81FB-546B4B6156B2}" srcOrd="1" destOrd="0" presId="urn:microsoft.com/office/officeart/2005/8/layout/hList3"/>
    <dgm:cxn modelId="{8A0BE9B7-FEBD-4382-B7AC-3151183617B4}" type="presParOf" srcId="{B9171EF8-5283-4582-81FB-546B4B6156B2}" destId="{F310AC4F-59DB-4DBF-8BF4-EA3AACCAE6CC}" srcOrd="0" destOrd="0" presId="urn:microsoft.com/office/officeart/2005/8/layout/hList3"/>
    <dgm:cxn modelId="{1CB7DAA7-9DD5-49D7-B4E7-64F9636313B6}" type="presParOf" srcId="{B9171EF8-5283-4582-81FB-546B4B6156B2}" destId="{66EC835D-B704-4BF0-A197-2A695F4F690A}" srcOrd="1" destOrd="0" presId="urn:microsoft.com/office/officeart/2005/8/layout/hList3"/>
    <dgm:cxn modelId="{299CE3B1-42B2-4BA2-944B-B57CFA96238A}" type="presParOf" srcId="{B9171EF8-5283-4582-81FB-546B4B6156B2}" destId="{46FBEE38-6630-405B-BFD7-C7D11079C2AA}" srcOrd="2" destOrd="0" presId="urn:microsoft.com/office/officeart/2005/8/layout/hList3"/>
    <dgm:cxn modelId="{406400D2-E85E-42DE-A89F-B63F57EEDCA6}" type="presParOf" srcId="{44C3FE96-9F1B-4FA1-B50A-291B481A3947}" destId="{58AB927F-7F80-44DB-9D4B-6D70FC6DFA4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D91F-E9DA-4FA2-ACDB-1710561B88BB}">
      <dsp:nvSpPr>
        <dsp:cNvPr id="0" name=""/>
        <dsp:cNvSpPr/>
      </dsp:nvSpPr>
      <dsp:spPr>
        <a:xfrm>
          <a:off x="0" y="68068"/>
          <a:ext cx="11372111" cy="1179898"/>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GB" sz="5600" kern="1200" dirty="0"/>
            <a:t>Waiting list risk assessment tool</a:t>
          </a:r>
        </a:p>
      </dsp:txBody>
      <dsp:txXfrm>
        <a:off x="0" y="68068"/>
        <a:ext cx="11372111" cy="1179898"/>
      </dsp:txXfrm>
    </dsp:sp>
    <dsp:sp modelId="{F310AC4F-59DB-4DBF-8BF4-EA3AACCAE6CC}">
      <dsp:nvSpPr>
        <dsp:cNvPr id="0" name=""/>
        <dsp:cNvSpPr/>
      </dsp:nvSpPr>
      <dsp:spPr>
        <a:xfrm>
          <a:off x="5552" y="1248215"/>
          <a:ext cx="3787001" cy="449325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algn="l" defTabSz="622300">
            <a:lnSpc>
              <a:spcPct val="90000"/>
            </a:lnSpc>
            <a:spcBef>
              <a:spcPct val="0"/>
            </a:spcBef>
            <a:spcAft>
              <a:spcPct val="35000"/>
            </a:spcAft>
            <a:buNone/>
          </a:pPr>
          <a:r>
            <a:rPr lang="en-GB" sz="1400" b="1" kern="1200" dirty="0">
              <a:solidFill>
                <a:schemeClr val="tx1"/>
              </a:solidFill>
              <a:latin typeface="+mn-lt"/>
            </a:rPr>
            <a:t>Priority group 1 – high risk</a:t>
          </a:r>
        </a:p>
        <a:p>
          <a:pPr marL="0" lvl="0" algn="l" defTabSz="622300">
            <a:lnSpc>
              <a:spcPct val="90000"/>
            </a:lnSpc>
            <a:spcBef>
              <a:spcPct val="0"/>
            </a:spcBef>
            <a:spcAft>
              <a:spcPct val="35000"/>
            </a:spcAft>
            <a:buNone/>
          </a:pPr>
          <a:r>
            <a:rPr lang="en-GB" sz="1400" kern="1200" dirty="0">
              <a:solidFill>
                <a:schemeClr val="tx1"/>
              </a:solidFill>
              <a:latin typeface="+mn-lt"/>
            </a:rPr>
            <a:t>There is a high risk to the individual waiting. People in this group should be prioritised for immediate or quick action. This includes cases where:</a:t>
          </a:r>
        </a:p>
        <a:p>
          <a:pPr marL="265113"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latin typeface="+mn-lt"/>
            </a:rPr>
            <a:t>There is an imminent physical or emotional danger to the person and their wellbeing.</a:t>
          </a:r>
        </a:p>
        <a:p>
          <a:pPr marL="265113"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latin typeface="+mn-lt"/>
              <a:ea typeface="Calibri" panose="020F0502020204030204" pitchFamily="34" charset="0"/>
              <a:cs typeface="Times New Roman" panose="02020603050405020304" pitchFamily="18" charset="0"/>
            </a:rPr>
            <a:t>Unpaid care is not available or is at a high risk of breaking down, leaving the person at a high level of risk.</a:t>
          </a:r>
        </a:p>
        <a:p>
          <a:pPr marL="265113"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latin typeface="+mn-lt"/>
              <a:ea typeface="Calibri" panose="020F0502020204030204" pitchFamily="34" charset="0"/>
              <a:cs typeface="Times New Roman" panose="02020603050405020304" pitchFamily="18" charset="0"/>
            </a:rPr>
            <a:t>A safeguarding concern has been raised and needs to be triaged.</a:t>
          </a:r>
        </a:p>
        <a:p>
          <a:pPr marL="265113"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latin typeface="+mn-lt"/>
              <a:ea typeface="Calibri" panose="020F0502020204030204" pitchFamily="34" charset="0"/>
              <a:cs typeface="Times New Roman" panose="02020603050405020304" pitchFamily="18" charset="0"/>
            </a:rPr>
            <a:t>Action is needed to prevent admission to hospital or a delayed discharge from hospital.</a:t>
          </a:r>
        </a:p>
        <a:p>
          <a:pPr marL="265113"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latin typeface="+mn-lt"/>
              <a:ea typeface="Calibri" panose="020F0502020204030204" pitchFamily="34" charset="0"/>
              <a:cs typeface="Times New Roman" panose="02020603050405020304" pitchFamily="18" charset="0"/>
            </a:rPr>
            <a:t>There has been a significant change in circumstances or deterioration that leaves the person at risk.</a:t>
          </a:r>
          <a:endParaRPr lang="en-GB" sz="1400" kern="1200" dirty="0">
            <a:solidFill>
              <a:schemeClr val="tx1"/>
            </a:solidFill>
            <a:latin typeface="+mn-lt"/>
          </a:endParaRPr>
        </a:p>
        <a:p>
          <a:pPr marL="0" lvl="0" algn="l" defTabSz="622300">
            <a:lnSpc>
              <a:spcPct val="90000"/>
            </a:lnSpc>
            <a:spcBef>
              <a:spcPct val="0"/>
            </a:spcBef>
            <a:spcAft>
              <a:spcPct val="35000"/>
            </a:spcAft>
            <a:buFont typeface="Arial" panose="020B0604020202020204" pitchFamily="34" charset="0"/>
            <a:buNone/>
          </a:pPr>
          <a:endParaRPr lang="en-GB" sz="1600" kern="1200" dirty="0">
            <a:solidFill>
              <a:schemeClr val="tx1"/>
            </a:solidFill>
          </a:endParaRPr>
        </a:p>
      </dsp:txBody>
      <dsp:txXfrm>
        <a:off x="5552" y="1248215"/>
        <a:ext cx="3787001" cy="4493256"/>
      </dsp:txXfrm>
    </dsp:sp>
    <dsp:sp modelId="{66EC835D-B704-4BF0-A197-2A695F4F690A}">
      <dsp:nvSpPr>
        <dsp:cNvPr id="0" name=""/>
        <dsp:cNvSpPr/>
      </dsp:nvSpPr>
      <dsp:spPr>
        <a:xfrm>
          <a:off x="3792554" y="1245938"/>
          <a:ext cx="3787001" cy="449781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algn="l" defTabSz="622300">
            <a:lnSpc>
              <a:spcPct val="90000"/>
            </a:lnSpc>
            <a:spcBef>
              <a:spcPct val="0"/>
            </a:spcBef>
            <a:spcAft>
              <a:spcPct val="35000"/>
            </a:spcAft>
            <a:buNone/>
          </a:pPr>
          <a:r>
            <a:rPr lang="en-GB" sz="1400" b="1" kern="1200" dirty="0">
              <a:solidFill>
                <a:schemeClr val="tx1"/>
              </a:solidFill>
            </a:rPr>
            <a:t>Priority group 2 – medium risk</a:t>
          </a:r>
        </a:p>
        <a:p>
          <a:pPr marL="0" lvl="0" algn="l" defTabSz="622300">
            <a:lnSpc>
              <a:spcPct val="90000"/>
            </a:lnSpc>
            <a:spcBef>
              <a:spcPct val="0"/>
            </a:spcBef>
            <a:spcAft>
              <a:spcPct val="35000"/>
            </a:spcAft>
            <a:buNone/>
          </a:pPr>
          <a:r>
            <a:rPr lang="en-GB" sz="1400" b="0" kern="1200" dirty="0">
              <a:solidFill>
                <a:schemeClr val="tx1"/>
              </a:solidFill>
            </a:rPr>
            <a:t>There is a medium risk to the individual waiting. Action should be taken within a reasonable timeframe, using your professional judgement and in line with national and local practice standards. This includes cases where:</a:t>
          </a:r>
        </a:p>
        <a:p>
          <a:pPr marL="180975" lvl="0" indent="0" algn="l" defTabSz="622300">
            <a:lnSpc>
              <a:spcPct val="90000"/>
            </a:lnSpc>
            <a:spcBef>
              <a:spcPct val="0"/>
            </a:spcBef>
            <a:spcAft>
              <a:spcPct val="35000"/>
            </a:spcAft>
            <a:buNone/>
          </a:pPr>
          <a:r>
            <a:rPr lang="en-GB" sz="1400" kern="1200" dirty="0">
              <a:solidFill>
                <a:schemeClr val="tx1"/>
              </a:solidFill>
              <a:effectLst/>
            </a:rPr>
            <a:t>There are some risks to a person’s health and/or wellbeing but no immediate risk to their safety.</a:t>
          </a:r>
        </a:p>
        <a:p>
          <a:pPr marL="180975"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rPr>
            <a:t>There is a medium risk of paid or unpaid carer breaking down, and/or the person has no support networks in place.</a:t>
          </a:r>
        </a:p>
        <a:p>
          <a:pPr marL="180975"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rPr>
            <a:t>Risk of deterioration in physical health and mental health and wellbeing</a:t>
          </a:r>
        </a:p>
        <a:p>
          <a:pPr marL="180975" lvl="0" indent="0" algn="l" defTabSz="622300">
            <a:lnSpc>
              <a:spcPct val="90000"/>
            </a:lnSpc>
            <a:spcBef>
              <a:spcPct val="0"/>
            </a:spcBef>
            <a:spcAft>
              <a:spcPct val="35000"/>
            </a:spcAft>
            <a:buFont typeface="Arial" panose="020B0604020202020204" pitchFamily="34" charset="0"/>
            <a:buNone/>
          </a:pPr>
          <a:r>
            <a:rPr lang="en-GB" sz="1400" kern="1200" dirty="0">
              <a:solidFill>
                <a:schemeClr val="tx1"/>
              </a:solidFill>
              <a:effectLst/>
            </a:rPr>
            <a:t>There is market failure where current commissioned arrangements are sustainable, supported by informal support, technological solutions or alternatives.</a:t>
          </a:r>
          <a:endParaRPr lang="en-GB" sz="1400" b="0" kern="1200" dirty="0">
            <a:solidFill>
              <a:schemeClr val="tx1"/>
            </a:solidFill>
          </a:endParaRPr>
        </a:p>
        <a:p>
          <a:pPr marL="0" lvl="0" algn="l" defTabSz="622300">
            <a:lnSpc>
              <a:spcPct val="90000"/>
            </a:lnSpc>
            <a:spcBef>
              <a:spcPct val="0"/>
            </a:spcBef>
            <a:spcAft>
              <a:spcPct val="35000"/>
            </a:spcAft>
            <a:buNone/>
          </a:pPr>
          <a:endParaRPr lang="en-GB" sz="1450" b="0" kern="1200" dirty="0">
            <a:solidFill>
              <a:schemeClr val="tx1"/>
            </a:solidFill>
          </a:endParaRPr>
        </a:p>
        <a:p>
          <a:pPr marL="0" lvl="0" algn="l" defTabSz="622300">
            <a:lnSpc>
              <a:spcPct val="90000"/>
            </a:lnSpc>
            <a:spcBef>
              <a:spcPct val="0"/>
            </a:spcBef>
            <a:spcAft>
              <a:spcPct val="35000"/>
            </a:spcAft>
            <a:buNone/>
          </a:pPr>
          <a:endParaRPr lang="en-GB" sz="1450" b="0" kern="1200" dirty="0">
            <a:solidFill>
              <a:schemeClr val="tx1"/>
            </a:solidFill>
          </a:endParaRPr>
        </a:p>
      </dsp:txBody>
      <dsp:txXfrm>
        <a:off x="3792554" y="1245938"/>
        <a:ext cx="3787001" cy="4497811"/>
      </dsp:txXfrm>
    </dsp:sp>
    <dsp:sp modelId="{46FBEE38-6630-405B-BFD7-C7D11079C2AA}">
      <dsp:nvSpPr>
        <dsp:cNvPr id="0" name=""/>
        <dsp:cNvSpPr/>
      </dsp:nvSpPr>
      <dsp:spPr>
        <a:xfrm>
          <a:off x="7579556" y="1248215"/>
          <a:ext cx="3787001" cy="449325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Priority group 3 – low risk</a:t>
          </a:r>
        </a:p>
        <a:p>
          <a:pPr marL="0" lvl="0" indent="0" algn="l" defTabSz="622300">
            <a:lnSpc>
              <a:spcPct val="90000"/>
            </a:lnSpc>
            <a:spcBef>
              <a:spcPct val="0"/>
            </a:spcBef>
            <a:spcAft>
              <a:spcPct val="35000"/>
            </a:spcAft>
            <a:buNone/>
          </a:pPr>
          <a:r>
            <a:rPr lang="en-GB" sz="1400" kern="1200" dirty="0">
              <a:solidFill>
                <a:schemeClr val="tx1"/>
              </a:solidFill>
            </a:rPr>
            <a:t>There is a low risk to the individual waiting. Action should be taken within a reasonable timeframe</a:t>
          </a:r>
          <a:r>
            <a:rPr lang="en-GB" sz="1400" b="0" kern="1200" dirty="0">
              <a:solidFill>
                <a:schemeClr val="tx1"/>
              </a:solidFill>
            </a:rPr>
            <a:t>, using your professional judgement and in line with national and local practice standards. T</a:t>
          </a:r>
          <a:r>
            <a:rPr lang="en-GB" sz="1400" kern="1200" dirty="0">
              <a:solidFill>
                <a:schemeClr val="tx1"/>
              </a:solidFill>
            </a:rPr>
            <a:t>his should be agreed in advance to avoid ‘drift’.  </a:t>
          </a:r>
        </a:p>
        <a:p>
          <a:pPr marL="0" lvl="0" indent="0" algn="l" defTabSz="622300">
            <a:lnSpc>
              <a:spcPct val="90000"/>
            </a:lnSpc>
            <a:spcBef>
              <a:spcPct val="0"/>
            </a:spcBef>
            <a:spcAft>
              <a:spcPct val="35000"/>
            </a:spcAft>
            <a:buNone/>
          </a:pPr>
          <a:endParaRPr lang="en-GB" sz="1400" kern="1200" dirty="0">
            <a:solidFill>
              <a:schemeClr val="tx1"/>
            </a:solidFill>
          </a:endParaRPr>
        </a:p>
        <a:p>
          <a:pPr marL="0" lvl="0" indent="0" algn="l" defTabSz="622300">
            <a:lnSpc>
              <a:spcPct val="90000"/>
            </a:lnSpc>
            <a:spcBef>
              <a:spcPct val="0"/>
            </a:spcBef>
            <a:spcAft>
              <a:spcPct val="35000"/>
            </a:spcAft>
            <a:buNone/>
          </a:pPr>
          <a:r>
            <a:rPr lang="en-GB" sz="1400" kern="1200" dirty="0">
              <a:solidFill>
                <a:schemeClr val="tx1"/>
              </a:solidFill>
            </a:rPr>
            <a:t>People in this group have standard risks </a:t>
          </a:r>
          <a:r>
            <a:rPr lang="en-GB" sz="1400" kern="1200" dirty="0">
              <a:solidFill>
                <a:schemeClr val="tx1"/>
              </a:solidFill>
              <a:effectLst/>
            </a:rPr>
            <a:t>– however, harm may occur if action is not taken in the longer term.</a:t>
          </a:r>
          <a:endParaRPr lang="en-GB" sz="1400" kern="1200" dirty="0">
            <a:solidFill>
              <a:schemeClr val="tx1"/>
            </a:solidFill>
          </a:endParaRPr>
        </a:p>
      </dsp:txBody>
      <dsp:txXfrm>
        <a:off x="7579556" y="1248215"/>
        <a:ext cx="3787001" cy="4493256"/>
      </dsp:txXfrm>
    </dsp:sp>
    <dsp:sp modelId="{58AB927F-7F80-44DB-9D4B-6D70FC6DFA42}">
      <dsp:nvSpPr>
        <dsp:cNvPr id="0" name=""/>
        <dsp:cNvSpPr/>
      </dsp:nvSpPr>
      <dsp:spPr>
        <a:xfrm>
          <a:off x="0" y="5361434"/>
          <a:ext cx="11372111" cy="41479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D91F-E9DA-4FA2-ACDB-1710561B88BB}">
      <dsp:nvSpPr>
        <dsp:cNvPr id="0" name=""/>
        <dsp:cNvSpPr/>
      </dsp:nvSpPr>
      <dsp:spPr>
        <a:xfrm>
          <a:off x="0" y="80741"/>
          <a:ext cx="11372111" cy="132264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dirty="0"/>
            <a:t>Pathways and services for each group</a:t>
          </a:r>
        </a:p>
      </dsp:txBody>
      <dsp:txXfrm>
        <a:off x="0" y="80741"/>
        <a:ext cx="11372111" cy="1322647"/>
      </dsp:txXfrm>
    </dsp:sp>
    <dsp:sp modelId="{F310AC4F-59DB-4DBF-8BF4-EA3AACCAE6CC}">
      <dsp:nvSpPr>
        <dsp:cNvPr id="0" name=""/>
        <dsp:cNvSpPr/>
      </dsp:nvSpPr>
      <dsp:spPr>
        <a:xfrm>
          <a:off x="5552" y="1397556"/>
          <a:ext cx="3787001" cy="511844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600"/>
            </a:spcAft>
            <a:buNone/>
          </a:pPr>
          <a:r>
            <a:rPr lang="en-GB" sz="1400" b="1" kern="1200" dirty="0">
              <a:solidFill>
                <a:schemeClr val="tx1"/>
              </a:solidFill>
              <a:latin typeface="+mn-lt"/>
            </a:rPr>
            <a:t>Priority group 1 – high risk</a:t>
          </a:r>
        </a:p>
        <a:p>
          <a:pPr marL="0" lvl="0" indent="0" algn="l" defTabSz="622300">
            <a:lnSpc>
              <a:spcPct val="90000"/>
            </a:lnSpc>
            <a:spcBef>
              <a:spcPct val="0"/>
            </a:spcBef>
            <a:spcAft>
              <a:spcPts val="600"/>
            </a:spcAft>
            <a:buNone/>
          </a:pPr>
          <a:r>
            <a:rPr lang="en-GB" sz="1350" b="0" i="1" kern="1200" dirty="0">
              <a:solidFill>
                <a:schemeClr val="tx1"/>
              </a:solidFill>
              <a:latin typeface="+mn-lt"/>
            </a:rPr>
            <a:t>In need of immediate action</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Reablement – if the person meets reablement criteria</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Immediate short-term support – if the person does not meet reablement criteria</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Homefirst and discharge-to-assess pathways – for hospital teams</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Crisis OT interventions – via an OT referral</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Care technology – via an Alcove referral</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Emergency respite – when unpaid care is at a high risk of breaking down</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Information, advice, signposting (e.g. to community activities) and risk management</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Referrals for assessments – care needs, carers and/or OT</a:t>
          </a:r>
        </a:p>
        <a:p>
          <a:pPr marL="265113" lvl="1" indent="-265113" algn="l" defTabSz="600075">
            <a:lnSpc>
              <a:spcPct val="90000"/>
            </a:lnSpc>
            <a:spcBef>
              <a:spcPct val="0"/>
            </a:spcBef>
            <a:spcAft>
              <a:spcPts val="1200"/>
            </a:spcAft>
            <a:buFont typeface="Arial" panose="020B0604020202020204" pitchFamily="34" charset="0"/>
            <a:buChar char="•"/>
          </a:pPr>
          <a:r>
            <a:rPr lang="en-GB" sz="1350" b="0" kern="1200" dirty="0">
              <a:solidFill>
                <a:schemeClr val="tx1"/>
              </a:solidFill>
              <a:latin typeface="+mn-lt"/>
            </a:rPr>
            <a:t>Action to safeguarding people.</a:t>
          </a: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a:p>
          <a:pPr marL="0" lvl="1" indent="0" algn="l" defTabSz="622300">
            <a:lnSpc>
              <a:spcPct val="90000"/>
            </a:lnSpc>
            <a:spcBef>
              <a:spcPct val="0"/>
            </a:spcBef>
            <a:spcAft>
              <a:spcPct val="15000"/>
            </a:spcAft>
            <a:buFont typeface="Arial" panose="020B0604020202020204" pitchFamily="34" charset="0"/>
            <a:buChar char="•"/>
          </a:pPr>
          <a:endParaRPr lang="en-GB" sz="1400" b="0" kern="1200" dirty="0">
            <a:solidFill>
              <a:schemeClr val="tx1"/>
            </a:solidFill>
            <a:latin typeface="+mn-lt"/>
          </a:endParaRPr>
        </a:p>
      </dsp:txBody>
      <dsp:txXfrm>
        <a:off x="5552" y="1397556"/>
        <a:ext cx="3787001" cy="5118448"/>
      </dsp:txXfrm>
    </dsp:sp>
    <dsp:sp modelId="{66EC835D-B704-4BF0-A197-2A695F4F690A}">
      <dsp:nvSpPr>
        <dsp:cNvPr id="0" name=""/>
        <dsp:cNvSpPr/>
      </dsp:nvSpPr>
      <dsp:spPr>
        <a:xfrm>
          <a:off x="3792554" y="1387889"/>
          <a:ext cx="3787001" cy="513778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600"/>
            </a:spcAft>
            <a:buNone/>
          </a:pPr>
          <a:r>
            <a:rPr lang="en-GB" sz="1400" b="1" kern="1200" dirty="0">
              <a:solidFill>
                <a:schemeClr val="tx1"/>
              </a:solidFill>
            </a:rPr>
            <a:t>Priority group 2 – medium risk</a:t>
          </a:r>
        </a:p>
        <a:p>
          <a:pPr marL="0" lvl="0" indent="0" algn="l" defTabSz="622300">
            <a:lnSpc>
              <a:spcPct val="90000"/>
            </a:lnSpc>
            <a:spcBef>
              <a:spcPct val="0"/>
            </a:spcBef>
            <a:spcAft>
              <a:spcPts val="600"/>
            </a:spcAft>
            <a:buNone/>
          </a:pPr>
          <a:r>
            <a:rPr lang="en-GB" sz="1350" b="0" i="1" kern="1200" dirty="0">
              <a:solidFill>
                <a:schemeClr val="tx1"/>
              </a:solidFill>
            </a:rPr>
            <a:t>Not at immediate risk, but likely to need short-term support to reduce risks or vulnerabilities.</a:t>
          </a:r>
        </a:p>
        <a:p>
          <a:pPr marL="0" lvl="0" indent="0" algn="l" defTabSz="622300">
            <a:lnSpc>
              <a:spcPct val="90000"/>
            </a:lnSpc>
            <a:spcBef>
              <a:spcPct val="0"/>
            </a:spcBef>
            <a:spcAft>
              <a:spcPts val="600"/>
            </a:spcAft>
            <a:buNone/>
          </a:pPr>
          <a:endParaRPr lang="en-GB" sz="1350" b="0" i="1" kern="1200" dirty="0">
            <a:solidFill>
              <a:schemeClr val="tx1"/>
            </a:solidFill>
          </a:endParaRPr>
        </a:p>
        <a:p>
          <a:pPr marL="265113" lvl="1" indent="-265113" algn="l" defTabSz="600075">
            <a:lnSpc>
              <a:spcPct val="90000"/>
            </a:lnSpc>
            <a:spcBef>
              <a:spcPct val="0"/>
            </a:spcBef>
            <a:spcAft>
              <a:spcPts val="1200"/>
            </a:spcAft>
            <a:buChar char="•"/>
          </a:pPr>
          <a:r>
            <a:rPr lang="en-GB" sz="1350" b="0" kern="1200" dirty="0">
              <a:solidFill>
                <a:schemeClr val="tx1"/>
              </a:solidFill>
            </a:rPr>
            <a:t>Reablement – if the person meets reablement criteria</a:t>
          </a:r>
        </a:p>
        <a:p>
          <a:pPr marL="265113" lvl="1" indent="-265113" algn="l" defTabSz="600075">
            <a:lnSpc>
              <a:spcPct val="90000"/>
            </a:lnSpc>
            <a:spcBef>
              <a:spcPct val="0"/>
            </a:spcBef>
            <a:spcAft>
              <a:spcPts val="1200"/>
            </a:spcAft>
            <a:buChar char="•"/>
          </a:pPr>
          <a:r>
            <a:rPr lang="en-GB" sz="1350" b="0" kern="1200" dirty="0">
              <a:solidFill>
                <a:schemeClr val="tx1"/>
              </a:solidFill>
            </a:rPr>
            <a:t>Equipment – via an OT referral</a:t>
          </a:r>
        </a:p>
        <a:p>
          <a:pPr marL="265113" lvl="1" indent="-265113" algn="l" defTabSz="600075">
            <a:lnSpc>
              <a:spcPct val="90000"/>
            </a:lnSpc>
            <a:spcBef>
              <a:spcPct val="0"/>
            </a:spcBef>
            <a:spcAft>
              <a:spcPts val="1200"/>
            </a:spcAft>
            <a:buChar char="•"/>
          </a:pPr>
          <a:r>
            <a:rPr lang="en-GB" sz="1350" b="0" kern="1200" dirty="0">
              <a:solidFill>
                <a:schemeClr val="tx1"/>
              </a:solidFill>
            </a:rPr>
            <a:t>Care technology – via an Alcove referral</a:t>
          </a:r>
        </a:p>
        <a:p>
          <a:pPr marL="265113" lvl="1" indent="-265113" algn="l" defTabSz="600075">
            <a:lnSpc>
              <a:spcPct val="90000"/>
            </a:lnSpc>
            <a:spcBef>
              <a:spcPct val="0"/>
            </a:spcBef>
            <a:spcAft>
              <a:spcPts val="1200"/>
            </a:spcAft>
            <a:buChar char="•"/>
          </a:pPr>
          <a:r>
            <a:rPr lang="en-GB" sz="1350" b="0" kern="1200" dirty="0">
              <a:solidFill>
                <a:schemeClr val="tx1"/>
              </a:solidFill>
            </a:rPr>
            <a:t>Information, advice, signposting (e.g. to community activities) and risk management </a:t>
          </a:r>
        </a:p>
        <a:p>
          <a:pPr marL="265113" lvl="1" indent="-265113" algn="l" defTabSz="600075">
            <a:lnSpc>
              <a:spcPct val="90000"/>
            </a:lnSpc>
            <a:spcBef>
              <a:spcPct val="0"/>
            </a:spcBef>
            <a:spcAft>
              <a:spcPts val="1200"/>
            </a:spcAft>
            <a:buChar char="•"/>
          </a:pPr>
          <a:r>
            <a:rPr lang="en-GB" sz="1350" b="0" kern="1200" dirty="0">
              <a:solidFill>
                <a:schemeClr val="tx1"/>
              </a:solidFill>
            </a:rPr>
            <a:t>Referrals for assessments – care needs, carers and/or OT</a:t>
          </a:r>
        </a:p>
        <a:p>
          <a:pPr marL="0" lvl="1" indent="0" algn="l" defTabSz="622300">
            <a:lnSpc>
              <a:spcPct val="90000"/>
            </a:lnSpc>
            <a:spcBef>
              <a:spcPct val="0"/>
            </a:spcBef>
            <a:spcAft>
              <a:spcPct val="15000"/>
            </a:spcAft>
            <a:buChar char="•"/>
          </a:pPr>
          <a:endParaRPr lang="en-GB" sz="1400" b="1" kern="1200" dirty="0">
            <a:solidFill>
              <a:schemeClr val="tx1"/>
            </a:solidFill>
          </a:endParaRPr>
        </a:p>
        <a:p>
          <a:pPr marL="0" lvl="1" indent="0" algn="l" defTabSz="622300">
            <a:lnSpc>
              <a:spcPct val="90000"/>
            </a:lnSpc>
            <a:spcBef>
              <a:spcPct val="0"/>
            </a:spcBef>
            <a:spcAft>
              <a:spcPct val="15000"/>
            </a:spcAft>
            <a:buChar char="•"/>
          </a:pPr>
          <a:endParaRPr lang="en-GB" sz="1400" b="0" kern="1200" dirty="0">
            <a:solidFill>
              <a:schemeClr val="tx1"/>
            </a:solidFill>
          </a:endParaRPr>
        </a:p>
        <a:p>
          <a:pPr marL="0" lvl="1" indent="0" algn="l" defTabSz="622300">
            <a:lnSpc>
              <a:spcPct val="90000"/>
            </a:lnSpc>
            <a:spcBef>
              <a:spcPct val="0"/>
            </a:spcBef>
            <a:spcAft>
              <a:spcPct val="15000"/>
            </a:spcAft>
            <a:buChar char="•"/>
          </a:pPr>
          <a:endParaRPr lang="en-GB" sz="1450" b="0" kern="1200" dirty="0">
            <a:solidFill>
              <a:schemeClr val="tx1"/>
            </a:solidFill>
          </a:endParaRPr>
        </a:p>
        <a:p>
          <a:pPr marL="0" lvl="1" indent="0" algn="l" defTabSz="622300">
            <a:lnSpc>
              <a:spcPct val="90000"/>
            </a:lnSpc>
            <a:spcBef>
              <a:spcPct val="0"/>
            </a:spcBef>
            <a:spcAft>
              <a:spcPct val="15000"/>
            </a:spcAft>
            <a:buChar char="•"/>
          </a:pPr>
          <a:endParaRPr lang="en-GB" sz="1450" b="0" kern="1200" dirty="0">
            <a:solidFill>
              <a:schemeClr val="tx1"/>
            </a:solidFill>
          </a:endParaRPr>
        </a:p>
      </dsp:txBody>
      <dsp:txXfrm>
        <a:off x="3792554" y="1387889"/>
        <a:ext cx="3787001" cy="5137781"/>
      </dsp:txXfrm>
    </dsp:sp>
    <dsp:sp modelId="{46FBEE38-6630-405B-BFD7-C7D11079C2AA}">
      <dsp:nvSpPr>
        <dsp:cNvPr id="0" name=""/>
        <dsp:cNvSpPr/>
      </dsp:nvSpPr>
      <dsp:spPr>
        <a:xfrm>
          <a:off x="7579556" y="1387889"/>
          <a:ext cx="3787001" cy="5137781"/>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dirty="0">
              <a:solidFill>
                <a:schemeClr val="tx1"/>
              </a:solidFill>
            </a:rPr>
            <a:t>Priority group 3 – low risk</a:t>
          </a:r>
        </a:p>
        <a:p>
          <a:pPr marL="0" lvl="0" indent="0" algn="l" defTabSz="622300">
            <a:lnSpc>
              <a:spcPct val="90000"/>
            </a:lnSpc>
            <a:spcBef>
              <a:spcPct val="0"/>
            </a:spcBef>
            <a:spcAft>
              <a:spcPct val="35000"/>
            </a:spcAft>
            <a:buNone/>
          </a:pPr>
          <a:r>
            <a:rPr lang="en-GB" sz="1350" b="0" i="1" kern="1200" dirty="0">
              <a:solidFill>
                <a:schemeClr val="tx1"/>
              </a:solidFill>
            </a:rPr>
            <a:t>Not at immediate risk, but harm may occur if action is not taken in the longer-term. </a:t>
          </a:r>
        </a:p>
        <a:p>
          <a:pPr marL="0" lvl="0" indent="0" algn="l" defTabSz="622300">
            <a:lnSpc>
              <a:spcPct val="90000"/>
            </a:lnSpc>
            <a:spcBef>
              <a:spcPct val="0"/>
            </a:spcBef>
            <a:spcAft>
              <a:spcPct val="35000"/>
            </a:spcAft>
            <a:buNone/>
          </a:pPr>
          <a:endParaRPr lang="en-GB" sz="1350" b="0" i="1" kern="1200" dirty="0">
            <a:solidFill>
              <a:schemeClr val="tx1"/>
            </a:solidFill>
          </a:endParaRPr>
        </a:p>
        <a:p>
          <a:pPr marL="265113" lvl="1" indent="-265113" algn="l" defTabSz="600075">
            <a:lnSpc>
              <a:spcPct val="90000"/>
            </a:lnSpc>
            <a:spcBef>
              <a:spcPct val="0"/>
            </a:spcBef>
            <a:spcAft>
              <a:spcPts val="1200"/>
            </a:spcAft>
            <a:buChar char="•"/>
          </a:pPr>
          <a:r>
            <a:rPr lang="en-GB" sz="1350" b="0" kern="1200" dirty="0">
              <a:solidFill>
                <a:schemeClr val="tx1"/>
              </a:solidFill>
            </a:rPr>
            <a:t>Reablement (non-urgent) – if the person would benefit from this.</a:t>
          </a:r>
        </a:p>
        <a:p>
          <a:pPr marL="265113" lvl="1" indent="-265113" algn="l" defTabSz="600075">
            <a:lnSpc>
              <a:spcPct val="90000"/>
            </a:lnSpc>
            <a:spcBef>
              <a:spcPct val="0"/>
            </a:spcBef>
            <a:spcAft>
              <a:spcPts val="1200"/>
            </a:spcAft>
            <a:buChar char="•"/>
          </a:pPr>
          <a:r>
            <a:rPr lang="en-GB" sz="1350" b="0" kern="1200" dirty="0">
              <a:solidFill>
                <a:schemeClr val="tx1"/>
              </a:solidFill>
            </a:rPr>
            <a:t>Direct provision of low-level equipment </a:t>
          </a:r>
        </a:p>
        <a:p>
          <a:pPr marL="265113" lvl="1" indent="-265113" algn="l" defTabSz="600075">
            <a:lnSpc>
              <a:spcPct val="90000"/>
            </a:lnSpc>
            <a:spcBef>
              <a:spcPct val="0"/>
            </a:spcBef>
            <a:spcAft>
              <a:spcPts val="1200"/>
            </a:spcAft>
            <a:buChar char="•"/>
          </a:pPr>
          <a:r>
            <a:rPr lang="en-GB" sz="1350" b="0" kern="1200" dirty="0">
              <a:solidFill>
                <a:schemeClr val="tx1"/>
              </a:solidFill>
            </a:rPr>
            <a:t>Care technology – via an Alcove referral</a:t>
          </a:r>
        </a:p>
        <a:p>
          <a:pPr marL="265113" lvl="1" indent="-265113" algn="l" defTabSz="600075">
            <a:lnSpc>
              <a:spcPct val="90000"/>
            </a:lnSpc>
            <a:spcBef>
              <a:spcPct val="0"/>
            </a:spcBef>
            <a:spcAft>
              <a:spcPts val="1200"/>
            </a:spcAft>
            <a:buChar char="•"/>
          </a:pPr>
          <a:r>
            <a:rPr lang="en-GB" sz="1350" b="0" kern="1200" dirty="0">
              <a:solidFill>
                <a:schemeClr val="tx1"/>
              </a:solidFill>
            </a:rPr>
            <a:t>Information, advice, signposting (e.g. to community activities) and risk management</a:t>
          </a:r>
        </a:p>
        <a:p>
          <a:pPr marL="265113" lvl="1" indent="-265113" algn="l" defTabSz="600075">
            <a:lnSpc>
              <a:spcPct val="90000"/>
            </a:lnSpc>
            <a:spcBef>
              <a:spcPct val="0"/>
            </a:spcBef>
            <a:spcAft>
              <a:spcPts val="1200"/>
            </a:spcAft>
            <a:buChar char="•"/>
          </a:pPr>
          <a:r>
            <a:rPr lang="en-GB" sz="1350" b="0" kern="1200" dirty="0">
              <a:solidFill>
                <a:schemeClr val="tx1"/>
              </a:solidFill>
            </a:rPr>
            <a:t>Referrals for assessments – care needs, carers and/or OT</a:t>
          </a:r>
        </a:p>
      </dsp:txBody>
      <dsp:txXfrm>
        <a:off x="7579556" y="1387889"/>
        <a:ext cx="3787001" cy="5137781"/>
      </dsp:txXfrm>
    </dsp:sp>
    <dsp:sp modelId="{58AB927F-7F80-44DB-9D4B-6D70FC6DFA42}">
      <dsp:nvSpPr>
        <dsp:cNvPr id="0" name=""/>
        <dsp:cNvSpPr/>
      </dsp:nvSpPr>
      <dsp:spPr>
        <a:xfrm>
          <a:off x="0" y="6072016"/>
          <a:ext cx="11372111" cy="47005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DA072-8D52-40DE-A8DD-BF0FA0B0F991}" type="datetimeFigureOut">
              <a:rPr lang="en-GB" smtClean="0"/>
              <a:t>11/11/2024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931-BDDC-47EE-B5C5-B826B950D9CF}" type="slidenum">
              <a:rPr lang="en-GB" smtClean="0"/>
              <a:t>‹#›</a:t>
            </a:fld>
            <a:endParaRPr lang="en-GB"/>
          </a:p>
        </p:txBody>
      </p:sp>
    </p:spTree>
    <p:extLst>
      <p:ext uri="{BB962C8B-B14F-4D97-AF65-F5344CB8AC3E}">
        <p14:creationId xmlns:p14="http://schemas.microsoft.com/office/powerpoint/2010/main" val="94662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dirty="0">
                <a:solidFill>
                  <a:schemeClr val="tx1"/>
                </a:solidFill>
              </a:rPr>
              <a:t>1 = ADASS Spring Survey, 2024</a:t>
            </a: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2</a:t>
            </a:fld>
            <a:endParaRPr lang="en-GB"/>
          </a:p>
        </p:txBody>
      </p:sp>
    </p:spTree>
    <p:extLst>
      <p:ext uri="{BB962C8B-B14F-4D97-AF65-F5344CB8AC3E}">
        <p14:creationId xmlns:p14="http://schemas.microsoft.com/office/powerpoint/2010/main" val="4178192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3</a:t>
            </a:fld>
            <a:endParaRPr lang="en-GB"/>
          </a:p>
        </p:txBody>
      </p:sp>
    </p:spTree>
    <p:extLst>
      <p:ext uri="{BB962C8B-B14F-4D97-AF65-F5344CB8AC3E}">
        <p14:creationId xmlns:p14="http://schemas.microsoft.com/office/powerpoint/2010/main" val="408965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4</a:t>
            </a:fld>
            <a:endParaRPr lang="en-GB"/>
          </a:p>
        </p:txBody>
      </p:sp>
    </p:spTree>
    <p:extLst>
      <p:ext uri="{BB962C8B-B14F-4D97-AF65-F5344CB8AC3E}">
        <p14:creationId xmlns:p14="http://schemas.microsoft.com/office/powerpoint/2010/main" val="2498845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11/11/2024</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11/11/2024</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725177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dirty="0">
                <a:cs typeface="Arial"/>
              </a:rPr>
              <a:t>Waiting list risk assessment tool</a:t>
            </a:r>
          </a:p>
          <a:p>
            <a:pPr algn="l"/>
            <a:endParaRPr lang="en-US" dirty="0">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4320" y="2767445"/>
            <a:ext cx="7628140"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October 2024</a:t>
            </a:r>
          </a:p>
          <a:p>
            <a:r>
              <a:rPr lang="en-US" sz="2400" dirty="0">
                <a:solidFill>
                  <a:schemeClr val="bg1"/>
                </a:solidFill>
                <a:cs typeface="Arial"/>
              </a:rPr>
              <a:t>Version: 0.4</a:t>
            </a:r>
          </a:p>
          <a:p>
            <a:r>
              <a:rPr lang="en-US" sz="2400" dirty="0">
                <a:solidFill>
                  <a:schemeClr val="bg1"/>
                </a:solidFill>
                <a:cs typeface="Arial"/>
              </a:rPr>
              <a:t>Status: Final – agreed 7 November 2024 PRMG</a:t>
            </a:r>
          </a:p>
          <a:p>
            <a:endParaRPr lang="en-US" sz="2400" dirty="0">
              <a:solidFill>
                <a:schemeClr val="bg1"/>
              </a:solidFill>
              <a:cs typeface="Arial"/>
            </a:endParaRPr>
          </a:p>
          <a:p>
            <a:pPr algn="l"/>
            <a:endParaRPr lang="en-US" dirty="0">
              <a:cs typeface="Arial"/>
            </a:endParaRPr>
          </a:p>
        </p:txBody>
      </p:sp>
    </p:spTree>
    <p:extLst>
      <p:ext uri="{BB962C8B-B14F-4D97-AF65-F5344CB8AC3E}">
        <p14:creationId xmlns:p14="http://schemas.microsoft.com/office/powerpoint/2010/main" val="60878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414A2-3182-EF4B-4BB4-E2E4B6A05697}"/>
              </a:ext>
            </a:extLst>
          </p:cNvPr>
          <p:cNvSpPr/>
          <p:nvPr/>
        </p:nvSpPr>
        <p:spPr>
          <a:xfrm>
            <a:off x="276447" y="1381424"/>
            <a:ext cx="5688418" cy="537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r>
              <a:rPr lang="en-GB" sz="1400" b="1" dirty="0">
                <a:solidFill>
                  <a:schemeClr val="tx1"/>
                </a:solidFill>
                <a:effectLst/>
                <a:ea typeface="Calibri" panose="020F0502020204030204" pitchFamily="34" charset="0"/>
                <a:cs typeface="Times New Roman" panose="02020603050405020304" pitchFamily="18" charset="0"/>
              </a:rPr>
              <a:t>Introduction </a:t>
            </a:r>
          </a:p>
          <a:p>
            <a:r>
              <a:rPr lang="en-GB" sz="1400" dirty="0">
                <a:solidFill>
                  <a:schemeClr val="tx1"/>
                </a:solidFill>
                <a:effectLst/>
                <a:ea typeface="Calibri" panose="020F0502020204030204" pitchFamily="34" charset="0"/>
                <a:cs typeface="Times New Roman" panose="02020603050405020304" pitchFamily="18" charset="0"/>
              </a:rPr>
              <a:t>Waiting lists for care needs assessments and reviews is a critical issue across adult social care. Almost 420,000 people were waiting for an assessment of their needs or for care to begin across England in spring 2024</a:t>
            </a:r>
            <a:r>
              <a:rPr lang="en-GB" sz="1400" baseline="30000" dirty="0">
                <a:solidFill>
                  <a:schemeClr val="tx1"/>
                </a:solidFill>
                <a:effectLst/>
                <a:ea typeface="Calibri" panose="020F0502020204030204" pitchFamily="34" charset="0"/>
                <a:cs typeface="Times New Roman" panose="02020603050405020304" pitchFamily="18" charset="0"/>
              </a:rPr>
              <a:t>1</a:t>
            </a:r>
            <a:r>
              <a:rPr lang="en-GB" sz="1400" dirty="0">
                <a:solidFill>
                  <a:schemeClr val="tx1"/>
                </a:solidFill>
                <a:effectLst/>
                <a:ea typeface="Calibri" panose="020F0502020204030204" pitchFamily="34" charset="0"/>
                <a:cs typeface="Times New Roman" panose="02020603050405020304" pitchFamily="18" charset="0"/>
              </a:rPr>
              <a:t> .</a:t>
            </a: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ffectLst/>
                <a:ea typeface="Calibri" panose="020F0502020204030204" pitchFamily="34" charset="0"/>
                <a:cs typeface="Times New Roman" panose="02020603050405020304" pitchFamily="18" charset="0"/>
              </a:rPr>
              <a:t>In Barking and Dagenham, we work hard to keep waiting lists to a minimum and make sure that the righ</a:t>
            </a:r>
            <a:r>
              <a:rPr lang="en-GB" sz="1400" dirty="0">
                <a:solidFill>
                  <a:schemeClr val="tx1"/>
                </a:solidFill>
                <a:ea typeface="Calibri" panose="020F0502020204030204" pitchFamily="34" charset="0"/>
                <a:cs typeface="Times New Roman" panose="02020603050405020304" pitchFamily="18" charset="0"/>
              </a:rPr>
              <a:t>t care is provided at the right time. Our Practice Standards describe the expectation to complete personalised needs assessments and carer needs assessments within 30 working days, and in fact our waiting lists are low in many areas. However, we also know that we have a growing, ageing population with more complex needs – which may put more pressure on waiting lists in future. </a:t>
            </a:r>
          </a:p>
          <a:p>
            <a:endParaRPr lang="en-GB" sz="1400" dirty="0">
              <a:solidFill>
                <a:schemeClr val="tx1"/>
              </a:solidFill>
              <a:effectLst/>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This waiting list risk assessment tool has been developed to make sure we have a </a:t>
            </a:r>
            <a:r>
              <a:rPr lang="en-GB" sz="1400" dirty="0">
                <a:solidFill>
                  <a:schemeClr val="tx1"/>
                </a:solidFill>
                <a:effectLst/>
                <a:ea typeface="Calibri" panose="020F0502020204030204" pitchFamily="34" charset="0"/>
                <a:cs typeface="Times New Roman" panose="02020603050405020304" pitchFamily="18" charset="0"/>
              </a:rPr>
              <a:t>shared concept and consistent </a:t>
            </a:r>
            <a:r>
              <a:rPr lang="en-GB" sz="1400" dirty="0">
                <a:solidFill>
                  <a:schemeClr val="tx1"/>
                </a:solidFill>
                <a:ea typeface="Calibri" panose="020F0502020204030204" pitchFamily="34" charset="0"/>
                <a:cs typeface="Times New Roman" panose="02020603050405020304" pitchFamily="18" charset="0"/>
              </a:rPr>
              <a:t>approach in</a:t>
            </a:r>
            <a:r>
              <a:rPr lang="en-GB" sz="1400" dirty="0">
                <a:solidFill>
                  <a:schemeClr val="tx1"/>
                </a:solidFill>
                <a:effectLst/>
                <a:ea typeface="Calibri" panose="020F0502020204030204" pitchFamily="34" charset="0"/>
                <a:cs typeface="Times New Roman" panose="02020603050405020304" pitchFamily="18" charset="0"/>
              </a:rPr>
              <a:t> the managing of risk associated with waiting lists across Barking and Dagenham adult social care teams. It is intended to</a:t>
            </a:r>
            <a:r>
              <a:rPr lang="en-GB" sz="1400" dirty="0">
                <a:solidFill>
                  <a:schemeClr val="tx1"/>
                </a:solidFill>
                <a:ea typeface="Calibri" panose="020F0502020204030204" pitchFamily="34" charset="0"/>
                <a:cs typeface="Times New Roman" panose="02020603050405020304" pitchFamily="18" charset="0"/>
              </a:rPr>
              <a:t> support staff to review and minimise the risks to people who need care and unpaid carers and should be read in conjunction with our Practice Standards and our approach to strengths-based practice.</a:t>
            </a:r>
          </a:p>
          <a:p>
            <a:endParaRPr lang="en-GB" sz="1400" dirty="0">
              <a:solidFill>
                <a:schemeClr val="tx1"/>
              </a:solidFill>
              <a:ea typeface="Calibri" panose="020F0502020204030204" pitchFamily="34" charset="0"/>
              <a:cs typeface="Times New Roman" panose="02020603050405020304" pitchFamily="18" charset="0"/>
            </a:endParaRPr>
          </a:p>
          <a:p>
            <a:endParaRPr lang="en-GB" sz="1400" dirty="0">
              <a:solidFill>
                <a:schemeClr val="tx1"/>
              </a:solidFill>
              <a:effectLst/>
              <a:ea typeface="Calibri" panose="020F0502020204030204" pitchFamily="34" charset="0"/>
              <a:cs typeface="Times New Roman" panose="02020603050405020304" pitchFamily="18" charset="0"/>
            </a:endParaRPr>
          </a:p>
          <a:p>
            <a:endParaRPr lang="en-GB" sz="1400" dirty="0">
              <a:solidFill>
                <a:schemeClr val="tx1"/>
              </a:solidFill>
              <a:effectLst/>
              <a:ea typeface="Calibri" panose="020F0502020204030204" pitchFamily="34" charset="0"/>
              <a:cs typeface="Times New Roman" panose="02020603050405020304" pitchFamily="18" charset="0"/>
            </a:endParaRP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pic>
        <p:nvPicPr>
          <p:cNvPr id="15" name="Picture 14">
            <a:extLst>
              <a:ext uri="{FF2B5EF4-FFF2-40B4-BE49-F238E27FC236}">
                <a16:creationId xmlns:a16="http://schemas.microsoft.com/office/drawing/2014/main" id="{A3BEAF23-2004-DDDD-FBF8-CD753DBDD066}"/>
              </a:ext>
            </a:extLst>
          </p:cNvPr>
          <p:cNvPicPr>
            <a:picLocks noChangeAspect="1"/>
          </p:cNvPicPr>
          <p:nvPr/>
        </p:nvPicPr>
        <p:blipFill>
          <a:blip r:embed="rId3"/>
          <a:stretch>
            <a:fillRect/>
          </a:stretch>
        </p:blipFill>
        <p:spPr>
          <a:xfrm>
            <a:off x="9332688" y="6006715"/>
            <a:ext cx="2582865" cy="708320"/>
          </a:xfrm>
          <a:prstGeom prst="rect">
            <a:avLst/>
          </a:prstGeom>
          <a:ln w="19050">
            <a:solidFill>
              <a:srgbClr val="E30311"/>
            </a:solidFill>
          </a:ln>
        </p:spPr>
      </p:pic>
      <p:pic>
        <p:nvPicPr>
          <p:cNvPr id="17" name="Picture 16">
            <a:extLst>
              <a:ext uri="{FF2B5EF4-FFF2-40B4-BE49-F238E27FC236}">
                <a16:creationId xmlns:a16="http://schemas.microsoft.com/office/drawing/2014/main" id="{D654489A-0ED2-49D3-CDF9-4B3133AAA3F6}"/>
              </a:ext>
            </a:extLst>
          </p:cNvPr>
          <p:cNvPicPr>
            <a:picLocks noChangeAspect="1"/>
          </p:cNvPicPr>
          <p:nvPr/>
        </p:nvPicPr>
        <p:blipFill>
          <a:blip r:embed="rId4"/>
          <a:stretch>
            <a:fillRect/>
          </a:stretch>
        </p:blipFill>
        <p:spPr>
          <a:xfrm>
            <a:off x="276447" y="106326"/>
            <a:ext cx="5470808" cy="1193862"/>
          </a:xfrm>
          <a:prstGeom prst="rect">
            <a:avLst/>
          </a:prstGeom>
        </p:spPr>
      </p:pic>
      <p:sp>
        <p:nvSpPr>
          <p:cNvPr id="18" name="Rectangle 17">
            <a:extLst>
              <a:ext uri="{FF2B5EF4-FFF2-40B4-BE49-F238E27FC236}">
                <a16:creationId xmlns:a16="http://schemas.microsoft.com/office/drawing/2014/main" id="{F275B88D-BE86-899B-1EF0-A9ABC7EAE1E2}"/>
              </a:ext>
            </a:extLst>
          </p:cNvPr>
          <p:cNvSpPr/>
          <p:nvPr/>
        </p:nvSpPr>
        <p:spPr>
          <a:xfrm>
            <a:off x="3221665" y="6361610"/>
            <a:ext cx="5047124" cy="3900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53690B0-EF21-67F5-B54A-771816E5DD2E}"/>
              </a:ext>
            </a:extLst>
          </p:cNvPr>
          <p:cNvSpPr/>
          <p:nvPr/>
        </p:nvSpPr>
        <p:spPr>
          <a:xfrm>
            <a:off x="6312195" y="1158368"/>
            <a:ext cx="5603358" cy="4776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r>
              <a:rPr lang="en-GB" sz="1400" b="1" dirty="0">
                <a:solidFill>
                  <a:schemeClr val="tx1"/>
                </a:solidFill>
                <a:effectLst/>
                <a:ea typeface="Calibri" panose="020F0502020204030204" pitchFamily="34" charset="0"/>
                <a:cs typeface="Times New Roman" panose="02020603050405020304" pitchFamily="18" charset="0"/>
              </a:rPr>
              <a:t>Who is the waiting list risk assessment tool for?</a:t>
            </a:r>
          </a:p>
          <a:p>
            <a:r>
              <a:rPr lang="en-GB" sz="1400" dirty="0">
                <a:solidFill>
                  <a:schemeClr val="tx1"/>
                </a:solidFill>
                <a:ea typeface="Calibri" panose="020F0502020204030204" pitchFamily="34" charset="0"/>
                <a:cs typeface="Times New Roman" panose="02020603050405020304" pitchFamily="18" charset="0"/>
              </a:rPr>
              <a:t>The tool is to be used by all operational teams in adult social care. It applies to: </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Initial contact with adult social care</a:t>
            </a:r>
          </a:p>
          <a:p>
            <a:pPr marL="285750" indent="-285750">
              <a:buFont typeface="Arial" panose="020B0604020202020204" pitchFamily="34" charset="0"/>
              <a:buChar char="•"/>
            </a:pPr>
            <a:r>
              <a:rPr lang="en-GB" sz="1400" dirty="0">
                <a:solidFill>
                  <a:schemeClr val="tx1"/>
                </a:solidFill>
                <a:effectLst/>
                <a:ea typeface="Calibri" panose="020F0502020204030204" pitchFamily="34" charset="0"/>
                <a:cs typeface="Times New Roman" panose="02020603050405020304" pitchFamily="18" charset="0"/>
              </a:rPr>
              <a:t>Care Act needs assessments (excluding transitions)</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Carer assessments</a:t>
            </a:r>
            <a:endParaRPr lang="en-GB" sz="14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Annual reviews</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Responding to safeguarding concerns.</a:t>
            </a:r>
          </a:p>
          <a:p>
            <a:pPr marL="285750" indent="-285750">
              <a:buFont typeface="Arial" panose="020B0604020202020204" pitchFamily="34" charset="0"/>
              <a:buChar char="•"/>
            </a:pPr>
            <a:endParaRPr lang="en-GB" sz="1400" dirty="0">
              <a:solidFill>
                <a:schemeClr val="tx1"/>
              </a:solidFill>
              <a:effectLst/>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The tool does </a:t>
            </a:r>
            <a:r>
              <a:rPr lang="en-GB" sz="1400" b="1" dirty="0">
                <a:solidFill>
                  <a:schemeClr val="tx1"/>
                </a:solidFill>
                <a:ea typeface="Calibri" panose="020F0502020204030204" pitchFamily="34" charset="0"/>
                <a:cs typeface="Times New Roman" panose="02020603050405020304" pitchFamily="18" charset="0"/>
              </a:rPr>
              <a:t>not</a:t>
            </a:r>
            <a:r>
              <a:rPr lang="en-GB" sz="1400" dirty="0">
                <a:solidFill>
                  <a:schemeClr val="tx1"/>
                </a:solidFill>
                <a:ea typeface="Calibri" panose="020F0502020204030204" pitchFamily="34" charset="0"/>
                <a:cs typeface="Times New Roman" panose="02020603050405020304" pitchFamily="18" charset="0"/>
              </a:rPr>
              <a:t> apply to:</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Young people transitioning to adult social care. A separate tool will be developed for these.</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Occupational therapy assessments, as a separate process has been developed for this. Please refer to the ‘Prioritising Occupational Therapy’ procedure for more detail. </a:t>
            </a:r>
          </a:p>
          <a:p>
            <a:pPr marL="285750" indent="-285750">
              <a:buFont typeface="Arial" panose="020B0604020202020204" pitchFamily="34" charset="0"/>
              <a:buChar char="•"/>
            </a:pPr>
            <a:r>
              <a:rPr lang="en-GB" sz="1400" dirty="0">
                <a:solidFill>
                  <a:schemeClr val="tx1"/>
                </a:solidFill>
                <a:ea typeface="Calibri" panose="020F0502020204030204" pitchFamily="34" charset="0"/>
                <a:cs typeface="Times New Roman" panose="02020603050405020304" pitchFamily="18" charset="0"/>
              </a:rPr>
              <a:t>Deprivation of Liberty Safeguard (</a:t>
            </a:r>
            <a:r>
              <a:rPr lang="en-GB" sz="1400" dirty="0" err="1">
                <a:solidFill>
                  <a:schemeClr val="tx1"/>
                </a:solidFill>
                <a:ea typeface="Calibri" panose="020F0502020204030204" pitchFamily="34" charset="0"/>
                <a:cs typeface="Times New Roman" panose="02020603050405020304" pitchFamily="18" charset="0"/>
              </a:rPr>
              <a:t>DoLs</a:t>
            </a:r>
            <a:r>
              <a:rPr lang="en-GB" sz="1400" dirty="0">
                <a:solidFill>
                  <a:schemeClr val="tx1"/>
                </a:solidFill>
                <a:ea typeface="Calibri" panose="020F0502020204030204" pitchFamily="34" charset="0"/>
                <a:cs typeface="Times New Roman" panose="02020603050405020304" pitchFamily="18" charset="0"/>
              </a:rPr>
              <a:t>) assessments.</a:t>
            </a:r>
          </a:p>
          <a:p>
            <a:endParaRPr lang="en-GB" sz="1400"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ffectLst/>
                <a:ea typeface="Calibri" panose="020F0502020204030204" pitchFamily="34" charset="0"/>
                <a:cs typeface="Times New Roman" panose="02020603050405020304" pitchFamily="18" charset="0"/>
              </a:rPr>
              <a:t>This tool sits alongside the regular reports that are produced on the number of people waiting for an assessments and reviews, and the maximum and average time people are waiting. These are reviewed by managers to ensure that we are keeping waiting times to a minimum as much as we can.</a:t>
            </a:r>
          </a:p>
          <a:p>
            <a:endParaRPr lang="en-GB" sz="1400" dirty="0">
              <a:solidFill>
                <a:schemeClr val="tx1"/>
              </a:solidFill>
              <a:ea typeface="Calibri" panose="020F0502020204030204" pitchFamily="34" charset="0"/>
              <a:cs typeface="Times New Roman" panose="02020603050405020304" pitchFamily="18" charset="0"/>
            </a:endParaRPr>
          </a:p>
          <a:p>
            <a:endParaRPr lang="en-GB" sz="1400" dirty="0">
              <a:solidFill>
                <a:schemeClr val="tx1"/>
              </a:solidFill>
              <a:ea typeface="Calibri" panose="020F0502020204030204" pitchFamily="34" charset="0"/>
              <a:cs typeface="Times New Roman" panose="02020603050405020304" pitchFamily="18" charset="0"/>
            </a:endParaRPr>
          </a:p>
          <a:p>
            <a:endParaRPr lang="en-GB" sz="1400" dirty="0">
              <a:solidFill>
                <a:schemeClr val="tx1"/>
              </a:solidFill>
              <a:ea typeface="Calibri" panose="020F0502020204030204" pitchFamily="34" charset="0"/>
              <a:cs typeface="Times New Roman" panose="02020603050405020304" pitchFamily="18" charset="0"/>
            </a:endParaRPr>
          </a:p>
          <a:p>
            <a:endParaRPr lang="en-GB" sz="1600" dirty="0">
              <a:solidFill>
                <a:schemeClr val="tx1"/>
              </a:solidFill>
              <a:effectLst/>
              <a:ea typeface="Calibri" panose="020F0502020204030204" pitchFamily="34" charset="0"/>
              <a:cs typeface="Times New Roman" panose="02020603050405020304" pitchFamily="18" charset="0"/>
            </a:endParaRPr>
          </a:p>
          <a:p>
            <a:endParaRPr lang="en-GB" sz="1600" dirty="0">
              <a:solidFill>
                <a:schemeClr val="tx1"/>
              </a:solidFill>
              <a:effectLst/>
              <a:ea typeface="Calibri" panose="020F0502020204030204" pitchFamily="34" charset="0"/>
              <a:cs typeface="Times New Roman" panose="02020603050405020304" pitchFamily="18" charset="0"/>
            </a:endParaRP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Tree>
    <p:extLst>
      <p:ext uri="{BB962C8B-B14F-4D97-AF65-F5344CB8AC3E}">
        <p14:creationId xmlns:p14="http://schemas.microsoft.com/office/powerpoint/2010/main" val="76014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AD9D25-A37C-0B74-BEB4-991DB71995A4}"/>
              </a:ext>
            </a:extLst>
          </p:cNvPr>
          <p:cNvSpPr/>
          <p:nvPr/>
        </p:nvSpPr>
        <p:spPr>
          <a:xfrm>
            <a:off x="2442754" y="6361611"/>
            <a:ext cx="5826035" cy="3534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Diagram 5">
            <a:extLst>
              <a:ext uri="{FF2B5EF4-FFF2-40B4-BE49-F238E27FC236}">
                <a16:creationId xmlns:a16="http://schemas.microsoft.com/office/drawing/2014/main" id="{6D07C304-2567-3AF9-FCF3-092EBCD4CFDE}"/>
              </a:ext>
            </a:extLst>
          </p:cNvPr>
          <p:cNvGraphicFramePr/>
          <p:nvPr>
            <p:extLst>
              <p:ext uri="{D42A27DB-BD31-4B8C-83A1-F6EECF244321}">
                <p14:modId xmlns:p14="http://schemas.microsoft.com/office/powerpoint/2010/main" val="3459981473"/>
              </p:ext>
            </p:extLst>
          </p:nvPr>
        </p:nvGraphicFramePr>
        <p:xfrm>
          <a:off x="409944" y="262465"/>
          <a:ext cx="11372111" cy="592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78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AD9D25-A37C-0B74-BEB4-991DB71995A4}"/>
              </a:ext>
            </a:extLst>
          </p:cNvPr>
          <p:cNvSpPr/>
          <p:nvPr/>
        </p:nvSpPr>
        <p:spPr>
          <a:xfrm>
            <a:off x="2442754" y="6361611"/>
            <a:ext cx="5826035" cy="3534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Diagram 5">
            <a:extLst>
              <a:ext uri="{FF2B5EF4-FFF2-40B4-BE49-F238E27FC236}">
                <a16:creationId xmlns:a16="http://schemas.microsoft.com/office/drawing/2014/main" id="{6D07C304-2567-3AF9-FCF3-092EBCD4CFDE}"/>
              </a:ext>
            </a:extLst>
          </p:cNvPr>
          <p:cNvGraphicFramePr/>
          <p:nvPr>
            <p:extLst>
              <p:ext uri="{D42A27DB-BD31-4B8C-83A1-F6EECF244321}">
                <p14:modId xmlns:p14="http://schemas.microsoft.com/office/powerpoint/2010/main" val="2264248108"/>
              </p:ext>
            </p:extLst>
          </p:nvPr>
        </p:nvGraphicFramePr>
        <p:xfrm>
          <a:off x="409944" y="142965"/>
          <a:ext cx="11372111" cy="671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5348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9190ba2-767a-4df1-a064-e760ee4efed6">5FWVHVMSR6F3-833808782-4249</_dlc_DocId>
    <_dlc_DocIdUrl xmlns="b9190ba2-767a-4df1-a064-e760ee4efed6">
      <Url>https://lbbd.sharepoint.com/teams/T2398-EXT-MGMT-OMT/_layouts/15/DocIdRedir.aspx?ID=5FWVHVMSR6F3-833808782-4249</Url>
      <Description>5FWVHVMSR6F3-833808782-4249</Description>
    </_dlc_DocIdUrl>
    <_dlc_DocIdPersistId xmlns="b9190ba2-767a-4df1-a064-e760ee4efed6">false</_dlc_DocIdPersistId>
    <lcf76f155ced4ddcb4097134ff3c332f xmlns="0101eee4-e614-4792-bb5f-34e273d4ed2a">
      <Terms xmlns="http://schemas.microsoft.com/office/infopath/2007/PartnerControls"/>
    </lcf76f155ced4ddcb4097134ff3c332f>
    <TaxCatchAll xmlns="b9190ba2-767a-4df1-a064-e760ee4efe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D92A28D65B667A4FA8DA87AA332C15AD" ma:contentTypeVersion="14" ma:contentTypeDescription="Create a new document." ma:contentTypeScope="" ma:versionID="781e07573736a4af7b0a6cd566768687">
  <xsd:schema xmlns:xsd="http://www.w3.org/2001/XMLSchema" xmlns:xs="http://www.w3.org/2001/XMLSchema" xmlns:p="http://schemas.microsoft.com/office/2006/metadata/properties" xmlns:ns2="b9190ba2-767a-4df1-a064-e760ee4efed6" xmlns:ns3="0101eee4-e614-4792-bb5f-34e273d4ed2a" targetNamespace="http://schemas.microsoft.com/office/2006/metadata/properties" ma:root="true" ma:fieldsID="e7db03e6b238292f2c44c4fd81b0eb88" ns2:_="" ns3:_="">
    <xsd:import namespace="b9190ba2-767a-4df1-a064-e760ee4efed6"/>
    <xsd:import namespace="0101eee4-e614-4792-bb5f-34e273d4ed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90ba2-767a-4df1-a064-e760ee4efe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6474604-9e30-45cf-8712-fe35962de89c}" ma:internalName="TaxCatchAll" ma:showField="CatchAllData" ma:web="b9190ba2-767a-4df1-a064-e760ee4efe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01eee4-e614-4792-bb5f-34e273d4ed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fa423a-319c-4486-99a4-febc348d8d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96992-465D-4247-A67D-172E6455C3D8}">
  <ds:schemaRefs>
    <ds:schemaRef ds:uri="6f806f79-4d00-485c-8414-e94cb1a4e87a"/>
    <ds:schemaRef ds:uri="f2246d44-6f4b-4c5e-bb0d-fc8c3f6d8c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f247cf5-36db-4625-96bb-fe9ae63417ad"/>
    <ds:schemaRef ds:uri="126418d0-15ac-4827-b4cb-5c8143235f7e"/>
    <ds:schemaRef ds:uri="b9190ba2-767a-4df1-a064-e760ee4efed6"/>
    <ds:schemaRef ds:uri="0101eee4-e614-4792-bb5f-34e273d4ed2a"/>
  </ds:schemaRefs>
</ds:datastoreItem>
</file>

<file path=customXml/itemProps2.xml><?xml version="1.0" encoding="utf-8"?>
<ds:datastoreItem xmlns:ds="http://schemas.openxmlformats.org/officeDocument/2006/customXml" ds:itemID="{6D60CCC9-4846-47E7-8E80-836387B4E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90ba2-767a-4df1-a064-e760ee4efed6"/>
    <ds:schemaRef ds:uri="0101eee4-e614-4792-bb5f-34e273d4e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738F1B-3887-46E0-8013-088454E5697D}">
  <ds:schemaRefs>
    <ds:schemaRef ds:uri="http://schemas.microsoft.com/sharepoint/events"/>
  </ds:schemaRefs>
</ds:datastoreItem>
</file>

<file path=customXml/itemProps4.xml><?xml version="1.0" encoding="utf-8"?>
<ds:datastoreItem xmlns:ds="http://schemas.openxmlformats.org/officeDocument/2006/customXml" ds:itemID="{6DD4FDD9-CBA3-4AC8-AD59-77EAECE3F6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7911</TotalTime>
  <Words>977</Words>
  <Application>Microsoft Office PowerPoint</Application>
  <PresentationFormat>Widescreen</PresentationFormat>
  <Paragraphs>88</Paragraphs>
  <Slides>4</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vt:i4>
      </vt:variant>
    </vt:vector>
  </HeadingPairs>
  <TitlesOfParts>
    <vt:vector size="8" baseType="lpstr">
      <vt:lpstr>Arial</vt:lpstr>
      <vt:lpstr>Calibri</vt:lpstr>
      <vt:lpstr>Custom Design</vt:lpstr>
      <vt:lpstr>1_Custom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Joanne Starkie</cp:lastModifiedBy>
  <cp:revision>17</cp:revision>
  <dcterms:created xsi:type="dcterms:W3CDTF">2019-01-21T16:24:01Z</dcterms:created>
  <dcterms:modified xsi:type="dcterms:W3CDTF">2024-11-11T12:39:00Z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0x0101003D111B80989C2F48A98656A918A919A000D92A28D65B667A4FA8DA87AA332C15AD</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xd_Signature">
    <vt:bool>false</vt:bool>
  </property>
  <property fmtid="{D5CDD505-2E9C-101B-9397-08002B2CF9AE}" pid="16" name="_dlc_DocIdItemGuid">
    <vt:lpwstr>86264e88-9d12-4d31-830e-4b5f0c8845b2</vt:lpwstr>
  </property>
</Properties>
</file>