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7"/>
  </p:notesMasterIdLst>
  <p:sldIdLst>
    <p:sldId id="256" r:id="rId2"/>
    <p:sldId id="257" r:id="rId3"/>
    <p:sldId id="294" r:id="rId4"/>
    <p:sldId id="258" r:id="rId5"/>
    <p:sldId id="259" r:id="rId6"/>
    <p:sldId id="275" r:id="rId7"/>
    <p:sldId id="260" r:id="rId8"/>
    <p:sldId id="293" r:id="rId9"/>
    <p:sldId id="295" r:id="rId10"/>
    <p:sldId id="296" r:id="rId11"/>
    <p:sldId id="289" r:id="rId12"/>
    <p:sldId id="261" r:id="rId13"/>
    <p:sldId id="288" r:id="rId14"/>
    <p:sldId id="263" r:id="rId15"/>
    <p:sldId id="290" r:id="rId16"/>
    <p:sldId id="262" r:id="rId17"/>
    <p:sldId id="291" r:id="rId18"/>
    <p:sldId id="264" r:id="rId19"/>
    <p:sldId id="266" r:id="rId20"/>
    <p:sldId id="265" r:id="rId21"/>
    <p:sldId id="292" r:id="rId22"/>
    <p:sldId id="267" r:id="rId23"/>
    <p:sldId id="269" r:id="rId24"/>
    <p:sldId id="268" r:id="rId25"/>
    <p:sldId id="271" r:id="rId26"/>
    <p:sldId id="270" r:id="rId27"/>
    <p:sldId id="272" r:id="rId28"/>
    <p:sldId id="277" r:id="rId29"/>
    <p:sldId id="278" r:id="rId30"/>
    <p:sldId id="279" r:id="rId31"/>
    <p:sldId id="287" r:id="rId32"/>
    <p:sldId id="280" r:id="rId33"/>
    <p:sldId id="282" r:id="rId34"/>
    <p:sldId id="286" r:id="rId35"/>
    <p:sldId id="283"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tley-Ross, Debbie" initials="BD" lastIdx="1" clrIdx="0">
    <p:extLst>
      <p:ext uri="{19B8F6BF-5375-455C-9EA6-DF929625EA0E}">
        <p15:presenceInfo xmlns:p15="http://schemas.microsoft.com/office/powerpoint/2012/main" userId="S-1-5-21-4183519483-3059463924-2091044566-926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249" autoAdjust="0"/>
  </p:normalViewPr>
  <p:slideViewPr>
    <p:cSldViewPr snapToGrid="0">
      <p:cViewPr varScale="1">
        <p:scale>
          <a:sx n="60" d="100"/>
          <a:sy n="60" d="100"/>
        </p:scale>
        <p:origin x="90"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ABD77E-5384-4DC3-8467-038B9178C8A3}" type="datetimeFigureOut">
              <a:rPr lang="en-GB" smtClean="0"/>
              <a:t>17/02/2025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0096F9-3F03-4FFE-9F0A-B71354A743D3}" type="slidenum">
              <a:rPr lang="en-GB" smtClean="0"/>
              <a:t>‹#›</a:t>
            </a:fld>
            <a:endParaRPr lang="en-GB"/>
          </a:p>
        </p:txBody>
      </p:sp>
    </p:spTree>
    <p:extLst>
      <p:ext uri="{BB962C8B-B14F-4D97-AF65-F5344CB8AC3E}">
        <p14:creationId xmlns:p14="http://schemas.microsoft.com/office/powerpoint/2010/main" val="626675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30096F9-3F03-4FFE-9F0A-B71354A743D3}" type="slidenum">
              <a:rPr lang="en-GB" smtClean="0"/>
              <a:t>9</a:t>
            </a:fld>
            <a:endParaRPr lang="en-GB"/>
          </a:p>
        </p:txBody>
      </p:sp>
    </p:spTree>
    <p:extLst>
      <p:ext uri="{BB962C8B-B14F-4D97-AF65-F5344CB8AC3E}">
        <p14:creationId xmlns:p14="http://schemas.microsoft.com/office/powerpoint/2010/main" val="2656819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30096F9-3F03-4FFE-9F0A-B71354A743D3}" type="slidenum">
              <a:rPr lang="en-GB" smtClean="0"/>
              <a:t>13</a:t>
            </a:fld>
            <a:endParaRPr lang="en-GB"/>
          </a:p>
        </p:txBody>
      </p:sp>
    </p:spTree>
    <p:extLst>
      <p:ext uri="{BB962C8B-B14F-4D97-AF65-F5344CB8AC3E}">
        <p14:creationId xmlns:p14="http://schemas.microsoft.com/office/powerpoint/2010/main" val="26585753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2/17/2025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2/17/2025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2/17/2025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2/17/2025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mailto:SJohnson@eldonhousing.co.uk"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latin typeface="Arial" panose="020B0604020202020204" pitchFamily="34" charset="0"/>
                <a:cs typeface="Arial" panose="020B0604020202020204" pitchFamily="34" charset="0"/>
              </a:rPr>
              <a:t>EXTRA CARE HOUSING</a:t>
            </a:r>
          </a:p>
        </p:txBody>
      </p:sp>
      <p:sp>
        <p:nvSpPr>
          <p:cNvPr id="3" name="Subtitle 2"/>
          <p:cNvSpPr>
            <a:spLocks noGrp="1"/>
          </p:cNvSpPr>
          <p:nvPr>
            <p:ph type="subTitle" idx="1"/>
          </p:nvPr>
        </p:nvSpPr>
        <p:spPr/>
        <p:txBody>
          <a:bodyPr>
            <a:normAutofit fontScale="55000" lnSpcReduction="20000"/>
          </a:bodyPr>
          <a:lstStyle/>
          <a:p>
            <a:r>
              <a:rPr lang="en-GB" sz="5400" dirty="0">
                <a:latin typeface="Arial" panose="020B0604020202020204" pitchFamily="34" charset="0"/>
                <a:cs typeface="Arial" panose="020B0604020202020204" pitchFamily="34" charset="0"/>
              </a:rPr>
              <a:t>(SPECIAL SHELTERED)</a:t>
            </a:r>
          </a:p>
          <a:p>
            <a:r>
              <a:rPr lang="en-GB" sz="5400" b="1" dirty="0">
                <a:latin typeface="Arial" panose="020B0604020202020204" pitchFamily="34" charset="0"/>
                <a:cs typeface="Arial" panose="020B0604020202020204" pitchFamily="34" charset="0"/>
              </a:rPr>
              <a:t>GUIDANCE FOR SOCIAL WORKERS</a:t>
            </a:r>
          </a:p>
          <a:p>
            <a:endParaRPr lang="en-GB" dirty="0"/>
          </a:p>
        </p:txBody>
      </p:sp>
    </p:spTree>
    <p:extLst>
      <p:ext uri="{BB962C8B-B14F-4D97-AF65-F5344CB8AC3E}">
        <p14:creationId xmlns:p14="http://schemas.microsoft.com/office/powerpoint/2010/main" val="2268263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979C43-D70C-BC2B-9224-3310FA535F7C}"/>
              </a:ext>
            </a:extLst>
          </p:cNvPr>
          <p:cNvSpPr txBox="1"/>
          <p:nvPr/>
        </p:nvSpPr>
        <p:spPr>
          <a:xfrm>
            <a:off x="1266092" y="970671"/>
            <a:ext cx="9622302" cy="2862322"/>
          </a:xfrm>
          <a:prstGeom prst="rect">
            <a:avLst/>
          </a:prstGeom>
          <a:noFill/>
        </p:spPr>
        <p:txBody>
          <a:bodyPr wrap="square" rtlCol="0">
            <a:spAutoFit/>
          </a:bodyPr>
          <a:lstStyle/>
          <a:p>
            <a:endParaRPr lang="en-GB" dirty="0"/>
          </a:p>
          <a:p>
            <a:r>
              <a:rPr lang="en-GB" b="1" dirty="0">
                <a:latin typeface="Arial" panose="020B0604020202020204" pitchFamily="34" charset="0"/>
                <a:cs typeface="Arial" panose="020B0604020202020204" pitchFamily="34" charset="0"/>
              </a:rPr>
              <a:t>FELLOWS COURT </a:t>
            </a:r>
            <a:r>
              <a:rPr lang="en-GB" b="1">
                <a:latin typeface="Arial" panose="020B0604020202020204" pitchFamily="34" charset="0"/>
                <a:cs typeface="Arial" panose="020B0604020202020204" pitchFamily="34" charset="0"/>
              </a:rPr>
              <a:t>(weekly rates)</a:t>
            </a:r>
            <a:endParaRPr lang="en-GB" b="1"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Rent                    £139.85</a:t>
            </a:r>
          </a:p>
          <a:p>
            <a:r>
              <a:rPr lang="en-GB" dirty="0">
                <a:latin typeface="Arial" panose="020B0604020202020204" pitchFamily="34" charset="0"/>
                <a:cs typeface="Arial" panose="020B0604020202020204" pitchFamily="34" charset="0"/>
              </a:rPr>
              <a:t>Services                 £102.09</a:t>
            </a:r>
          </a:p>
          <a:p>
            <a:r>
              <a:rPr lang="en-GB" dirty="0">
                <a:latin typeface="Arial" panose="020B0604020202020204" pitchFamily="34" charset="0"/>
                <a:cs typeface="Arial" panose="020B0604020202020204" pitchFamily="34" charset="0"/>
              </a:rPr>
              <a:t>Enhanced Management   £  13.21</a:t>
            </a:r>
          </a:p>
          <a:p>
            <a:r>
              <a:rPr lang="en-GB" dirty="0">
                <a:latin typeface="Arial" panose="020B0604020202020204" pitchFamily="34" charset="0"/>
                <a:cs typeface="Arial" panose="020B0604020202020204" pitchFamily="34" charset="0"/>
              </a:rPr>
              <a:t>Supplement              £136.88     This amount is for meals, utilities and laundry and is not applicable                                       for HB</a:t>
            </a:r>
          </a:p>
          <a:p>
            <a:r>
              <a:rPr lang="en-GB" dirty="0">
                <a:latin typeface="Arial" panose="020B0604020202020204" pitchFamily="34" charset="0"/>
                <a:cs typeface="Arial" panose="020B0604020202020204" pitchFamily="34" charset="0"/>
              </a:rPr>
              <a:t>TOTAL                   £392.02</a:t>
            </a: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4121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411" y="747713"/>
            <a:ext cx="5446251" cy="315277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3484" y="3357563"/>
            <a:ext cx="4931767" cy="2728911"/>
          </a:xfrm>
          <a:prstGeom prst="rect">
            <a:avLst/>
          </a:prstGeom>
        </p:spPr>
      </p:pic>
      <p:sp>
        <p:nvSpPr>
          <p:cNvPr id="4" name="TextBox 3"/>
          <p:cNvSpPr txBox="1"/>
          <p:nvPr/>
        </p:nvSpPr>
        <p:spPr>
          <a:xfrm>
            <a:off x="7772400" y="1814513"/>
            <a:ext cx="3328987" cy="36933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BROOKHURST COURT</a:t>
            </a:r>
          </a:p>
        </p:txBody>
      </p:sp>
    </p:spTree>
    <p:extLst>
      <p:ext uri="{BB962C8B-B14F-4D97-AF65-F5344CB8AC3E}">
        <p14:creationId xmlns:p14="http://schemas.microsoft.com/office/powerpoint/2010/main" val="1851721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0311" y="914400"/>
            <a:ext cx="9929610" cy="4524315"/>
          </a:xfrm>
          <a:prstGeom prst="rect">
            <a:avLst/>
          </a:prstGeom>
          <a:noFill/>
        </p:spPr>
        <p:txBody>
          <a:bodyPr wrap="square" rtlCol="0">
            <a:spAutoFit/>
          </a:bodyPr>
          <a:lstStyle/>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BROOKHURST COURT</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190 </a:t>
            </a:r>
            <a:r>
              <a:rPr lang="en-GB" dirty="0" err="1">
                <a:latin typeface="Arial" panose="020B0604020202020204" pitchFamily="34" charset="0"/>
                <a:cs typeface="Arial" panose="020B0604020202020204" pitchFamily="34" charset="0"/>
              </a:rPr>
              <a:t>Selhurst</a:t>
            </a:r>
            <a:r>
              <a:rPr lang="en-GB" dirty="0">
                <a:latin typeface="Arial" panose="020B0604020202020204" pitchFamily="34" charset="0"/>
                <a:cs typeface="Arial" panose="020B0604020202020204" pitchFamily="34" charset="0"/>
              </a:rPr>
              <a:t> Road</a:t>
            </a:r>
          </a:p>
          <a:p>
            <a:r>
              <a:rPr lang="en-GB" dirty="0">
                <a:latin typeface="Arial" panose="020B0604020202020204" pitchFamily="34" charset="0"/>
                <a:cs typeface="Arial" panose="020B0604020202020204" pitchFamily="34" charset="0"/>
              </a:rPr>
              <a:t>South Norwood</a:t>
            </a:r>
          </a:p>
          <a:p>
            <a:r>
              <a:rPr lang="en-GB" dirty="0">
                <a:latin typeface="Arial" panose="020B0604020202020204" pitchFamily="34" charset="0"/>
                <a:cs typeface="Arial" panose="020B0604020202020204" pitchFamily="34" charset="0"/>
              </a:rPr>
              <a:t>SE25 6XX</a:t>
            </a:r>
          </a:p>
          <a:p>
            <a:r>
              <a:rPr lang="en-GB" dirty="0">
                <a:latin typeface="Arial" panose="020B0604020202020204" pitchFamily="34" charset="0"/>
                <a:cs typeface="Arial" panose="020B0604020202020204" pitchFamily="34" charset="0"/>
              </a:rPr>
              <a:t>Phone: 020 8771 7560</a:t>
            </a:r>
          </a:p>
          <a:p>
            <a:r>
              <a:rPr lang="en-GB" b="1" dirty="0">
                <a:latin typeface="Arial" panose="020B0604020202020204" pitchFamily="34" charset="0"/>
                <a:cs typeface="Arial" panose="020B0604020202020204" pitchFamily="34" charset="0"/>
              </a:rPr>
              <a:t>Manager:</a:t>
            </a:r>
            <a:r>
              <a:rPr lang="en-GB" dirty="0">
                <a:latin typeface="Arial" panose="020B0604020202020204" pitchFamily="34" charset="0"/>
                <a:cs typeface="Arial" panose="020B0604020202020204" pitchFamily="34" charset="0"/>
              </a:rPr>
              <a:t>	</a:t>
            </a:r>
          </a:p>
          <a:p>
            <a:r>
              <a:rPr lang="en-GB" dirty="0">
                <a:latin typeface="Arial" panose="020B0604020202020204" pitchFamily="34" charset="0"/>
                <a:cs typeface="Arial" panose="020B0604020202020204" pitchFamily="34" charset="0"/>
              </a:rPr>
              <a:t>Eunice Anteh	</a:t>
            </a:r>
          </a:p>
          <a:p>
            <a:r>
              <a:rPr lang="en-GB" dirty="0">
                <a:latin typeface="Arial" panose="020B0604020202020204" pitchFamily="34" charset="0"/>
                <a:cs typeface="Arial" panose="020B0604020202020204" pitchFamily="34" charset="0"/>
              </a:rPr>
              <a:t>Eunice.Anteh@croydon.gov.uk	</a:t>
            </a: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p:txBody>
      </p:sp>
      <p:sp>
        <p:nvSpPr>
          <p:cNvPr id="3" name="TextBox 2"/>
          <p:cNvSpPr txBox="1"/>
          <p:nvPr/>
        </p:nvSpPr>
        <p:spPr>
          <a:xfrm>
            <a:off x="5022762" y="1056068"/>
            <a:ext cx="6053070" cy="4524315"/>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Main facts</a:t>
            </a:r>
          </a:p>
          <a:p>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30 flats. Sizes 1 bedroom. Includes mobility standard properties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Extra Care Housing scheme with on-site care staff (with waking night staff)</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Lift, lounge, dining room, laundry, guest facilities (under review), garden, assisted bathing facility</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Whole site accessible by wheelchair. Access to site fairly easy. Distances: bus stop 30 yards; shop 50 yards; post office 50 yards; town centre 70 yards; GP 30 yards; social centre 2 mile(s)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Regular Social Activities include: Bingo, parties, entertainment. </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Cats only generally accepted (decision made by scheme manager on individual basis)</a:t>
            </a:r>
          </a:p>
        </p:txBody>
      </p:sp>
    </p:spTree>
    <p:extLst>
      <p:ext uri="{BB962C8B-B14F-4D97-AF65-F5344CB8AC3E}">
        <p14:creationId xmlns:p14="http://schemas.microsoft.com/office/powerpoint/2010/main" val="2708097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276" y="838372"/>
            <a:ext cx="5221307" cy="3214687"/>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8060" y="3287807"/>
            <a:ext cx="4757737" cy="2798669"/>
          </a:xfrm>
          <a:prstGeom prst="rect">
            <a:avLst/>
          </a:prstGeom>
        </p:spPr>
      </p:pic>
      <p:sp>
        <p:nvSpPr>
          <p:cNvPr id="6" name="Rectangle 5"/>
          <p:cNvSpPr/>
          <p:nvPr/>
        </p:nvSpPr>
        <p:spPr>
          <a:xfrm>
            <a:off x="8958341" y="1799385"/>
            <a:ext cx="1800147" cy="646331"/>
          </a:xfrm>
          <a:prstGeom prst="rect">
            <a:avLst/>
          </a:prstGeom>
        </p:spPr>
        <p:txBody>
          <a:bodyPr wrap="square">
            <a:spAutoFit/>
          </a:bodyPr>
          <a:lstStyle/>
          <a:p>
            <a:r>
              <a:rPr lang="en-GB" b="1" dirty="0">
                <a:latin typeface="Arial" panose="020B0604020202020204" pitchFamily="34" charset="0"/>
                <a:cs typeface="Arial" panose="020B0604020202020204" pitchFamily="34" charset="0"/>
              </a:rPr>
              <a:t>FREEMAN COURT</a:t>
            </a:r>
          </a:p>
        </p:txBody>
      </p:sp>
    </p:spTree>
    <p:extLst>
      <p:ext uri="{BB962C8B-B14F-4D97-AF65-F5344CB8AC3E}">
        <p14:creationId xmlns:p14="http://schemas.microsoft.com/office/powerpoint/2010/main" val="883398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9859" y="1571223"/>
            <a:ext cx="3902299" cy="3139321"/>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FREEMAN COURT</a:t>
            </a:r>
          </a:p>
          <a:p>
            <a:r>
              <a:rPr lang="en-GB" dirty="0">
                <a:latin typeface="Arial" panose="020B0604020202020204" pitchFamily="34" charset="0"/>
                <a:cs typeface="Arial" panose="020B0604020202020204" pitchFamily="34" charset="0"/>
              </a:rPr>
              <a:t> </a:t>
            </a:r>
          </a:p>
          <a:p>
            <a:r>
              <a:rPr lang="en-GB" dirty="0">
                <a:latin typeface="Arial" panose="020B0604020202020204" pitchFamily="34" charset="0"/>
                <a:cs typeface="Arial" panose="020B0604020202020204" pitchFamily="34" charset="0"/>
              </a:rPr>
              <a:t>94 Stanford Road</a:t>
            </a:r>
          </a:p>
          <a:p>
            <a:r>
              <a:rPr lang="en-GB" dirty="0" err="1">
                <a:latin typeface="Arial" panose="020B0604020202020204" pitchFamily="34" charset="0"/>
                <a:cs typeface="Arial" panose="020B0604020202020204" pitchFamily="34" charset="0"/>
              </a:rPr>
              <a:t>Norbury</a:t>
            </a: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SW16 4QR</a:t>
            </a:r>
          </a:p>
          <a:p>
            <a:r>
              <a:rPr lang="en-GB" dirty="0">
                <a:latin typeface="Arial" panose="020B0604020202020204" pitchFamily="34" charset="0"/>
                <a:cs typeface="Arial" panose="020B0604020202020204" pitchFamily="34" charset="0"/>
              </a:rPr>
              <a:t>Phone: 020 8679 3587</a:t>
            </a:r>
          </a:p>
          <a:p>
            <a:r>
              <a:rPr lang="en-GB" b="1" dirty="0">
                <a:latin typeface="Arial" panose="020B0604020202020204" pitchFamily="34" charset="0"/>
                <a:cs typeface="Arial" panose="020B0604020202020204" pitchFamily="34" charset="0"/>
              </a:rPr>
              <a:t>Manager:</a:t>
            </a:r>
          </a:p>
          <a:p>
            <a:r>
              <a:rPr lang="en-GB" dirty="0">
                <a:latin typeface="Arial" panose="020B0604020202020204" pitchFamily="34" charset="0"/>
                <a:cs typeface="Arial" panose="020B0604020202020204" pitchFamily="34" charset="0"/>
              </a:rPr>
              <a:t>Mimi Nduka </a:t>
            </a:r>
          </a:p>
          <a:p>
            <a:r>
              <a:rPr lang="en-GB" dirty="0">
                <a:latin typeface="Arial" panose="020B0604020202020204" pitchFamily="34" charset="0"/>
                <a:cs typeface="Arial" panose="020B0604020202020204" pitchFamily="34" charset="0"/>
              </a:rPr>
              <a:t>Mimi.Nduka@croydon.gov.uk</a:t>
            </a:r>
          </a:p>
          <a:p>
            <a:endParaRPr lang="en-GB" b="1"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3" name="TextBox 2"/>
          <p:cNvSpPr txBox="1"/>
          <p:nvPr/>
        </p:nvSpPr>
        <p:spPr>
          <a:xfrm>
            <a:off x="5512158" y="875763"/>
            <a:ext cx="5731098" cy="4801314"/>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Main facts</a:t>
            </a:r>
          </a:p>
          <a:p>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60 flats. Sizes 1 bedroom. Includes mobility standard properties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Extra Care Housing scheme with on-site care staff (with waking night staff)</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Lift, lounge, dining room, laundry, guest facilities, garden, assisted bathing facility</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Whole site accessible by wheelchair. Access to site fairly easy. Distances: bus stop 20 yards; shop 0.5 mile(s); post office 0.5 mile(s); town centre 1 mile(s); GP 0.5 mile(s); social centre 2 mile(s)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Regular Social Activities include: Bingo, parties, entertainment. </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Cats only generally accepted (decision made by scheme manager on individual basis)</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0965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2699" y="900113"/>
            <a:ext cx="8220075" cy="5029199"/>
          </a:xfrm>
          <a:prstGeom prst="rect">
            <a:avLst/>
          </a:prstGeom>
        </p:spPr>
      </p:pic>
      <p:sp>
        <p:nvSpPr>
          <p:cNvPr id="3" name="TextBox 2"/>
          <p:cNvSpPr txBox="1"/>
          <p:nvPr/>
        </p:nvSpPr>
        <p:spPr>
          <a:xfrm>
            <a:off x="828675" y="1657350"/>
            <a:ext cx="2271713" cy="646331"/>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FRYLANDS COURT </a:t>
            </a:r>
          </a:p>
        </p:txBody>
      </p:sp>
    </p:spTree>
    <p:extLst>
      <p:ext uri="{BB962C8B-B14F-4D97-AF65-F5344CB8AC3E}">
        <p14:creationId xmlns:p14="http://schemas.microsoft.com/office/powerpoint/2010/main" val="2256602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0463" y="1442434"/>
            <a:ext cx="3953814" cy="3693319"/>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FRYLANDS COURT </a:t>
            </a:r>
          </a:p>
          <a:p>
            <a:endParaRPr lang="en-GB" b="1"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24 </a:t>
            </a:r>
            <a:r>
              <a:rPr lang="en-GB" dirty="0" err="1">
                <a:latin typeface="Arial" panose="020B0604020202020204" pitchFamily="34" charset="0"/>
                <a:cs typeface="Arial" panose="020B0604020202020204" pitchFamily="34" charset="0"/>
              </a:rPr>
              <a:t>Hutchingsons</a:t>
            </a:r>
            <a:r>
              <a:rPr lang="en-GB" dirty="0">
                <a:latin typeface="Arial" panose="020B0604020202020204" pitchFamily="34" charset="0"/>
                <a:cs typeface="Arial" panose="020B0604020202020204" pitchFamily="34" charset="0"/>
              </a:rPr>
              <a:t> Road</a:t>
            </a:r>
          </a:p>
          <a:p>
            <a:r>
              <a:rPr lang="en-GB" dirty="0">
                <a:latin typeface="Arial" panose="020B0604020202020204" pitchFamily="34" charset="0"/>
                <a:cs typeface="Arial" panose="020B0604020202020204" pitchFamily="34" charset="0"/>
              </a:rPr>
              <a:t>New Addington</a:t>
            </a:r>
          </a:p>
          <a:p>
            <a:r>
              <a:rPr lang="en-GB" dirty="0">
                <a:latin typeface="Arial" panose="020B0604020202020204" pitchFamily="34" charset="0"/>
                <a:cs typeface="Arial" panose="020B0604020202020204" pitchFamily="34" charset="0"/>
              </a:rPr>
              <a:t>CR0 0BD</a:t>
            </a:r>
          </a:p>
          <a:p>
            <a:r>
              <a:rPr lang="en-GB" dirty="0">
                <a:latin typeface="Arial" panose="020B0604020202020204" pitchFamily="34" charset="0"/>
                <a:cs typeface="Arial" panose="020B0604020202020204" pitchFamily="34" charset="0"/>
              </a:rPr>
              <a:t>Phone: 01689 847233</a:t>
            </a:r>
          </a:p>
          <a:p>
            <a:r>
              <a:rPr lang="en-GB" b="1" dirty="0">
                <a:latin typeface="Arial" panose="020B0604020202020204" pitchFamily="34" charset="0"/>
                <a:cs typeface="Arial" panose="020B0604020202020204" pitchFamily="34" charset="0"/>
              </a:rPr>
              <a:t>Manager:</a:t>
            </a:r>
          </a:p>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Rodica.rogojanu@croydon.gov.uk</a:t>
            </a:r>
          </a:p>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07926085078</a:t>
            </a:r>
          </a:p>
          <a:p>
            <a:endParaRPr lang="en-GB" b="1"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3" name="TextBox 2"/>
          <p:cNvSpPr txBox="1"/>
          <p:nvPr/>
        </p:nvSpPr>
        <p:spPr>
          <a:xfrm>
            <a:off x="5215945" y="1030309"/>
            <a:ext cx="5885644" cy="4801314"/>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Main facts</a:t>
            </a:r>
          </a:p>
          <a:p>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40 flats. Sizes 1 bedroom. Includes mobility standard properties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Extra Care Housing scheme with on-site care staff (with waking night staff)</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Lift, lounge, dining room, laundry, guest facilities, garden, assisted bathing facility</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Whole site accessible by wheelchair. Access to site fairly easy. Distances: bus stop 0.5 mile(s); shop 0.5 mile(s); post office 0.5 mile(s); town centre 0.5 mile(s); GP 1 mile(s); social centre 0.5 mile(s)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Regular Social Activities include: Bingo, parties, entertainment. </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Cats only generally accepted (decision made by scheme manager on individual basis)</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8142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6440" y="1100137"/>
            <a:ext cx="6961409" cy="4424362"/>
          </a:xfrm>
          <a:prstGeom prst="rect">
            <a:avLst/>
          </a:prstGeom>
        </p:spPr>
      </p:pic>
      <p:sp>
        <p:nvSpPr>
          <p:cNvPr id="3" name="TextBox 2"/>
          <p:cNvSpPr txBox="1"/>
          <p:nvPr/>
        </p:nvSpPr>
        <p:spPr>
          <a:xfrm>
            <a:off x="1028700" y="2128838"/>
            <a:ext cx="2277740" cy="646331"/>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SOUTHSEA COURT</a:t>
            </a:r>
          </a:p>
        </p:txBody>
      </p:sp>
    </p:spTree>
    <p:extLst>
      <p:ext uri="{BB962C8B-B14F-4D97-AF65-F5344CB8AC3E}">
        <p14:creationId xmlns:p14="http://schemas.microsoft.com/office/powerpoint/2010/main" val="1614394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97735" y="1622738"/>
            <a:ext cx="4430333" cy="6186309"/>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SOUTHSEA COURT</a:t>
            </a:r>
          </a:p>
          <a:p>
            <a:endParaRPr lang="en-GB" b="1"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1/41 </a:t>
            </a:r>
            <a:r>
              <a:rPr lang="en-GB" dirty="0" err="1">
                <a:latin typeface="Arial" panose="020B0604020202020204" pitchFamily="34" charset="0"/>
                <a:cs typeface="Arial" panose="020B0604020202020204" pitchFamily="34" charset="0"/>
              </a:rPr>
              <a:t>Eastney</a:t>
            </a:r>
            <a:r>
              <a:rPr lang="en-GB" dirty="0">
                <a:latin typeface="Arial" panose="020B0604020202020204" pitchFamily="34" charset="0"/>
                <a:cs typeface="Arial" panose="020B0604020202020204" pitchFamily="34" charset="0"/>
              </a:rPr>
              <a:t> Road</a:t>
            </a:r>
          </a:p>
          <a:p>
            <a:r>
              <a:rPr lang="en-GB" dirty="0">
                <a:latin typeface="Arial" panose="020B0604020202020204" pitchFamily="34" charset="0"/>
                <a:cs typeface="Arial" panose="020B0604020202020204" pitchFamily="34" charset="0"/>
              </a:rPr>
              <a:t>Croydon</a:t>
            </a:r>
          </a:p>
          <a:p>
            <a:r>
              <a:rPr lang="en-GB" dirty="0">
                <a:latin typeface="Arial" panose="020B0604020202020204" pitchFamily="34" charset="0"/>
                <a:cs typeface="Arial" panose="020B0604020202020204" pitchFamily="34" charset="0"/>
              </a:rPr>
              <a:t>CR0 3TB</a:t>
            </a:r>
          </a:p>
          <a:p>
            <a:r>
              <a:rPr lang="en-GB" dirty="0">
                <a:latin typeface="Arial" panose="020B0604020202020204" pitchFamily="34" charset="0"/>
                <a:cs typeface="Arial" panose="020B0604020202020204" pitchFamily="34" charset="0"/>
              </a:rPr>
              <a:t>Phone: 020 8680 2831</a:t>
            </a:r>
          </a:p>
          <a:p>
            <a:r>
              <a:rPr lang="en-GB" dirty="0">
                <a:latin typeface="Arial" panose="020B0604020202020204" pitchFamily="34" charset="0"/>
                <a:cs typeface="Arial" panose="020B0604020202020204" pitchFamily="34" charset="0"/>
              </a:rPr>
              <a:t>Manager:</a:t>
            </a:r>
          </a:p>
          <a:p>
            <a:r>
              <a:rPr lang="en-GB" dirty="0">
                <a:latin typeface="Arial" panose="020B0604020202020204" pitchFamily="34" charset="0"/>
                <a:cs typeface="Arial" panose="020B0604020202020204" pitchFamily="34" charset="0"/>
              </a:rPr>
              <a:t>Rodica Rogojanu</a:t>
            </a:r>
          </a:p>
          <a:p>
            <a:r>
              <a:rPr lang="en-GB" dirty="0">
                <a:latin typeface="Arial" panose="020B0604020202020204" pitchFamily="34" charset="0"/>
                <a:cs typeface="Arial" panose="020B0604020202020204" pitchFamily="34" charset="0"/>
              </a:rPr>
              <a:t>Rodica.rogojanu@croydon.gov.uk</a:t>
            </a:r>
          </a:p>
          <a:p>
            <a:r>
              <a:rPr lang="en-GB" dirty="0">
                <a:latin typeface="Arial" panose="020B0604020202020204" pitchFamily="34" charset="0"/>
                <a:cs typeface="Arial" panose="020B0604020202020204" pitchFamily="34" charset="0"/>
              </a:rPr>
              <a:t>07926085078</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and Marie Stuart</a:t>
            </a:r>
          </a:p>
          <a:p>
            <a:r>
              <a:rPr lang="en-GB" dirty="0">
                <a:latin typeface="Arial" panose="020B0604020202020204" pitchFamily="34" charset="0"/>
                <a:cs typeface="Arial" panose="020B0604020202020204" pitchFamily="34" charset="0"/>
              </a:rPr>
              <a:t>Registered Manager </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p>
          <a:p>
            <a:endParaRPr lang="en-GB" dirty="0"/>
          </a:p>
          <a:p>
            <a:endParaRPr lang="en-GB" dirty="0"/>
          </a:p>
          <a:p>
            <a:endParaRPr lang="en-GB" dirty="0"/>
          </a:p>
        </p:txBody>
      </p:sp>
      <p:sp>
        <p:nvSpPr>
          <p:cNvPr id="3" name="TextBox 2"/>
          <p:cNvSpPr txBox="1"/>
          <p:nvPr/>
        </p:nvSpPr>
        <p:spPr>
          <a:xfrm>
            <a:off x="7263685" y="1764406"/>
            <a:ext cx="184731" cy="369332"/>
          </a:xfrm>
          <a:prstGeom prst="rect">
            <a:avLst/>
          </a:prstGeom>
          <a:noFill/>
        </p:spPr>
        <p:txBody>
          <a:bodyPr wrap="none" rtlCol="0">
            <a:spAutoFit/>
          </a:bodyPr>
          <a:lstStyle/>
          <a:p>
            <a:endParaRPr lang="en-GB" dirty="0"/>
          </a:p>
        </p:txBody>
      </p:sp>
      <p:sp>
        <p:nvSpPr>
          <p:cNvPr id="4" name="TextBox 3"/>
          <p:cNvSpPr txBox="1"/>
          <p:nvPr/>
        </p:nvSpPr>
        <p:spPr>
          <a:xfrm>
            <a:off x="5318976" y="991673"/>
            <a:ext cx="5769734" cy="4524315"/>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Main facts</a:t>
            </a:r>
          </a:p>
          <a:p>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40 flats . Sizes 1 bedroom</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Extra Care Housing scheme with on-site care staff (waking night staff)</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Lift, lounge, dining room, laundry, garden, assisted bathing facility</a:t>
            </a:r>
          </a:p>
          <a:p>
            <a:pPr marL="285750" indent="-285750">
              <a:buFont typeface="Arial" panose="020B0604020202020204" pitchFamily="34" charset="0"/>
              <a:buChar char="•"/>
            </a:pPr>
            <a:r>
              <a:rPr lang="en-GB" b="1" dirty="0">
                <a:latin typeface="Arial" panose="020B0604020202020204" pitchFamily="34" charset="0"/>
                <a:cs typeface="Arial" panose="020B0604020202020204" pitchFamily="34" charset="0"/>
              </a:rPr>
              <a:t>Not suitable for wheelchairs</a:t>
            </a:r>
            <a:r>
              <a:rPr lang="en-GB" dirty="0">
                <a:latin typeface="Arial" panose="020B0604020202020204" pitchFamily="34" charset="0"/>
                <a:cs typeface="Arial" panose="020B0604020202020204" pitchFamily="34" charset="0"/>
              </a:rPr>
              <a:t>. Access to site fairly easy. Distances: bus stop 50 yards; shop 0.5 mile(s); post office 0.5 mile(s); town centre 1 mile(s); GP 0.5 mile(s); social centre 2 mile(s)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Regular Social Activities include: Bingo, parties, entertainment. </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Cats only generally accepted (decision made by scheme manager on individual basis)</a:t>
            </a: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2192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7129" y="650835"/>
            <a:ext cx="4171439" cy="2736111"/>
          </a:xfrm>
          <a:prstGeom prst="rect">
            <a:avLst/>
          </a:prstGeom>
        </p:spPr>
      </p:pic>
      <p:sp>
        <p:nvSpPr>
          <p:cNvPr id="3" name="TextBox 2"/>
          <p:cNvSpPr txBox="1"/>
          <p:nvPr/>
        </p:nvSpPr>
        <p:spPr>
          <a:xfrm>
            <a:off x="7435134" y="2018891"/>
            <a:ext cx="2665927" cy="36933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TOLDENE COURT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0788" y="2710846"/>
            <a:ext cx="4781548" cy="3230202"/>
          </a:xfrm>
          <a:prstGeom prst="rect">
            <a:avLst/>
          </a:prstGeom>
        </p:spPr>
      </p:pic>
      <p:sp>
        <p:nvSpPr>
          <p:cNvPr id="6" name="Rectangle 5"/>
          <p:cNvSpPr/>
          <p:nvPr/>
        </p:nvSpPr>
        <p:spPr>
          <a:xfrm>
            <a:off x="3048000" y="1997839"/>
            <a:ext cx="6096000" cy="369332"/>
          </a:xfrm>
          <a:prstGeom prst="rect">
            <a:avLst/>
          </a:prstGeom>
        </p:spPr>
        <p:txBody>
          <a:bodyPr>
            <a:spAutoFit/>
          </a:bodyPr>
          <a:lstStyle/>
          <a:p>
            <a:r>
              <a:rPr lang="en-GB" dirty="0"/>
              <a:t>&lt;iframe</a:t>
            </a:r>
          </a:p>
        </p:txBody>
      </p:sp>
    </p:spTree>
    <p:extLst>
      <p:ext uri="{BB962C8B-B14F-4D97-AF65-F5344CB8AC3E}">
        <p14:creationId xmlns:p14="http://schemas.microsoft.com/office/powerpoint/2010/main" val="1189744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68192" y="1519707"/>
            <a:ext cx="9053847" cy="3970318"/>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Guidance on making referrals for older adults with care and support needs including the criteria and the housing application process</a:t>
            </a:r>
          </a:p>
          <a:p>
            <a:pPr algn="ctr"/>
            <a:endParaRPr lang="en-GB" dirty="0">
              <a:latin typeface="Arial" panose="020B0604020202020204" pitchFamily="34" charset="0"/>
              <a:cs typeface="Arial" panose="020B0604020202020204" pitchFamily="34" charset="0"/>
            </a:endParaRPr>
          </a:p>
          <a:p>
            <a:pPr algn="ctr"/>
            <a:r>
              <a:rPr lang="en-GB" b="1" dirty="0">
                <a:latin typeface="Arial" panose="020B0604020202020204" pitchFamily="34" charset="0"/>
                <a:cs typeface="Arial" panose="020B0604020202020204" pitchFamily="34" charset="0"/>
              </a:rPr>
              <a:t>Full guidance available via the intranet: just type in Standard Operating Procedure (</a:t>
            </a:r>
            <a:r>
              <a:rPr lang="en-GB" b="1" dirty="0" err="1">
                <a:latin typeface="Arial" panose="020B0604020202020204" pitchFamily="34" charset="0"/>
                <a:cs typeface="Arial" panose="020B0604020202020204" pitchFamily="34" charset="0"/>
              </a:rPr>
              <a:t>SoP</a:t>
            </a:r>
            <a:r>
              <a:rPr lang="en-GB" b="1" dirty="0">
                <a:latin typeface="Arial" panose="020B0604020202020204" pitchFamily="34" charset="0"/>
                <a:cs typeface="Arial" panose="020B0604020202020204" pitchFamily="34" charset="0"/>
              </a:rPr>
              <a:t>)</a:t>
            </a:r>
          </a:p>
          <a:p>
            <a:pPr algn="ctr"/>
            <a:endParaRPr lang="en-GB" b="1"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p>
          <a:p>
            <a:endParaRPr lang="en-GB" dirty="0"/>
          </a:p>
          <a:p>
            <a:endParaRPr lang="en-GB" dirty="0"/>
          </a:p>
          <a:p>
            <a:endParaRPr lang="en-GB" dirty="0"/>
          </a:p>
          <a:p>
            <a:endParaRPr lang="en-GB" dirty="0"/>
          </a:p>
          <a:p>
            <a:endParaRPr lang="en-GB" dirty="0"/>
          </a:p>
          <a:p>
            <a:r>
              <a:rPr lang="en-GB" dirty="0"/>
              <a:t>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4579" y="3109703"/>
            <a:ext cx="3252338" cy="2439254"/>
          </a:xfrm>
          <a:prstGeom prst="rect">
            <a:avLst/>
          </a:prstGeom>
        </p:spPr>
      </p:pic>
    </p:spTree>
    <p:extLst>
      <p:ext uri="{BB962C8B-B14F-4D97-AF65-F5344CB8AC3E}">
        <p14:creationId xmlns:p14="http://schemas.microsoft.com/office/powerpoint/2010/main" val="13906342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42434" y="1159099"/>
            <a:ext cx="3850782" cy="2585323"/>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TOLDENE COURT</a:t>
            </a:r>
          </a:p>
          <a:p>
            <a:endParaRPr lang="en-GB" b="1"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106 </a:t>
            </a:r>
            <a:r>
              <a:rPr lang="en-GB" dirty="0" err="1">
                <a:latin typeface="Arial" panose="020B0604020202020204" pitchFamily="34" charset="0"/>
                <a:cs typeface="Arial" panose="020B0604020202020204" pitchFamily="34" charset="0"/>
              </a:rPr>
              <a:t>Tollers</a:t>
            </a:r>
            <a:r>
              <a:rPr lang="en-GB" dirty="0">
                <a:latin typeface="Arial" panose="020B0604020202020204" pitchFamily="34" charset="0"/>
                <a:cs typeface="Arial" panose="020B0604020202020204" pitchFamily="34" charset="0"/>
              </a:rPr>
              <a:t> Lane,  </a:t>
            </a:r>
          </a:p>
          <a:p>
            <a:r>
              <a:rPr lang="en-GB" dirty="0" err="1">
                <a:latin typeface="Arial" panose="020B0604020202020204" pitchFamily="34" charset="0"/>
                <a:cs typeface="Arial" panose="020B0604020202020204" pitchFamily="34" charset="0"/>
              </a:rPr>
              <a:t>Coulsdon</a:t>
            </a:r>
            <a:r>
              <a:rPr lang="en-GB" dirty="0">
                <a:latin typeface="Arial" panose="020B0604020202020204" pitchFamily="34" charset="0"/>
                <a:cs typeface="Arial" panose="020B0604020202020204" pitchFamily="34" charset="0"/>
              </a:rPr>
              <a:t> CR5 1BD</a:t>
            </a:r>
          </a:p>
          <a:p>
            <a:r>
              <a:rPr lang="en-GB" dirty="0">
                <a:latin typeface="Arial" panose="020B0604020202020204" pitchFamily="34" charset="0"/>
                <a:cs typeface="Arial" panose="020B0604020202020204" pitchFamily="34" charset="0"/>
              </a:rPr>
              <a:t>Telephone 07892 789023</a:t>
            </a:r>
          </a:p>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Manager</a:t>
            </a:r>
          </a:p>
          <a:p>
            <a:r>
              <a:rPr lang="en-GB" dirty="0">
                <a:latin typeface="Arial" panose="020B0604020202020204" pitchFamily="34" charset="0"/>
                <a:cs typeface="Arial" panose="020B0604020202020204" pitchFamily="34" charset="0"/>
              </a:rPr>
              <a:t>Marie Stuart</a:t>
            </a:r>
          </a:p>
          <a:p>
            <a:r>
              <a:rPr lang="en-GB" dirty="0">
                <a:latin typeface="Arial" panose="020B0604020202020204" pitchFamily="34" charset="0"/>
                <a:cs typeface="Arial" panose="020B0604020202020204" pitchFamily="34" charset="0"/>
              </a:rPr>
              <a:t>Marie.Stuart2@croydon.gov.uk</a:t>
            </a:r>
          </a:p>
        </p:txBody>
      </p:sp>
      <p:sp>
        <p:nvSpPr>
          <p:cNvPr id="5" name="TextBox 4"/>
          <p:cNvSpPr txBox="1"/>
          <p:nvPr/>
        </p:nvSpPr>
        <p:spPr>
          <a:xfrm>
            <a:off x="5293216" y="669703"/>
            <a:ext cx="5743979" cy="4801314"/>
          </a:xfrm>
          <a:prstGeom prst="rect">
            <a:avLst/>
          </a:prstGeom>
          <a:noFill/>
        </p:spPr>
        <p:txBody>
          <a:bodyPr wrap="square" rtlCol="0">
            <a:spAutoFit/>
          </a:bodyPr>
          <a:lstStyle/>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Main facts</a:t>
            </a:r>
          </a:p>
          <a:p>
            <a:endParaRPr lang="en-GB"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49 flats. Sizes 1 bedroom. Extra Care Housing scheme with on-site care staff (waking night staff)</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Lounge, dining room, laundry, garden, assisted bathing facility</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Whole site accessible by wheelchair. Access to site fairly easy. Distances: bus stop 50 yards; shop 70 yards; post office 0.5 mile(s); town centre 2 mile(s); GP 70 yards; social centre 2 mile(s)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Regular Social Activities include: Bingo, parties, entertainment. </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Both cats &amp; dogs generally accepted (decision made by scheme manager on individual basis)</a:t>
            </a: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45990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438" y="714375"/>
            <a:ext cx="5276849" cy="395763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2213" y="2257425"/>
            <a:ext cx="5181600" cy="3886200"/>
          </a:xfrm>
          <a:prstGeom prst="rect">
            <a:avLst/>
          </a:prstGeom>
        </p:spPr>
      </p:pic>
      <p:sp>
        <p:nvSpPr>
          <p:cNvPr id="4" name="TextBox 3"/>
          <p:cNvSpPr txBox="1"/>
          <p:nvPr/>
        </p:nvSpPr>
        <p:spPr>
          <a:xfrm>
            <a:off x="8286750" y="1171575"/>
            <a:ext cx="2322111" cy="369332"/>
          </a:xfrm>
          <a:prstGeom prst="rect">
            <a:avLst/>
          </a:prstGeom>
          <a:noFill/>
        </p:spPr>
        <p:txBody>
          <a:bodyPr wrap="none" rtlCol="0">
            <a:spAutoFit/>
          </a:bodyPr>
          <a:lstStyle/>
          <a:p>
            <a:r>
              <a:rPr lang="en-GB" b="1" dirty="0">
                <a:latin typeface="Arial" panose="020B0604020202020204" pitchFamily="34" charset="0"/>
                <a:cs typeface="Arial" panose="020B0604020202020204" pitchFamily="34" charset="0"/>
              </a:rPr>
              <a:t>TRUSCOTT HOUSE</a:t>
            </a:r>
          </a:p>
        </p:txBody>
      </p:sp>
    </p:spTree>
    <p:extLst>
      <p:ext uri="{BB962C8B-B14F-4D97-AF65-F5344CB8AC3E}">
        <p14:creationId xmlns:p14="http://schemas.microsoft.com/office/powerpoint/2010/main" val="38616240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7274" y="1784034"/>
            <a:ext cx="4082603" cy="286232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TRUSCOTT HOUSE</a:t>
            </a:r>
          </a:p>
          <a:p>
            <a:endParaRPr lang="en-GB" b="1"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14 Stanley Grove</a:t>
            </a:r>
          </a:p>
          <a:p>
            <a:r>
              <a:rPr lang="en-GB" dirty="0">
                <a:latin typeface="Arial" panose="020B0604020202020204" pitchFamily="34" charset="0"/>
                <a:cs typeface="Arial" panose="020B0604020202020204" pitchFamily="34" charset="0"/>
              </a:rPr>
              <a:t>West Croydon</a:t>
            </a:r>
          </a:p>
          <a:p>
            <a:r>
              <a:rPr lang="en-GB" dirty="0">
                <a:latin typeface="Arial" panose="020B0604020202020204" pitchFamily="34" charset="0"/>
                <a:cs typeface="Arial" panose="020B0604020202020204" pitchFamily="34" charset="0"/>
              </a:rPr>
              <a:t>CR0 3QU</a:t>
            </a:r>
          </a:p>
          <a:p>
            <a:r>
              <a:rPr lang="en-GB" dirty="0">
                <a:latin typeface="Arial" panose="020B0604020202020204" pitchFamily="34" charset="0"/>
                <a:cs typeface="Arial" panose="020B0604020202020204" pitchFamily="34" charset="0"/>
              </a:rPr>
              <a:t>Phone: 020 8684 9263</a:t>
            </a:r>
          </a:p>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Manager</a:t>
            </a:r>
          </a:p>
          <a:p>
            <a:r>
              <a:rPr lang="en-GB" dirty="0">
                <a:latin typeface="Arial" panose="020B0604020202020204" pitchFamily="34" charset="0"/>
                <a:cs typeface="Arial" panose="020B0604020202020204" pitchFamily="34" charset="0"/>
              </a:rPr>
              <a:t>Cristina Sande</a:t>
            </a:r>
          </a:p>
          <a:p>
            <a:r>
              <a:rPr lang="en-GB" dirty="0">
                <a:latin typeface="Arial" panose="020B0604020202020204" pitchFamily="34" charset="0"/>
                <a:cs typeface="Arial" panose="020B0604020202020204" pitchFamily="34" charset="0"/>
              </a:rPr>
              <a:t>Cristina.Sande@croydon.gov.uk</a:t>
            </a:r>
          </a:p>
        </p:txBody>
      </p:sp>
      <p:sp>
        <p:nvSpPr>
          <p:cNvPr id="3" name="TextBox 2"/>
          <p:cNvSpPr txBox="1"/>
          <p:nvPr/>
        </p:nvSpPr>
        <p:spPr>
          <a:xfrm>
            <a:off x="5602310" y="953038"/>
            <a:ext cx="5138670" cy="4247317"/>
          </a:xfrm>
          <a:prstGeom prst="rect">
            <a:avLst/>
          </a:prstGeom>
          <a:noFill/>
        </p:spPr>
        <p:txBody>
          <a:bodyPr wrap="square" rtlCol="0">
            <a:spAutoFit/>
          </a:bodyPr>
          <a:lstStyle/>
          <a:p>
            <a:pPr marL="285750" indent="-285750">
              <a:buFont typeface="Arial" panose="020B0604020202020204" pitchFamily="34" charset="0"/>
              <a:buChar char="•"/>
            </a:pPr>
            <a:r>
              <a:rPr lang="en-GB" b="1" dirty="0">
                <a:latin typeface="Arial" panose="020B0604020202020204" pitchFamily="34" charset="0"/>
                <a:cs typeface="Arial" panose="020B0604020202020204" pitchFamily="34" charset="0"/>
              </a:rPr>
              <a:t>Main facts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Extra care housing</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40 flats. Sizes 1 bedroom</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Extra Care Housing scheme with on-site care staff (waking night staff)</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Lift, lounge, dining room, laundry, guest facilities, garden, assisted bathing facility</a:t>
            </a:r>
          </a:p>
          <a:p>
            <a:pPr marL="285750" indent="-285750">
              <a:buFont typeface="Arial" panose="020B0604020202020204" pitchFamily="34" charset="0"/>
              <a:buChar char="•"/>
            </a:pPr>
            <a:r>
              <a:rPr lang="en-GB" b="1" dirty="0">
                <a:latin typeface="Arial" panose="020B0604020202020204" pitchFamily="34" charset="0"/>
                <a:cs typeface="Arial" panose="020B0604020202020204" pitchFamily="34" charset="0"/>
              </a:rPr>
              <a:t>Not suitable for wheelchairs. </a:t>
            </a:r>
            <a:r>
              <a:rPr lang="en-GB" dirty="0">
                <a:latin typeface="Arial" panose="020B0604020202020204" pitchFamily="34" charset="0"/>
                <a:cs typeface="Arial" panose="020B0604020202020204" pitchFamily="34" charset="0"/>
              </a:rPr>
              <a:t>Access to site fairly easy. Distances: bus stop 50 yards; shop 50 yards; post office 0.5 mile(s); town centre 1 mile(s); GP 0.5 mile(s); social centre 2 mile(s)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Regular Social Activities include: Bingo, parties, entertainment. </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Tenure(s): Rent (social landlord)</a:t>
            </a:r>
          </a:p>
        </p:txBody>
      </p:sp>
    </p:spTree>
    <p:extLst>
      <p:ext uri="{BB962C8B-B14F-4D97-AF65-F5344CB8AC3E}">
        <p14:creationId xmlns:p14="http://schemas.microsoft.com/office/powerpoint/2010/main" val="31114711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86377" y="1236372"/>
            <a:ext cx="2198038" cy="369332"/>
          </a:xfrm>
          <a:prstGeom prst="rect">
            <a:avLst/>
          </a:prstGeom>
          <a:noFill/>
        </p:spPr>
        <p:txBody>
          <a:bodyPr wrap="none" rtlCol="0">
            <a:spAutoFit/>
          </a:bodyPr>
          <a:lstStyle/>
          <a:p>
            <a:r>
              <a:rPr lang="en-GB" b="1" dirty="0">
                <a:latin typeface="Arial" panose="020B0604020202020204" pitchFamily="34" charset="0"/>
                <a:cs typeface="Arial" panose="020B0604020202020204" pitchFamily="34" charset="0"/>
              </a:rPr>
              <a:t>FELLOWS COURT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4225" y="1791773"/>
            <a:ext cx="4572000" cy="3429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5346" y="1838679"/>
            <a:ext cx="4327301" cy="3382094"/>
          </a:xfrm>
          <a:prstGeom prst="rect">
            <a:avLst/>
          </a:prstGeom>
        </p:spPr>
      </p:pic>
    </p:spTree>
    <p:extLst>
      <p:ext uri="{BB962C8B-B14F-4D97-AF65-F5344CB8AC3E}">
        <p14:creationId xmlns:p14="http://schemas.microsoft.com/office/powerpoint/2010/main" val="4847406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27787" y="1197735"/>
            <a:ext cx="4868213" cy="5909310"/>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FELLOWS COURT</a:t>
            </a:r>
          </a:p>
          <a:p>
            <a:r>
              <a:rPr lang="en-GB" dirty="0">
                <a:latin typeface="Arial" panose="020B0604020202020204" pitchFamily="34" charset="0"/>
                <a:cs typeface="Arial" panose="020B0604020202020204" pitchFamily="34" charset="0"/>
              </a:rPr>
              <a:t>(London Care)</a:t>
            </a:r>
          </a:p>
          <a:p>
            <a:r>
              <a:rPr lang="en-GB" dirty="0">
                <a:latin typeface="Arial" panose="020B0604020202020204" pitchFamily="34" charset="0"/>
                <a:cs typeface="Arial" panose="020B0604020202020204" pitchFamily="34" charset="0"/>
              </a:rPr>
              <a:t>34 Morland Road, Croydon, CR0 6AZ</a:t>
            </a:r>
          </a:p>
          <a:p>
            <a:r>
              <a:rPr lang="en-GB" dirty="0">
                <a:latin typeface="Arial" panose="020B0604020202020204" pitchFamily="34" charset="0"/>
                <a:cs typeface="Arial" panose="020B0604020202020204" pitchFamily="34" charset="0"/>
              </a:rPr>
              <a:t>Sharon Johnson</a:t>
            </a:r>
          </a:p>
          <a:p>
            <a:r>
              <a:rPr lang="en-GB" dirty="0">
                <a:latin typeface="Arial" panose="020B0604020202020204" pitchFamily="34" charset="0"/>
                <a:cs typeface="Arial" panose="020B0604020202020204" pitchFamily="34" charset="0"/>
              </a:rPr>
              <a:t>Eldon Housing Association Ltd</a:t>
            </a:r>
          </a:p>
          <a:p>
            <a:r>
              <a:rPr lang="en-GB" dirty="0">
                <a:latin typeface="Arial" panose="020B0604020202020204" pitchFamily="34" charset="0"/>
                <a:cs typeface="Arial" panose="020B0604020202020204" pitchFamily="34" charset="0"/>
              </a:rPr>
              <a:t> Phone: 0208 655 6724</a:t>
            </a:r>
          </a:p>
          <a:p>
            <a:r>
              <a:rPr lang="en-GB" dirty="0">
                <a:latin typeface="Arial" panose="020B0604020202020204" pitchFamily="34" charset="0"/>
                <a:cs typeface="Arial" panose="020B0604020202020204" pitchFamily="34" charset="0"/>
              </a:rPr>
              <a:t>Fax: 0208 763 8763</a:t>
            </a:r>
          </a:p>
          <a:p>
            <a:r>
              <a:rPr lang="en-GB" dirty="0">
                <a:latin typeface="Arial" panose="020B0604020202020204" pitchFamily="34" charset="0"/>
                <a:cs typeface="Arial" panose="020B0604020202020204" pitchFamily="34" charset="0"/>
                <a:hlinkClick r:id="rId2"/>
              </a:rPr>
              <a:t>SJohnson@eldonhousing.co.uk</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err="1">
                <a:latin typeface="Arial" panose="020B0604020202020204" pitchFamily="34" charset="0"/>
                <a:cs typeface="Arial" panose="020B0604020202020204" pitchFamily="34" charset="0"/>
              </a:rPr>
              <a:t>Shorai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Udia</a:t>
            </a: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Registered Manager</a:t>
            </a:r>
          </a:p>
          <a:p>
            <a:r>
              <a:rPr lang="en-GB" dirty="0">
                <a:latin typeface="Arial" panose="020B0604020202020204" pitchFamily="34" charset="0"/>
                <a:cs typeface="Arial" panose="020B0604020202020204" pitchFamily="34" charset="0"/>
              </a:rPr>
              <a:t>London Care Fellow’s Court</a:t>
            </a:r>
          </a:p>
          <a:p>
            <a:r>
              <a:rPr lang="en-GB" dirty="0">
                <a:latin typeface="Arial" panose="020B0604020202020204" pitchFamily="34" charset="0"/>
                <a:cs typeface="Arial" panose="020B0604020202020204" pitchFamily="34" charset="0"/>
              </a:rPr>
              <a:t>32-34 Morland Road</a:t>
            </a:r>
          </a:p>
          <a:p>
            <a:r>
              <a:rPr lang="en-GB" dirty="0">
                <a:latin typeface="Arial" panose="020B0604020202020204" pitchFamily="34" charset="0"/>
                <a:cs typeface="Arial" panose="020B0604020202020204" pitchFamily="34" charset="0"/>
              </a:rPr>
              <a:t>Croydon     CR0 6NA</a:t>
            </a:r>
          </a:p>
          <a:p>
            <a:r>
              <a:rPr lang="en-GB" dirty="0">
                <a:latin typeface="Arial" panose="020B0604020202020204" pitchFamily="34" charset="0"/>
                <a:cs typeface="Arial" panose="020B0604020202020204" pitchFamily="34" charset="0"/>
              </a:rPr>
              <a:t>Tel: 02086545216</a:t>
            </a:r>
          </a:p>
          <a:p>
            <a:r>
              <a:rPr lang="en-GB" dirty="0">
                <a:latin typeface="Arial" panose="020B0604020202020204" pitchFamily="34" charset="0"/>
                <a:cs typeface="Arial" panose="020B0604020202020204" pitchFamily="34" charset="0"/>
              </a:rPr>
              <a:t>Mobile: 07884902993</a:t>
            </a:r>
          </a:p>
          <a:p>
            <a:r>
              <a:rPr lang="en-GB" dirty="0">
                <a:latin typeface="Arial" panose="020B0604020202020204" pitchFamily="34" charset="0"/>
                <a:cs typeface="Arial" panose="020B0604020202020204" pitchFamily="34" charset="0"/>
              </a:rPr>
              <a:t> Shorai.Udia@cchmail.co.uk</a:t>
            </a:r>
          </a:p>
          <a:p>
            <a:r>
              <a:rPr lang="en-GB" dirty="0">
                <a:latin typeface="Arial" panose="020B0604020202020204" pitchFamily="34" charset="0"/>
                <a:cs typeface="Arial" panose="020B0604020202020204" pitchFamily="34" charset="0"/>
              </a:rPr>
              <a:t>www.candchealthcare.co.uk</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 </a:t>
            </a:r>
          </a:p>
          <a:p>
            <a:endParaRPr lang="en-GB" dirty="0"/>
          </a:p>
        </p:txBody>
      </p:sp>
      <p:sp>
        <p:nvSpPr>
          <p:cNvPr id="3" name="TextBox 2"/>
          <p:cNvSpPr txBox="1"/>
          <p:nvPr/>
        </p:nvSpPr>
        <p:spPr>
          <a:xfrm>
            <a:off x="6336406" y="798491"/>
            <a:ext cx="4146997" cy="5078313"/>
          </a:xfrm>
          <a:prstGeom prst="rect">
            <a:avLst/>
          </a:prstGeom>
          <a:noFill/>
        </p:spPr>
        <p:txBody>
          <a:bodyPr wrap="square" rtlCol="0">
            <a:spAutoFit/>
          </a:bodyPr>
          <a:lstStyle/>
          <a:p>
            <a:pPr marL="285750" indent="-285750">
              <a:buFont typeface="Arial" panose="020B0604020202020204" pitchFamily="34" charset="0"/>
              <a:buChar char="•"/>
            </a:pPr>
            <a:r>
              <a:rPr lang="en-GB" b="1" dirty="0">
                <a:latin typeface="Arial" panose="020B0604020202020204" pitchFamily="34" charset="0"/>
                <a:cs typeface="Arial" panose="020B0604020202020204" pitchFamily="34" charset="0"/>
              </a:rPr>
              <a:t>Main facts</a:t>
            </a:r>
          </a:p>
          <a:p>
            <a:pPr marL="285750" indent="-285750">
              <a:buFont typeface="Arial" panose="020B0604020202020204" pitchFamily="34" charset="0"/>
              <a:buChar char="•"/>
            </a:pPr>
            <a:r>
              <a:rPr lang="en-GB" b="1" dirty="0">
                <a:solidFill>
                  <a:srgbClr val="FF0000"/>
                </a:solidFill>
                <a:latin typeface="Arial" panose="020B0604020202020204" pitchFamily="34" charset="0"/>
                <a:cs typeface="Arial" panose="020B0604020202020204" pitchFamily="34" charset="0"/>
              </a:rPr>
              <a:t>For higher dependency applicants who have been assessed as needing extra care only</a:t>
            </a:r>
            <a:endParaRPr lang="en-GB"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40 flats. Built in 2008. Sizes 1 bedroom, 2 bedroom</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Extra Care scheme with on-site care staff (24 hours / 7 days), non-resident management staff</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Lounge, laundry, garden, community centre</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Some meals available (Lunch 7 days a week)</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Tenure(s): Rent (social landlord)</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Care provider: London Care Limited</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Developed by Eldon Housing Association Ltd</a:t>
            </a:r>
          </a:p>
        </p:txBody>
      </p:sp>
    </p:spTree>
    <p:extLst>
      <p:ext uri="{BB962C8B-B14F-4D97-AF65-F5344CB8AC3E}">
        <p14:creationId xmlns:p14="http://schemas.microsoft.com/office/powerpoint/2010/main" val="2229511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06828" y="1352282"/>
            <a:ext cx="1534394" cy="369332"/>
          </a:xfrm>
          <a:prstGeom prst="rect">
            <a:avLst/>
          </a:prstGeom>
          <a:noFill/>
        </p:spPr>
        <p:txBody>
          <a:bodyPr wrap="none" rtlCol="0">
            <a:spAutoFit/>
          </a:bodyPr>
          <a:lstStyle/>
          <a:p>
            <a:r>
              <a:rPr lang="en-GB" b="1" dirty="0">
                <a:latin typeface="Arial" panose="020B0604020202020204" pitchFamily="34" charset="0"/>
                <a:cs typeface="Arial" panose="020B0604020202020204" pitchFamily="34" charset="0"/>
              </a:rPr>
              <a:t>WESTDENE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6829" y="1767951"/>
            <a:ext cx="4572000" cy="3235118"/>
          </a:xfrm>
          <a:prstGeom prst="rect">
            <a:avLst/>
          </a:prstGeom>
        </p:spPr>
      </p:pic>
      <p:sp>
        <p:nvSpPr>
          <p:cNvPr id="4" name="TextBox 3"/>
          <p:cNvSpPr txBox="1"/>
          <p:nvPr/>
        </p:nvSpPr>
        <p:spPr>
          <a:xfrm>
            <a:off x="6593983" y="1481070"/>
            <a:ext cx="2104807" cy="369332"/>
          </a:xfrm>
          <a:prstGeom prst="rect">
            <a:avLst/>
          </a:prstGeom>
          <a:noFill/>
        </p:spPr>
        <p:txBody>
          <a:bodyPr wrap="none" rtlCol="0">
            <a:spAutoFit/>
          </a:bodyPr>
          <a:lstStyle/>
          <a:p>
            <a:r>
              <a:rPr lang="en-GB" b="1" dirty="0">
                <a:latin typeface="Arial" panose="020B0604020202020204" pitchFamily="34" charset="0"/>
                <a:cs typeface="Arial" panose="020B0604020202020204" pitchFamily="34" charset="0"/>
              </a:rPr>
              <a:t>LINDSAY COURT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6222" y="1850402"/>
            <a:ext cx="4325136" cy="3157161"/>
          </a:xfrm>
          <a:prstGeom prst="rect">
            <a:avLst/>
          </a:prstGeom>
        </p:spPr>
      </p:pic>
    </p:spTree>
    <p:extLst>
      <p:ext uri="{BB962C8B-B14F-4D97-AF65-F5344CB8AC3E}">
        <p14:creationId xmlns:p14="http://schemas.microsoft.com/office/powerpoint/2010/main" val="28727967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36372" y="991674"/>
            <a:ext cx="3477296" cy="5632311"/>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WESTDENE</a:t>
            </a:r>
          </a:p>
          <a:p>
            <a:r>
              <a:rPr lang="en-GB" dirty="0">
                <a:latin typeface="Arial" panose="020B0604020202020204" pitchFamily="34" charset="0"/>
                <a:cs typeface="Arial" panose="020B0604020202020204" pitchFamily="34" charset="0"/>
              </a:rPr>
              <a:t>(Eldon Housing)</a:t>
            </a:r>
          </a:p>
          <a:p>
            <a:r>
              <a:rPr lang="en-GB" dirty="0">
                <a:latin typeface="Arial" panose="020B0604020202020204" pitchFamily="34" charset="0"/>
                <a:cs typeface="Arial" panose="020B0604020202020204" pitchFamily="34" charset="0"/>
              </a:rPr>
              <a:t>Hilda Matovu – Registered Care Manager </a:t>
            </a:r>
          </a:p>
          <a:p>
            <a:r>
              <a:rPr lang="en-GB" dirty="0">
                <a:latin typeface="Arial" panose="020B0604020202020204" pitchFamily="34" charset="0"/>
                <a:cs typeface="Arial" panose="020B0604020202020204" pitchFamily="34" charset="0"/>
              </a:rPr>
              <a:t>E-Mail – HMatovu@eldonhousing.co.uk </a:t>
            </a:r>
          </a:p>
          <a:p>
            <a:r>
              <a:rPr lang="en-GB" dirty="0">
                <a:latin typeface="Arial" panose="020B0604020202020204" pitchFamily="34" charset="0"/>
                <a:cs typeface="Arial" panose="020B0604020202020204" pitchFamily="34" charset="0"/>
              </a:rPr>
              <a:t>Direct Dial: 020 8688 7603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16 Chatsworth Road,  Croydon CR0 1HA</a:t>
            </a:r>
          </a:p>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Housing Officer</a:t>
            </a:r>
          </a:p>
          <a:p>
            <a:r>
              <a:rPr lang="en-GB" dirty="0">
                <a:latin typeface="Arial" panose="020B0604020202020204" pitchFamily="34" charset="0"/>
                <a:cs typeface="Arial" panose="020B0604020202020204" pitchFamily="34" charset="0"/>
              </a:rPr>
              <a:t>Sharon Johnson</a:t>
            </a:r>
          </a:p>
          <a:p>
            <a:r>
              <a:rPr lang="en-GB" dirty="0">
                <a:latin typeface="Arial" panose="020B0604020202020204" pitchFamily="34" charset="0"/>
                <a:cs typeface="Arial" panose="020B0604020202020204" pitchFamily="34" charset="0"/>
              </a:rPr>
              <a:t>Eldon Housing Association Ltd</a:t>
            </a:r>
          </a:p>
          <a:p>
            <a:r>
              <a:rPr lang="en-GB" dirty="0">
                <a:latin typeface="Arial" panose="020B0604020202020204" pitchFamily="34" charset="0"/>
                <a:cs typeface="Arial" panose="020B0604020202020204" pitchFamily="34" charset="0"/>
              </a:rPr>
              <a:t> </a:t>
            </a:r>
          </a:p>
          <a:p>
            <a:r>
              <a:rPr lang="en-GB" dirty="0">
                <a:latin typeface="Arial" panose="020B0604020202020204" pitchFamily="34" charset="0"/>
                <a:cs typeface="Arial" panose="020B0604020202020204" pitchFamily="34" charset="0"/>
              </a:rPr>
              <a:t>Phone: 0208 655 6724</a:t>
            </a:r>
          </a:p>
          <a:p>
            <a:r>
              <a:rPr lang="en-GB" dirty="0">
                <a:latin typeface="Arial" panose="020B0604020202020204" pitchFamily="34" charset="0"/>
                <a:cs typeface="Arial" panose="020B0604020202020204" pitchFamily="34" charset="0"/>
              </a:rPr>
              <a:t>Fax: 0208 763 8763</a:t>
            </a:r>
          </a:p>
          <a:p>
            <a:r>
              <a:rPr lang="en-GB" dirty="0">
                <a:latin typeface="Arial" panose="020B0604020202020204" pitchFamily="34" charset="0"/>
                <a:cs typeface="Arial" panose="020B0604020202020204" pitchFamily="34" charset="0"/>
              </a:rPr>
              <a:t>SJohnson@eldonhousing.co.uk</a:t>
            </a:r>
          </a:p>
          <a:p>
            <a:r>
              <a:rPr lang="en-GB" dirty="0">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p:txBody>
      </p:sp>
      <p:sp>
        <p:nvSpPr>
          <p:cNvPr id="3" name="TextBox 2"/>
          <p:cNvSpPr txBox="1"/>
          <p:nvPr/>
        </p:nvSpPr>
        <p:spPr>
          <a:xfrm>
            <a:off x="5112913" y="1106650"/>
            <a:ext cx="6400800" cy="4524315"/>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Main facts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20 flats. Built in 1988 and renovated in 2014. Sizes 1 bedroom, 2 bedroom. Includes mobility standard properties</a:t>
            </a:r>
          </a:p>
          <a:p>
            <a:r>
              <a:rPr lang="en-GB" dirty="0">
                <a:solidFill>
                  <a:srgbClr val="FF0000"/>
                </a:solidFill>
                <a:latin typeface="Arial" panose="020B0604020202020204" pitchFamily="34" charset="0"/>
                <a:cs typeface="Arial" panose="020B0604020202020204" pitchFamily="34" charset="0"/>
              </a:rPr>
              <a:t>Extra Care scheme with on-site care staff, non-resident management staff (24 hours, 7 days)</a:t>
            </a:r>
          </a:p>
          <a:p>
            <a:r>
              <a:rPr lang="en-GB" dirty="0">
                <a:latin typeface="Arial" panose="020B0604020202020204" pitchFamily="34" charset="0"/>
                <a:cs typeface="Arial" panose="020B0604020202020204" pitchFamily="34" charset="0"/>
              </a:rPr>
              <a:t>The scheme has the ability to support and accommodate people living with Dementia, physical disabilities and mental heath. (Designated dementia flats available.)</a:t>
            </a:r>
          </a:p>
          <a:p>
            <a:r>
              <a:rPr lang="en-GB" dirty="0">
                <a:latin typeface="Arial" panose="020B0604020202020204" pitchFamily="34" charset="0"/>
                <a:cs typeface="Arial" panose="020B0604020202020204" pitchFamily="34" charset="0"/>
              </a:rPr>
              <a:t>Lift, lounge, dining room, laundry, guest facilities, garden</a:t>
            </a:r>
          </a:p>
          <a:p>
            <a:r>
              <a:rPr lang="en-GB" dirty="0">
                <a:latin typeface="Arial" panose="020B0604020202020204" pitchFamily="34" charset="0"/>
                <a:cs typeface="Arial" panose="020B0604020202020204" pitchFamily="34" charset="0"/>
              </a:rPr>
              <a:t>Access to site fairly easy, but less so for less mobile people</a:t>
            </a:r>
          </a:p>
          <a:p>
            <a:r>
              <a:rPr lang="en-GB" dirty="0">
                <a:latin typeface="Arial" panose="020B0604020202020204" pitchFamily="34" charset="0"/>
                <a:cs typeface="Arial" panose="020B0604020202020204" pitchFamily="34" charset="0"/>
              </a:rPr>
              <a:t>Regular social activities. New residents accepted from 60 years of age</a:t>
            </a:r>
          </a:p>
          <a:p>
            <a:r>
              <a:rPr lang="en-GB" dirty="0">
                <a:latin typeface="Arial" panose="020B0604020202020204" pitchFamily="34" charset="0"/>
                <a:cs typeface="Arial" panose="020B0604020202020204" pitchFamily="34" charset="0"/>
              </a:rPr>
              <a:t>Tenure(s): Rent (social landlord)</a:t>
            </a:r>
          </a:p>
          <a:p>
            <a:r>
              <a:rPr lang="en-GB" dirty="0">
                <a:latin typeface="Arial" panose="020B0604020202020204" pitchFamily="34" charset="0"/>
                <a:cs typeface="Arial" panose="020B0604020202020204" pitchFamily="34" charset="0"/>
              </a:rPr>
              <a:t>Care provider: Eldon Housing Association</a:t>
            </a:r>
          </a:p>
          <a:p>
            <a:r>
              <a:rPr lang="en-GB" dirty="0">
                <a:latin typeface="Arial" panose="020B0604020202020204" pitchFamily="34" charset="0"/>
                <a:cs typeface="Arial" panose="020B0604020202020204" pitchFamily="34" charset="0"/>
              </a:rPr>
              <a:t>Developed by Eldon Housing Association Ltd</a:t>
            </a:r>
          </a:p>
        </p:txBody>
      </p:sp>
    </p:spTree>
    <p:extLst>
      <p:ext uri="{BB962C8B-B14F-4D97-AF65-F5344CB8AC3E}">
        <p14:creationId xmlns:p14="http://schemas.microsoft.com/office/powerpoint/2010/main" val="21324841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5617" y="1468192"/>
            <a:ext cx="4460383" cy="4247317"/>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LINDSAY COURT</a:t>
            </a:r>
          </a:p>
          <a:p>
            <a:r>
              <a:rPr lang="en-GB" b="1" dirty="0">
                <a:latin typeface="Arial" panose="020B0604020202020204" pitchFamily="34" charset="0"/>
                <a:cs typeface="Arial" panose="020B0604020202020204" pitchFamily="34" charset="0"/>
              </a:rPr>
              <a:t>(Eldon Housing)</a:t>
            </a:r>
          </a:p>
          <a:p>
            <a:r>
              <a:rPr lang="en-GB" dirty="0">
                <a:latin typeface="Arial" panose="020B0604020202020204" pitchFamily="34" charset="0"/>
                <a:cs typeface="Arial" panose="020B0604020202020204" pitchFamily="34" charset="0"/>
              </a:rPr>
              <a:t>Janice Hughes, Registered Manager JHughes@eldonhousing.co.uk</a:t>
            </a:r>
          </a:p>
          <a:p>
            <a:endParaRPr lang="en-GB" b="1"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2 Eden Road, Croydon, Surrey, CR0 1FA</a:t>
            </a:r>
          </a:p>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Housing Officer</a:t>
            </a:r>
          </a:p>
          <a:p>
            <a:r>
              <a:rPr lang="en-GB" dirty="0">
                <a:latin typeface="Arial" panose="020B0604020202020204" pitchFamily="34" charset="0"/>
                <a:cs typeface="Arial" panose="020B0604020202020204" pitchFamily="34" charset="0"/>
              </a:rPr>
              <a:t>Sharon Johnson</a:t>
            </a:r>
          </a:p>
          <a:p>
            <a:r>
              <a:rPr lang="en-GB" dirty="0">
                <a:latin typeface="Arial" panose="020B0604020202020204" pitchFamily="34" charset="0"/>
                <a:cs typeface="Arial" panose="020B0604020202020204" pitchFamily="34" charset="0"/>
              </a:rPr>
              <a:t>Eldon Housing Association Ltd</a:t>
            </a:r>
          </a:p>
          <a:p>
            <a:r>
              <a:rPr lang="en-GB" dirty="0">
                <a:latin typeface="Arial" panose="020B0604020202020204" pitchFamily="34" charset="0"/>
                <a:cs typeface="Arial" panose="020B0604020202020204" pitchFamily="34" charset="0"/>
              </a:rPr>
              <a:t> </a:t>
            </a:r>
          </a:p>
          <a:p>
            <a:r>
              <a:rPr lang="en-GB" dirty="0">
                <a:latin typeface="Arial" panose="020B0604020202020204" pitchFamily="34" charset="0"/>
                <a:cs typeface="Arial" panose="020B0604020202020204" pitchFamily="34" charset="0"/>
              </a:rPr>
              <a:t>Phone: 0208 655 6724</a:t>
            </a:r>
          </a:p>
          <a:p>
            <a:r>
              <a:rPr lang="en-GB" dirty="0">
                <a:latin typeface="Arial" panose="020B0604020202020204" pitchFamily="34" charset="0"/>
                <a:cs typeface="Arial" panose="020B0604020202020204" pitchFamily="34" charset="0"/>
              </a:rPr>
              <a:t>Fax: 0208 763 8763</a:t>
            </a:r>
          </a:p>
          <a:p>
            <a:r>
              <a:rPr lang="en-GB" dirty="0">
                <a:latin typeface="Arial" panose="020B0604020202020204" pitchFamily="34" charset="0"/>
                <a:cs typeface="Arial" panose="020B0604020202020204" pitchFamily="34" charset="0"/>
              </a:rPr>
              <a:t>SJohnson@eldonhousing.co.uk</a:t>
            </a:r>
          </a:p>
          <a:p>
            <a:endParaRPr lang="en-GB" dirty="0"/>
          </a:p>
        </p:txBody>
      </p:sp>
      <p:sp>
        <p:nvSpPr>
          <p:cNvPr id="3" name="TextBox 2"/>
          <p:cNvSpPr txBox="1"/>
          <p:nvPr/>
        </p:nvSpPr>
        <p:spPr>
          <a:xfrm>
            <a:off x="6426558" y="1184856"/>
            <a:ext cx="4731773" cy="3970318"/>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Main facts</a:t>
            </a:r>
          </a:p>
          <a:p>
            <a:endParaRPr lang="en-GB" b="1"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29 flats. Built in 1995. Sizes studio, 1 bedroom. Includes mobility standard properties</a:t>
            </a:r>
          </a:p>
          <a:p>
            <a:r>
              <a:rPr lang="en-GB" dirty="0">
                <a:solidFill>
                  <a:srgbClr val="FF0000"/>
                </a:solidFill>
                <a:latin typeface="Arial" panose="020B0604020202020204" pitchFamily="34" charset="0"/>
                <a:cs typeface="Arial" panose="020B0604020202020204" pitchFamily="34" charset="0"/>
              </a:rPr>
              <a:t>Extra Care scheme with 24 hours / 7 days), Non-resident management staff (24 hours, 7 days)</a:t>
            </a:r>
          </a:p>
          <a:p>
            <a:r>
              <a:rPr lang="en-GB" dirty="0">
                <a:latin typeface="Arial" panose="020B0604020202020204" pitchFamily="34" charset="0"/>
                <a:cs typeface="Arial" panose="020B0604020202020204" pitchFamily="34" charset="0"/>
              </a:rPr>
              <a:t>lift, lounge, dining room, laundry, garden</a:t>
            </a:r>
          </a:p>
          <a:p>
            <a:r>
              <a:rPr lang="en-GB" dirty="0">
                <a:latin typeface="Arial" panose="020B0604020202020204" pitchFamily="34" charset="0"/>
                <a:cs typeface="Arial" panose="020B0604020202020204" pitchFamily="34" charset="0"/>
              </a:rPr>
              <a:t>Access to site fairly easy</a:t>
            </a:r>
          </a:p>
          <a:p>
            <a:r>
              <a:rPr lang="en-GB" dirty="0">
                <a:latin typeface="Arial" panose="020B0604020202020204" pitchFamily="34" charset="0"/>
                <a:cs typeface="Arial" panose="020B0604020202020204" pitchFamily="34" charset="0"/>
              </a:rPr>
              <a:t>Regular social activities. New residents accepted from 60 years of age</a:t>
            </a:r>
          </a:p>
          <a:p>
            <a:r>
              <a:rPr lang="en-GB" dirty="0">
                <a:latin typeface="Arial" panose="020B0604020202020204" pitchFamily="34" charset="0"/>
                <a:cs typeface="Arial" panose="020B0604020202020204" pitchFamily="34" charset="0"/>
              </a:rPr>
              <a:t>Tenure(s): Rent (social landlord)</a:t>
            </a:r>
          </a:p>
          <a:p>
            <a:r>
              <a:rPr lang="en-GB" dirty="0">
                <a:latin typeface="Arial" panose="020B0604020202020204" pitchFamily="34" charset="0"/>
                <a:cs typeface="Arial" panose="020B0604020202020204" pitchFamily="34" charset="0"/>
              </a:rPr>
              <a:t>Care provider: Eldon Housing Association</a:t>
            </a:r>
          </a:p>
        </p:txBody>
      </p:sp>
    </p:spTree>
    <p:extLst>
      <p:ext uri="{BB962C8B-B14F-4D97-AF65-F5344CB8AC3E}">
        <p14:creationId xmlns:p14="http://schemas.microsoft.com/office/powerpoint/2010/main" val="26262120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721217"/>
            <a:ext cx="5628068" cy="3970318"/>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NOMINATION RIGHTS FOR ELDON HOUSING – WESTDENE AND LINDSAY COURT</a:t>
            </a:r>
          </a:p>
          <a:p>
            <a:endParaRPr lang="en-GB" b="1"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Council has nomination rights for Eldon Housing’s </a:t>
            </a:r>
            <a:r>
              <a:rPr lang="en-GB" dirty="0" err="1">
                <a:latin typeface="Arial" panose="020B0604020202020204" pitchFamily="34" charset="0"/>
                <a:cs typeface="Arial" panose="020B0604020202020204" pitchFamily="34" charset="0"/>
              </a:rPr>
              <a:t>Westdene</a:t>
            </a:r>
            <a:r>
              <a:rPr lang="en-GB" dirty="0">
                <a:latin typeface="Arial" panose="020B0604020202020204" pitchFamily="34" charset="0"/>
                <a:cs typeface="Arial" panose="020B0604020202020204" pitchFamily="34" charset="0"/>
              </a:rPr>
              <a:t> and Lindsay Court. </a:t>
            </a:r>
          </a:p>
          <a:p>
            <a:r>
              <a:rPr lang="en-GB" dirty="0">
                <a:latin typeface="Arial" panose="020B0604020202020204" pitchFamily="34" charset="0"/>
                <a:cs typeface="Arial" panose="020B0604020202020204" pitchFamily="34" charset="0"/>
              </a:rPr>
              <a:t>Eldon provide both the care and housing management in these services, so they complete the tenancy sign up with individuals who are accepted to move in. </a:t>
            </a:r>
            <a:r>
              <a:rPr lang="en-GB" b="1" dirty="0">
                <a:latin typeface="Arial" panose="020B0604020202020204" pitchFamily="34" charset="0"/>
                <a:cs typeface="Arial" panose="020B0604020202020204" pitchFamily="34" charset="0"/>
              </a:rPr>
              <a:t>As well as standard extra care flats, </a:t>
            </a:r>
            <a:r>
              <a:rPr lang="en-GB" b="1" dirty="0" err="1">
                <a:latin typeface="Arial" panose="020B0604020202020204" pitchFamily="34" charset="0"/>
                <a:cs typeface="Arial" panose="020B0604020202020204" pitchFamily="34" charset="0"/>
              </a:rPr>
              <a:t>Westdene</a:t>
            </a:r>
            <a:r>
              <a:rPr lang="en-GB" b="1" dirty="0">
                <a:latin typeface="Arial" panose="020B0604020202020204" pitchFamily="34" charset="0"/>
                <a:cs typeface="Arial" panose="020B0604020202020204" pitchFamily="34" charset="0"/>
              </a:rPr>
              <a:t> has six one-bedroom flats for people with dementia and two flats which are able to accommodate wheelchairs for older people with a physical disability.</a:t>
            </a:r>
          </a:p>
          <a:p>
            <a:endParaRPr lang="en-GB"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3504" y="1520115"/>
            <a:ext cx="4572000" cy="3429000"/>
          </a:xfrm>
          <a:prstGeom prst="rect">
            <a:avLst/>
          </a:prstGeom>
        </p:spPr>
      </p:pic>
      <p:sp>
        <p:nvSpPr>
          <p:cNvPr id="5" name="Rectangle 4"/>
          <p:cNvSpPr/>
          <p:nvPr/>
        </p:nvSpPr>
        <p:spPr>
          <a:xfrm>
            <a:off x="8300246" y="5068372"/>
            <a:ext cx="1608133" cy="369332"/>
          </a:xfrm>
          <a:prstGeom prst="rect">
            <a:avLst/>
          </a:prstGeom>
        </p:spPr>
        <p:txBody>
          <a:bodyPr wrap="none">
            <a:spAutoFit/>
          </a:bodyPr>
          <a:lstStyle/>
          <a:p>
            <a:r>
              <a:rPr lang="en-GB" dirty="0">
                <a:latin typeface="Arial" panose="020B0604020202020204" pitchFamily="34" charset="0"/>
                <a:cs typeface="Arial" panose="020B0604020202020204" pitchFamily="34" charset="0"/>
              </a:rPr>
              <a:t>Lindsay Court</a:t>
            </a:r>
          </a:p>
        </p:txBody>
      </p:sp>
    </p:spTree>
    <p:extLst>
      <p:ext uri="{BB962C8B-B14F-4D97-AF65-F5344CB8AC3E}">
        <p14:creationId xmlns:p14="http://schemas.microsoft.com/office/powerpoint/2010/main" val="40631935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5785" y="498229"/>
            <a:ext cx="10522040" cy="5909310"/>
          </a:xfrm>
          <a:prstGeom prst="rect">
            <a:avLst/>
          </a:prstGeom>
          <a:noFill/>
        </p:spPr>
        <p:txBody>
          <a:bodyPr wrap="square" rtlCol="0">
            <a:spAutoFit/>
          </a:bodyPr>
          <a:lstStyle/>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Application process for Extra Care Housing</a:t>
            </a:r>
          </a:p>
          <a:p>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Ensure your team manager has checked and approved the adult’s assessment and care and   support plan</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Ensure that a Housing Application or Housing Transfer form </a:t>
            </a:r>
          </a:p>
          <a:p>
            <a:r>
              <a:rPr lang="en-GB" dirty="0">
                <a:latin typeface="Arial" panose="020B0604020202020204" pitchFamily="34" charset="0"/>
                <a:cs typeface="Arial" panose="020B0604020202020204" pitchFamily="34" charset="0"/>
              </a:rPr>
              <a:t>    (for existing Council tenants) has been completed by the </a:t>
            </a:r>
          </a:p>
          <a:p>
            <a:r>
              <a:rPr lang="en-GB" dirty="0">
                <a:latin typeface="Arial" panose="020B0604020202020204" pitchFamily="34" charset="0"/>
                <a:cs typeface="Arial" panose="020B0604020202020204" pitchFamily="34" charset="0"/>
              </a:rPr>
              <a:t>    applicant/family and submitted to Housing </a:t>
            </a:r>
            <a:r>
              <a:rPr lang="en-GB" dirty="0" err="1">
                <a:latin typeface="Arial" panose="020B0604020202020204" pitchFamily="34" charset="0"/>
                <a:cs typeface="Arial" panose="020B0604020202020204" pitchFamily="34" charset="0"/>
              </a:rPr>
              <a:t>Regiser</a:t>
            </a: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    for applications to LB Croydon-owned schemes</a:t>
            </a:r>
          </a:p>
          <a:p>
            <a:r>
              <a:rPr lang="en-GB" dirty="0">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Please Note: A referral cannot be considered until this has been</a:t>
            </a:r>
          </a:p>
          <a:p>
            <a:r>
              <a:rPr lang="en-GB" dirty="0">
                <a:latin typeface="Arial" panose="020B0604020202020204" pitchFamily="34" charset="0"/>
                <a:cs typeface="Arial" panose="020B0604020202020204" pitchFamily="34" charset="0"/>
              </a:rPr>
              <a:t>     done. The housing form </a:t>
            </a:r>
            <a:r>
              <a:rPr lang="en-GB" u="sng" dirty="0">
                <a:latin typeface="Arial" panose="020B0604020202020204" pitchFamily="34" charset="0"/>
                <a:cs typeface="Arial" panose="020B0604020202020204" pitchFamily="34" charset="0"/>
              </a:rPr>
              <a:t>does not have to be </a:t>
            </a:r>
            <a:r>
              <a:rPr lang="en-GB" dirty="0">
                <a:latin typeface="Arial" panose="020B0604020202020204" pitchFamily="34" charset="0"/>
                <a:cs typeface="Arial" panose="020B0604020202020204" pitchFamily="34" charset="0"/>
              </a:rPr>
              <a:t>completed for </a:t>
            </a:r>
          </a:p>
          <a:p>
            <a:r>
              <a:rPr lang="en-GB" dirty="0">
                <a:latin typeface="Arial" panose="020B0604020202020204" pitchFamily="34" charset="0"/>
                <a:cs typeface="Arial" panose="020B0604020202020204" pitchFamily="34" charset="0"/>
              </a:rPr>
              <a:t>     applications for Fellows Court, Lindsay Court or </a:t>
            </a:r>
            <a:r>
              <a:rPr lang="en-GB" dirty="0" err="1">
                <a:latin typeface="Arial" panose="020B0604020202020204" pitchFamily="34" charset="0"/>
                <a:cs typeface="Arial" panose="020B0604020202020204" pitchFamily="34" charset="0"/>
              </a:rPr>
              <a:t>Westdene</a:t>
            </a:r>
            <a:r>
              <a:rPr lang="en-GB" dirty="0">
                <a:latin typeface="Arial" panose="020B0604020202020204" pitchFamily="34" charset="0"/>
                <a:cs typeface="Arial" panose="020B0604020202020204" pitchFamily="34" charset="0"/>
              </a:rPr>
              <a:t> as the </a:t>
            </a:r>
          </a:p>
          <a:p>
            <a:r>
              <a:rPr lang="en-GB" dirty="0">
                <a:latin typeface="Arial" panose="020B0604020202020204" pitchFamily="34" charset="0"/>
                <a:cs typeface="Arial" panose="020B0604020202020204" pitchFamily="34" charset="0"/>
              </a:rPr>
              <a:t>     landlords are Eldon Housing, not Croydon Council</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9" name="TextBox 8"/>
          <p:cNvSpPr txBox="1"/>
          <p:nvPr/>
        </p:nvSpPr>
        <p:spPr>
          <a:xfrm>
            <a:off x="8734567" y="1801504"/>
            <a:ext cx="3152633" cy="968991"/>
          </a:xfrm>
          <a:prstGeom prst="rect">
            <a:avLst/>
          </a:prstGeom>
          <a:noFill/>
        </p:spPr>
        <p:txBody>
          <a:bodyPr wrap="square" rtlCol="0">
            <a:spAutoFit/>
          </a:bodyPr>
          <a:lstStyle/>
          <a:p>
            <a:endParaRPr lang="en-GB" dirty="0"/>
          </a:p>
        </p:txBody>
      </p:sp>
    </p:spTree>
    <p:extLst>
      <p:ext uri="{BB962C8B-B14F-4D97-AF65-F5344CB8AC3E}">
        <p14:creationId xmlns:p14="http://schemas.microsoft.com/office/powerpoint/2010/main" val="972529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58240" y="1050331"/>
            <a:ext cx="10077796" cy="2308324"/>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Extra care housing (also known as Special Sheltered or Assisted Living) is a type of 'housing with care' which means the individual retains independence while receiving assistance with tasks such as washing, dressing, toileting, hot meals or taking medication</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Housing LIN describe it as</a:t>
            </a:r>
          </a:p>
          <a:p>
            <a:r>
              <a:rPr lang="en-GB" b="1" dirty="0">
                <a:latin typeface="Arial" panose="020B0604020202020204" pitchFamily="34" charset="0"/>
                <a:cs typeface="Arial" panose="020B0604020202020204" pitchFamily="34" charset="0"/>
              </a:rPr>
              <a:t>The term 'extra care' housing is used to describe developments that comprise self-contained homes with design features and support services available to enable self- care and independent living.</a:t>
            </a:r>
            <a:endParaRPr lang="en-GB" dirty="0">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555478135"/>
              </p:ext>
            </p:extLst>
          </p:nvPr>
        </p:nvGraphicFramePr>
        <p:xfrm>
          <a:off x="1158240" y="3499347"/>
          <a:ext cx="9784080" cy="2786615"/>
        </p:xfrm>
        <a:graphic>
          <a:graphicData uri="http://schemas.openxmlformats.org/drawingml/2006/table">
            <a:tbl>
              <a:tblPr firstRow="1" bandRow="1">
                <a:tableStyleId>{5C22544A-7EE6-4342-B048-85BDC9FD1C3A}</a:tableStyleId>
              </a:tblPr>
              <a:tblGrid>
                <a:gridCol w="3646209">
                  <a:extLst>
                    <a:ext uri="{9D8B030D-6E8A-4147-A177-3AD203B41FA5}">
                      <a16:colId xmlns:a16="http://schemas.microsoft.com/office/drawing/2014/main" val="20000"/>
                    </a:ext>
                  </a:extLst>
                </a:gridCol>
                <a:gridCol w="6137871">
                  <a:extLst>
                    <a:ext uri="{9D8B030D-6E8A-4147-A177-3AD203B41FA5}">
                      <a16:colId xmlns:a16="http://schemas.microsoft.com/office/drawing/2014/main" val="20001"/>
                    </a:ext>
                  </a:extLst>
                </a:gridCol>
              </a:tblGrid>
              <a:tr h="332185">
                <a:tc>
                  <a:txBody>
                    <a:bodyPr/>
                    <a:lstStyle/>
                    <a:p>
                      <a:r>
                        <a:rPr lang="en-GB" dirty="0"/>
                        <a:t>We can </a:t>
                      </a:r>
                    </a:p>
                  </a:txBody>
                  <a:tcPr/>
                </a:tc>
                <a:tc>
                  <a:txBody>
                    <a:bodyPr/>
                    <a:lstStyle/>
                    <a:p>
                      <a:r>
                        <a:rPr lang="en-GB" dirty="0"/>
                        <a:t>We can’t</a:t>
                      </a:r>
                    </a:p>
                  </a:txBody>
                  <a:tcPr/>
                </a:tc>
                <a:extLst>
                  <a:ext uri="{0D108BD9-81ED-4DB2-BD59-A6C34878D82A}">
                    <a16:rowId xmlns:a16="http://schemas.microsoft.com/office/drawing/2014/main" val="10000"/>
                  </a:ext>
                </a:extLst>
              </a:tr>
              <a:tr h="332185">
                <a:tc>
                  <a:txBody>
                    <a:bodyPr/>
                    <a:lstStyle/>
                    <a:p>
                      <a:r>
                        <a:rPr lang="en-GB" dirty="0"/>
                        <a:t>Provide</a:t>
                      </a:r>
                      <a:r>
                        <a:rPr lang="en-GB" baseline="0" dirty="0"/>
                        <a:t> double or single carer calls</a:t>
                      </a:r>
                      <a:endParaRPr lang="en-GB" dirty="0"/>
                    </a:p>
                  </a:txBody>
                  <a:tcPr/>
                </a:tc>
                <a:tc>
                  <a:txBody>
                    <a:bodyPr/>
                    <a:lstStyle/>
                    <a:p>
                      <a:r>
                        <a:rPr lang="en-GB" dirty="0"/>
                        <a:t>Manage tenants money </a:t>
                      </a:r>
                    </a:p>
                  </a:txBody>
                  <a:tcPr/>
                </a:tc>
                <a:extLst>
                  <a:ext uri="{0D108BD9-81ED-4DB2-BD59-A6C34878D82A}">
                    <a16:rowId xmlns:a16="http://schemas.microsoft.com/office/drawing/2014/main" val="10001"/>
                  </a:ext>
                </a:extLst>
              </a:tr>
              <a:tr h="467932">
                <a:tc>
                  <a:txBody>
                    <a:bodyPr/>
                    <a:lstStyle/>
                    <a:p>
                      <a:r>
                        <a:rPr lang="en-GB" dirty="0"/>
                        <a:t>Support with basic food prep</a:t>
                      </a:r>
                    </a:p>
                  </a:txBody>
                  <a:tcPr/>
                </a:tc>
                <a:tc>
                  <a:txBody>
                    <a:bodyPr/>
                    <a:lstStyle/>
                    <a:p>
                      <a:r>
                        <a:rPr lang="en-GB" dirty="0"/>
                        <a:t>Fully</a:t>
                      </a:r>
                      <a:r>
                        <a:rPr lang="en-GB" baseline="0" dirty="0"/>
                        <a:t> administer medication (place in mouth)</a:t>
                      </a:r>
                      <a:endParaRPr lang="en-GB" dirty="0"/>
                    </a:p>
                  </a:txBody>
                  <a:tcPr/>
                </a:tc>
                <a:extLst>
                  <a:ext uri="{0D108BD9-81ED-4DB2-BD59-A6C34878D82A}">
                    <a16:rowId xmlns:a16="http://schemas.microsoft.com/office/drawing/2014/main" val="10002"/>
                  </a:ext>
                </a:extLst>
              </a:tr>
              <a:tr h="581323">
                <a:tc>
                  <a:txBody>
                    <a:bodyPr/>
                    <a:lstStyle/>
                    <a:p>
                      <a:r>
                        <a:rPr lang="en-GB" dirty="0"/>
                        <a:t>Support</a:t>
                      </a:r>
                      <a:r>
                        <a:rPr lang="en-GB" baseline="0" dirty="0"/>
                        <a:t> with medication</a:t>
                      </a:r>
                      <a:endParaRPr lang="en-GB" dirty="0"/>
                    </a:p>
                  </a:txBody>
                  <a:tcPr/>
                </a:tc>
                <a:tc>
                  <a:txBody>
                    <a:bodyPr/>
                    <a:lstStyle/>
                    <a:p>
                      <a:r>
                        <a:rPr lang="en-GB" dirty="0"/>
                        <a:t>Hold</a:t>
                      </a:r>
                      <a:r>
                        <a:rPr lang="en-GB" baseline="0" dirty="0"/>
                        <a:t> tenants medication or money in the staff office</a:t>
                      </a:r>
                      <a:endParaRPr lang="en-GB" dirty="0"/>
                    </a:p>
                  </a:txBody>
                  <a:tcPr/>
                </a:tc>
                <a:extLst>
                  <a:ext uri="{0D108BD9-81ED-4DB2-BD59-A6C34878D82A}">
                    <a16:rowId xmlns:a16="http://schemas.microsoft.com/office/drawing/2014/main" val="10003"/>
                  </a:ext>
                </a:extLst>
              </a:tr>
              <a:tr h="581323">
                <a:tc>
                  <a:txBody>
                    <a:bodyPr/>
                    <a:lstStyle/>
                    <a:p>
                      <a:r>
                        <a:rPr lang="en-GB" dirty="0"/>
                        <a:t>Encourage</a:t>
                      </a:r>
                      <a:r>
                        <a:rPr lang="en-GB" baseline="0" dirty="0"/>
                        <a:t> and enable independence </a:t>
                      </a:r>
                      <a:endParaRPr lang="en-GB"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Facilitate DOLS</a:t>
                      </a:r>
                    </a:p>
                    <a:p>
                      <a:endParaRPr lang="en-GB" dirty="0"/>
                    </a:p>
                  </a:txBody>
                  <a:tcPr/>
                </a:tc>
                <a:extLst>
                  <a:ext uri="{0D108BD9-81ED-4DB2-BD59-A6C34878D82A}">
                    <a16:rowId xmlns:a16="http://schemas.microsoft.com/office/drawing/2014/main" val="10004"/>
                  </a:ext>
                </a:extLst>
              </a:tr>
              <a:tr h="332185">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5447603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2587" y="1030310"/>
            <a:ext cx="8500056" cy="4801314"/>
          </a:xfrm>
          <a:prstGeom prst="rect">
            <a:avLst/>
          </a:prstGeom>
          <a:noFill/>
        </p:spPr>
        <p:txBody>
          <a:bodyPr wrap="square" rtlCol="0">
            <a:spAutoFit/>
          </a:bodyPr>
          <a:lstStyle/>
          <a:p>
            <a:pPr marL="285750" indent="-285750">
              <a:buFont typeface="Arial" panose="020B0604020202020204" pitchFamily="34" charset="0"/>
              <a:buChar char="•"/>
            </a:pPr>
            <a:r>
              <a:rPr lang="en-GB" b="1" dirty="0">
                <a:latin typeface="Arial" panose="020B0604020202020204" pitchFamily="34" charset="0"/>
                <a:cs typeface="Arial" panose="020B0604020202020204" pitchFamily="34" charset="0"/>
              </a:rPr>
              <a:t>Workflow the Good Conversation Record through to the </a:t>
            </a:r>
            <a:r>
              <a:rPr lang="en-GB" b="1" dirty="0">
                <a:solidFill>
                  <a:srgbClr val="FF0000"/>
                </a:solidFill>
                <a:latin typeface="Arial" panose="020B0604020202020204" pitchFamily="34" charset="0"/>
                <a:cs typeface="Arial" panose="020B0604020202020204" pitchFamily="34" charset="0"/>
              </a:rPr>
              <a:t>Extra Care Housing task box </a:t>
            </a:r>
            <a:r>
              <a:rPr lang="en-GB" b="1" dirty="0">
                <a:latin typeface="Arial" panose="020B0604020202020204" pitchFamily="34" charset="0"/>
                <a:cs typeface="Arial" panose="020B0604020202020204" pitchFamily="34" charset="0"/>
              </a:rPr>
              <a:t>on LAS.  For </a:t>
            </a:r>
            <a:r>
              <a:rPr lang="en-GB" b="1" dirty="0" err="1">
                <a:latin typeface="Arial" panose="020B0604020202020204" pitchFamily="34" charset="0"/>
                <a:cs typeface="Arial" panose="020B0604020202020204" pitchFamily="34" charset="0"/>
              </a:rPr>
              <a:t>SLaM</a:t>
            </a:r>
            <a:r>
              <a:rPr lang="en-GB" b="1" dirty="0">
                <a:latin typeface="Arial" panose="020B0604020202020204" pitchFamily="34" charset="0"/>
                <a:cs typeface="Arial" panose="020B0604020202020204" pitchFamily="34" charset="0"/>
              </a:rPr>
              <a:t> referrals a risk assessment is also required.  Record in notes which unit(s) the adult has chosen in order of preference.</a:t>
            </a:r>
          </a:p>
          <a:p>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Please Note: It is essential that you clearly write the </a:t>
            </a:r>
          </a:p>
          <a:p>
            <a:r>
              <a:rPr lang="en-GB" dirty="0">
                <a:latin typeface="Arial" panose="020B0604020202020204" pitchFamily="34" charset="0"/>
                <a:cs typeface="Arial" panose="020B0604020202020204" pitchFamily="34" charset="0"/>
              </a:rPr>
              <a:t>    hours of care and support in the care and support plan,</a:t>
            </a:r>
          </a:p>
          <a:p>
            <a:r>
              <a:rPr lang="en-GB" dirty="0">
                <a:latin typeface="Arial" panose="020B0604020202020204" pitchFamily="34" charset="0"/>
                <a:cs typeface="Arial" panose="020B0604020202020204" pitchFamily="34" charset="0"/>
              </a:rPr>
              <a:t>    and that you complete the indicative budget. In the care </a:t>
            </a:r>
          </a:p>
          <a:p>
            <a:r>
              <a:rPr lang="en-GB" dirty="0">
                <a:latin typeface="Arial" panose="020B0604020202020204" pitchFamily="34" charset="0"/>
                <a:cs typeface="Arial" panose="020B0604020202020204" pitchFamily="34" charset="0"/>
              </a:rPr>
              <a:t>    and support plan, detail all the tasks the carers need to </a:t>
            </a:r>
          </a:p>
          <a:p>
            <a:r>
              <a:rPr lang="en-GB" dirty="0">
                <a:latin typeface="Arial" panose="020B0604020202020204" pitchFamily="34" charset="0"/>
                <a:cs typeface="Arial" panose="020B0604020202020204" pitchFamily="34" charset="0"/>
              </a:rPr>
              <a:t>    complete and how many staff are required to complete </a:t>
            </a:r>
          </a:p>
          <a:p>
            <a:r>
              <a:rPr lang="en-GB" dirty="0">
                <a:latin typeface="Arial" panose="020B0604020202020204" pitchFamily="34" charset="0"/>
                <a:cs typeface="Arial" panose="020B0604020202020204" pitchFamily="34" charset="0"/>
              </a:rPr>
              <a:t>    each task.</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Ensure that potential clients or their relatives complete a financial assessment form. Both the Council and Eldon Homes www.eldonhousing.org have charging policies concerning care and support provision. Ensure that the applicant and their family understand and respond appropriately to these policies.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5495" y="2157274"/>
            <a:ext cx="2028825" cy="2257425"/>
          </a:xfrm>
          <a:prstGeom prst="rect">
            <a:avLst/>
          </a:prstGeom>
        </p:spPr>
      </p:pic>
    </p:spTree>
    <p:extLst>
      <p:ext uri="{BB962C8B-B14F-4D97-AF65-F5344CB8AC3E}">
        <p14:creationId xmlns:p14="http://schemas.microsoft.com/office/powerpoint/2010/main" val="25026724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73458" y="859810"/>
            <a:ext cx="8679976" cy="2308324"/>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Following referral, the SBSO will save, update records and then send the paper work to the Scheme Manager for them to invite the adult in for an Assessment.</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If the adult has no support, the care manager is expected to help facilitate the Assessment and if necessary, accompany the adult to the scheme.  Following the Assessment, the scheme manager will email the SBSO stating whether the adult is suitable or unsuitable.  At this point, a void can be nominated to the adult or they may have to wait for a void.</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7379" y="3244678"/>
            <a:ext cx="5895975" cy="3324225"/>
          </a:xfrm>
          <a:prstGeom prst="rect">
            <a:avLst/>
          </a:prstGeom>
        </p:spPr>
      </p:pic>
    </p:spTree>
    <p:extLst>
      <p:ext uri="{BB962C8B-B14F-4D97-AF65-F5344CB8AC3E}">
        <p14:creationId xmlns:p14="http://schemas.microsoft.com/office/powerpoint/2010/main" val="14488826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7278" y="914401"/>
            <a:ext cx="10304601" cy="5355312"/>
          </a:xfrm>
          <a:prstGeom prst="rect">
            <a:avLst/>
          </a:prstGeom>
          <a:noFill/>
        </p:spPr>
        <p:txBody>
          <a:bodyPr wrap="square" rtlCol="0">
            <a:spAutoFit/>
          </a:bodyPr>
          <a:lstStyle/>
          <a:p>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b="1" dirty="0">
                <a:solidFill>
                  <a:srgbClr val="FF0000"/>
                </a:solidFill>
                <a:latin typeface="Arial" panose="020B0604020202020204" pitchFamily="34" charset="0"/>
                <a:cs typeface="Arial" panose="020B0604020202020204" pitchFamily="34" charset="0"/>
              </a:rPr>
              <a:t>the referral process has been re-modelled for the purpose of speeding up applications, and ensuring the suitability of the individuals being referred. Whilst all referrals should still be sent via LAS, and will be facilitated by Debbie Bentley-Ross, the main change is that the housing panel meetings will now only happen by exception. All suitable referrals will go straight to an assessment visit (formally known as a familiarisation visit) on site at the chosen scheme and panel will only need to be attended if there is a query around suitability. This new referral process will commence on September 1st 2022. </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Cases from other boroughs will be considered but automatically be given a lower priority than those who live within Croydon.</a:t>
            </a:r>
          </a:p>
          <a:p>
            <a:r>
              <a:rPr lang="en-GB" dirty="0">
                <a:latin typeface="Arial" panose="020B0604020202020204" pitchFamily="34" charset="0"/>
                <a:cs typeface="Arial" panose="020B0604020202020204" pitchFamily="34" charset="0"/>
              </a:rPr>
              <a:t>    Tenants wanting an internal move within the same building will get low priority unless</a:t>
            </a:r>
          </a:p>
          <a:p>
            <a:r>
              <a:rPr lang="en-GB" dirty="0">
                <a:latin typeface="Arial" panose="020B0604020202020204" pitchFamily="34" charset="0"/>
                <a:cs typeface="Arial" panose="020B0604020202020204" pitchFamily="34" charset="0"/>
              </a:rPr>
              <a:t>    there are medical grounds.</a:t>
            </a:r>
          </a:p>
          <a:p>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Fellows Court provides higher levels of care than the six LB Croydon-owned Extra Care housing schemes. Fellows Court has waking night staff and higher levels of staffing. If a tenant’s needs cannot be met in one of the six special sheltered units then an application for Fellows Court can be made. Applicants would not ordinarily be on the list for Fellows Court and on the list for one of the other Extra Care schemes simultaneously.</a:t>
            </a:r>
          </a:p>
        </p:txBody>
      </p:sp>
    </p:spTree>
    <p:extLst>
      <p:ext uri="{BB962C8B-B14F-4D97-AF65-F5344CB8AC3E}">
        <p14:creationId xmlns:p14="http://schemas.microsoft.com/office/powerpoint/2010/main" val="42107476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49252" y="1692322"/>
            <a:ext cx="5192491" cy="4801314"/>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MOVING IN (please make sure that the scheme has at least 24 hours notice (ideally 48 hours)</a:t>
            </a:r>
          </a:p>
          <a:p>
            <a:endParaRPr lang="en-GB" b="1"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Offer support to the adult if needed, including support to move in to the flat. </a:t>
            </a:r>
          </a:p>
          <a:p>
            <a:endParaRPr lang="en-GB" dirty="0">
              <a:latin typeface="Arial" panose="020B0604020202020204" pitchFamily="34" charset="0"/>
              <a:cs typeface="Arial" panose="020B0604020202020204" pitchFamily="34" charset="0"/>
            </a:endParaRPr>
          </a:p>
          <a:p>
            <a:r>
              <a:rPr lang="en-GB" b="1" u="sng" dirty="0">
                <a:latin typeface="Arial" panose="020B0604020202020204" pitchFamily="34" charset="0"/>
                <a:cs typeface="Arial" panose="020B0604020202020204" pitchFamily="34" charset="0"/>
              </a:rPr>
              <a:t>Please remember that the flat will need </a:t>
            </a:r>
          </a:p>
          <a:p>
            <a:r>
              <a:rPr lang="en-GB" b="1" u="sng" dirty="0">
                <a:latin typeface="Arial" panose="020B0604020202020204" pitchFamily="34" charset="0"/>
                <a:cs typeface="Arial" panose="020B0604020202020204" pitchFamily="34" charset="0"/>
              </a:rPr>
              <a:t>to be furnished (including carpets and curtains)</a:t>
            </a:r>
            <a:r>
              <a:rPr lang="en-GB" b="1"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(if the adult does not have a family or friend then you will need to help the adult with this and order in any special items such as hospital bed).  Contact local </a:t>
            </a:r>
          </a:p>
          <a:p>
            <a:r>
              <a:rPr lang="en-GB" dirty="0">
                <a:latin typeface="Arial" panose="020B0604020202020204" pitchFamily="34" charset="0"/>
                <a:cs typeface="Arial" panose="020B0604020202020204" pitchFamily="34" charset="0"/>
              </a:rPr>
              <a:t>charitable organisations for help with furniture if funding is an issue.</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2343" y="1692322"/>
            <a:ext cx="4596935" cy="3370997"/>
          </a:xfrm>
          <a:prstGeom prst="rect">
            <a:avLst/>
          </a:prstGeom>
        </p:spPr>
      </p:pic>
    </p:spTree>
    <p:extLst>
      <p:ext uri="{BB962C8B-B14F-4D97-AF65-F5344CB8AC3E}">
        <p14:creationId xmlns:p14="http://schemas.microsoft.com/office/powerpoint/2010/main" val="23310595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74209" y="1719618"/>
            <a:ext cx="8557146" cy="4247317"/>
          </a:xfrm>
          <a:prstGeom prst="rect">
            <a:avLst/>
          </a:prstGeom>
          <a:noFill/>
        </p:spPr>
        <p:txBody>
          <a:bodyPr wrap="square" rtlCol="0">
            <a:spAutoFit/>
          </a:bodyPr>
          <a:lstStyle/>
          <a:p>
            <a:pPr marL="285750" indent="-285750">
              <a:buFont typeface="Arial" panose="020B0604020202020204" pitchFamily="34" charset="0"/>
              <a:buChar char="•"/>
            </a:pPr>
            <a:r>
              <a:rPr lang="en-GB" dirty="0"/>
              <a:t>	</a:t>
            </a:r>
            <a:r>
              <a:rPr lang="en-GB" dirty="0">
                <a:latin typeface="Arial" panose="020B0604020202020204" pitchFamily="34" charset="0"/>
                <a:cs typeface="Arial" panose="020B0604020202020204" pitchFamily="34" charset="0"/>
              </a:rPr>
              <a:t>Reassure yourself that the applicant has understood the tenancy agreement, 	including the arrangements for ending the tenancy.  (Please note that bills are</a:t>
            </a:r>
          </a:p>
          <a:p>
            <a:r>
              <a:rPr lang="en-GB" dirty="0">
                <a:latin typeface="Arial" panose="020B0604020202020204" pitchFamily="34" charset="0"/>
                <a:cs typeface="Arial" panose="020B0604020202020204" pitchFamily="34" charset="0"/>
              </a:rPr>
              <a:t>       the responsibility of the tenant and carers are unable to pay bills on their </a:t>
            </a:r>
          </a:p>
          <a:p>
            <a:r>
              <a:rPr lang="en-GB" dirty="0">
                <a:latin typeface="Arial" panose="020B0604020202020204" pitchFamily="34" charset="0"/>
                <a:cs typeface="Arial" panose="020B0604020202020204" pitchFamily="34" charset="0"/>
              </a:rPr>
              <a:t>       behalf)</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	Enter the date of the start of the tenancy on Liquid Logic, which is also the 	date for charging to begin.</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	Give contact information for the Croydon Contact Centre and for Occupational 	Therapy 	services to the adult concerned, their next of kin (carer and/or 	support person). Inform them that if the wellbeing of an adult with care and 	support needs deteriorates, or their 	circumstances change and it is felt that 	the provider can no longer meet the person’s needs, they can contact 	Croydon Contact Centre. All safeguarding referrals should be made 	through the link there.</a:t>
            </a:r>
          </a:p>
        </p:txBody>
      </p:sp>
    </p:spTree>
    <p:extLst>
      <p:ext uri="{BB962C8B-B14F-4D97-AF65-F5344CB8AC3E}">
        <p14:creationId xmlns:p14="http://schemas.microsoft.com/office/powerpoint/2010/main" val="9715104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8946" y="772732"/>
            <a:ext cx="10314671" cy="6186309"/>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Review</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If the placement in Extra Care Housing has been made from the community, the case remains allocated to the placing practitioner after the adult has moved in to extra care accommodation until the first review. </a:t>
            </a:r>
          </a:p>
          <a:p>
            <a:r>
              <a:rPr lang="en-GB" dirty="0">
                <a:latin typeface="Arial" panose="020B0604020202020204" pitchFamily="34" charset="0"/>
                <a:cs typeface="Arial" panose="020B0604020202020204" pitchFamily="34" charset="0"/>
              </a:rPr>
              <a:t>If the placement in Extra Care Housing has been made on discharge from hospital, the case is allocated to a Locality team worker after the adult has moved in to extra care accommodation. The Locality team worker then carries out the first review at 6 weeks.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						</a:t>
            </a:r>
            <a:r>
              <a:rPr lang="en-GB" b="1" dirty="0">
                <a:latin typeface="Arial" panose="020B0604020202020204" pitchFamily="34" charset="0"/>
                <a:cs typeface="Arial" panose="020B0604020202020204" pitchFamily="34" charset="0"/>
              </a:rPr>
              <a:t>Social Worker/Health &amp; Well Being Advisor</a:t>
            </a:r>
            <a:r>
              <a:rPr lang="en-GB" dirty="0">
                <a:latin typeface="Arial" panose="020B0604020202020204" pitchFamily="34" charset="0"/>
                <a:cs typeface="Arial" panose="020B0604020202020204" pitchFamily="34" charset="0"/>
              </a:rPr>
              <a:t>: </a:t>
            </a:r>
          </a:p>
          <a:p>
            <a:r>
              <a:rPr lang="en-GB" dirty="0">
                <a:latin typeface="Arial" panose="020B0604020202020204" pitchFamily="34" charset="0"/>
                <a:cs typeface="Arial" panose="020B0604020202020204" pitchFamily="34" charset="0"/>
              </a:rPr>
              <a:t>						Complete a 6-week review and record on Liquid Logic. Workflow to the Review 					Team for the next annual review.</a:t>
            </a:r>
          </a:p>
          <a:p>
            <a:r>
              <a:rPr lang="en-GB" dirty="0">
                <a:latin typeface="Arial" panose="020B0604020202020204" pitchFamily="34" charset="0"/>
                <a:cs typeface="Arial" panose="020B0604020202020204" pitchFamily="34" charset="0"/>
              </a:rPr>
              <a:t>						</a:t>
            </a:r>
            <a:r>
              <a:rPr lang="en-GB" b="1" dirty="0">
                <a:latin typeface="Arial" panose="020B0604020202020204" pitchFamily="34" charset="0"/>
                <a:cs typeface="Arial" panose="020B0604020202020204" pitchFamily="34" charset="0"/>
              </a:rPr>
              <a:t>Team Manager</a:t>
            </a:r>
            <a:r>
              <a:rPr lang="en-GB" dirty="0">
                <a:latin typeface="Arial" panose="020B0604020202020204" pitchFamily="34" charset="0"/>
                <a:cs typeface="Arial" panose="020B0604020202020204" pitchFamily="34" charset="0"/>
              </a:rPr>
              <a:t>: Check and authorise review on Liquid Logic.</a:t>
            </a:r>
          </a:p>
          <a:p>
            <a:r>
              <a:rPr lang="en-GB" dirty="0">
                <a:latin typeface="Arial" panose="020B0604020202020204" pitchFamily="34" charset="0"/>
                <a:cs typeface="Arial" panose="020B0604020202020204" pitchFamily="34" charset="0"/>
              </a:rPr>
              <a:t>						</a:t>
            </a:r>
            <a:r>
              <a:rPr lang="en-GB" b="1" dirty="0">
                <a:latin typeface="Arial" panose="020B0604020202020204" pitchFamily="34" charset="0"/>
                <a:cs typeface="Arial" panose="020B0604020202020204" pitchFamily="34" charset="0"/>
              </a:rPr>
              <a:t>Social Worker/Health &amp; Well Being Advisor</a:t>
            </a:r>
            <a:r>
              <a:rPr lang="en-GB" dirty="0">
                <a:latin typeface="Arial" panose="020B0604020202020204" pitchFamily="34" charset="0"/>
                <a:cs typeface="Arial" panose="020B0604020202020204" pitchFamily="34" charset="0"/>
              </a:rPr>
              <a:t>: </a:t>
            </a:r>
          </a:p>
          <a:p>
            <a:r>
              <a:rPr lang="en-GB" dirty="0">
                <a:latin typeface="Arial" panose="020B0604020202020204" pitchFamily="34" charset="0"/>
                <a:cs typeface="Arial" panose="020B0604020202020204" pitchFamily="34" charset="0"/>
              </a:rPr>
              <a:t>						Give a copy of the review and a detailed care and support plan to the 							resident and the manager or deputy manager of 												the extra care accommodation. </a:t>
            </a:r>
          </a:p>
          <a:p>
            <a:endParaRPr lang="en-GB" dirty="0">
              <a:latin typeface="Arial" panose="020B0604020202020204" pitchFamily="34" charset="0"/>
              <a:cs typeface="Arial" panose="020B0604020202020204" pitchFamily="34" charset="0"/>
            </a:endParaRPr>
          </a:p>
          <a:p>
            <a:endParaRPr lang="en-GB" dirty="0"/>
          </a:p>
          <a:p>
            <a:endParaRPr lang="en-GB" dirty="0"/>
          </a:p>
          <a:p>
            <a:endParaRPr lang="en-GB" dirty="0"/>
          </a:p>
          <a:p>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8260" y="3335236"/>
            <a:ext cx="2143125" cy="2143125"/>
          </a:xfrm>
          <a:prstGeom prst="rect">
            <a:avLst/>
          </a:prstGeom>
        </p:spPr>
      </p:pic>
    </p:spTree>
    <p:extLst>
      <p:ext uri="{BB962C8B-B14F-4D97-AF65-F5344CB8AC3E}">
        <p14:creationId xmlns:p14="http://schemas.microsoft.com/office/powerpoint/2010/main" val="1713814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6975" y="759854"/>
            <a:ext cx="10084157" cy="6186309"/>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Criteria for Extra Care Housing </a:t>
            </a:r>
          </a:p>
          <a:p>
            <a:endParaRPr lang="en-GB" b="1"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The client is required to be over the age of 55</a:t>
            </a: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The client is required to have support needs that requires the care of professional carers. The level of need upon entering the tenancy agreement cannot exceed that of a domiciliary package (i.e. not be at a level of need that is aligned with nursing needs). Special Sheltered can be seen as an alternative to residential care. This includes the use of district nursing.</a:t>
            </a: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Extra Care cannot support with shopping or cleaning (from December 2019).  Ideally this should be sourced from the individuals support network or a voluntary provider. </a:t>
            </a: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The client has to be a resident of Croydon (“Ordinarily resident”)</a:t>
            </a: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The client will need to have the ability to sign a tenancy (or have one signed for him by Court appointed Deputy, Lasting Power of Attorney or Court of Protection)</a:t>
            </a: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The client will need to accept aspects of communal living</a:t>
            </a: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The client themselves (or associates of the client) cannot be a risk to staff or fellow tenants through criminal and/or anti-social behaviour</a:t>
            </a: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The client cannot have another tenancy in Croydon</a:t>
            </a: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The client will need to have sold a property, or be making reasonable attempts to do so, at the point of entering a tenancy agreement for special sheltered housing</a:t>
            </a:r>
          </a:p>
          <a:p>
            <a:endParaRPr lang="en-GB" dirty="0"/>
          </a:p>
          <a:p>
            <a:endParaRPr lang="en-GB" dirty="0"/>
          </a:p>
          <a:p>
            <a:endParaRPr lang="en-GB" dirty="0"/>
          </a:p>
          <a:p>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2563" y="168983"/>
            <a:ext cx="2905126" cy="1359780"/>
          </a:xfrm>
          <a:prstGeom prst="rect">
            <a:avLst/>
          </a:prstGeom>
        </p:spPr>
      </p:pic>
    </p:spTree>
    <p:extLst>
      <p:ext uri="{BB962C8B-B14F-4D97-AF65-F5344CB8AC3E}">
        <p14:creationId xmlns:p14="http://schemas.microsoft.com/office/powerpoint/2010/main" val="3981918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4857" y="1173706"/>
            <a:ext cx="10159158" cy="3970318"/>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Criteria for Extra Care Housing </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Reside in the borough; be eligible for </a:t>
            </a:r>
          </a:p>
          <a:p>
            <a:r>
              <a:rPr lang="en-GB" dirty="0">
                <a:latin typeface="Arial" panose="020B0604020202020204" pitchFamily="34" charset="0"/>
                <a:cs typeface="Arial" panose="020B0604020202020204" pitchFamily="34" charset="0"/>
              </a:rPr>
              <a:t>    registration under the Housing Application</a:t>
            </a:r>
          </a:p>
          <a:p>
            <a:r>
              <a:rPr lang="en-GB" dirty="0">
                <a:latin typeface="Arial" panose="020B0604020202020204" pitchFamily="34" charset="0"/>
                <a:cs typeface="Arial" panose="020B0604020202020204" pitchFamily="34" charset="0"/>
              </a:rPr>
              <a:t>    and Transfer Scheme; or be a nominee to</a:t>
            </a:r>
          </a:p>
          <a:p>
            <a:r>
              <a:rPr lang="en-GB" dirty="0">
                <a:latin typeface="Arial" panose="020B0604020202020204" pitchFamily="34" charset="0"/>
                <a:cs typeface="Arial" panose="020B0604020202020204" pitchFamily="34" charset="0"/>
              </a:rPr>
              <a:t>    LB Croydon under the Mobility Scheme,</a:t>
            </a:r>
          </a:p>
          <a:p>
            <a:r>
              <a:rPr lang="en-GB" dirty="0">
                <a:latin typeface="Arial" panose="020B0604020202020204" pitchFamily="34" charset="0"/>
                <a:cs typeface="Arial" panose="020B0604020202020204" pitchFamily="34" charset="0"/>
              </a:rPr>
              <a:t>    having a specific need to be near relatives</a:t>
            </a:r>
          </a:p>
          <a:p>
            <a:r>
              <a:rPr lang="en-GB" dirty="0">
                <a:latin typeface="Arial" panose="020B0604020202020204" pitchFamily="34" charset="0"/>
                <a:cs typeface="Arial" panose="020B0604020202020204" pitchFamily="34" charset="0"/>
              </a:rPr>
              <a:t>    or close friends in the borough.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    (If the person lives outside of the borough </a:t>
            </a:r>
          </a:p>
          <a:p>
            <a:r>
              <a:rPr lang="en-GB" dirty="0">
                <a:latin typeface="Arial" panose="020B0604020202020204" pitchFamily="34" charset="0"/>
                <a:cs typeface="Arial" panose="020B0604020202020204" pitchFamily="34" charset="0"/>
              </a:rPr>
              <a:t>    of Croydon they will get low priority but will</a:t>
            </a:r>
          </a:p>
          <a:p>
            <a:r>
              <a:rPr lang="en-GB" dirty="0">
                <a:latin typeface="Arial" panose="020B0604020202020204" pitchFamily="34" charset="0"/>
                <a:cs typeface="Arial" panose="020B0604020202020204" pitchFamily="34" charset="0"/>
              </a:rPr>
              <a:t>    be considered)</a:t>
            </a:r>
          </a:p>
          <a:p>
            <a:endParaRPr lang="en-GB"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3918" y="900753"/>
            <a:ext cx="4401607" cy="4782714"/>
          </a:xfrm>
          <a:prstGeom prst="rect">
            <a:avLst/>
          </a:prstGeom>
        </p:spPr>
      </p:pic>
    </p:spTree>
    <p:extLst>
      <p:ext uri="{BB962C8B-B14F-4D97-AF65-F5344CB8AC3E}">
        <p14:creationId xmlns:p14="http://schemas.microsoft.com/office/powerpoint/2010/main" val="1674378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1390918" y="875765"/>
            <a:ext cx="9465972" cy="2585323"/>
          </a:xfrm>
          <a:prstGeom prst="rect">
            <a:avLst/>
          </a:prstGeom>
          <a:noFill/>
        </p:spPr>
        <p:txBody>
          <a:bodyPr wrap="square" rtlCol="0">
            <a:spAutoFit/>
          </a:bodyPr>
          <a:lstStyle/>
          <a:p>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Adults  who are owner/occupiers or who are living in Council property, housing association property or private rented accommodation.</a:t>
            </a:r>
          </a:p>
          <a:p>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Adults who might not be suitable for extra care accommodation include people who have nursing care needs, or whose care needs vary significantly throughout the day or week, require very high levels of care or whose health conditions are likely to deteriorate rapidly.</a:t>
            </a:r>
          </a:p>
          <a:p>
            <a:endParaRPr lang="en-GB"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1829" y="3040958"/>
            <a:ext cx="4562475" cy="2870445"/>
          </a:xfrm>
          <a:prstGeom prst="rect">
            <a:avLst/>
          </a:prstGeom>
        </p:spPr>
      </p:pic>
    </p:spTree>
    <p:extLst>
      <p:ext uri="{BB962C8B-B14F-4D97-AF65-F5344CB8AC3E}">
        <p14:creationId xmlns:p14="http://schemas.microsoft.com/office/powerpoint/2010/main" val="1852678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98501" y="1249251"/>
            <a:ext cx="184731" cy="369332"/>
          </a:xfrm>
          <a:prstGeom prst="rect">
            <a:avLst/>
          </a:prstGeom>
          <a:noFill/>
        </p:spPr>
        <p:txBody>
          <a:bodyPr wrap="none" rtlCol="0">
            <a:spAutoFit/>
          </a:bodyPr>
          <a:lstStyle/>
          <a:p>
            <a:endParaRPr lang="en-GB" dirty="0"/>
          </a:p>
        </p:txBody>
      </p:sp>
      <p:sp>
        <p:nvSpPr>
          <p:cNvPr id="5" name="TextBox 4"/>
          <p:cNvSpPr txBox="1"/>
          <p:nvPr/>
        </p:nvSpPr>
        <p:spPr>
          <a:xfrm>
            <a:off x="901521" y="1249251"/>
            <a:ext cx="10148551" cy="784830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Croydon Council </a:t>
            </a:r>
          </a:p>
          <a:p>
            <a:r>
              <a:rPr lang="en-GB" dirty="0" err="1">
                <a:latin typeface="Arial" panose="020B0604020202020204" pitchFamily="34" charset="0"/>
                <a:cs typeface="Arial" panose="020B0604020202020204" pitchFamily="34" charset="0"/>
              </a:rPr>
              <a:t>Brookhurst</a:t>
            </a:r>
            <a:r>
              <a:rPr lang="en-GB" dirty="0">
                <a:latin typeface="Arial" panose="020B0604020202020204" pitchFamily="34" charset="0"/>
                <a:cs typeface="Arial" panose="020B0604020202020204" pitchFamily="34" charset="0"/>
              </a:rPr>
              <a:t> Court</a:t>
            </a:r>
          </a:p>
          <a:p>
            <a:r>
              <a:rPr lang="en-GB" dirty="0">
                <a:latin typeface="Arial" panose="020B0604020202020204" pitchFamily="34" charset="0"/>
                <a:cs typeface="Arial" panose="020B0604020202020204" pitchFamily="34" charset="0"/>
              </a:rPr>
              <a:t>Freemans Court</a:t>
            </a:r>
          </a:p>
          <a:p>
            <a:r>
              <a:rPr lang="en-GB" dirty="0" err="1">
                <a:latin typeface="Arial" panose="020B0604020202020204" pitchFamily="34" charset="0"/>
                <a:cs typeface="Arial" panose="020B0604020202020204" pitchFamily="34" charset="0"/>
              </a:rPr>
              <a:t>Frylands</a:t>
            </a:r>
            <a:r>
              <a:rPr lang="en-GB" dirty="0">
                <a:latin typeface="Arial" panose="020B0604020202020204" pitchFamily="34" charset="0"/>
                <a:cs typeface="Arial" panose="020B0604020202020204" pitchFamily="34" charset="0"/>
              </a:rPr>
              <a:t> Court </a:t>
            </a:r>
          </a:p>
          <a:p>
            <a:r>
              <a:rPr lang="en-GB" dirty="0">
                <a:latin typeface="Arial" panose="020B0604020202020204" pitchFamily="34" charset="0"/>
                <a:cs typeface="Arial" panose="020B0604020202020204" pitchFamily="34" charset="0"/>
              </a:rPr>
              <a:t>Southsea Court </a:t>
            </a:r>
          </a:p>
          <a:p>
            <a:r>
              <a:rPr lang="en-GB" dirty="0" err="1">
                <a:latin typeface="Arial" panose="020B0604020202020204" pitchFamily="34" charset="0"/>
                <a:cs typeface="Arial" panose="020B0604020202020204" pitchFamily="34" charset="0"/>
              </a:rPr>
              <a:t>Toldene</a:t>
            </a:r>
            <a:r>
              <a:rPr lang="en-GB" dirty="0">
                <a:latin typeface="Arial" panose="020B0604020202020204" pitchFamily="34" charset="0"/>
                <a:cs typeface="Arial" panose="020B0604020202020204" pitchFamily="34" charset="0"/>
              </a:rPr>
              <a:t> Court </a:t>
            </a:r>
          </a:p>
          <a:p>
            <a:r>
              <a:rPr lang="en-GB" dirty="0">
                <a:latin typeface="Arial" panose="020B0604020202020204" pitchFamily="34" charset="0"/>
                <a:cs typeface="Arial" panose="020B0604020202020204" pitchFamily="34" charset="0"/>
              </a:rPr>
              <a:t>Truscott House</a:t>
            </a: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London Care</a:t>
            </a:r>
          </a:p>
          <a:p>
            <a:r>
              <a:rPr lang="en-GB" dirty="0">
                <a:latin typeface="Arial" panose="020B0604020202020204" pitchFamily="34" charset="0"/>
                <a:cs typeface="Arial" panose="020B0604020202020204" pitchFamily="34" charset="0"/>
              </a:rPr>
              <a:t>Fellows Court</a:t>
            </a: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Eldon Housing </a:t>
            </a:r>
          </a:p>
          <a:p>
            <a:r>
              <a:rPr lang="en-GB" dirty="0" err="1">
                <a:latin typeface="Arial" panose="020B0604020202020204" pitchFamily="34" charset="0"/>
                <a:cs typeface="Arial" panose="020B0604020202020204" pitchFamily="34" charset="0"/>
              </a:rPr>
              <a:t>Westdene</a:t>
            </a:r>
            <a:r>
              <a:rPr lang="en-GB" dirty="0">
                <a:latin typeface="Arial" panose="020B0604020202020204" pitchFamily="34" charset="0"/>
                <a:cs typeface="Arial" panose="020B0604020202020204" pitchFamily="34" charset="0"/>
              </a:rPr>
              <a:t> Court</a:t>
            </a:r>
          </a:p>
          <a:p>
            <a:r>
              <a:rPr lang="en-GB" dirty="0">
                <a:latin typeface="Arial" panose="020B0604020202020204" pitchFamily="34" charset="0"/>
                <a:cs typeface="Arial" panose="020B0604020202020204" pitchFamily="34" charset="0"/>
              </a:rPr>
              <a:t>Lindsay Court </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pPr algn="ctr"/>
            <a:r>
              <a:rPr lang="en-GB" dirty="0">
                <a:latin typeface="Arial" panose="020B0604020202020204" pitchFamily="34" charset="0"/>
                <a:cs typeface="Arial" panose="020B0604020202020204" pitchFamily="34" charset="0"/>
              </a:rPr>
              <a:t>Referrals via social workers/Health &amp; Wellbeing Assessors only</a:t>
            </a:r>
          </a:p>
          <a:p>
            <a:endParaRPr lang="en-GB"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474" t="22509" b="23228"/>
          <a:stretch/>
        </p:blipFill>
        <p:spPr>
          <a:xfrm>
            <a:off x="3871913" y="3514725"/>
            <a:ext cx="3099184" cy="8001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7080" y="5097201"/>
            <a:ext cx="2857500" cy="733425"/>
          </a:xfrm>
          <a:prstGeom prst="rect">
            <a:avLst/>
          </a:prstGeom>
        </p:spPr>
      </p:pic>
      <p:pic>
        <p:nvPicPr>
          <p:cNvPr id="1026" name="Picture 2" descr="Croydon Council logo - delivering for Croyd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5796" y="1577125"/>
            <a:ext cx="2580000" cy="1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4230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644344033"/>
              </p:ext>
            </p:extLst>
          </p:nvPr>
        </p:nvGraphicFramePr>
        <p:xfrm>
          <a:off x="886265" y="330590"/>
          <a:ext cx="10536701" cy="6675120"/>
        </p:xfrm>
        <a:graphic>
          <a:graphicData uri="http://schemas.openxmlformats.org/drawingml/2006/table">
            <a:tbl>
              <a:tblPr firstRow="1" bandRow="1">
                <a:tableStyleId>{5C22544A-7EE6-4342-B048-85BDC9FD1C3A}</a:tableStyleId>
              </a:tblPr>
              <a:tblGrid>
                <a:gridCol w="6085242">
                  <a:extLst>
                    <a:ext uri="{9D8B030D-6E8A-4147-A177-3AD203B41FA5}">
                      <a16:colId xmlns:a16="http://schemas.microsoft.com/office/drawing/2014/main" val="20000"/>
                    </a:ext>
                  </a:extLst>
                </a:gridCol>
                <a:gridCol w="4451459">
                  <a:extLst>
                    <a:ext uri="{9D8B030D-6E8A-4147-A177-3AD203B41FA5}">
                      <a16:colId xmlns:a16="http://schemas.microsoft.com/office/drawing/2014/main" val="20001"/>
                    </a:ext>
                  </a:extLst>
                </a:gridCol>
              </a:tblGrid>
              <a:tr h="5472333">
                <a:tc>
                  <a:txBody>
                    <a:bodyPr/>
                    <a:lstStyle/>
                    <a:p>
                      <a:r>
                        <a:rPr lang="en-GB" dirty="0">
                          <a:latin typeface="Arial" panose="020B0604020202020204" pitchFamily="34" charset="0"/>
                          <a:cs typeface="Arial" panose="020B0604020202020204" pitchFamily="34" charset="0"/>
                        </a:rPr>
                        <a:t>RENTS</a:t>
                      </a:r>
                      <a:r>
                        <a:rPr lang="en-GB" baseline="0" dirty="0">
                          <a:latin typeface="Arial" panose="020B0604020202020204" pitchFamily="34" charset="0"/>
                          <a:cs typeface="Arial" panose="020B0604020202020204" pitchFamily="34" charset="0"/>
                        </a:rPr>
                        <a:t> CROYDON COUNCIL SCHEMES (WEEKLY) </a:t>
                      </a:r>
                      <a:r>
                        <a:rPr lang="en-GB" i="1" baseline="0" dirty="0">
                          <a:latin typeface="Arial" panose="020B0604020202020204" pitchFamily="34" charset="0"/>
                          <a:cs typeface="Arial" panose="020B0604020202020204" pitchFamily="34" charset="0"/>
                        </a:rPr>
                        <a:t>subject to change</a:t>
                      </a:r>
                    </a:p>
                    <a:p>
                      <a:endParaRPr lang="en-GB" baseline="0" dirty="0">
                        <a:latin typeface="Arial" panose="020B0604020202020204" pitchFamily="34" charset="0"/>
                        <a:cs typeface="Arial" panose="020B0604020202020204" pitchFamily="34" charset="0"/>
                      </a:endParaRPr>
                    </a:p>
                    <a:p>
                      <a:r>
                        <a:rPr lang="en-GB" baseline="0" dirty="0">
                          <a:latin typeface="Arial" panose="020B0604020202020204" pitchFamily="34" charset="0"/>
                          <a:cs typeface="Arial" panose="020B0604020202020204" pitchFamily="34" charset="0"/>
                        </a:rPr>
                        <a:t>Rent                        94.06</a:t>
                      </a:r>
                    </a:p>
                    <a:p>
                      <a:r>
                        <a:rPr lang="en-GB" baseline="0" dirty="0">
                          <a:latin typeface="Arial" panose="020B0604020202020204" pitchFamily="34" charset="0"/>
                          <a:cs typeface="Arial" panose="020B0604020202020204" pitchFamily="34" charset="0"/>
                        </a:rPr>
                        <a:t>Heating                  10.58</a:t>
                      </a:r>
                    </a:p>
                    <a:p>
                      <a:r>
                        <a:rPr lang="en-GB" baseline="0" dirty="0">
                          <a:latin typeface="Arial" panose="020B0604020202020204" pitchFamily="34" charset="0"/>
                          <a:cs typeface="Arial" panose="020B0604020202020204" pitchFamily="34" charset="0"/>
                        </a:rPr>
                        <a:t>Service charge      10.38  </a:t>
                      </a:r>
                    </a:p>
                    <a:p>
                      <a:r>
                        <a:rPr lang="en-GB" baseline="0" dirty="0">
                          <a:latin typeface="Arial" panose="020B0604020202020204" pitchFamily="34" charset="0"/>
                          <a:cs typeface="Arial" panose="020B0604020202020204" pitchFamily="34" charset="0"/>
                        </a:rPr>
                        <a:t>Water rates            1.88</a:t>
                      </a:r>
                    </a:p>
                    <a:p>
                      <a:endParaRPr lang="en-GB" baseline="0" dirty="0">
                        <a:latin typeface="Arial" panose="020B0604020202020204" pitchFamily="34" charset="0"/>
                        <a:cs typeface="Arial" panose="020B0604020202020204" pitchFamily="34" charset="0"/>
                      </a:endParaRPr>
                    </a:p>
                    <a:p>
                      <a:r>
                        <a:rPr lang="en-GB" baseline="0" dirty="0">
                          <a:latin typeface="Arial" panose="020B0604020202020204" pitchFamily="34" charset="0"/>
                          <a:cs typeface="Arial" panose="020B0604020202020204" pitchFamily="34" charset="0"/>
                        </a:rPr>
                        <a:t>New rents:</a:t>
                      </a:r>
                    </a:p>
                    <a:p>
                      <a:endParaRPr lang="en-GB" baseline="0" dirty="0">
                        <a:latin typeface="Arial" panose="020B0604020202020204" pitchFamily="34" charset="0"/>
                        <a:cs typeface="Arial" panose="020B0604020202020204" pitchFamily="34" charset="0"/>
                      </a:endParaRPr>
                    </a:p>
                    <a:p>
                      <a:r>
                        <a:rPr lang="en-GB" baseline="0" dirty="0">
                          <a:latin typeface="Arial" panose="020B0604020202020204" pitchFamily="34" charset="0"/>
                          <a:cs typeface="Arial" panose="020B0604020202020204" pitchFamily="34" charset="0"/>
                        </a:rPr>
                        <a:t>Truscott (Rent)  £145.56</a:t>
                      </a:r>
                    </a:p>
                    <a:p>
                      <a:r>
                        <a:rPr lang="en-GB" baseline="0" dirty="0">
                          <a:latin typeface="Arial" panose="020B0604020202020204" pitchFamily="34" charset="0"/>
                          <a:cs typeface="Arial" panose="020B0604020202020204" pitchFamily="34" charset="0"/>
                        </a:rPr>
                        <a:t>Service Charge £ 12.64</a:t>
                      </a:r>
                    </a:p>
                    <a:p>
                      <a:endParaRPr lang="en-GB" baseline="0" dirty="0">
                        <a:latin typeface="Arial" panose="020B0604020202020204" pitchFamily="34" charset="0"/>
                        <a:cs typeface="Arial" panose="020B0604020202020204" pitchFamily="34" charset="0"/>
                      </a:endParaRPr>
                    </a:p>
                    <a:p>
                      <a:r>
                        <a:rPr lang="en-GB" baseline="0" dirty="0">
                          <a:latin typeface="Arial" panose="020B0604020202020204" pitchFamily="34" charset="0"/>
                          <a:cs typeface="Arial" panose="020B0604020202020204" pitchFamily="34" charset="0"/>
                        </a:rPr>
                        <a:t>Southsea Court (Rent) £147.28</a:t>
                      </a:r>
                    </a:p>
                    <a:p>
                      <a:r>
                        <a:rPr lang="en-GB" baseline="0" dirty="0">
                          <a:latin typeface="Arial" panose="020B0604020202020204" pitchFamily="34" charset="0"/>
                          <a:cs typeface="Arial" panose="020B0604020202020204" pitchFamily="34" charset="0"/>
                        </a:rPr>
                        <a:t>Service Charge £12.64</a:t>
                      </a:r>
                    </a:p>
                    <a:p>
                      <a:endParaRPr lang="en-GB" baseline="0" dirty="0">
                        <a:latin typeface="Arial" panose="020B0604020202020204" pitchFamily="34" charset="0"/>
                        <a:cs typeface="Arial" panose="020B0604020202020204" pitchFamily="34" charset="0"/>
                      </a:endParaRPr>
                    </a:p>
                    <a:p>
                      <a:r>
                        <a:rPr lang="en-GB" baseline="0" dirty="0">
                          <a:latin typeface="Arial" panose="020B0604020202020204" pitchFamily="34" charset="0"/>
                          <a:cs typeface="Arial" panose="020B0604020202020204" pitchFamily="34" charset="0"/>
                        </a:rPr>
                        <a:t>Current extra care rates for commissioned care and support visits are:-</a:t>
                      </a:r>
                    </a:p>
                    <a:p>
                      <a:r>
                        <a:rPr lang="en-GB" baseline="0" dirty="0">
                          <a:latin typeface="Arial" panose="020B0604020202020204" pitchFamily="34" charset="0"/>
                          <a:cs typeface="Arial" panose="020B0604020202020204" pitchFamily="34" charset="0"/>
                        </a:rPr>
                        <a:t>60mins = £18.10</a:t>
                      </a:r>
                    </a:p>
                    <a:p>
                      <a:r>
                        <a:rPr lang="en-GB" baseline="0" dirty="0">
                          <a:latin typeface="Arial" panose="020B0604020202020204" pitchFamily="34" charset="0"/>
                          <a:cs typeface="Arial" panose="020B0604020202020204" pitchFamily="34" charset="0"/>
                        </a:rPr>
                        <a:t>45mins = £14.05</a:t>
                      </a:r>
                    </a:p>
                    <a:p>
                      <a:r>
                        <a:rPr lang="en-GB" baseline="0" dirty="0">
                          <a:latin typeface="Arial" panose="020B0604020202020204" pitchFamily="34" charset="0"/>
                          <a:cs typeface="Arial" panose="020B0604020202020204" pitchFamily="34" charset="0"/>
                        </a:rPr>
                        <a:t>30mins = £9.38</a:t>
                      </a:r>
                    </a:p>
                    <a:p>
                      <a:r>
                        <a:rPr lang="en-GB" baseline="0" dirty="0">
                          <a:latin typeface="Arial" panose="020B0604020202020204" pitchFamily="34" charset="0"/>
                          <a:cs typeface="Arial" panose="020B0604020202020204" pitchFamily="34" charset="0"/>
                        </a:rPr>
                        <a:t>15mins = £4.68</a:t>
                      </a:r>
                    </a:p>
                    <a:p>
                      <a:endParaRPr lang="en-GB" baseline="0" dirty="0">
                        <a:latin typeface="Arial" panose="020B0604020202020204" pitchFamily="34" charset="0"/>
                        <a:cs typeface="Arial" panose="020B0604020202020204" pitchFamily="34" charset="0"/>
                      </a:endParaRPr>
                    </a:p>
                    <a:p>
                      <a:endParaRPr lang="en-GB" baseline="0" dirty="0">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Laundry = £10.11 per load/hour (please ensure this is entered as SSH laundry on LAS)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Domestic = as per rates above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You are unlikely to be asked about service fees, but again, just for information, the service charge for Tenants has not been increased and remains at £73.77 per week. This is charged separately and in addition to the care visits.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716466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4008233727"/>
              </p:ext>
            </p:extLst>
          </p:nvPr>
        </p:nvGraphicFramePr>
        <p:xfrm>
          <a:off x="829994" y="545869"/>
          <a:ext cx="10640272" cy="12327169"/>
        </p:xfrm>
        <a:graphic>
          <a:graphicData uri="http://schemas.openxmlformats.org/drawingml/2006/table">
            <a:tbl>
              <a:tblPr firstRow="1" bandRow="1">
                <a:tableStyleId>{5C22544A-7EE6-4342-B048-85BDC9FD1C3A}</a:tableStyleId>
              </a:tblPr>
              <a:tblGrid>
                <a:gridCol w="10431992">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tblGrid>
              <a:tr h="5926369">
                <a:tc>
                  <a:txBody>
                    <a:bodyPr/>
                    <a:lstStyle/>
                    <a:p>
                      <a:endParaRPr lang="en-GB" baseline="0" dirty="0">
                        <a:latin typeface="Arial" panose="020B0604020202020204" pitchFamily="34" charset="0"/>
                        <a:cs typeface="Arial" panose="020B0604020202020204" pitchFamily="34" charset="0"/>
                      </a:endParaRPr>
                    </a:p>
                    <a:p>
                      <a:r>
                        <a:rPr lang="en-GB" baseline="0" dirty="0">
                          <a:latin typeface="Arial" panose="020B0604020202020204" pitchFamily="34" charset="0"/>
                          <a:cs typeface="Arial" panose="020B0604020202020204" pitchFamily="34" charset="0"/>
                        </a:rPr>
                        <a:t>Fellows Court Extra Care charge rate (since April 2019)</a:t>
                      </a:r>
                    </a:p>
                    <a:p>
                      <a:r>
                        <a:rPr lang="en-GB" baseline="0" dirty="0">
                          <a:latin typeface="Arial" panose="020B0604020202020204" pitchFamily="34" charset="0"/>
                          <a:cs typeface="Arial" panose="020B0604020202020204" pitchFamily="34" charset="0"/>
                        </a:rPr>
                        <a:t>-	Care £16.32/hr, £12.24/45min, £8.16/30min, £4.08/15min</a:t>
                      </a:r>
                    </a:p>
                    <a:p>
                      <a:r>
                        <a:rPr lang="en-GB" baseline="0" dirty="0">
                          <a:latin typeface="Arial" panose="020B0604020202020204" pitchFamily="34" charset="0"/>
                          <a:cs typeface="Arial" panose="020B0604020202020204" pitchFamily="34" charset="0"/>
                        </a:rPr>
                        <a:t>-	Shift £16.00</a:t>
                      </a:r>
                    </a:p>
                    <a:p>
                      <a:r>
                        <a:rPr lang="en-GB" baseline="0" dirty="0">
                          <a:latin typeface="Arial" panose="020B0604020202020204" pitchFamily="34" charset="0"/>
                          <a:cs typeface="Arial" panose="020B0604020202020204" pitchFamily="34" charset="0"/>
                        </a:rPr>
                        <a:t>-	Waking Night (ECS) £16.00</a:t>
                      </a:r>
                    </a:p>
                    <a:p>
                      <a:endParaRPr lang="en-GB" baseline="0" dirty="0">
                        <a:latin typeface="Arial" panose="020B0604020202020204" pitchFamily="34" charset="0"/>
                        <a:cs typeface="Arial" panose="020B0604020202020204" pitchFamily="34" charset="0"/>
                      </a:endParaRPr>
                    </a:p>
                    <a:p>
                      <a:r>
                        <a:rPr lang="en-GB" baseline="0" dirty="0">
                          <a:latin typeface="Arial" panose="020B0604020202020204" pitchFamily="34" charset="0"/>
                          <a:cs typeface="Arial" panose="020B0604020202020204" pitchFamily="34" charset="0"/>
                        </a:rPr>
                        <a:t>ELDON HOUSING (WESTDENE, LINDSAY COURT – WEEKLY) subject to change</a:t>
                      </a:r>
                    </a:p>
                    <a:p>
                      <a:r>
                        <a:rPr lang="en-GB" baseline="0" dirty="0">
                          <a:latin typeface="Arial" panose="020B0604020202020204" pitchFamily="34" charset="0"/>
                          <a:cs typeface="Arial" panose="020B0604020202020204" pitchFamily="34" charset="0"/>
                        </a:rPr>
                        <a:t>                                                       </a:t>
                      </a:r>
                      <a:r>
                        <a:rPr lang="en-GB" baseline="0" dirty="0" err="1">
                          <a:latin typeface="Arial" panose="020B0604020202020204" pitchFamily="34" charset="0"/>
                          <a:cs typeface="Arial" panose="020B0604020202020204" pitchFamily="34" charset="0"/>
                        </a:rPr>
                        <a:t>Westdene</a:t>
                      </a:r>
                      <a:r>
                        <a:rPr lang="en-GB" baseline="0" dirty="0">
                          <a:latin typeface="Arial" panose="020B0604020202020204" pitchFamily="34" charset="0"/>
                          <a:cs typeface="Arial" panose="020B0604020202020204" pitchFamily="34" charset="0"/>
                        </a:rPr>
                        <a:t>                                         Lindsay Court</a:t>
                      </a:r>
                    </a:p>
                    <a:p>
                      <a:r>
                        <a:rPr lang="en-GB" baseline="0" dirty="0">
                          <a:latin typeface="Arial" panose="020B0604020202020204" pitchFamily="34" charset="0"/>
                          <a:cs typeface="Arial" panose="020B0604020202020204" pitchFamily="34" charset="0"/>
                        </a:rPr>
                        <a:t>Rent                                                  £151.95                                                £164.44</a:t>
                      </a:r>
                    </a:p>
                    <a:p>
                      <a:r>
                        <a:rPr lang="en-GB" baseline="0" dirty="0">
                          <a:latin typeface="Arial" panose="020B0604020202020204" pitchFamily="34" charset="0"/>
                          <a:cs typeface="Arial" panose="020B0604020202020204" pitchFamily="34" charset="0"/>
                        </a:rPr>
                        <a:t>Services                                           £288.58                                                £190.80</a:t>
                      </a:r>
                    </a:p>
                    <a:p>
                      <a:r>
                        <a:rPr lang="en-GB" baseline="0" dirty="0">
                          <a:latin typeface="Arial" panose="020B0604020202020204" pitchFamily="34" charset="0"/>
                          <a:cs typeface="Arial" panose="020B0604020202020204" pitchFamily="34" charset="0"/>
                        </a:rPr>
                        <a:t>Enhanced Management                  £ 70.60                                                 £  70.60</a:t>
                      </a:r>
                    </a:p>
                    <a:p>
                      <a:r>
                        <a:rPr lang="en-GB" baseline="0" dirty="0">
                          <a:latin typeface="Arial" panose="020B0604020202020204" pitchFamily="34" charset="0"/>
                          <a:cs typeface="Arial" panose="020B0604020202020204" pitchFamily="34" charset="0"/>
                        </a:rPr>
                        <a:t>Supplement                                     £144.03                                                £108.69 </a:t>
                      </a:r>
                    </a:p>
                    <a:p>
                      <a:r>
                        <a:rPr lang="en-GB" baseline="0" dirty="0">
                          <a:latin typeface="Arial" panose="020B0604020202020204" pitchFamily="34" charset="0"/>
                          <a:cs typeface="Arial" panose="020B0604020202020204" pitchFamily="34" charset="0"/>
                        </a:rPr>
                        <a:t>Care Level 1(Spot Purchase)         £210.61                                                £  72.65  </a:t>
                      </a:r>
                    </a:p>
                    <a:p>
                      <a:r>
                        <a:rPr lang="en-GB" baseline="0" dirty="0">
                          <a:latin typeface="Arial" panose="020B0604020202020204" pitchFamily="34" charset="0"/>
                          <a:cs typeface="Arial" panose="020B0604020202020204" pitchFamily="34" charset="0"/>
                        </a:rPr>
                        <a:t>Care Level 2(Spot Purchase)         £235.40 (Dementia)                             £108.55  </a:t>
                      </a:r>
                    </a:p>
                    <a:p>
                      <a:endParaRPr lang="en-GB" baseline="0" dirty="0">
                        <a:latin typeface="Arial" panose="020B0604020202020204" pitchFamily="34" charset="0"/>
                        <a:cs typeface="Arial" panose="020B0604020202020204" pitchFamily="34" charset="0"/>
                      </a:endParaRPr>
                    </a:p>
                    <a:p>
                      <a:endParaRPr lang="en-GB" baseline="0" dirty="0">
                        <a:latin typeface="Arial" panose="020B0604020202020204" pitchFamily="34" charset="0"/>
                        <a:cs typeface="Arial" panose="020B0604020202020204" pitchFamily="34" charset="0"/>
                      </a:endParaRPr>
                    </a:p>
                    <a:p>
                      <a:endParaRPr lang="en-GB" baseline="0" dirty="0">
                        <a:latin typeface="Arial" panose="020B0604020202020204" pitchFamily="34" charset="0"/>
                        <a:cs typeface="Arial" panose="020B0604020202020204" pitchFamily="34" charset="0"/>
                      </a:endParaRPr>
                    </a:p>
                    <a:p>
                      <a:r>
                        <a:rPr lang="en-GB" baseline="0" dirty="0">
                          <a:latin typeface="Arial" panose="020B0604020202020204" pitchFamily="34" charset="0"/>
                          <a:cs typeface="Arial" panose="020B0604020202020204" pitchFamily="34" charset="0"/>
                        </a:rPr>
                        <a:t>The rent, service charge and enhanced management is eligible for housing benefit if applicable and the supplement charge is not eligible for HB and is payable by the tenant and is for meals, heating and water. </a:t>
                      </a:r>
                    </a:p>
                    <a:p>
                      <a:endParaRPr lang="en-GB" baseline="0" dirty="0">
                        <a:latin typeface="Arial" panose="020B0604020202020204" pitchFamily="34" charset="0"/>
                        <a:cs typeface="Arial" panose="020B0604020202020204" pitchFamily="34" charset="0"/>
                      </a:endParaRPr>
                    </a:p>
                    <a:p>
                      <a:endParaRPr lang="en-GB" baseline="0" dirty="0">
                        <a:latin typeface="Arial" panose="020B0604020202020204" pitchFamily="34" charset="0"/>
                        <a:cs typeface="Arial" panose="020B0604020202020204" pitchFamily="34" charset="0"/>
                      </a:endParaRPr>
                    </a:p>
                    <a:p>
                      <a:r>
                        <a:rPr lang="en-GB" baseline="0" dirty="0">
                          <a:latin typeface="Arial" panose="020B0604020202020204" pitchFamily="34" charset="0"/>
                          <a:cs typeface="Arial" panose="020B0604020202020204" pitchFamily="34" charset="0"/>
                        </a:rPr>
                        <a:t>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5926369">
                <a:tc>
                  <a:txBody>
                    <a:bodyPr/>
                    <a:lstStyle/>
                    <a:p>
                      <a:endParaRPr lang="en-GB" baseline="0" dirty="0">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96180293"/>
                  </a:ext>
                </a:extLst>
              </a:tr>
            </a:tbl>
          </a:graphicData>
        </a:graphic>
      </p:graphicFrame>
    </p:spTree>
    <p:extLst>
      <p:ext uri="{BB962C8B-B14F-4D97-AF65-F5344CB8AC3E}">
        <p14:creationId xmlns:p14="http://schemas.microsoft.com/office/powerpoint/2010/main" val="136047236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3531</TotalTime>
  <Words>3431</Words>
  <Application>Microsoft Office PowerPoint</Application>
  <PresentationFormat>Widescreen</PresentationFormat>
  <Paragraphs>424</Paragraphs>
  <Slides>35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Garamond</vt:lpstr>
      <vt:lpstr>Organic</vt:lpstr>
      <vt:lpstr>EXTRA CARE HOUSING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EXTRA CARE HOUSING</dc:title>
  <dc:creator>Bentley-Ross, Debbie</dc:creator>
  <cp:lastModifiedBy>Hopkinson, Clare</cp:lastModifiedBy>
  <cp:revision>115</cp:revision>
  <dcterms:created xsi:type="dcterms:W3CDTF">2018-03-22T10:40:58Z</dcterms:created>
  <dcterms:modified xsi:type="dcterms:W3CDTF">2025-02-17T10:20:14Z</dcterms:modified>
</cp:coreProperties>
</file>