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ppt/changesInfos/changesInfo1.xml" ContentType="application/vnd.ms-powerpoint.changes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3" r:id="rId2"/>
    <p:sldId id="274" r:id="rId3"/>
    <p:sldId id="268" r:id="rId4"/>
    <p:sldId id="265" r:id="rId5"/>
    <p:sldId id="266" r:id="rId6"/>
    <p:sldId id="267" r:id="rId7"/>
    <p:sldId id="270" r:id="rId8"/>
    <p:sldId id="271" r:id="rId9"/>
    <p:sldId id="27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787C4A-7CEC-4DE9-9683-83F664A58AA5}" v="18" dt="2024-09-23T15:49:53.3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ustomXml" Target="../customXml/item4.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fferman-King, Kay" userId="63091d9b-7b2c-471c-859a-e8d46aa4233e" providerId="ADAL" clId="{45787C4A-7CEC-4DE9-9683-83F664A58AA5}"/>
    <pc:docChg chg="undo redo custSel addSld delSld modSld sldOrd">
      <pc:chgData name="Hefferman-King, Kay" userId="63091d9b-7b2c-471c-859a-e8d46aa4233e" providerId="ADAL" clId="{45787C4A-7CEC-4DE9-9683-83F664A58AA5}" dt="2024-09-24T10:45:43.847" v="2012" actId="14100"/>
      <pc:docMkLst>
        <pc:docMk/>
      </pc:docMkLst>
      <pc:sldChg chg="add del">
        <pc:chgData name="Hefferman-King, Kay" userId="63091d9b-7b2c-471c-859a-e8d46aa4233e" providerId="ADAL" clId="{45787C4A-7CEC-4DE9-9683-83F664A58AA5}" dt="2024-09-24T10:34:29.567" v="1240" actId="47"/>
        <pc:sldMkLst>
          <pc:docMk/>
          <pc:sldMk cId="3027995262" sldId="264"/>
        </pc:sldMkLst>
      </pc:sldChg>
      <pc:sldChg chg="modSp mod">
        <pc:chgData name="Hefferman-King, Kay" userId="63091d9b-7b2c-471c-859a-e8d46aa4233e" providerId="ADAL" clId="{45787C4A-7CEC-4DE9-9683-83F664A58AA5}" dt="2024-09-23T16:02:44.499" v="1147" actId="20577"/>
        <pc:sldMkLst>
          <pc:docMk/>
          <pc:sldMk cId="2810762679" sldId="265"/>
        </pc:sldMkLst>
        <pc:graphicFrameChg chg="mod modGraphic">
          <ac:chgData name="Hefferman-King, Kay" userId="63091d9b-7b2c-471c-859a-e8d46aa4233e" providerId="ADAL" clId="{45787C4A-7CEC-4DE9-9683-83F664A58AA5}" dt="2024-09-23T16:02:44.499" v="1147" actId="20577"/>
          <ac:graphicFrameMkLst>
            <pc:docMk/>
            <pc:sldMk cId="2810762679" sldId="265"/>
            <ac:graphicFrameMk id="5" creationId="{82C15917-F42A-9475-8777-3B6A1FB3CB0F}"/>
          </ac:graphicFrameMkLst>
        </pc:graphicFrameChg>
      </pc:sldChg>
      <pc:sldChg chg="modSp mod">
        <pc:chgData name="Hefferman-King, Kay" userId="63091d9b-7b2c-471c-859a-e8d46aa4233e" providerId="ADAL" clId="{45787C4A-7CEC-4DE9-9683-83F664A58AA5}" dt="2024-09-23T17:14:07.324" v="1185" actId="255"/>
        <pc:sldMkLst>
          <pc:docMk/>
          <pc:sldMk cId="1484561980" sldId="266"/>
        </pc:sldMkLst>
        <pc:graphicFrameChg chg="mod modGraphic">
          <ac:chgData name="Hefferman-King, Kay" userId="63091d9b-7b2c-471c-859a-e8d46aa4233e" providerId="ADAL" clId="{45787C4A-7CEC-4DE9-9683-83F664A58AA5}" dt="2024-09-23T17:14:07.324" v="1185" actId="255"/>
          <ac:graphicFrameMkLst>
            <pc:docMk/>
            <pc:sldMk cId="1484561980" sldId="266"/>
            <ac:graphicFrameMk id="2" creationId="{99874F2E-02AC-C0AE-C247-75B04C92D8C6}"/>
          </ac:graphicFrameMkLst>
        </pc:graphicFrameChg>
      </pc:sldChg>
      <pc:sldChg chg="modSp mod">
        <pc:chgData name="Hefferman-King, Kay" userId="63091d9b-7b2c-471c-859a-e8d46aa4233e" providerId="ADAL" clId="{45787C4A-7CEC-4DE9-9683-83F664A58AA5}" dt="2024-09-24T10:45:19.592" v="2011" actId="20577"/>
        <pc:sldMkLst>
          <pc:docMk/>
          <pc:sldMk cId="1155202991" sldId="267"/>
        </pc:sldMkLst>
        <pc:graphicFrameChg chg="mod modGraphic">
          <ac:chgData name="Hefferman-King, Kay" userId="63091d9b-7b2c-471c-859a-e8d46aa4233e" providerId="ADAL" clId="{45787C4A-7CEC-4DE9-9683-83F664A58AA5}" dt="2024-09-24T10:45:19.592" v="2011" actId="20577"/>
          <ac:graphicFrameMkLst>
            <pc:docMk/>
            <pc:sldMk cId="1155202991" sldId="267"/>
            <ac:graphicFrameMk id="2" creationId="{A3E0E26D-BC26-20A3-9693-F19971A2C3C1}"/>
          </ac:graphicFrameMkLst>
        </pc:graphicFrameChg>
      </pc:sldChg>
      <pc:sldChg chg="modSp mod ord">
        <pc:chgData name="Hefferman-King, Kay" userId="63091d9b-7b2c-471c-859a-e8d46aa4233e" providerId="ADAL" clId="{45787C4A-7CEC-4DE9-9683-83F664A58AA5}" dt="2024-09-24T10:34:31.122" v="1242" actId="20578"/>
        <pc:sldMkLst>
          <pc:docMk/>
          <pc:sldMk cId="1849266777" sldId="268"/>
        </pc:sldMkLst>
        <pc:spChg chg="mod">
          <ac:chgData name="Hefferman-King, Kay" userId="63091d9b-7b2c-471c-859a-e8d46aa4233e" providerId="ADAL" clId="{45787C4A-7CEC-4DE9-9683-83F664A58AA5}" dt="2024-09-23T15:20:02.036" v="90" actId="20577"/>
          <ac:spMkLst>
            <pc:docMk/>
            <pc:sldMk cId="1849266777" sldId="268"/>
            <ac:spMk id="2" creationId="{0B4E1CAA-3379-47F9-93D6-7E3A8E32D9B1}"/>
          </ac:spMkLst>
        </pc:spChg>
        <pc:graphicFrameChg chg="mod modGraphic">
          <ac:chgData name="Hefferman-King, Kay" userId="63091d9b-7b2c-471c-859a-e8d46aa4233e" providerId="ADAL" clId="{45787C4A-7CEC-4DE9-9683-83F664A58AA5}" dt="2024-09-23T15:19:54.089" v="88" actId="207"/>
          <ac:graphicFrameMkLst>
            <pc:docMk/>
            <pc:sldMk cId="1849266777" sldId="268"/>
            <ac:graphicFrameMk id="5" creationId="{D6EC313D-CB99-FBC2-3868-F6EC136BACBC}"/>
          </ac:graphicFrameMkLst>
        </pc:graphicFrameChg>
      </pc:sldChg>
      <pc:sldChg chg="modSp mod">
        <pc:chgData name="Hefferman-King, Kay" userId="63091d9b-7b2c-471c-859a-e8d46aa4233e" providerId="ADAL" clId="{45787C4A-7CEC-4DE9-9683-83F664A58AA5}" dt="2024-09-24T10:45:43.847" v="2012" actId="14100"/>
        <pc:sldMkLst>
          <pc:docMk/>
          <pc:sldMk cId="3586375121" sldId="270"/>
        </pc:sldMkLst>
        <pc:spChg chg="mod">
          <ac:chgData name="Hefferman-King, Kay" userId="63091d9b-7b2c-471c-859a-e8d46aa4233e" providerId="ADAL" clId="{45787C4A-7CEC-4DE9-9683-83F664A58AA5}" dt="2024-09-24T10:45:43.847" v="2012" actId="14100"/>
          <ac:spMkLst>
            <pc:docMk/>
            <pc:sldMk cId="3586375121" sldId="270"/>
            <ac:spMk id="3" creationId="{9A4A3919-B3EC-62B2-D575-BA792139B21B}"/>
          </ac:spMkLst>
        </pc:spChg>
      </pc:sldChg>
      <pc:sldChg chg="modSp mod">
        <pc:chgData name="Hefferman-King, Kay" userId="63091d9b-7b2c-471c-859a-e8d46aa4233e" providerId="ADAL" clId="{45787C4A-7CEC-4DE9-9683-83F664A58AA5}" dt="2024-09-23T15:46:17.777" v="941" actId="20577"/>
        <pc:sldMkLst>
          <pc:docMk/>
          <pc:sldMk cId="940783147" sldId="271"/>
        </pc:sldMkLst>
        <pc:spChg chg="mod">
          <ac:chgData name="Hefferman-King, Kay" userId="63091d9b-7b2c-471c-859a-e8d46aa4233e" providerId="ADAL" clId="{45787C4A-7CEC-4DE9-9683-83F664A58AA5}" dt="2024-09-23T15:46:17.777" v="941" actId="20577"/>
          <ac:spMkLst>
            <pc:docMk/>
            <pc:sldMk cId="940783147" sldId="271"/>
            <ac:spMk id="2" creationId="{01C3545C-2518-5097-6726-B21332852ADE}"/>
          </ac:spMkLst>
        </pc:spChg>
      </pc:sldChg>
      <pc:sldChg chg="modSp new mod">
        <pc:chgData name="Hefferman-King, Kay" userId="63091d9b-7b2c-471c-859a-e8d46aa4233e" providerId="ADAL" clId="{45787C4A-7CEC-4DE9-9683-83F664A58AA5}" dt="2024-09-23T15:50:34.703" v="1146" actId="20577"/>
        <pc:sldMkLst>
          <pc:docMk/>
          <pc:sldMk cId="1174441804" sldId="272"/>
        </pc:sldMkLst>
        <pc:spChg chg="mod">
          <ac:chgData name="Hefferman-King, Kay" userId="63091d9b-7b2c-471c-859a-e8d46aa4233e" providerId="ADAL" clId="{45787C4A-7CEC-4DE9-9683-83F664A58AA5}" dt="2024-09-23T15:50:01.558" v="1135" actId="255"/>
          <ac:spMkLst>
            <pc:docMk/>
            <pc:sldMk cId="1174441804" sldId="272"/>
            <ac:spMk id="2" creationId="{D0849C2A-7C86-08E1-75F3-81EA52049AE7}"/>
          </ac:spMkLst>
        </pc:spChg>
        <pc:spChg chg="mod">
          <ac:chgData name="Hefferman-King, Kay" userId="63091d9b-7b2c-471c-859a-e8d46aa4233e" providerId="ADAL" clId="{45787C4A-7CEC-4DE9-9683-83F664A58AA5}" dt="2024-09-23T15:50:34.703" v="1146" actId="20577"/>
          <ac:spMkLst>
            <pc:docMk/>
            <pc:sldMk cId="1174441804" sldId="272"/>
            <ac:spMk id="3" creationId="{242CDBEE-ED12-382D-83DA-F1C5E349A6A3}"/>
          </ac:spMkLst>
        </pc:spChg>
      </pc:sldChg>
      <pc:sldChg chg="modSp new add del mod">
        <pc:chgData name="Hefferman-King, Kay" userId="63091d9b-7b2c-471c-859a-e8d46aa4233e" providerId="ADAL" clId="{45787C4A-7CEC-4DE9-9683-83F664A58AA5}" dt="2024-09-24T10:36:47.807" v="1286" actId="113"/>
        <pc:sldMkLst>
          <pc:docMk/>
          <pc:sldMk cId="644448662" sldId="273"/>
        </pc:sldMkLst>
        <pc:spChg chg="mod">
          <ac:chgData name="Hefferman-King, Kay" userId="63091d9b-7b2c-471c-859a-e8d46aa4233e" providerId="ADAL" clId="{45787C4A-7CEC-4DE9-9683-83F664A58AA5}" dt="2024-09-24T10:36:47.807" v="1286" actId="113"/>
          <ac:spMkLst>
            <pc:docMk/>
            <pc:sldMk cId="644448662" sldId="273"/>
            <ac:spMk id="2" creationId="{1C62DFE8-412B-47F8-988D-DC7DBB2B965F}"/>
          </ac:spMkLst>
        </pc:spChg>
        <pc:spChg chg="mod">
          <ac:chgData name="Hefferman-King, Kay" userId="63091d9b-7b2c-471c-859a-e8d46aa4233e" providerId="ADAL" clId="{45787C4A-7CEC-4DE9-9683-83F664A58AA5}" dt="2024-09-24T10:36:16.054" v="1280" actId="14100"/>
          <ac:spMkLst>
            <pc:docMk/>
            <pc:sldMk cId="644448662" sldId="273"/>
            <ac:spMk id="3" creationId="{063C5EC6-CF35-AD4B-24BB-CD3DA7606802}"/>
          </ac:spMkLst>
        </pc:spChg>
      </pc:sldChg>
      <pc:sldChg chg="new del">
        <pc:chgData name="Hefferman-King, Kay" userId="63091d9b-7b2c-471c-859a-e8d46aa4233e" providerId="ADAL" clId="{45787C4A-7CEC-4DE9-9683-83F664A58AA5}" dt="2024-09-24T10:39:02.519" v="1291" actId="47"/>
        <pc:sldMkLst>
          <pc:docMk/>
          <pc:sldMk cId="1009982470" sldId="274"/>
        </pc:sldMkLst>
      </pc:sldChg>
      <pc:sldChg chg="modSp new mod">
        <pc:chgData name="Hefferman-King, Kay" userId="63091d9b-7b2c-471c-859a-e8d46aa4233e" providerId="ADAL" clId="{45787C4A-7CEC-4DE9-9683-83F664A58AA5}" dt="2024-09-24T10:44:18.099" v="2007" actId="20577"/>
        <pc:sldMkLst>
          <pc:docMk/>
          <pc:sldMk cId="1603156175" sldId="274"/>
        </pc:sldMkLst>
        <pc:spChg chg="mod">
          <ac:chgData name="Hefferman-King, Kay" userId="63091d9b-7b2c-471c-859a-e8d46aa4233e" providerId="ADAL" clId="{45787C4A-7CEC-4DE9-9683-83F664A58AA5}" dt="2024-09-24T10:39:34.975" v="1308" actId="113"/>
          <ac:spMkLst>
            <pc:docMk/>
            <pc:sldMk cId="1603156175" sldId="274"/>
            <ac:spMk id="2" creationId="{FECFA5AC-B6A1-CE89-00E8-24601BACCCBA}"/>
          </ac:spMkLst>
        </pc:spChg>
        <pc:spChg chg="mod">
          <ac:chgData name="Hefferman-King, Kay" userId="63091d9b-7b2c-471c-859a-e8d46aa4233e" providerId="ADAL" clId="{45787C4A-7CEC-4DE9-9683-83F664A58AA5}" dt="2024-09-24T10:44:18.099" v="2007" actId="20577"/>
          <ac:spMkLst>
            <pc:docMk/>
            <pc:sldMk cId="1603156175" sldId="274"/>
            <ac:spMk id="3" creationId="{A5542958-0B33-8AF5-440C-6D6D3370EE0F}"/>
          </ac:spMkLst>
        </pc:spChg>
      </pc:sldChg>
      <pc:sldChg chg="new del">
        <pc:chgData name="Hefferman-King, Kay" userId="63091d9b-7b2c-471c-859a-e8d46aa4233e" providerId="ADAL" clId="{45787C4A-7CEC-4DE9-9683-83F664A58AA5}" dt="2024-09-24T10:38:55.126" v="1290" actId="680"/>
        <pc:sldMkLst>
          <pc:docMk/>
          <pc:sldMk cId="97198580" sldId="275"/>
        </pc:sldMkLst>
      </pc:sldChg>
      <pc:sldChg chg="new del">
        <pc:chgData name="Hefferman-King, Kay" userId="63091d9b-7b2c-471c-859a-e8d46aa4233e" providerId="ADAL" clId="{45787C4A-7CEC-4DE9-9683-83F664A58AA5}" dt="2024-09-24T10:38:54.709" v="1289" actId="680"/>
        <pc:sldMkLst>
          <pc:docMk/>
          <pc:sldMk cId="1324980106" sldId="2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EA77DD-2505-4A62-9C7F-623B58FC1569}" type="datetimeFigureOut">
              <a:rPr lang="en-GB" smtClean="0"/>
              <a:t>24/09/2024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275363-7CF0-475C-91DD-EF2DACBBE1F1}" type="slidenum">
              <a:rPr lang="en-GB" smtClean="0"/>
              <a:t>‹#›</a:t>
            </a:fld>
            <a:endParaRPr lang="en-GB"/>
          </a:p>
        </p:txBody>
      </p:sp>
    </p:spTree>
    <p:extLst>
      <p:ext uri="{BB962C8B-B14F-4D97-AF65-F5344CB8AC3E}">
        <p14:creationId xmlns:p14="http://schemas.microsoft.com/office/powerpoint/2010/main" val="2062578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5A060-1EFE-4C37-AB9A-A0A81B8D2E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089298C-FF8D-43F9-98DB-6908C7BAE4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F3AF187-24BE-4807-B46D-1BE63E0CF23A}"/>
              </a:ext>
            </a:extLst>
          </p:cNvPr>
          <p:cNvSpPr>
            <a:spLocks noGrp="1"/>
          </p:cNvSpPr>
          <p:nvPr>
            <p:ph type="dt" sz="half" idx="10"/>
          </p:nvPr>
        </p:nvSpPr>
        <p:spPr/>
        <p:txBody>
          <a:bodyPr/>
          <a:lstStyle/>
          <a:p>
            <a:fld id="{AE370DCB-7872-4261-881D-FFCBCDEDF12F}" type="datetime1">
              <a:rPr lang="en-GB" smtClean="0"/>
              <a:t>24/09/2024</a:t>
            </a:fld>
            <a:endParaRPr lang="en-GB"/>
          </a:p>
        </p:txBody>
      </p:sp>
      <p:sp>
        <p:nvSpPr>
          <p:cNvPr id="5" name="Footer Placeholder 4">
            <a:extLst>
              <a:ext uri="{FF2B5EF4-FFF2-40B4-BE49-F238E27FC236}">
                <a16:creationId xmlns:a16="http://schemas.microsoft.com/office/drawing/2014/main" id="{4E4862DF-9EDA-405F-BC27-478419A016FF}"/>
              </a:ext>
            </a:extLst>
          </p:cNvPr>
          <p:cNvSpPr>
            <a:spLocks noGrp="1"/>
          </p:cNvSpPr>
          <p:nvPr>
            <p:ph type="ftr" sz="quarter" idx="11"/>
          </p:nvPr>
        </p:nvSpPr>
        <p:spPr/>
        <p:txBody>
          <a:bodyPr/>
          <a:lstStyle/>
          <a:p>
            <a:r>
              <a:rPr lang="en-GB"/>
              <a:t>0924 LGO CASES KHK</a:t>
            </a:r>
          </a:p>
        </p:txBody>
      </p:sp>
      <p:sp>
        <p:nvSpPr>
          <p:cNvPr id="6" name="Slide Number Placeholder 5">
            <a:extLst>
              <a:ext uri="{FF2B5EF4-FFF2-40B4-BE49-F238E27FC236}">
                <a16:creationId xmlns:a16="http://schemas.microsoft.com/office/drawing/2014/main" id="{D5B91403-527C-4D38-9ADC-F5F04690CF2C}"/>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3269036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79458-D5FB-4769-9F41-E0C8486FFE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D33538-069C-46D7-8575-D1F2DA4C53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0AD529-5303-43A8-A40F-14BECE2BAC23}"/>
              </a:ext>
            </a:extLst>
          </p:cNvPr>
          <p:cNvSpPr>
            <a:spLocks noGrp="1"/>
          </p:cNvSpPr>
          <p:nvPr>
            <p:ph type="dt" sz="half" idx="10"/>
          </p:nvPr>
        </p:nvSpPr>
        <p:spPr/>
        <p:txBody>
          <a:bodyPr/>
          <a:lstStyle/>
          <a:p>
            <a:fld id="{2942EC5A-EB55-415C-BD64-270A88ACF8F6}" type="datetime1">
              <a:rPr lang="en-GB" smtClean="0"/>
              <a:t>24/09/2024</a:t>
            </a:fld>
            <a:endParaRPr lang="en-GB"/>
          </a:p>
        </p:txBody>
      </p:sp>
      <p:sp>
        <p:nvSpPr>
          <p:cNvPr id="5" name="Footer Placeholder 4">
            <a:extLst>
              <a:ext uri="{FF2B5EF4-FFF2-40B4-BE49-F238E27FC236}">
                <a16:creationId xmlns:a16="http://schemas.microsoft.com/office/drawing/2014/main" id="{DCBFD20E-B490-4E50-B3DF-3C8DCD906591}"/>
              </a:ext>
            </a:extLst>
          </p:cNvPr>
          <p:cNvSpPr>
            <a:spLocks noGrp="1"/>
          </p:cNvSpPr>
          <p:nvPr>
            <p:ph type="ftr" sz="quarter" idx="11"/>
          </p:nvPr>
        </p:nvSpPr>
        <p:spPr/>
        <p:txBody>
          <a:bodyPr/>
          <a:lstStyle/>
          <a:p>
            <a:r>
              <a:rPr lang="en-GB"/>
              <a:t>0924 LGO CASES KHK</a:t>
            </a:r>
          </a:p>
        </p:txBody>
      </p:sp>
      <p:sp>
        <p:nvSpPr>
          <p:cNvPr id="6" name="Slide Number Placeholder 5">
            <a:extLst>
              <a:ext uri="{FF2B5EF4-FFF2-40B4-BE49-F238E27FC236}">
                <a16:creationId xmlns:a16="http://schemas.microsoft.com/office/drawing/2014/main" id="{4F201E91-98FA-4B13-83AA-2775E4FE7F6E}"/>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2652693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A1CAF2-D5B4-42E2-BEFA-C1B0DCA1C8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EAD8617-F900-4E4A-9021-7A9EEA72C3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CCD813-E79D-43FB-A8EC-077C8FACAEE6}"/>
              </a:ext>
            </a:extLst>
          </p:cNvPr>
          <p:cNvSpPr>
            <a:spLocks noGrp="1"/>
          </p:cNvSpPr>
          <p:nvPr>
            <p:ph type="dt" sz="half" idx="10"/>
          </p:nvPr>
        </p:nvSpPr>
        <p:spPr/>
        <p:txBody>
          <a:bodyPr/>
          <a:lstStyle/>
          <a:p>
            <a:fld id="{1FB680DF-17F6-4188-AAED-15D46B2CF7A0}" type="datetime1">
              <a:rPr lang="en-GB" smtClean="0"/>
              <a:t>24/09/2024</a:t>
            </a:fld>
            <a:endParaRPr lang="en-GB"/>
          </a:p>
        </p:txBody>
      </p:sp>
      <p:sp>
        <p:nvSpPr>
          <p:cNvPr id="5" name="Footer Placeholder 4">
            <a:extLst>
              <a:ext uri="{FF2B5EF4-FFF2-40B4-BE49-F238E27FC236}">
                <a16:creationId xmlns:a16="http://schemas.microsoft.com/office/drawing/2014/main" id="{C18866BF-C472-4FAE-8FA8-AD061DA4E758}"/>
              </a:ext>
            </a:extLst>
          </p:cNvPr>
          <p:cNvSpPr>
            <a:spLocks noGrp="1"/>
          </p:cNvSpPr>
          <p:nvPr>
            <p:ph type="ftr" sz="quarter" idx="11"/>
          </p:nvPr>
        </p:nvSpPr>
        <p:spPr/>
        <p:txBody>
          <a:bodyPr/>
          <a:lstStyle/>
          <a:p>
            <a:r>
              <a:rPr lang="en-GB"/>
              <a:t>0924 LGO CASES KHK</a:t>
            </a:r>
          </a:p>
        </p:txBody>
      </p:sp>
      <p:sp>
        <p:nvSpPr>
          <p:cNvPr id="6" name="Slide Number Placeholder 5">
            <a:extLst>
              <a:ext uri="{FF2B5EF4-FFF2-40B4-BE49-F238E27FC236}">
                <a16:creationId xmlns:a16="http://schemas.microsoft.com/office/drawing/2014/main" id="{893DBCB1-2AFB-4692-829E-E4FA5FFFB4E2}"/>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2766900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61AD5-A0AF-4DF9-B90C-501C6AD6B71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45F3AB8-5B0E-4ED9-984E-618B3D5B69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CA5FCA-6496-4CB9-8F7B-0E1F1607066C}"/>
              </a:ext>
            </a:extLst>
          </p:cNvPr>
          <p:cNvSpPr>
            <a:spLocks noGrp="1"/>
          </p:cNvSpPr>
          <p:nvPr>
            <p:ph type="dt" sz="half" idx="10"/>
          </p:nvPr>
        </p:nvSpPr>
        <p:spPr/>
        <p:txBody>
          <a:bodyPr/>
          <a:lstStyle/>
          <a:p>
            <a:fld id="{78299DE1-1C1B-4407-B939-E4CDE38A9E41}" type="datetime1">
              <a:rPr lang="en-GB" smtClean="0"/>
              <a:t>24/09/2024</a:t>
            </a:fld>
            <a:endParaRPr lang="en-GB"/>
          </a:p>
        </p:txBody>
      </p:sp>
      <p:sp>
        <p:nvSpPr>
          <p:cNvPr id="5" name="Footer Placeholder 4">
            <a:extLst>
              <a:ext uri="{FF2B5EF4-FFF2-40B4-BE49-F238E27FC236}">
                <a16:creationId xmlns:a16="http://schemas.microsoft.com/office/drawing/2014/main" id="{6E45C206-D5B7-40E7-AF88-CB23A4AD12CB}"/>
              </a:ext>
            </a:extLst>
          </p:cNvPr>
          <p:cNvSpPr>
            <a:spLocks noGrp="1"/>
          </p:cNvSpPr>
          <p:nvPr>
            <p:ph type="ftr" sz="quarter" idx="11"/>
          </p:nvPr>
        </p:nvSpPr>
        <p:spPr/>
        <p:txBody>
          <a:bodyPr/>
          <a:lstStyle/>
          <a:p>
            <a:r>
              <a:rPr lang="en-GB"/>
              <a:t>0924 LGO CASES KHK</a:t>
            </a:r>
          </a:p>
        </p:txBody>
      </p:sp>
      <p:sp>
        <p:nvSpPr>
          <p:cNvPr id="6" name="Slide Number Placeholder 5">
            <a:extLst>
              <a:ext uri="{FF2B5EF4-FFF2-40B4-BE49-F238E27FC236}">
                <a16:creationId xmlns:a16="http://schemas.microsoft.com/office/drawing/2014/main" id="{EB0D3585-59F9-40E9-BA7D-91A4507C0208}"/>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2967684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C08ED-288D-437E-8F15-03AAD77005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072697D-8836-4053-BC75-00019A0242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E0BC15-7C96-4DC0-941A-6374686B1B54}"/>
              </a:ext>
            </a:extLst>
          </p:cNvPr>
          <p:cNvSpPr>
            <a:spLocks noGrp="1"/>
          </p:cNvSpPr>
          <p:nvPr>
            <p:ph type="dt" sz="half" idx="10"/>
          </p:nvPr>
        </p:nvSpPr>
        <p:spPr/>
        <p:txBody>
          <a:bodyPr/>
          <a:lstStyle/>
          <a:p>
            <a:fld id="{080CEA99-095A-40F8-BBDF-761B2BF4F24C}" type="datetime1">
              <a:rPr lang="en-GB" smtClean="0"/>
              <a:t>24/09/2024</a:t>
            </a:fld>
            <a:endParaRPr lang="en-GB"/>
          </a:p>
        </p:txBody>
      </p:sp>
      <p:sp>
        <p:nvSpPr>
          <p:cNvPr id="5" name="Footer Placeholder 4">
            <a:extLst>
              <a:ext uri="{FF2B5EF4-FFF2-40B4-BE49-F238E27FC236}">
                <a16:creationId xmlns:a16="http://schemas.microsoft.com/office/drawing/2014/main" id="{0CDD0CC2-D7A4-4D6C-9054-DCB1FF9B9D34}"/>
              </a:ext>
            </a:extLst>
          </p:cNvPr>
          <p:cNvSpPr>
            <a:spLocks noGrp="1"/>
          </p:cNvSpPr>
          <p:nvPr>
            <p:ph type="ftr" sz="quarter" idx="11"/>
          </p:nvPr>
        </p:nvSpPr>
        <p:spPr/>
        <p:txBody>
          <a:bodyPr/>
          <a:lstStyle/>
          <a:p>
            <a:r>
              <a:rPr lang="en-GB"/>
              <a:t>0924 LGO CASES KHK</a:t>
            </a:r>
          </a:p>
        </p:txBody>
      </p:sp>
      <p:sp>
        <p:nvSpPr>
          <p:cNvPr id="6" name="Slide Number Placeholder 5">
            <a:extLst>
              <a:ext uri="{FF2B5EF4-FFF2-40B4-BE49-F238E27FC236}">
                <a16:creationId xmlns:a16="http://schemas.microsoft.com/office/drawing/2014/main" id="{918B4D03-4301-442D-8C4A-7E1CA6CAD776}"/>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18999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1377F-09D0-4C03-A75F-41B63B9E991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28CD022-3396-4EB7-A0E9-FA2571FCEE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D6AEF8-1935-4DED-9FD4-072337BC5E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B4F6F10-B37E-4F53-A876-83F8D5FF3233}"/>
              </a:ext>
            </a:extLst>
          </p:cNvPr>
          <p:cNvSpPr>
            <a:spLocks noGrp="1"/>
          </p:cNvSpPr>
          <p:nvPr>
            <p:ph type="dt" sz="half" idx="10"/>
          </p:nvPr>
        </p:nvSpPr>
        <p:spPr/>
        <p:txBody>
          <a:bodyPr/>
          <a:lstStyle/>
          <a:p>
            <a:fld id="{F99757FB-6AA1-40B0-960D-B2DB7A74B550}" type="datetime1">
              <a:rPr lang="en-GB" smtClean="0"/>
              <a:t>24/09/2024</a:t>
            </a:fld>
            <a:endParaRPr lang="en-GB"/>
          </a:p>
        </p:txBody>
      </p:sp>
      <p:sp>
        <p:nvSpPr>
          <p:cNvPr id="6" name="Footer Placeholder 5">
            <a:extLst>
              <a:ext uri="{FF2B5EF4-FFF2-40B4-BE49-F238E27FC236}">
                <a16:creationId xmlns:a16="http://schemas.microsoft.com/office/drawing/2014/main" id="{A3EE1EBC-2728-4CDC-AEC0-82AE2E962704}"/>
              </a:ext>
            </a:extLst>
          </p:cNvPr>
          <p:cNvSpPr>
            <a:spLocks noGrp="1"/>
          </p:cNvSpPr>
          <p:nvPr>
            <p:ph type="ftr" sz="quarter" idx="11"/>
          </p:nvPr>
        </p:nvSpPr>
        <p:spPr/>
        <p:txBody>
          <a:bodyPr/>
          <a:lstStyle/>
          <a:p>
            <a:r>
              <a:rPr lang="en-GB"/>
              <a:t>0924 LGO CASES KHK</a:t>
            </a:r>
          </a:p>
        </p:txBody>
      </p:sp>
      <p:sp>
        <p:nvSpPr>
          <p:cNvPr id="7" name="Slide Number Placeholder 6">
            <a:extLst>
              <a:ext uri="{FF2B5EF4-FFF2-40B4-BE49-F238E27FC236}">
                <a16:creationId xmlns:a16="http://schemas.microsoft.com/office/drawing/2014/main" id="{477DB7C3-65DB-4875-ACF7-BDA9F10F3EEB}"/>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3125366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16B58-4A6D-4A7A-AF74-C5F3BDFB23C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5C515A-12D5-4E4F-B4BD-0AD25CCD0E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B4E99D-67F6-4923-B6AD-404455ABA6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C8B67F8-22C1-47A3-8588-045BA4552D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EC6048-72F0-4CDD-8255-E485D4BA3E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EA72BD0-694D-4D71-B522-8DA5923AE203}"/>
              </a:ext>
            </a:extLst>
          </p:cNvPr>
          <p:cNvSpPr>
            <a:spLocks noGrp="1"/>
          </p:cNvSpPr>
          <p:nvPr>
            <p:ph type="dt" sz="half" idx="10"/>
          </p:nvPr>
        </p:nvSpPr>
        <p:spPr/>
        <p:txBody>
          <a:bodyPr/>
          <a:lstStyle/>
          <a:p>
            <a:fld id="{DDD4BF56-018C-41A0-9CF1-3F62C6095AAE}" type="datetime1">
              <a:rPr lang="en-GB" smtClean="0"/>
              <a:t>24/09/2024</a:t>
            </a:fld>
            <a:endParaRPr lang="en-GB"/>
          </a:p>
        </p:txBody>
      </p:sp>
      <p:sp>
        <p:nvSpPr>
          <p:cNvPr id="8" name="Footer Placeholder 7">
            <a:extLst>
              <a:ext uri="{FF2B5EF4-FFF2-40B4-BE49-F238E27FC236}">
                <a16:creationId xmlns:a16="http://schemas.microsoft.com/office/drawing/2014/main" id="{FE0100C7-3426-4D63-9BBE-554E06344B77}"/>
              </a:ext>
            </a:extLst>
          </p:cNvPr>
          <p:cNvSpPr>
            <a:spLocks noGrp="1"/>
          </p:cNvSpPr>
          <p:nvPr>
            <p:ph type="ftr" sz="quarter" idx="11"/>
          </p:nvPr>
        </p:nvSpPr>
        <p:spPr/>
        <p:txBody>
          <a:bodyPr/>
          <a:lstStyle/>
          <a:p>
            <a:r>
              <a:rPr lang="en-GB"/>
              <a:t>0924 LGO CASES KHK</a:t>
            </a:r>
          </a:p>
        </p:txBody>
      </p:sp>
      <p:sp>
        <p:nvSpPr>
          <p:cNvPr id="9" name="Slide Number Placeholder 8">
            <a:extLst>
              <a:ext uri="{FF2B5EF4-FFF2-40B4-BE49-F238E27FC236}">
                <a16:creationId xmlns:a16="http://schemas.microsoft.com/office/drawing/2014/main" id="{F8184D15-3C2A-4B2C-849E-8AC48C18D934}"/>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2916941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C16FB-FF6B-4168-880F-BA3ADD733C8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F269BB2-24EC-48D0-81E6-3A0EBE358114}"/>
              </a:ext>
            </a:extLst>
          </p:cNvPr>
          <p:cNvSpPr>
            <a:spLocks noGrp="1"/>
          </p:cNvSpPr>
          <p:nvPr>
            <p:ph type="dt" sz="half" idx="10"/>
          </p:nvPr>
        </p:nvSpPr>
        <p:spPr/>
        <p:txBody>
          <a:bodyPr/>
          <a:lstStyle/>
          <a:p>
            <a:fld id="{85A9BDF6-A548-422A-AB14-87636E876064}" type="datetime1">
              <a:rPr lang="en-GB" smtClean="0"/>
              <a:t>24/09/2024</a:t>
            </a:fld>
            <a:endParaRPr lang="en-GB"/>
          </a:p>
        </p:txBody>
      </p:sp>
      <p:sp>
        <p:nvSpPr>
          <p:cNvPr id="4" name="Footer Placeholder 3">
            <a:extLst>
              <a:ext uri="{FF2B5EF4-FFF2-40B4-BE49-F238E27FC236}">
                <a16:creationId xmlns:a16="http://schemas.microsoft.com/office/drawing/2014/main" id="{942271C3-2238-449A-B828-2FA7A4974AF2}"/>
              </a:ext>
            </a:extLst>
          </p:cNvPr>
          <p:cNvSpPr>
            <a:spLocks noGrp="1"/>
          </p:cNvSpPr>
          <p:nvPr>
            <p:ph type="ftr" sz="quarter" idx="11"/>
          </p:nvPr>
        </p:nvSpPr>
        <p:spPr/>
        <p:txBody>
          <a:bodyPr/>
          <a:lstStyle/>
          <a:p>
            <a:r>
              <a:rPr lang="en-GB"/>
              <a:t>0924 LGO CASES KHK</a:t>
            </a:r>
          </a:p>
        </p:txBody>
      </p:sp>
      <p:sp>
        <p:nvSpPr>
          <p:cNvPr id="5" name="Slide Number Placeholder 4">
            <a:extLst>
              <a:ext uri="{FF2B5EF4-FFF2-40B4-BE49-F238E27FC236}">
                <a16:creationId xmlns:a16="http://schemas.microsoft.com/office/drawing/2014/main" id="{463417C2-7700-4798-BA3F-34731270D745}"/>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2035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F165B7-441F-45A2-AB09-4843C6720708}"/>
              </a:ext>
            </a:extLst>
          </p:cNvPr>
          <p:cNvSpPr>
            <a:spLocks noGrp="1"/>
          </p:cNvSpPr>
          <p:nvPr>
            <p:ph type="dt" sz="half" idx="10"/>
          </p:nvPr>
        </p:nvSpPr>
        <p:spPr/>
        <p:txBody>
          <a:bodyPr/>
          <a:lstStyle/>
          <a:p>
            <a:fld id="{24F49A28-1A0D-4250-8C9E-519228DC4A1E}" type="datetime1">
              <a:rPr lang="en-GB" smtClean="0"/>
              <a:t>24/09/2024</a:t>
            </a:fld>
            <a:endParaRPr lang="en-GB"/>
          </a:p>
        </p:txBody>
      </p:sp>
      <p:sp>
        <p:nvSpPr>
          <p:cNvPr id="3" name="Footer Placeholder 2">
            <a:extLst>
              <a:ext uri="{FF2B5EF4-FFF2-40B4-BE49-F238E27FC236}">
                <a16:creationId xmlns:a16="http://schemas.microsoft.com/office/drawing/2014/main" id="{4F388839-F09F-4224-BA76-E0DAD7353E3A}"/>
              </a:ext>
            </a:extLst>
          </p:cNvPr>
          <p:cNvSpPr>
            <a:spLocks noGrp="1"/>
          </p:cNvSpPr>
          <p:nvPr>
            <p:ph type="ftr" sz="quarter" idx="11"/>
          </p:nvPr>
        </p:nvSpPr>
        <p:spPr/>
        <p:txBody>
          <a:bodyPr/>
          <a:lstStyle/>
          <a:p>
            <a:r>
              <a:rPr lang="en-GB"/>
              <a:t>0924 LGO CASES KHK</a:t>
            </a:r>
          </a:p>
        </p:txBody>
      </p:sp>
      <p:sp>
        <p:nvSpPr>
          <p:cNvPr id="4" name="Slide Number Placeholder 3">
            <a:extLst>
              <a:ext uri="{FF2B5EF4-FFF2-40B4-BE49-F238E27FC236}">
                <a16:creationId xmlns:a16="http://schemas.microsoft.com/office/drawing/2014/main" id="{F5ED2CAA-4C7A-443B-93D1-0E821EC2C7D5}"/>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1246446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0E73C-C498-4B55-AF2C-A0A48AC446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374C96D-3989-4590-ACD4-95E3D5BE6F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DD73245-CC74-4310-93A2-3F746E0CBB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89AA9D-89D4-4EB6-A431-F9FEDE55A2D3}"/>
              </a:ext>
            </a:extLst>
          </p:cNvPr>
          <p:cNvSpPr>
            <a:spLocks noGrp="1"/>
          </p:cNvSpPr>
          <p:nvPr>
            <p:ph type="dt" sz="half" idx="10"/>
          </p:nvPr>
        </p:nvSpPr>
        <p:spPr/>
        <p:txBody>
          <a:bodyPr/>
          <a:lstStyle/>
          <a:p>
            <a:fld id="{0D663DD6-4EA3-4B53-AF56-CC49BAC63F3C}" type="datetime1">
              <a:rPr lang="en-GB" smtClean="0"/>
              <a:t>24/09/2024</a:t>
            </a:fld>
            <a:endParaRPr lang="en-GB"/>
          </a:p>
        </p:txBody>
      </p:sp>
      <p:sp>
        <p:nvSpPr>
          <p:cNvPr id="6" name="Footer Placeholder 5">
            <a:extLst>
              <a:ext uri="{FF2B5EF4-FFF2-40B4-BE49-F238E27FC236}">
                <a16:creationId xmlns:a16="http://schemas.microsoft.com/office/drawing/2014/main" id="{3FAC5348-89E5-45F0-AEF0-291CCA1A94B1}"/>
              </a:ext>
            </a:extLst>
          </p:cNvPr>
          <p:cNvSpPr>
            <a:spLocks noGrp="1"/>
          </p:cNvSpPr>
          <p:nvPr>
            <p:ph type="ftr" sz="quarter" idx="11"/>
          </p:nvPr>
        </p:nvSpPr>
        <p:spPr/>
        <p:txBody>
          <a:bodyPr/>
          <a:lstStyle/>
          <a:p>
            <a:r>
              <a:rPr lang="en-GB"/>
              <a:t>0924 LGO CASES KHK</a:t>
            </a:r>
          </a:p>
        </p:txBody>
      </p:sp>
      <p:sp>
        <p:nvSpPr>
          <p:cNvPr id="7" name="Slide Number Placeholder 6">
            <a:extLst>
              <a:ext uri="{FF2B5EF4-FFF2-40B4-BE49-F238E27FC236}">
                <a16:creationId xmlns:a16="http://schemas.microsoft.com/office/drawing/2014/main" id="{A4A8B20E-BF8D-4D22-8D54-EC513B1173E2}"/>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4014815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48AAD-3C3D-4FC3-8798-80F53821D1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22D18CB-DF4A-48F8-B417-76FFCF90D9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F0D6FC-26AF-43A8-9D2D-6A60CEF6B9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857055-4D5B-4B72-AB7A-5A85CAF23E52}"/>
              </a:ext>
            </a:extLst>
          </p:cNvPr>
          <p:cNvSpPr>
            <a:spLocks noGrp="1"/>
          </p:cNvSpPr>
          <p:nvPr>
            <p:ph type="dt" sz="half" idx="10"/>
          </p:nvPr>
        </p:nvSpPr>
        <p:spPr/>
        <p:txBody>
          <a:bodyPr/>
          <a:lstStyle/>
          <a:p>
            <a:fld id="{53D321A7-6F58-46CC-9E0A-AF125D6F253F}" type="datetime1">
              <a:rPr lang="en-GB" smtClean="0"/>
              <a:t>24/09/2024</a:t>
            </a:fld>
            <a:endParaRPr lang="en-GB"/>
          </a:p>
        </p:txBody>
      </p:sp>
      <p:sp>
        <p:nvSpPr>
          <p:cNvPr id="6" name="Footer Placeholder 5">
            <a:extLst>
              <a:ext uri="{FF2B5EF4-FFF2-40B4-BE49-F238E27FC236}">
                <a16:creationId xmlns:a16="http://schemas.microsoft.com/office/drawing/2014/main" id="{4251D33D-B542-425D-9796-F55E19612999}"/>
              </a:ext>
            </a:extLst>
          </p:cNvPr>
          <p:cNvSpPr>
            <a:spLocks noGrp="1"/>
          </p:cNvSpPr>
          <p:nvPr>
            <p:ph type="ftr" sz="quarter" idx="11"/>
          </p:nvPr>
        </p:nvSpPr>
        <p:spPr/>
        <p:txBody>
          <a:bodyPr/>
          <a:lstStyle/>
          <a:p>
            <a:r>
              <a:rPr lang="en-GB"/>
              <a:t>0924 LGO CASES KHK</a:t>
            </a:r>
          </a:p>
        </p:txBody>
      </p:sp>
      <p:sp>
        <p:nvSpPr>
          <p:cNvPr id="7" name="Slide Number Placeholder 6">
            <a:extLst>
              <a:ext uri="{FF2B5EF4-FFF2-40B4-BE49-F238E27FC236}">
                <a16:creationId xmlns:a16="http://schemas.microsoft.com/office/drawing/2014/main" id="{FB06BAF3-0C1E-4AE8-AEF6-ECA817F4B36E}"/>
              </a:ext>
            </a:extLst>
          </p:cNvPr>
          <p:cNvSpPr>
            <a:spLocks noGrp="1"/>
          </p:cNvSpPr>
          <p:nvPr>
            <p:ph type="sldNum" sz="quarter" idx="12"/>
          </p:nvPr>
        </p:nvSpPr>
        <p:spPr/>
        <p:txBody>
          <a:bodyPr/>
          <a:lstStyle/>
          <a:p>
            <a:fld id="{64E16E27-4D8A-40AE-A025-8D24980C33B3}" type="slidenum">
              <a:rPr lang="en-GB" smtClean="0"/>
              <a:t>‹#›</a:t>
            </a:fld>
            <a:endParaRPr lang="en-GB"/>
          </a:p>
        </p:txBody>
      </p:sp>
    </p:spTree>
    <p:extLst>
      <p:ext uri="{BB962C8B-B14F-4D97-AF65-F5344CB8AC3E}">
        <p14:creationId xmlns:p14="http://schemas.microsoft.com/office/powerpoint/2010/main" val="4076853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16206D-CF8B-4F7F-89FB-16AEC99B35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2540E86-F96C-4B72-893D-72D9E2B179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5196F-139C-48F8-8935-851D07C457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5124C0-AB8B-4887-9784-D82F02B9261D}" type="datetime1">
              <a:rPr lang="en-GB" smtClean="0"/>
              <a:t>24/09/2024</a:t>
            </a:fld>
            <a:endParaRPr lang="en-GB"/>
          </a:p>
        </p:txBody>
      </p:sp>
      <p:sp>
        <p:nvSpPr>
          <p:cNvPr id="5" name="Footer Placeholder 4">
            <a:extLst>
              <a:ext uri="{FF2B5EF4-FFF2-40B4-BE49-F238E27FC236}">
                <a16:creationId xmlns:a16="http://schemas.microsoft.com/office/drawing/2014/main" id="{67DA0E39-CC99-49A6-8B3E-31C6AD84D6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0924 LGO CASES KHK</a:t>
            </a:r>
          </a:p>
        </p:txBody>
      </p:sp>
      <p:sp>
        <p:nvSpPr>
          <p:cNvPr id="6" name="Slide Number Placeholder 5">
            <a:extLst>
              <a:ext uri="{FF2B5EF4-FFF2-40B4-BE49-F238E27FC236}">
                <a16:creationId xmlns:a16="http://schemas.microsoft.com/office/drawing/2014/main" id="{A4FF3FDA-1C0A-445C-BA35-A20640E49B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E16E27-4D8A-40AE-A025-8D24980C33B3}" type="slidenum">
              <a:rPr lang="en-GB" smtClean="0"/>
              <a:t>‹#›</a:t>
            </a:fld>
            <a:endParaRPr lang="en-GB"/>
          </a:p>
        </p:txBody>
      </p:sp>
    </p:spTree>
    <p:extLst>
      <p:ext uri="{BB962C8B-B14F-4D97-AF65-F5344CB8AC3E}">
        <p14:creationId xmlns:p14="http://schemas.microsoft.com/office/powerpoint/2010/main" val="2253419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2DFE8-412B-47F8-988D-DC7DBB2B965F}"/>
              </a:ext>
            </a:extLst>
          </p:cNvPr>
          <p:cNvSpPr>
            <a:spLocks noGrp="1"/>
          </p:cNvSpPr>
          <p:nvPr>
            <p:ph type="title"/>
          </p:nvPr>
        </p:nvSpPr>
        <p:spPr>
          <a:xfrm>
            <a:off x="838200" y="365125"/>
            <a:ext cx="10515600" cy="4511675"/>
          </a:xfrm>
        </p:spPr>
        <p:txBody>
          <a:bodyPr/>
          <a:lstStyle/>
          <a:p>
            <a:pPr algn="ctr"/>
            <a:r>
              <a:rPr lang="en-GB" b="1" dirty="0">
                <a:solidFill>
                  <a:srgbClr val="FF0000"/>
                </a:solidFill>
              </a:rPr>
              <a:t>LOCAL GOVERNMENT OMBUDSMAN CASES SUMMARY OF THE LAST THREE YEARS</a:t>
            </a:r>
          </a:p>
        </p:txBody>
      </p:sp>
      <p:sp>
        <p:nvSpPr>
          <p:cNvPr id="4" name="Footer Placeholder 3">
            <a:extLst>
              <a:ext uri="{FF2B5EF4-FFF2-40B4-BE49-F238E27FC236}">
                <a16:creationId xmlns:a16="http://schemas.microsoft.com/office/drawing/2014/main" id="{D19E22CB-0275-B10B-75EB-CD81E4F6A067}"/>
              </a:ext>
            </a:extLst>
          </p:cNvPr>
          <p:cNvSpPr>
            <a:spLocks noGrp="1"/>
          </p:cNvSpPr>
          <p:nvPr>
            <p:ph type="ftr" sz="quarter" idx="11"/>
          </p:nvPr>
        </p:nvSpPr>
        <p:spPr/>
        <p:txBody>
          <a:bodyPr/>
          <a:lstStyle/>
          <a:p>
            <a:r>
              <a:rPr lang="en-GB"/>
              <a:t>0924 LGO CASES KHK</a:t>
            </a:r>
          </a:p>
        </p:txBody>
      </p:sp>
    </p:spTree>
    <p:extLst>
      <p:ext uri="{BB962C8B-B14F-4D97-AF65-F5344CB8AC3E}">
        <p14:creationId xmlns:p14="http://schemas.microsoft.com/office/powerpoint/2010/main" val="64444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FA5AC-B6A1-CE89-00E8-24601BACCCBA}"/>
              </a:ext>
            </a:extLst>
          </p:cNvPr>
          <p:cNvSpPr>
            <a:spLocks noGrp="1"/>
          </p:cNvSpPr>
          <p:nvPr>
            <p:ph type="title"/>
          </p:nvPr>
        </p:nvSpPr>
        <p:spPr/>
        <p:txBody>
          <a:bodyPr/>
          <a:lstStyle/>
          <a:p>
            <a:pPr algn="ctr"/>
            <a:r>
              <a:rPr lang="en-GB" b="1" dirty="0">
                <a:solidFill>
                  <a:srgbClr val="0000CC"/>
                </a:solidFill>
              </a:rPr>
              <a:t>INTRODUCTION</a:t>
            </a:r>
          </a:p>
        </p:txBody>
      </p:sp>
      <p:sp>
        <p:nvSpPr>
          <p:cNvPr id="3" name="Content Placeholder 2">
            <a:extLst>
              <a:ext uri="{FF2B5EF4-FFF2-40B4-BE49-F238E27FC236}">
                <a16:creationId xmlns:a16="http://schemas.microsoft.com/office/drawing/2014/main" id="{A5542958-0B33-8AF5-440C-6D6D3370EE0F}"/>
              </a:ext>
            </a:extLst>
          </p:cNvPr>
          <p:cNvSpPr>
            <a:spLocks noGrp="1"/>
          </p:cNvSpPr>
          <p:nvPr>
            <p:ph idx="1"/>
          </p:nvPr>
        </p:nvSpPr>
        <p:spPr/>
        <p:txBody>
          <a:bodyPr/>
          <a:lstStyle/>
          <a:p>
            <a:r>
              <a:rPr lang="en-GB" dirty="0"/>
              <a:t>This report provides a comprehensive analysis of Local Government Ombudsman (LGO) cases for the financial years 2021/2022, 2022/2023 and 2023/2024. It aims to present detailed insights into the number of cases reviews, the proportion upheld and the key reasons behind the complaints submitted to the LGO during this period.</a:t>
            </a:r>
          </a:p>
          <a:p>
            <a:r>
              <a:rPr lang="en-GB" dirty="0"/>
              <a:t>By analysing year on year trends, the report will help to identify patterns in the types of complaints raised and offer an understanding of areas where services may have been found lacking. </a:t>
            </a:r>
          </a:p>
        </p:txBody>
      </p:sp>
      <p:sp>
        <p:nvSpPr>
          <p:cNvPr id="4" name="Footer Placeholder 3">
            <a:extLst>
              <a:ext uri="{FF2B5EF4-FFF2-40B4-BE49-F238E27FC236}">
                <a16:creationId xmlns:a16="http://schemas.microsoft.com/office/drawing/2014/main" id="{DA694A06-B6C7-45B7-AB08-A3B4B07EACF3}"/>
              </a:ext>
            </a:extLst>
          </p:cNvPr>
          <p:cNvSpPr>
            <a:spLocks noGrp="1"/>
          </p:cNvSpPr>
          <p:nvPr>
            <p:ph type="ftr" sz="quarter" idx="11"/>
          </p:nvPr>
        </p:nvSpPr>
        <p:spPr/>
        <p:txBody>
          <a:bodyPr/>
          <a:lstStyle/>
          <a:p>
            <a:r>
              <a:rPr lang="en-GB"/>
              <a:t>0924 LGO CASES KHK</a:t>
            </a:r>
          </a:p>
        </p:txBody>
      </p:sp>
    </p:spTree>
    <p:extLst>
      <p:ext uri="{BB962C8B-B14F-4D97-AF65-F5344CB8AC3E}">
        <p14:creationId xmlns:p14="http://schemas.microsoft.com/office/powerpoint/2010/main" val="1603156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E1CAA-3379-47F9-93D6-7E3A8E32D9B1}"/>
              </a:ext>
            </a:extLst>
          </p:cNvPr>
          <p:cNvSpPr>
            <a:spLocks noGrp="1"/>
          </p:cNvSpPr>
          <p:nvPr>
            <p:ph type="title"/>
          </p:nvPr>
        </p:nvSpPr>
        <p:spPr>
          <a:xfrm>
            <a:off x="838200" y="325368"/>
            <a:ext cx="10515600" cy="1325563"/>
          </a:xfrm>
        </p:spPr>
        <p:txBody>
          <a:bodyPr/>
          <a:lstStyle/>
          <a:p>
            <a:pPr algn="ctr"/>
            <a:r>
              <a:rPr lang="en-GB" dirty="0">
                <a:solidFill>
                  <a:srgbClr val="FF0000"/>
                </a:solidFill>
              </a:rPr>
              <a:t>This slide show cases recorded </a:t>
            </a:r>
            <a:br>
              <a:rPr lang="en-GB" dirty="0">
                <a:solidFill>
                  <a:srgbClr val="FF0000"/>
                </a:solidFill>
              </a:rPr>
            </a:br>
            <a:r>
              <a:rPr lang="en-GB" dirty="0">
                <a:solidFill>
                  <a:srgbClr val="FF0000"/>
                </a:solidFill>
              </a:rPr>
              <a:t>from April 2021</a:t>
            </a:r>
          </a:p>
        </p:txBody>
      </p:sp>
      <p:graphicFrame>
        <p:nvGraphicFramePr>
          <p:cNvPr id="5" name="Table 5">
            <a:extLst>
              <a:ext uri="{FF2B5EF4-FFF2-40B4-BE49-F238E27FC236}">
                <a16:creationId xmlns:a16="http://schemas.microsoft.com/office/drawing/2014/main" id="{D6EC313D-CB99-FBC2-3868-F6EC136BACBC}"/>
              </a:ext>
            </a:extLst>
          </p:cNvPr>
          <p:cNvGraphicFramePr>
            <a:graphicFrameLocks noGrp="1"/>
          </p:cNvGraphicFramePr>
          <p:nvPr>
            <p:ph idx="1"/>
            <p:extLst>
              <p:ext uri="{D42A27DB-BD31-4B8C-83A1-F6EECF244321}">
                <p14:modId xmlns:p14="http://schemas.microsoft.com/office/powerpoint/2010/main" val="848296399"/>
              </p:ext>
            </p:extLst>
          </p:nvPr>
        </p:nvGraphicFramePr>
        <p:xfrm>
          <a:off x="954160" y="2279374"/>
          <a:ext cx="10399640" cy="3692486"/>
        </p:xfrm>
        <a:graphic>
          <a:graphicData uri="http://schemas.openxmlformats.org/drawingml/2006/table">
            <a:tbl>
              <a:tblPr firstRow="1" bandRow="1">
                <a:tableStyleId>{5C22544A-7EE6-4342-B048-85BDC9FD1C3A}</a:tableStyleId>
              </a:tblPr>
              <a:tblGrid>
                <a:gridCol w="3389242">
                  <a:extLst>
                    <a:ext uri="{9D8B030D-6E8A-4147-A177-3AD203B41FA5}">
                      <a16:colId xmlns:a16="http://schemas.microsoft.com/office/drawing/2014/main" val="3427152199"/>
                    </a:ext>
                  </a:extLst>
                </a:gridCol>
                <a:gridCol w="3594653">
                  <a:extLst>
                    <a:ext uri="{9D8B030D-6E8A-4147-A177-3AD203B41FA5}">
                      <a16:colId xmlns:a16="http://schemas.microsoft.com/office/drawing/2014/main" val="1058119316"/>
                    </a:ext>
                  </a:extLst>
                </a:gridCol>
                <a:gridCol w="3415745">
                  <a:extLst>
                    <a:ext uri="{9D8B030D-6E8A-4147-A177-3AD203B41FA5}">
                      <a16:colId xmlns:a16="http://schemas.microsoft.com/office/drawing/2014/main" val="326632917"/>
                    </a:ext>
                  </a:extLst>
                </a:gridCol>
              </a:tblGrid>
              <a:tr h="1345526">
                <a:tc>
                  <a:txBody>
                    <a:bodyPr/>
                    <a:lstStyle/>
                    <a:p>
                      <a:pPr algn="ctr"/>
                      <a:r>
                        <a:rPr lang="en-GB" sz="2400" dirty="0"/>
                        <a:t>2021  / 2022</a:t>
                      </a:r>
                    </a:p>
                  </a:txBody>
                  <a:tcPr/>
                </a:tc>
                <a:tc>
                  <a:txBody>
                    <a:bodyPr/>
                    <a:lstStyle/>
                    <a:p>
                      <a:pPr algn="ctr"/>
                      <a:r>
                        <a:rPr lang="en-GB" sz="2400" dirty="0"/>
                        <a:t>2022  / 2023</a:t>
                      </a:r>
                    </a:p>
                  </a:txBody>
                  <a:tcPr/>
                </a:tc>
                <a:tc>
                  <a:txBody>
                    <a:bodyPr/>
                    <a:lstStyle/>
                    <a:p>
                      <a:pPr algn="ctr"/>
                      <a:r>
                        <a:rPr lang="en-GB" sz="2400" dirty="0"/>
                        <a:t>2023  / 2024</a:t>
                      </a:r>
                    </a:p>
                    <a:p>
                      <a:pPr algn="ctr"/>
                      <a:endParaRPr lang="en-GB" sz="2400" dirty="0"/>
                    </a:p>
                  </a:txBody>
                  <a:tcPr/>
                </a:tc>
                <a:extLst>
                  <a:ext uri="{0D108BD9-81ED-4DB2-BD59-A6C34878D82A}">
                    <a16:rowId xmlns:a16="http://schemas.microsoft.com/office/drawing/2014/main" val="3572669971"/>
                  </a:ext>
                </a:extLst>
              </a:tr>
              <a:tr h="1437431">
                <a:tc>
                  <a:txBody>
                    <a:bodyPr/>
                    <a:lstStyle/>
                    <a:p>
                      <a:pPr algn="ctr"/>
                      <a:r>
                        <a:rPr lang="en-GB" sz="4400" dirty="0"/>
                        <a:t> </a:t>
                      </a:r>
                      <a:r>
                        <a:rPr lang="en-GB" sz="4400" dirty="0">
                          <a:solidFill>
                            <a:srgbClr val="FF0000"/>
                          </a:solidFill>
                        </a:rPr>
                        <a:t>22</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b="0" dirty="0">
                          <a:solidFill>
                            <a:srgbClr val="0000CC"/>
                          </a:solidFill>
                        </a:rPr>
                        <a:t> The LGO were closed for a good part of 2021 and so cases backlogged </a:t>
                      </a:r>
                    </a:p>
                    <a:p>
                      <a:pPr algn="ctr"/>
                      <a:endParaRPr lang="en-GB" sz="4400" dirty="0"/>
                    </a:p>
                  </a:txBody>
                  <a:tcPr/>
                </a:tc>
                <a:tc>
                  <a:txBody>
                    <a:bodyPr/>
                    <a:lstStyle/>
                    <a:p>
                      <a:pPr algn="ctr"/>
                      <a:r>
                        <a:rPr lang="en-GB" sz="4400" dirty="0">
                          <a:solidFill>
                            <a:srgbClr val="FF0000"/>
                          </a:solidFill>
                        </a:rPr>
                        <a:t>14</a:t>
                      </a:r>
                    </a:p>
                    <a:p>
                      <a:pPr algn="ctr"/>
                      <a:endParaRPr lang="en-GB" sz="4400" dirty="0"/>
                    </a:p>
                  </a:txBody>
                  <a:tcPr/>
                </a:tc>
                <a:tc>
                  <a:txBody>
                    <a:bodyPr/>
                    <a:lstStyle/>
                    <a:p>
                      <a:pPr algn="ctr"/>
                      <a:r>
                        <a:rPr lang="en-GB" sz="4400" dirty="0">
                          <a:solidFill>
                            <a:srgbClr val="FF0000"/>
                          </a:solidFill>
                        </a:rPr>
                        <a:t>14</a:t>
                      </a:r>
                      <a:r>
                        <a:rPr lang="en-GB" sz="4400" dirty="0"/>
                        <a:t> </a:t>
                      </a:r>
                    </a:p>
                  </a:txBody>
                  <a:tcPr/>
                </a:tc>
                <a:extLst>
                  <a:ext uri="{0D108BD9-81ED-4DB2-BD59-A6C34878D82A}">
                    <a16:rowId xmlns:a16="http://schemas.microsoft.com/office/drawing/2014/main" val="3717662264"/>
                  </a:ext>
                </a:extLst>
              </a:tr>
            </a:tbl>
          </a:graphicData>
        </a:graphic>
      </p:graphicFrame>
      <p:sp>
        <p:nvSpPr>
          <p:cNvPr id="3" name="Footer Placeholder 2">
            <a:extLst>
              <a:ext uri="{FF2B5EF4-FFF2-40B4-BE49-F238E27FC236}">
                <a16:creationId xmlns:a16="http://schemas.microsoft.com/office/drawing/2014/main" id="{F57E9DAF-8613-FC9D-498B-BC3EC2BC41FC}"/>
              </a:ext>
            </a:extLst>
          </p:cNvPr>
          <p:cNvSpPr>
            <a:spLocks noGrp="1"/>
          </p:cNvSpPr>
          <p:nvPr>
            <p:ph type="ftr" sz="quarter" idx="11"/>
          </p:nvPr>
        </p:nvSpPr>
        <p:spPr/>
        <p:txBody>
          <a:bodyPr/>
          <a:lstStyle/>
          <a:p>
            <a:r>
              <a:rPr lang="en-GB"/>
              <a:t>0924 LGO CASES KHK</a:t>
            </a:r>
          </a:p>
        </p:txBody>
      </p:sp>
    </p:spTree>
    <p:extLst>
      <p:ext uri="{BB962C8B-B14F-4D97-AF65-F5344CB8AC3E}">
        <p14:creationId xmlns:p14="http://schemas.microsoft.com/office/powerpoint/2010/main" val="1849266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B5A7A-A165-4824-B3D0-51E60743FEF1}"/>
              </a:ext>
            </a:extLst>
          </p:cNvPr>
          <p:cNvSpPr>
            <a:spLocks noGrp="1"/>
          </p:cNvSpPr>
          <p:nvPr>
            <p:ph type="title"/>
          </p:nvPr>
        </p:nvSpPr>
        <p:spPr/>
        <p:txBody>
          <a:bodyPr/>
          <a:lstStyle/>
          <a:p>
            <a:r>
              <a:rPr lang="en-GB" dirty="0">
                <a:solidFill>
                  <a:srgbClr val="0000CC"/>
                </a:solidFill>
              </a:rPr>
              <a:t>This slide shows the outcomes of the cases</a:t>
            </a:r>
          </a:p>
        </p:txBody>
      </p:sp>
      <p:graphicFrame>
        <p:nvGraphicFramePr>
          <p:cNvPr id="5" name="Table 5">
            <a:extLst>
              <a:ext uri="{FF2B5EF4-FFF2-40B4-BE49-F238E27FC236}">
                <a16:creationId xmlns:a16="http://schemas.microsoft.com/office/drawing/2014/main" id="{82C15917-F42A-9475-8777-3B6A1FB3CB0F}"/>
              </a:ext>
            </a:extLst>
          </p:cNvPr>
          <p:cNvGraphicFramePr>
            <a:graphicFrameLocks noGrp="1"/>
          </p:cNvGraphicFramePr>
          <p:nvPr>
            <p:ph idx="1"/>
            <p:extLst>
              <p:ext uri="{D42A27DB-BD31-4B8C-83A1-F6EECF244321}">
                <p14:modId xmlns:p14="http://schemas.microsoft.com/office/powerpoint/2010/main" val="4217797026"/>
              </p:ext>
            </p:extLst>
          </p:nvPr>
        </p:nvGraphicFramePr>
        <p:xfrm>
          <a:off x="583096" y="1825625"/>
          <a:ext cx="11357113" cy="3078480"/>
        </p:xfrm>
        <a:graphic>
          <a:graphicData uri="http://schemas.openxmlformats.org/drawingml/2006/table">
            <a:tbl>
              <a:tblPr firstRow="1" bandRow="1">
                <a:tableStyleId>{5C22544A-7EE6-4342-B048-85BDC9FD1C3A}</a:tableStyleId>
              </a:tblPr>
              <a:tblGrid>
                <a:gridCol w="1368168">
                  <a:extLst>
                    <a:ext uri="{9D8B030D-6E8A-4147-A177-3AD203B41FA5}">
                      <a16:colId xmlns:a16="http://schemas.microsoft.com/office/drawing/2014/main" val="1581229783"/>
                    </a:ext>
                  </a:extLst>
                </a:gridCol>
                <a:gridCol w="1018473">
                  <a:extLst>
                    <a:ext uri="{9D8B030D-6E8A-4147-A177-3AD203B41FA5}">
                      <a16:colId xmlns:a16="http://schemas.microsoft.com/office/drawing/2014/main" val="2063951469"/>
                    </a:ext>
                  </a:extLst>
                </a:gridCol>
                <a:gridCol w="137162">
                  <a:extLst>
                    <a:ext uri="{9D8B030D-6E8A-4147-A177-3AD203B41FA5}">
                      <a16:colId xmlns:a16="http://schemas.microsoft.com/office/drawing/2014/main" val="3096750343"/>
                    </a:ext>
                  </a:extLst>
                </a:gridCol>
                <a:gridCol w="1226562">
                  <a:extLst>
                    <a:ext uri="{9D8B030D-6E8A-4147-A177-3AD203B41FA5}">
                      <a16:colId xmlns:a16="http://schemas.microsoft.com/office/drawing/2014/main" val="4188193490"/>
                    </a:ext>
                  </a:extLst>
                </a:gridCol>
                <a:gridCol w="1378226">
                  <a:extLst>
                    <a:ext uri="{9D8B030D-6E8A-4147-A177-3AD203B41FA5}">
                      <a16:colId xmlns:a16="http://schemas.microsoft.com/office/drawing/2014/main" val="1952216299"/>
                    </a:ext>
                  </a:extLst>
                </a:gridCol>
                <a:gridCol w="1046922">
                  <a:extLst>
                    <a:ext uri="{9D8B030D-6E8A-4147-A177-3AD203B41FA5}">
                      <a16:colId xmlns:a16="http://schemas.microsoft.com/office/drawing/2014/main" val="4079766263"/>
                    </a:ext>
                  </a:extLst>
                </a:gridCol>
                <a:gridCol w="1395896">
                  <a:extLst>
                    <a:ext uri="{9D8B030D-6E8A-4147-A177-3AD203B41FA5}">
                      <a16:colId xmlns:a16="http://schemas.microsoft.com/office/drawing/2014/main" val="837538101"/>
                    </a:ext>
                  </a:extLst>
                </a:gridCol>
                <a:gridCol w="1400312">
                  <a:extLst>
                    <a:ext uri="{9D8B030D-6E8A-4147-A177-3AD203B41FA5}">
                      <a16:colId xmlns:a16="http://schemas.microsoft.com/office/drawing/2014/main" val="4155937227"/>
                    </a:ext>
                  </a:extLst>
                </a:gridCol>
                <a:gridCol w="993913">
                  <a:extLst>
                    <a:ext uri="{9D8B030D-6E8A-4147-A177-3AD203B41FA5}">
                      <a16:colId xmlns:a16="http://schemas.microsoft.com/office/drawing/2014/main" val="886382659"/>
                    </a:ext>
                  </a:extLst>
                </a:gridCol>
                <a:gridCol w="1391479">
                  <a:extLst>
                    <a:ext uri="{9D8B030D-6E8A-4147-A177-3AD203B41FA5}">
                      <a16:colId xmlns:a16="http://schemas.microsoft.com/office/drawing/2014/main" val="4124519280"/>
                    </a:ext>
                  </a:extLst>
                </a:gridCol>
              </a:tblGrid>
              <a:tr h="370840">
                <a:tc gridSpan="4">
                  <a:txBody>
                    <a:bodyPr/>
                    <a:lstStyle/>
                    <a:p>
                      <a:pPr algn="ctr"/>
                      <a:r>
                        <a:rPr lang="en-GB" sz="2400" dirty="0"/>
                        <a:t>2021 /2022</a:t>
                      </a:r>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3">
                  <a:txBody>
                    <a:bodyPr/>
                    <a:lstStyle/>
                    <a:p>
                      <a:pPr algn="ctr"/>
                      <a:r>
                        <a:rPr lang="en-GB" sz="2400" dirty="0"/>
                        <a:t>2022 / 2023</a:t>
                      </a:r>
                    </a:p>
                  </a:txBody>
                  <a:tcPr/>
                </a:tc>
                <a:tc hMerge="1">
                  <a:txBody>
                    <a:bodyPr/>
                    <a:lstStyle/>
                    <a:p>
                      <a:endParaRPr lang="en-GB"/>
                    </a:p>
                  </a:txBody>
                  <a:tcPr/>
                </a:tc>
                <a:tc hMerge="1">
                  <a:txBody>
                    <a:bodyPr/>
                    <a:lstStyle/>
                    <a:p>
                      <a:endParaRPr lang="en-GB"/>
                    </a:p>
                  </a:txBody>
                  <a:tcPr/>
                </a:tc>
                <a:tc gridSpan="3">
                  <a:txBody>
                    <a:bodyPr/>
                    <a:lstStyle/>
                    <a:p>
                      <a:pPr algn="ctr"/>
                      <a:r>
                        <a:rPr lang="en-GB" sz="2400" dirty="0"/>
                        <a:t>2023/ 2024</a:t>
                      </a:r>
                    </a:p>
                    <a:p>
                      <a:pPr algn="ctr"/>
                      <a:endParaRPr lang="en-GB" sz="24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01414383"/>
                  </a:ext>
                </a:extLst>
              </a:tr>
              <a:tr h="370840">
                <a:tc>
                  <a:txBody>
                    <a:bodyPr/>
                    <a:lstStyle/>
                    <a:p>
                      <a:r>
                        <a:rPr lang="en-GB" sz="1400" dirty="0"/>
                        <a:t>SUBSTANTIATED</a:t>
                      </a:r>
                    </a:p>
                  </a:txBody>
                  <a:tcPr/>
                </a:tc>
                <a:tc>
                  <a:txBody>
                    <a:bodyPr/>
                    <a:lstStyle/>
                    <a:p>
                      <a:r>
                        <a:rPr lang="en-GB" sz="1400" dirty="0"/>
                        <a:t>PARTIALLY</a:t>
                      </a:r>
                      <a:endParaRPr lang="en-GB" dirty="0"/>
                    </a:p>
                  </a:txBody>
                  <a:tcPr/>
                </a:tc>
                <a:tc gridSpan="2">
                  <a:txBody>
                    <a:bodyPr/>
                    <a:lstStyle/>
                    <a:p>
                      <a:pPr algn="ctr"/>
                      <a:r>
                        <a:rPr lang="en-GB" sz="1400" dirty="0"/>
                        <a:t>NOT SUBSTANTIATED</a:t>
                      </a:r>
                    </a:p>
                  </a:txBody>
                  <a:tcPr/>
                </a:tc>
                <a:tc hMerge="1">
                  <a:txBody>
                    <a:bodyPr/>
                    <a:lstStyle/>
                    <a:p>
                      <a:endParaRPr lang="en-GB"/>
                    </a:p>
                  </a:txBody>
                  <a:tcPr/>
                </a:tc>
                <a:tc>
                  <a:txBody>
                    <a:bodyPr/>
                    <a:lstStyle/>
                    <a:p>
                      <a:r>
                        <a:rPr lang="en-GB" sz="1400" dirty="0"/>
                        <a:t>SUBSTANTIATED</a:t>
                      </a:r>
                    </a:p>
                  </a:txBody>
                  <a:tcPr/>
                </a:tc>
                <a:tc>
                  <a:txBody>
                    <a:bodyPr/>
                    <a:lstStyle/>
                    <a:p>
                      <a:r>
                        <a:rPr lang="en-GB" sz="1400" dirty="0"/>
                        <a:t>PARTIALLY</a:t>
                      </a:r>
                    </a:p>
                  </a:txBody>
                  <a:tcPr/>
                </a:tc>
                <a:tc>
                  <a:txBody>
                    <a:bodyPr/>
                    <a:lstStyle/>
                    <a:p>
                      <a:pPr algn="ctr"/>
                      <a:r>
                        <a:rPr lang="en-GB" sz="1400" dirty="0"/>
                        <a:t>NOT SUBSTANTIATED</a:t>
                      </a:r>
                    </a:p>
                  </a:txBody>
                  <a:tcPr/>
                </a:tc>
                <a:tc>
                  <a:txBody>
                    <a:bodyPr/>
                    <a:lstStyle/>
                    <a:p>
                      <a:r>
                        <a:rPr lang="en-GB" sz="1400" dirty="0"/>
                        <a:t>SUBSTANTIATED</a:t>
                      </a:r>
                    </a:p>
                  </a:txBody>
                  <a:tcPr/>
                </a:tc>
                <a:tc>
                  <a:txBody>
                    <a:bodyPr/>
                    <a:lstStyle/>
                    <a:p>
                      <a:r>
                        <a:rPr lang="en-GB" sz="1400" dirty="0"/>
                        <a:t>PARTIALLY</a:t>
                      </a:r>
                    </a:p>
                  </a:txBody>
                  <a:tcPr/>
                </a:tc>
                <a:tc>
                  <a:txBody>
                    <a:bodyPr/>
                    <a:lstStyle/>
                    <a:p>
                      <a:pPr algn="ctr"/>
                      <a:r>
                        <a:rPr lang="en-GB" sz="1400" dirty="0"/>
                        <a:t>NOT SUBSTANTIATED</a:t>
                      </a:r>
                    </a:p>
                  </a:txBody>
                  <a:tcPr/>
                </a:tc>
                <a:extLst>
                  <a:ext uri="{0D108BD9-81ED-4DB2-BD59-A6C34878D82A}">
                    <a16:rowId xmlns:a16="http://schemas.microsoft.com/office/drawing/2014/main" val="1559959915"/>
                  </a:ext>
                </a:extLst>
              </a:tr>
              <a:tr h="370840">
                <a:tc>
                  <a:txBody>
                    <a:bodyPr/>
                    <a:lstStyle/>
                    <a:p>
                      <a:r>
                        <a:rPr lang="en-GB" dirty="0"/>
                        <a:t>8</a:t>
                      </a:r>
                    </a:p>
                  </a:txBody>
                  <a:tcPr/>
                </a:tc>
                <a:tc gridSpan="2">
                  <a:txBody>
                    <a:bodyPr/>
                    <a:lstStyle/>
                    <a:p>
                      <a:r>
                        <a:rPr lang="en-GB" dirty="0"/>
                        <a:t>5</a:t>
                      </a:r>
                    </a:p>
                  </a:txBody>
                  <a:tcPr/>
                </a:tc>
                <a:tc hMerge="1">
                  <a:txBody>
                    <a:bodyPr/>
                    <a:lstStyle/>
                    <a:p>
                      <a:endParaRPr lang="en-GB"/>
                    </a:p>
                  </a:txBody>
                  <a:tcPr/>
                </a:tc>
                <a:tc>
                  <a:txBody>
                    <a:bodyPr/>
                    <a:lstStyle/>
                    <a:p>
                      <a:r>
                        <a:rPr lang="en-GB" dirty="0"/>
                        <a:t>8</a:t>
                      </a:r>
                    </a:p>
                  </a:txBody>
                  <a:tcPr/>
                </a:tc>
                <a:tc>
                  <a:txBody>
                    <a:bodyPr/>
                    <a:lstStyle/>
                    <a:p>
                      <a:r>
                        <a:rPr lang="en-GB" dirty="0"/>
                        <a:t>11</a:t>
                      </a:r>
                    </a:p>
                    <a:p>
                      <a:endParaRPr lang="en-GB" dirty="0"/>
                    </a:p>
                    <a:p>
                      <a:endParaRPr lang="en-GB" dirty="0"/>
                    </a:p>
                  </a:txBody>
                  <a:tcPr/>
                </a:tc>
                <a:tc>
                  <a:txBody>
                    <a:bodyPr/>
                    <a:lstStyle/>
                    <a:p>
                      <a:r>
                        <a:rPr lang="en-GB" dirty="0"/>
                        <a:t>0</a:t>
                      </a:r>
                    </a:p>
                  </a:txBody>
                  <a:tcPr/>
                </a:tc>
                <a:tc>
                  <a:txBody>
                    <a:bodyPr/>
                    <a:lstStyle/>
                    <a:p>
                      <a:r>
                        <a:rPr lang="en-GB" dirty="0"/>
                        <a:t>11</a:t>
                      </a:r>
                    </a:p>
                    <a:p>
                      <a:endParaRPr lang="en-GB" dirty="0"/>
                    </a:p>
                    <a:p>
                      <a:endParaRPr lang="en-GB" dirty="0"/>
                    </a:p>
                  </a:txBody>
                  <a:tcPr/>
                </a:tc>
                <a:tc>
                  <a:txBody>
                    <a:bodyPr/>
                    <a:lstStyle/>
                    <a:p>
                      <a:r>
                        <a:rPr lang="en-GB" dirty="0"/>
                        <a:t>8</a:t>
                      </a:r>
                    </a:p>
                    <a:p>
                      <a:endParaRPr lang="en-GB" dirty="0"/>
                    </a:p>
                    <a:p>
                      <a:endParaRPr lang="en-GB" dirty="0"/>
                    </a:p>
                    <a:p>
                      <a:r>
                        <a:rPr lang="en-GB" dirty="0"/>
                        <a:t>6 Cases still to be decided</a:t>
                      </a:r>
                    </a:p>
                  </a:txBody>
                  <a:tcPr/>
                </a:tc>
                <a:tc>
                  <a:txBody>
                    <a:bodyPr/>
                    <a:lstStyle/>
                    <a:p>
                      <a:r>
                        <a:rPr lang="en-GB" dirty="0"/>
                        <a:t>0</a:t>
                      </a:r>
                    </a:p>
                  </a:txBody>
                  <a:tcPr/>
                </a:tc>
                <a:tc>
                  <a:txBody>
                    <a:bodyPr/>
                    <a:lstStyle/>
                    <a:p>
                      <a:endParaRPr lang="en-GB" dirty="0"/>
                    </a:p>
                    <a:p>
                      <a:endParaRPr lang="en-GB" dirty="0"/>
                    </a:p>
                    <a:p>
                      <a:endParaRPr lang="en-GB" dirty="0"/>
                    </a:p>
                    <a:p>
                      <a:endParaRPr lang="en-GB" dirty="0"/>
                    </a:p>
                  </a:txBody>
                  <a:tcPr/>
                </a:tc>
                <a:extLst>
                  <a:ext uri="{0D108BD9-81ED-4DB2-BD59-A6C34878D82A}">
                    <a16:rowId xmlns:a16="http://schemas.microsoft.com/office/drawing/2014/main" val="1749892991"/>
                  </a:ext>
                </a:extLst>
              </a:tr>
            </a:tbl>
          </a:graphicData>
        </a:graphic>
      </p:graphicFrame>
      <p:sp>
        <p:nvSpPr>
          <p:cNvPr id="3" name="Footer Placeholder 2">
            <a:extLst>
              <a:ext uri="{FF2B5EF4-FFF2-40B4-BE49-F238E27FC236}">
                <a16:creationId xmlns:a16="http://schemas.microsoft.com/office/drawing/2014/main" id="{D9B97D6D-B5B3-EB9B-1AB5-90D6C832FEFD}"/>
              </a:ext>
            </a:extLst>
          </p:cNvPr>
          <p:cNvSpPr>
            <a:spLocks noGrp="1"/>
          </p:cNvSpPr>
          <p:nvPr>
            <p:ph type="ftr" sz="quarter" idx="11"/>
          </p:nvPr>
        </p:nvSpPr>
        <p:spPr/>
        <p:txBody>
          <a:bodyPr/>
          <a:lstStyle/>
          <a:p>
            <a:r>
              <a:rPr lang="en-GB"/>
              <a:t>0924 LGO CASES KHK</a:t>
            </a:r>
          </a:p>
        </p:txBody>
      </p:sp>
    </p:spTree>
    <p:extLst>
      <p:ext uri="{BB962C8B-B14F-4D97-AF65-F5344CB8AC3E}">
        <p14:creationId xmlns:p14="http://schemas.microsoft.com/office/powerpoint/2010/main" val="2810762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F8DD44-DEC3-418D-9335-9F76B278A7EB}"/>
              </a:ext>
            </a:extLst>
          </p:cNvPr>
          <p:cNvSpPr>
            <a:spLocks noGrp="1"/>
          </p:cNvSpPr>
          <p:nvPr>
            <p:ph type="title"/>
          </p:nvPr>
        </p:nvSpPr>
        <p:spPr/>
        <p:txBody>
          <a:bodyPr/>
          <a:lstStyle/>
          <a:p>
            <a:pPr algn="ctr"/>
            <a:r>
              <a:rPr lang="en-GB" dirty="0">
                <a:solidFill>
                  <a:srgbClr val="FF0000"/>
                </a:solidFill>
              </a:rPr>
              <a:t>Compensation</a:t>
            </a:r>
            <a:r>
              <a:rPr lang="en-GB" dirty="0"/>
              <a:t> </a:t>
            </a:r>
            <a:r>
              <a:rPr lang="en-GB" dirty="0">
                <a:solidFill>
                  <a:srgbClr val="FF0000"/>
                </a:solidFill>
              </a:rPr>
              <a:t>paid</a:t>
            </a:r>
          </a:p>
        </p:txBody>
      </p:sp>
      <p:graphicFrame>
        <p:nvGraphicFramePr>
          <p:cNvPr id="2" name="Table 2">
            <a:extLst>
              <a:ext uri="{FF2B5EF4-FFF2-40B4-BE49-F238E27FC236}">
                <a16:creationId xmlns:a16="http://schemas.microsoft.com/office/drawing/2014/main" id="{99874F2E-02AC-C0AE-C247-75B04C92D8C6}"/>
              </a:ext>
            </a:extLst>
          </p:cNvPr>
          <p:cNvGraphicFramePr>
            <a:graphicFrameLocks noGrp="1"/>
          </p:cNvGraphicFramePr>
          <p:nvPr>
            <p:ph idx="1"/>
            <p:extLst>
              <p:ext uri="{D42A27DB-BD31-4B8C-83A1-F6EECF244321}">
                <p14:modId xmlns:p14="http://schemas.microsoft.com/office/powerpoint/2010/main" val="729436309"/>
              </p:ext>
            </p:extLst>
          </p:nvPr>
        </p:nvGraphicFramePr>
        <p:xfrm>
          <a:off x="838200" y="1825625"/>
          <a:ext cx="10515597" cy="173736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3983702380"/>
                    </a:ext>
                  </a:extLst>
                </a:gridCol>
                <a:gridCol w="3505199">
                  <a:extLst>
                    <a:ext uri="{9D8B030D-6E8A-4147-A177-3AD203B41FA5}">
                      <a16:colId xmlns:a16="http://schemas.microsoft.com/office/drawing/2014/main" val="2010377798"/>
                    </a:ext>
                  </a:extLst>
                </a:gridCol>
                <a:gridCol w="3505199">
                  <a:extLst>
                    <a:ext uri="{9D8B030D-6E8A-4147-A177-3AD203B41FA5}">
                      <a16:colId xmlns:a16="http://schemas.microsoft.com/office/drawing/2014/main" val="2411196937"/>
                    </a:ext>
                  </a:extLst>
                </a:gridCol>
              </a:tblGrid>
              <a:tr h="370840">
                <a:tc>
                  <a:txBody>
                    <a:bodyPr/>
                    <a:lstStyle/>
                    <a:p>
                      <a:pPr algn="ctr"/>
                      <a:r>
                        <a:rPr lang="en-GB" sz="2400" dirty="0"/>
                        <a:t>2021/2022</a:t>
                      </a:r>
                    </a:p>
                  </a:txBody>
                  <a:tcPr/>
                </a:tc>
                <a:tc>
                  <a:txBody>
                    <a:bodyPr/>
                    <a:lstStyle/>
                    <a:p>
                      <a:pPr algn="ctr"/>
                      <a:r>
                        <a:rPr lang="en-GB" sz="2400"/>
                        <a:t>2022/2023 </a:t>
                      </a:r>
                      <a:endParaRPr lang="en-GB" sz="2400" dirty="0"/>
                    </a:p>
                  </a:txBody>
                  <a:tcPr/>
                </a:tc>
                <a:tc>
                  <a:txBody>
                    <a:bodyPr/>
                    <a:lstStyle/>
                    <a:p>
                      <a:pPr algn="ctr"/>
                      <a:r>
                        <a:rPr lang="en-GB" sz="2400"/>
                        <a:t>2023/2024</a:t>
                      </a:r>
                    </a:p>
                    <a:p>
                      <a:pPr algn="ctr"/>
                      <a:endParaRPr lang="en-GB" sz="2400" dirty="0"/>
                    </a:p>
                  </a:txBody>
                  <a:tcPr/>
                </a:tc>
                <a:extLst>
                  <a:ext uri="{0D108BD9-81ED-4DB2-BD59-A6C34878D82A}">
                    <a16:rowId xmlns:a16="http://schemas.microsoft.com/office/drawing/2014/main" val="214387617"/>
                  </a:ext>
                </a:extLst>
              </a:tr>
              <a:tr h="370840">
                <a:tc>
                  <a:txBody>
                    <a:bodyPr/>
                    <a:lstStyle/>
                    <a:p>
                      <a:pPr algn="ctr"/>
                      <a:r>
                        <a:rPr lang="en-GB" sz="5400" dirty="0">
                          <a:solidFill>
                            <a:srgbClr val="FF0000"/>
                          </a:solidFill>
                        </a:rPr>
                        <a:t>£3600</a:t>
                      </a:r>
                    </a:p>
                  </a:txBody>
                  <a:tcPr/>
                </a:tc>
                <a:tc>
                  <a:txBody>
                    <a:bodyPr/>
                    <a:lstStyle/>
                    <a:p>
                      <a:pPr algn="ctr"/>
                      <a:r>
                        <a:rPr lang="en-GB" sz="5400" dirty="0">
                          <a:solidFill>
                            <a:srgbClr val="FF0000"/>
                          </a:solidFill>
                        </a:rPr>
                        <a:t>£1700</a:t>
                      </a:r>
                    </a:p>
                  </a:txBody>
                  <a:tcPr/>
                </a:tc>
                <a:tc>
                  <a:txBody>
                    <a:bodyPr/>
                    <a:lstStyle/>
                    <a:p>
                      <a:pPr algn="ctr"/>
                      <a:r>
                        <a:rPr lang="en-GB" sz="5400" b="0" dirty="0">
                          <a:solidFill>
                            <a:srgbClr val="FF0000"/>
                          </a:solidFill>
                        </a:rPr>
                        <a:t>£5000</a:t>
                      </a:r>
                    </a:p>
                  </a:txBody>
                  <a:tcPr/>
                </a:tc>
                <a:extLst>
                  <a:ext uri="{0D108BD9-81ED-4DB2-BD59-A6C34878D82A}">
                    <a16:rowId xmlns:a16="http://schemas.microsoft.com/office/drawing/2014/main" val="1372788894"/>
                  </a:ext>
                </a:extLst>
              </a:tr>
            </a:tbl>
          </a:graphicData>
        </a:graphic>
      </p:graphicFrame>
      <p:sp>
        <p:nvSpPr>
          <p:cNvPr id="3" name="Footer Placeholder 2">
            <a:extLst>
              <a:ext uri="{FF2B5EF4-FFF2-40B4-BE49-F238E27FC236}">
                <a16:creationId xmlns:a16="http://schemas.microsoft.com/office/drawing/2014/main" id="{2A3EAAEB-3566-9B64-12A0-8EFA8D6999E1}"/>
              </a:ext>
            </a:extLst>
          </p:cNvPr>
          <p:cNvSpPr>
            <a:spLocks noGrp="1"/>
          </p:cNvSpPr>
          <p:nvPr>
            <p:ph type="ftr" sz="quarter" idx="11"/>
          </p:nvPr>
        </p:nvSpPr>
        <p:spPr/>
        <p:txBody>
          <a:bodyPr/>
          <a:lstStyle/>
          <a:p>
            <a:r>
              <a:rPr lang="en-GB"/>
              <a:t>0924 LGO CASES KHK</a:t>
            </a:r>
          </a:p>
        </p:txBody>
      </p:sp>
    </p:spTree>
    <p:extLst>
      <p:ext uri="{BB962C8B-B14F-4D97-AF65-F5344CB8AC3E}">
        <p14:creationId xmlns:p14="http://schemas.microsoft.com/office/powerpoint/2010/main" val="1484561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17C69A-C996-41DB-88CA-F454E56E2CB6}"/>
              </a:ext>
            </a:extLst>
          </p:cNvPr>
          <p:cNvSpPr>
            <a:spLocks noGrp="1"/>
          </p:cNvSpPr>
          <p:nvPr>
            <p:ph type="title"/>
          </p:nvPr>
        </p:nvSpPr>
        <p:spPr/>
        <p:txBody>
          <a:bodyPr>
            <a:normAutofit/>
          </a:bodyPr>
          <a:lstStyle/>
          <a:p>
            <a:pPr algn="ctr"/>
            <a:r>
              <a:rPr lang="en-GB" sz="5400" dirty="0">
                <a:solidFill>
                  <a:srgbClr val="0000CC"/>
                </a:solidFill>
              </a:rPr>
              <a:t>THEMES</a:t>
            </a:r>
          </a:p>
        </p:txBody>
      </p:sp>
      <p:graphicFrame>
        <p:nvGraphicFramePr>
          <p:cNvPr id="2" name="Table 2">
            <a:extLst>
              <a:ext uri="{FF2B5EF4-FFF2-40B4-BE49-F238E27FC236}">
                <a16:creationId xmlns:a16="http://schemas.microsoft.com/office/drawing/2014/main" id="{A3E0E26D-BC26-20A3-9693-F19971A2C3C1}"/>
              </a:ext>
            </a:extLst>
          </p:cNvPr>
          <p:cNvGraphicFramePr>
            <a:graphicFrameLocks noGrp="1"/>
          </p:cNvGraphicFramePr>
          <p:nvPr>
            <p:ph idx="1"/>
            <p:extLst>
              <p:ext uri="{D42A27DB-BD31-4B8C-83A1-F6EECF244321}">
                <p14:modId xmlns:p14="http://schemas.microsoft.com/office/powerpoint/2010/main" val="3152597632"/>
              </p:ext>
            </p:extLst>
          </p:nvPr>
        </p:nvGraphicFramePr>
        <p:xfrm>
          <a:off x="838200" y="1812373"/>
          <a:ext cx="10741343" cy="2560320"/>
        </p:xfrm>
        <a:graphic>
          <a:graphicData uri="http://schemas.openxmlformats.org/drawingml/2006/table">
            <a:tbl>
              <a:tblPr firstRow="1" bandRow="1">
                <a:tableStyleId>{5C22544A-7EE6-4342-B048-85BDC9FD1C3A}</a:tableStyleId>
              </a:tblPr>
              <a:tblGrid>
                <a:gridCol w="3543203">
                  <a:extLst>
                    <a:ext uri="{9D8B030D-6E8A-4147-A177-3AD203B41FA5}">
                      <a16:colId xmlns:a16="http://schemas.microsoft.com/office/drawing/2014/main" val="1945794335"/>
                    </a:ext>
                  </a:extLst>
                </a:gridCol>
                <a:gridCol w="3758955">
                  <a:extLst>
                    <a:ext uri="{9D8B030D-6E8A-4147-A177-3AD203B41FA5}">
                      <a16:colId xmlns:a16="http://schemas.microsoft.com/office/drawing/2014/main" val="454678659"/>
                    </a:ext>
                  </a:extLst>
                </a:gridCol>
                <a:gridCol w="3439185">
                  <a:extLst>
                    <a:ext uri="{9D8B030D-6E8A-4147-A177-3AD203B41FA5}">
                      <a16:colId xmlns:a16="http://schemas.microsoft.com/office/drawing/2014/main" val="2116549959"/>
                    </a:ext>
                  </a:extLst>
                </a:gridCol>
              </a:tblGrid>
              <a:tr h="370840">
                <a:tc>
                  <a:txBody>
                    <a:bodyPr/>
                    <a:lstStyle/>
                    <a:p>
                      <a:pPr algn="ctr"/>
                      <a:r>
                        <a:rPr lang="en-GB" sz="2400" dirty="0"/>
                        <a:t>2021/ 2022</a:t>
                      </a:r>
                    </a:p>
                  </a:txBody>
                  <a:tcPr/>
                </a:tc>
                <a:tc>
                  <a:txBody>
                    <a:bodyPr/>
                    <a:lstStyle/>
                    <a:p>
                      <a:pPr algn="ctr"/>
                      <a:r>
                        <a:rPr lang="en-GB" sz="2400" dirty="0"/>
                        <a:t>2022/2023</a:t>
                      </a:r>
                    </a:p>
                  </a:txBody>
                  <a:tcPr/>
                </a:tc>
                <a:tc>
                  <a:txBody>
                    <a:bodyPr/>
                    <a:lstStyle/>
                    <a:p>
                      <a:pPr algn="ctr"/>
                      <a:r>
                        <a:rPr lang="en-GB" sz="2400" dirty="0"/>
                        <a:t> 2023/2024</a:t>
                      </a:r>
                    </a:p>
                  </a:txBody>
                  <a:tcPr/>
                </a:tc>
                <a:extLst>
                  <a:ext uri="{0D108BD9-81ED-4DB2-BD59-A6C34878D82A}">
                    <a16:rowId xmlns:a16="http://schemas.microsoft.com/office/drawing/2014/main" val="3701139394"/>
                  </a:ext>
                </a:extLst>
              </a:tr>
              <a:tr h="370840">
                <a:tc>
                  <a:txBody>
                    <a:bodyPr/>
                    <a:lstStyle/>
                    <a:p>
                      <a:pPr marL="342900" indent="-342900">
                        <a:buAutoNum type="arabicPeriod"/>
                      </a:pPr>
                      <a:r>
                        <a:rPr lang="en-GB" dirty="0"/>
                        <a:t>Care Fees on Discharge</a:t>
                      </a:r>
                    </a:p>
                    <a:p>
                      <a:pPr marL="342900" indent="-342900">
                        <a:buAutoNum type="arabicPeriod" startAt="2"/>
                      </a:pPr>
                      <a:r>
                        <a:rPr lang="en-GB" dirty="0"/>
                        <a:t>Transitions Services Delays</a:t>
                      </a:r>
                    </a:p>
                    <a:p>
                      <a:pPr marL="0" indent="0">
                        <a:buNone/>
                      </a:pPr>
                      <a:r>
                        <a:rPr lang="en-GB" dirty="0"/>
                        <a:t>3.   Failure to Safeguard</a:t>
                      </a:r>
                    </a:p>
                    <a:p>
                      <a:pPr marL="0" indent="0">
                        <a:buNone/>
                      </a:pPr>
                      <a:r>
                        <a:rPr lang="en-GB" dirty="0"/>
                        <a:t>4.   Assessment Failures</a:t>
                      </a:r>
                    </a:p>
                    <a:p>
                      <a:endParaRPr lang="en-GB" dirty="0"/>
                    </a:p>
                  </a:txBody>
                  <a:tcPr/>
                </a:tc>
                <a:tc>
                  <a:txBody>
                    <a:bodyPr/>
                    <a:lstStyle/>
                    <a:p>
                      <a:pPr marL="0" indent="0">
                        <a:buNone/>
                      </a:pPr>
                      <a:r>
                        <a:rPr lang="en-GB" dirty="0"/>
                        <a:t>1. Hospital Discharge Failures</a:t>
                      </a:r>
                    </a:p>
                    <a:p>
                      <a:pPr marL="0" indent="0">
                        <a:buNone/>
                      </a:pPr>
                      <a:r>
                        <a:rPr lang="en-GB" dirty="0"/>
                        <a:t>2. Financial Assessment Delays</a:t>
                      </a:r>
                    </a:p>
                    <a:p>
                      <a:pPr marL="0" indent="0">
                        <a:buNone/>
                      </a:pPr>
                      <a:r>
                        <a:rPr lang="en-GB" dirty="0"/>
                        <a:t>3. Transition Service Failures</a:t>
                      </a:r>
                    </a:p>
                    <a:p>
                      <a:pPr marL="0" indent="0">
                        <a:buNone/>
                      </a:pPr>
                      <a:r>
                        <a:rPr lang="en-GB" dirty="0"/>
                        <a:t>4. Care Assessment Delays</a:t>
                      </a:r>
                    </a:p>
                    <a:p>
                      <a:pPr marL="0" indent="0">
                        <a:buNone/>
                      </a:pPr>
                      <a:endParaRPr lang="en-GB" dirty="0"/>
                    </a:p>
                  </a:txBody>
                  <a:tcPr/>
                </a:tc>
                <a:tc>
                  <a:txBody>
                    <a:bodyPr/>
                    <a:lstStyle/>
                    <a:p>
                      <a:pPr marL="342900" indent="-342900">
                        <a:buAutoNum type="arabicPeriod"/>
                      </a:pPr>
                      <a:r>
                        <a:rPr lang="en-GB" dirty="0"/>
                        <a:t>Care Assessment Delays</a:t>
                      </a:r>
                    </a:p>
                    <a:p>
                      <a:pPr marL="342900" indent="-342900">
                        <a:buAutoNum type="arabicPeriod"/>
                      </a:pPr>
                      <a:r>
                        <a:rPr lang="en-GB" dirty="0"/>
                        <a:t>Incorrect Information Given</a:t>
                      </a:r>
                    </a:p>
                    <a:p>
                      <a:pPr marL="342900" indent="-342900">
                        <a:buAutoNum type="arabicPeriod"/>
                      </a:pPr>
                      <a:r>
                        <a:rPr lang="en-GB" dirty="0"/>
                        <a:t>Quality of Service Provided</a:t>
                      </a:r>
                    </a:p>
                    <a:p>
                      <a:pPr marL="342900" indent="-342900">
                        <a:buAutoNum type="arabicPeriod"/>
                      </a:pPr>
                      <a:r>
                        <a:rPr lang="en-GB" dirty="0"/>
                        <a:t>Financial Assessment Delays</a:t>
                      </a:r>
                    </a:p>
                  </a:txBody>
                  <a:tcPr/>
                </a:tc>
                <a:extLst>
                  <a:ext uri="{0D108BD9-81ED-4DB2-BD59-A6C34878D82A}">
                    <a16:rowId xmlns:a16="http://schemas.microsoft.com/office/drawing/2014/main" val="2200645739"/>
                  </a:ext>
                </a:extLst>
              </a:tr>
              <a:tr h="370840">
                <a:tc gridSpan="3">
                  <a:txBody>
                    <a:bodyPr/>
                    <a:lstStyle/>
                    <a:p>
                      <a:r>
                        <a:rPr lang="en-GB" sz="3600" dirty="0">
                          <a:solidFill>
                            <a:srgbClr val="FF0000"/>
                          </a:solidFill>
                        </a:rPr>
                        <a:t>COMMUNICATION IS THE KEY IN ALL OF THESE FAILURES</a:t>
                      </a:r>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451566445"/>
                  </a:ext>
                </a:extLst>
              </a:tr>
            </a:tbl>
          </a:graphicData>
        </a:graphic>
      </p:graphicFrame>
      <p:sp>
        <p:nvSpPr>
          <p:cNvPr id="3" name="Footer Placeholder 2">
            <a:extLst>
              <a:ext uri="{FF2B5EF4-FFF2-40B4-BE49-F238E27FC236}">
                <a16:creationId xmlns:a16="http://schemas.microsoft.com/office/drawing/2014/main" id="{A0231517-0240-B84D-6012-D8E67B5B96C0}"/>
              </a:ext>
            </a:extLst>
          </p:cNvPr>
          <p:cNvSpPr>
            <a:spLocks noGrp="1"/>
          </p:cNvSpPr>
          <p:nvPr>
            <p:ph type="ftr" sz="quarter" idx="11"/>
          </p:nvPr>
        </p:nvSpPr>
        <p:spPr/>
        <p:txBody>
          <a:bodyPr/>
          <a:lstStyle/>
          <a:p>
            <a:r>
              <a:rPr lang="en-GB"/>
              <a:t>0924 LGO CASES KHK</a:t>
            </a:r>
          </a:p>
        </p:txBody>
      </p:sp>
    </p:spTree>
    <p:extLst>
      <p:ext uri="{BB962C8B-B14F-4D97-AF65-F5344CB8AC3E}">
        <p14:creationId xmlns:p14="http://schemas.microsoft.com/office/powerpoint/2010/main" val="1155202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0F79B-9153-ED68-47BA-F0C3E4C48C7B}"/>
              </a:ext>
            </a:extLst>
          </p:cNvPr>
          <p:cNvSpPr>
            <a:spLocks noGrp="1"/>
          </p:cNvSpPr>
          <p:nvPr>
            <p:ph type="title"/>
          </p:nvPr>
        </p:nvSpPr>
        <p:spPr>
          <a:xfrm>
            <a:off x="838200" y="365125"/>
            <a:ext cx="10515600" cy="1460500"/>
          </a:xfrm>
        </p:spPr>
        <p:txBody>
          <a:bodyPr>
            <a:noAutofit/>
          </a:bodyPr>
          <a:lstStyle/>
          <a:p>
            <a:pPr algn="ctr"/>
            <a:r>
              <a:rPr lang="en-GB" sz="3600" dirty="0">
                <a:solidFill>
                  <a:srgbClr val="FF0000"/>
                </a:solidFill>
              </a:rPr>
              <a:t>PUTTING THINGS RIGHT </a:t>
            </a:r>
            <a:br>
              <a:rPr lang="en-GB" sz="3600" dirty="0">
                <a:solidFill>
                  <a:srgbClr val="FF0000"/>
                </a:solidFill>
              </a:rPr>
            </a:br>
            <a:r>
              <a:rPr lang="en-GB" sz="3600" dirty="0">
                <a:solidFill>
                  <a:srgbClr val="0000CC"/>
                </a:solidFill>
              </a:rPr>
              <a:t>AND</a:t>
            </a:r>
            <a:r>
              <a:rPr lang="en-GB" sz="3600" dirty="0">
                <a:solidFill>
                  <a:srgbClr val="FF0000"/>
                </a:solidFill>
              </a:rPr>
              <a:t> </a:t>
            </a:r>
            <a:br>
              <a:rPr lang="en-GB" sz="3600" dirty="0">
                <a:solidFill>
                  <a:srgbClr val="FF0000"/>
                </a:solidFill>
              </a:rPr>
            </a:br>
            <a:r>
              <a:rPr lang="en-GB" sz="3600" dirty="0">
                <a:solidFill>
                  <a:srgbClr val="FF0000"/>
                </a:solidFill>
              </a:rPr>
              <a:t>REMEDIAL ACTION BEING TAKEN</a:t>
            </a:r>
          </a:p>
        </p:txBody>
      </p:sp>
      <p:sp>
        <p:nvSpPr>
          <p:cNvPr id="3" name="Content Placeholder 2">
            <a:extLst>
              <a:ext uri="{FF2B5EF4-FFF2-40B4-BE49-F238E27FC236}">
                <a16:creationId xmlns:a16="http://schemas.microsoft.com/office/drawing/2014/main" id="{9A4A3919-B3EC-62B2-D575-BA792139B21B}"/>
              </a:ext>
            </a:extLst>
          </p:cNvPr>
          <p:cNvSpPr>
            <a:spLocks noGrp="1"/>
          </p:cNvSpPr>
          <p:nvPr>
            <p:ph idx="1"/>
          </p:nvPr>
        </p:nvSpPr>
        <p:spPr>
          <a:xfrm>
            <a:off x="838200" y="2597425"/>
            <a:ext cx="10515600" cy="3579537"/>
          </a:xfrm>
        </p:spPr>
        <p:txBody>
          <a:bodyPr/>
          <a:lstStyle/>
          <a:p>
            <a:r>
              <a:rPr lang="en-GB" dirty="0"/>
              <a:t>1. Tracking complaint cases for any delays and advising Team Managers </a:t>
            </a:r>
          </a:p>
          <a:p>
            <a:r>
              <a:rPr lang="en-GB" dirty="0"/>
              <a:t>2. Collating Data </a:t>
            </a:r>
          </a:p>
          <a:p>
            <a:r>
              <a:rPr lang="en-GB" dirty="0"/>
              <a:t>3. Identifying Learning</a:t>
            </a:r>
          </a:p>
          <a:p>
            <a:r>
              <a:rPr lang="en-GB" dirty="0"/>
              <a:t>4. Training being given to all Adult Social Work Teams</a:t>
            </a:r>
          </a:p>
          <a:p>
            <a:r>
              <a:rPr lang="en-GB" dirty="0"/>
              <a:t>5. Weekly Reporting on all complaint cases to SMT/DMT</a:t>
            </a:r>
          </a:p>
        </p:txBody>
      </p:sp>
      <p:sp>
        <p:nvSpPr>
          <p:cNvPr id="4" name="Footer Placeholder 3">
            <a:extLst>
              <a:ext uri="{FF2B5EF4-FFF2-40B4-BE49-F238E27FC236}">
                <a16:creationId xmlns:a16="http://schemas.microsoft.com/office/drawing/2014/main" id="{8F16FD3A-2779-B5D8-393F-EE1F38B0C341}"/>
              </a:ext>
            </a:extLst>
          </p:cNvPr>
          <p:cNvSpPr>
            <a:spLocks noGrp="1"/>
          </p:cNvSpPr>
          <p:nvPr>
            <p:ph type="ftr" sz="quarter" idx="11"/>
          </p:nvPr>
        </p:nvSpPr>
        <p:spPr/>
        <p:txBody>
          <a:bodyPr/>
          <a:lstStyle/>
          <a:p>
            <a:r>
              <a:rPr lang="en-GB"/>
              <a:t>0924 LGO CASES KHK</a:t>
            </a:r>
          </a:p>
        </p:txBody>
      </p:sp>
    </p:spTree>
    <p:extLst>
      <p:ext uri="{BB962C8B-B14F-4D97-AF65-F5344CB8AC3E}">
        <p14:creationId xmlns:p14="http://schemas.microsoft.com/office/powerpoint/2010/main" val="3586375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3545C-2518-5097-6726-B21332852ADE}"/>
              </a:ext>
            </a:extLst>
          </p:cNvPr>
          <p:cNvSpPr>
            <a:spLocks noGrp="1"/>
          </p:cNvSpPr>
          <p:nvPr>
            <p:ph type="title"/>
          </p:nvPr>
        </p:nvSpPr>
        <p:spPr/>
        <p:txBody>
          <a:bodyPr>
            <a:normAutofit fontScale="90000"/>
          </a:bodyPr>
          <a:lstStyle/>
          <a:p>
            <a:pPr algn="ctr"/>
            <a:r>
              <a:rPr lang="en-GB" sz="5400" dirty="0">
                <a:solidFill>
                  <a:srgbClr val="0000CC"/>
                </a:solidFill>
              </a:rPr>
              <a:t>To Assist in bringing down the LGO case numbers we have put in place</a:t>
            </a:r>
          </a:p>
        </p:txBody>
      </p:sp>
      <p:sp>
        <p:nvSpPr>
          <p:cNvPr id="3" name="Content Placeholder 2">
            <a:extLst>
              <a:ext uri="{FF2B5EF4-FFF2-40B4-BE49-F238E27FC236}">
                <a16:creationId xmlns:a16="http://schemas.microsoft.com/office/drawing/2014/main" id="{18B733AD-C66B-543F-DD61-CD61DBEEA2D3}"/>
              </a:ext>
            </a:extLst>
          </p:cNvPr>
          <p:cNvSpPr>
            <a:spLocks noGrp="1"/>
          </p:cNvSpPr>
          <p:nvPr>
            <p:ph idx="1"/>
          </p:nvPr>
        </p:nvSpPr>
        <p:spPr/>
        <p:txBody>
          <a:bodyPr>
            <a:normAutofit fontScale="92500"/>
          </a:bodyPr>
          <a:lstStyle/>
          <a:p>
            <a:pPr marL="0" indent="0" algn="ctr">
              <a:buNone/>
            </a:pPr>
            <a:r>
              <a:rPr lang="en-GB" sz="6600" dirty="0">
                <a:solidFill>
                  <a:srgbClr val="00B050"/>
                </a:solidFill>
              </a:rPr>
              <a:t>A Dedicated Compliance Resource to Track, Review, Challenge, Report and Train the Teams for Complaint Cases before they become LGO Cases</a:t>
            </a:r>
          </a:p>
          <a:p>
            <a:endParaRPr lang="en-GB" dirty="0"/>
          </a:p>
          <a:p>
            <a:pPr marL="0" indent="0" algn="ctr">
              <a:buNone/>
            </a:pPr>
            <a:endParaRPr lang="en-GB" dirty="0"/>
          </a:p>
        </p:txBody>
      </p:sp>
      <p:sp>
        <p:nvSpPr>
          <p:cNvPr id="4" name="Footer Placeholder 3">
            <a:extLst>
              <a:ext uri="{FF2B5EF4-FFF2-40B4-BE49-F238E27FC236}">
                <a16:creationId xmlns:a16="http://schemas.microsoft.com/office/drawing/2014/main" id="{324DF65A-6163-77A8-81DC-96F68BD28A52}"/>
              </a:ext>
            </a:extLst>
          </p:cNvPr>
          <p:cNvSpPr>
            <a:spLocks noGrp="1"/>
          </p:cNvSpPr>
          <p:nvPr>
            <p:ph type="ftr" sz="quarter" idx="11"/>
          </p:nvPr>
        </p:nvSpPr>
        <p:spPr/>
        <p:txBody>
          <a:bodyPr/>
          <a:lstStyle/>
          <a:p>
            <a:r>
              <a:rPr lang="en-GB"/>
              <a:t>0924 LGO CASES KHK</a:t>
            </a:r>
          </a:p>
        </p:txBody>
      </p:sp>
    </p:spTree>
    <p:extLst>
      <p:ext uri="{BB962C8B-B14F-4D97-AF65-F5344CB8AC3E}">
        <p14:creationId xmlns:p14="http://schemas.microsoft.com/office/powerpoint/2010/main" val="940783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49C2A-7C86-08E1-75F3-81EA52049AE7}"/>
              </a:ext>
            </a:extLst>
          </p:cNvPr>
          <p:cNvSpPr>
            <a:spLocks noGrp="1"/>
          </p:cNvSpPr>
          <p:nvPr>
            <p:ph type="title"/>
          </p:nvPr>
        </p:nvSpPr>
        <p:spPr>
          <a:xfrm>
            <a:off x="838200" y="378377"/>
            <a:ext cx="10515600" cy="1325563"/>
          </a:xfrm>
        </p:spPr>
        <p:txBody>
          <a:bodyPr>
            <a:noAutofit/>
          </a:bodyPr>
          <a:lstStyle/>
          <a:p>
            <a:pPr algn="ctr"/>
            <a:r>
              <a:rPr lang="en-GB" sz="4800" dirty="0">
                <a:solidFill>
                  <a:srgbClr val="FF0000"/>
                </a:solidFill>
              </a:rPr>
              <a:t>To Assist in bringing down the LGO case numbers we have put in place</a:t>
            </a:r>
          </a:p>
        </p:txBody>
      </p:sp>
      <p:sp>
        <p:nvSpPr>
          <p:cNvPr id="3" name="Content Placeholder 2">
            <a:extLst>
              <a:ext uri="{FF2B5EF4-FFF2-40B4-BE49-F238E27FC236}">
                <a16:creationId xmlns:a16="http://schemas.microsoft.com/office/drawing/2014/main" id="{242CDBEE-ED12-382D-83DA-F1C5E349A6A3}"/>
              </a:ext>
            </a:extLst>
          </p:cNvPr>
          <p:cNvSpPr>
            <a:spLocks noGrp="1"/>
          </p:cNvSpPr>
          <p:nvPr>
            <p:ph idx="1"/>
          </p:nvPr>
        </p:nvSpPr>
        <p:spPr/>
        <p:txBody>
          <a:bodyPr>
            <a:normAutofit/>
          </a:bodyPr>
          <a:lstStyle/>
          <a:p>
            <a:r>
              <a:rPr lang="en-GB" sz="5400" dirty="0">
                <a:solidFill>
                  <a:srgbClr val="00B050"/>
                </a:solidFill>
              </a:rPr>
              <a:t>We have also asked each Head of Service to follow up on any Actions given in the  Outcomes from and disseminate via team meetings and training to their services.</a:t>
            </a:r>
          </a:p>
        </p:txBody>
      </p:sp>
      <p:sp>
        <p:nvSpPr>
          <p:cNvPr id="4" name="Footer Placeholder 3">
            <a:extLst>
              <a:ext uri="{FF2B5EF4-FFF2-40B4-BE49-F238E27FC236}">
                <a16:creationId xmlns:a16="http://schemas.microsoft.com/office/drawing/2014/main" id="{EE5E342D-3E44-485F-E57A-1700187B5DDA}"/>
              </a:ext>
            </a:extLst>
          </p:cNvPr>
          <p:cNvSpPr>
            <a:spLocks noGrp="1"/>
          </p:cNvSpPr>
          <p:nvPr>
            <p:ph type="ftr" sz="quarter" idx="11"/>
          </p:nvPr>
        </p:nvSpPr>
        <p:spPr/>
        <p:txBody>
          <a:bodyPr/>
          <a:lstStyle/>
          <a:p>
            <a:r>
              <a:rPr lang="en-GB"/>
              <a:t>0924 LGO CASES KHK</a:t>
            </a:r>
          </a:p>
        </p:txBody>
      </p:sp>
    </p:spTree>
    <p:extLst>
      <p:ext uri="{BB962C8B-B14F-4D97-AF65-F5344CB8AC3E}">
        <p14:creationId xmlns:p14="http://schemas.microsoft.com/office/powerpoint/2010/main" val="1174441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92C5CB5192654B93E99F88C6F7615D" ma:contentTypeVersion="9" ma:contentTypeDescription="Create a new document." ma:contentTypeScope="" ma:versionID="35e449b5ff02d654f40f6053f8a8632c">
  <xsd:schema xmlns:xsd="http://www.w3.org/2001/XMLSchema" xmlns:xs="http://www.w3.org/2001/XMLSchema" xmlns:p="http://schemas.microsoft.com/office/2006/metadata/properties" xmlns:ns1="f2b78acb-a125-42ee-931d-35b42eaca4cf" xmlns:ns2="9d8c55cd-a657-4cc1-8e9c-77bded255c10" xmlns:ns4="b34f5230-394b-4371-a178-630cff3ff969" targetNamespace="http://schemas.microsoft.com/office/2006/metadata/properties" ma:root="true" ma:fieldsID="ecadc92ba31bc7b25d0c402c4b5f9e32" ns1:_="" ns2:_="" ns4:_="">
    <xsd:import namespace="f2b78acb-a125-42ee-931d-35b42eaca4cf"/>
    <xsd:import namespace="9d8c55cd-a657-4cc1-8e9c-77bded255c10"/>
    <xsd:import namespace="b34f5230-394b-4371-a178-630cff3ff969"/>
    <xsd:element name="properties">
      <xsd:complexType>
        <xsd:sequence>
          <xsd:element name="documentManagement">
            <xsd:complexType>
              <xsd:all>
                <xsd:element ref="ns1:Document_x0020_Description" minOccurs="0"/>
                <xsd:element ref="ns2:Policy_x0020_and_x0020_Proceedure_x0020_Name" minOccurs="0"/>
                <xsd:element ref="ns1:TaxCatchAll" minOccurs="0"/>
                <xsd:element ref="ns1:TaxCatchAllLabel" minOccurs="0"/>
                <xsd:element ref="ns4:MediaServiceMetadata" minOccurs="0"/>
                <xsd:element ref="ns4:MediaServiceFastMetadata" minOccurs="0"/>
                <xsd:element ref="ns4:MediaServiceAutoKeyPoints" minOccurs="0"/>
                <xsd:element ref="ns4:MediaServiceKeyPoints" minOccurs="0"/>
                <xsd:element ref="ns4:MediaServiceObjectDetectorVersion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b78acb-a125-42ee-931d-35b42eaca4cf" elementFormDefault="qualified">
    <xsd:import namespace="http://schemas.microsoft.com/office/2006/documentManagement/types"/>
    <xsd:import namespace="http://schemas.microsoft.com/office/infopath/2007/PartnerControls"/>
    <xsd:element name="Document_x0020_Description" ma:index="0" nillable="true" ma:displayName="Document Description" ma:internalName="Document_x0020_Description">
      <xsd:simpleType>
        <xsd:restriction base="dms:Note">
          <xsd:maxLength value="255"/>
        </xsd:restriction>
      </xsd:simpleType>
    </xsd:element>
    <xsd:element name="TaxCatchAll" ma:index="6" nillable="true" ma:displayName="Taxonomy Catch All Column" ma:hidden="true" ma:list="{34e263a4-83f7-4dd7-9afc-55907b5e55ea}" ma:internalName="TaxCatchAll" ma:showField="CatchAllData" ma:web="f7120003-6b56-41f5-81af-107dfe9b07ca">
      <xsd:complexType>
        <xsd:complexContent>
          <xsd:extension base="dms:MultiChoiceLookup">
            <xsd:sequence>
              <xsd:element name="Value" type="dms:Lookup" maxOccurs="unbounded" minOccurs="0" nillable="true"/>
            </xsd:sequence>
          </xsd:extension>
        </xsd:complexContent>
      </xsd:complexType>
    </xsd:element>
    <xsd:element name="TaxCatchAllLabel" ma:index="7" nillable="true" ma:displayName="Taxonomy Catch All Column1" ma:hidden="true" ma:list="{34e263a4-83f7-4dd7-9afc-55907b5e55ea}" ma:internalName="TaxCatchAllLabel" ma:readOnly="true" ma:showField="CatchAllDataLabel" ma:web="f7120003-6b56-41f5-81af-107dfe9b07c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d8c55cd-a657-4cc1-8e9c-77bded255c10" elementFormDefault="qualified">
    <xsd:import namespace="http://schemas.microsoft.com/office/2006/documentManagement/types"/>
    <xsd:import namespace="http://schemas.microsoft.com/office/infopath/2007/PartnerControls"/>
    <xsd:element name="Policy_x0020_and_x0020_Proceedure_x0020_Name" ma:index="1" nillable="true" ma:displayName="Policy and Proceedure Name" ma:format="Dropdown" ma:internalName="Policy_x0020_and_x0020_Proceedure_x0020_Name">
      <xsd:simpleType>
        <xsd:restriction base="dms:Choice">
          <xsd:enumeration value="Active Lives"/>
          <xsd:enumeration value="ASCH Panel Processes"/>
          <xsd:enumeration value="ASC Trading Standards Guidance"/>
          <xsd:enumeration value="Attending the Coroner’s Court"/>
          <xsd:enumeration value="Master Tri.x Spreadsheet"/>
          <xsd:enumeration value="Community Care - Useful Documents"/>
          <xsd:enumeration value="Continuing Health Care"/>
          <xsd:enumeration value="Corporate Policy and Strategy"/>
          <xsd:enumeration value="Values and Ethics"/>
          <xsd:enumeration value="Communication, Recording and Information"/>
          <xsd:enumeration value="Safeguarding Guidance, Forms and Process"/>
          <xsd:enumeration value="Mental Capacity/ DoLS Resources and Section 117 Services"/>
          <xsd:enumeration value="Mental Health"/>
          <xsd:enumeration value="Out of Borough Placement"/>
          <xsd:enumeration value="Quality Assurance"/>
          <xsd:enumeration value="Risk and Safety Management"/>
          <xsd:enumeration value="Reablement and A&amp;E Liaison Service"/>
          <xsd:enumeration value="Telecare and Careline Plus"/>
          <xsd:enumeration value="Transport Policy"/>
          <xsd:enumeration value="All Occupational Therapy Resources, Forms and Guidance"/>
          <xsd:enumeration value="Arranging Services and Commissioning"/>
          <xsd:enumeration value="Team Process Overview Flowcharts"/>
          <xsd:enumeration value="Assessment Planning and Review"/>
          <xsd:enumeration value="IT Processes"/>
          <xsd:enumeration value="Screening for Social Services and Visual Impairment Certification"/>
          <xsd:enumeration value="Calculating Personal Budgets"/>
          <xsd:enumeration value="Direct Payments"/>
          <xsd:enumeration value="Finance"/>
          <xsd:enumeration value="Case Closure"/>
          <xsd:enumeration value="Referral Information"/>
          <xsd:enumeration value="Shared Lives"/>
          <xsd:enumeration value="Staying Put"/>
          <xsd:enumeration value="Team Protocols"/>
          <xsd:enumeration value="Training and Development (Inc. Students)"/>
          <xsd:enumeration value="Transition Service"/>
          <xsd:enumeration value="Workforce Policies and Information"/>
          <xsd:enumeration value="Extra Care"/>
          <xsd:enumeration value="Service User Financial Management Team"/>
          <xsd:enumeration value="Compliance"/>
        </xsd:restriction>
      </xsd:simpleType>
    </xsd:element>
  </xsd:schema>
  <xsd:schema xmlns:xsd="http://www.w3.org/2001/XMLSchema" xmlns:xs="http://www.w3.org/2001/XMLSchema" xmlns:dms="http://schemas.microsoft.com/office/2006/documentManagement/types" xmlns:pc="http://schemas.microsoft.com/office/infopath/2007/PartnerControls" targetNamespace="b34f5230-394b-4371-a178-630cff3ff9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2"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c265c3e7-f7ae-4ea0-b3f5-7c0024770d98"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f2b78acb-a125-42ee-931d-35b42eaca4cf" xsi:nil="true"/>
    <Document_x0020_Description xmlns="f2b78acb-a125-42ee-931d-35b42eaca4cf" xsi:nil="true"/>
    <Policy_x0020_and_x0020_Proceedure_x0020_Name xmlns="9d8c55cd-a657-4cc1-8e9c-77bded255c10">Compliance</Policy_x0020_and_x0020_Proceedure_x0020_Name>
  </documentManagement>
</p:properties>
</file>

<file path=customXml/itemProps1.xml><?xml version="1.0" encoding="utf-8"?>
<ds:datastoreItem xmlns:ds="http://schemas.openxmlformats.org/officeDocument/2006/customXml" ds:itemID="{6578E612-E83B-4335-A883-B986AB8CDA8B}"/>
</file>

<file path=customXml/itemProps2.xml><?xml version="1.0" encoding="utf-8"?>
<ds:datastoreItem xmlns:ds="http://schemas.openxmlformats.org/officeDocument/2006/customXml" ds:itemID="{B5A32022-0632-4682-8F1B-29BA01AFCBD9}"/>
</file>

<file path=customXml/itemProps3.xml><?xml version="1.0" encoding="utf-8"?>
<ds:datastoreItem xmlns:ds="http://schemas.openxmlformats.org/officeDocument/2006/customXml" ds:itemID="{76783226-CAA6-42A8-801C-3482FCEC3548}"/>
</file>

<file path=customXml/itemProps4.xml><?xml version="1.0" encoding="utf-8"?>
<ds:datastoreItem xmlns:ds="http://schemas.openxmlformats.org/officeDocument/2006/customXml" ds:itemID="{DA13B838-225A-4ADD-8690-466BF4B920E2}"/>
</file>

<file path=docProps/app.xml><?xml version="1.0" encoding="utf-8"?>
<Properties xmlns="http://schemas.openxmlformats.org/officeDocument/2006/extended-properties" xmlns:vt="http://schemas.openxmlformats.org/officeDocument/2006/docPropsVTypes">
  <TotalTime>456</TotalTime>
  <Words>427</Words>
  <Application>Microsoft Office PowerPoint</Application>
  <PresentationFormat>Widescreen</PresentationFormat>
  <Paragraphs>81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LOCAL GOVERNMENT OMBUDSMAN CASES SUMMARY OF THE LAST THREE YEARS</vt:lpstr>
      <vt:lpstr>INTRODUCTION</vt:lpstr>
      <vt:lpstr>This slide show cases recorded  from April 2021</vt:lpstr>
      <vt:lpstr>This slide shows the outcomes of the cases</vt:lpstr>
      <vt:lpstr>Compensation paid</vt:lpstr>
      <vt:lpstr>THEMES</vt:lpstr>
      <vt:lpstr>PUTTING THINGS RIGHT  AND  REMEDIAL ACTION BEING TAKEN</vt:lpstr>
      <vt:lpstr>To Assist in bringing down the LGO case numbers we have put in place</vt:lpstr>
      <vt:lpstr>To Assist in bringing down the LGO case numbers we have put in place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Presented by John Smith     September 2013</dc:title>
  <dc:creator>Baxter, Caroline</dc:creator>
  <cp:lastModifiedBy>Hefferman-King, Kay</cp:lastModifiedBy>
  <cp:revision>14</cp:revision>
  <dcterms:created xsi:type="dcterms:W3CDTF">2022-03-28T15:15:25Z</dcterms:created>
  <dcterms:modified xsi:type="dcterms:W3CDTF">2024-09-24T10:49:49Z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0x010100B992C5CB5192654B93E99F88C6F7615D</vt:lpwstr>
  </property>
</Properties>
</file>