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5"/>
  </p:notesMasterIdLst>
  <p:handoutMasterIdLst>
    <p:handoutMasterId r:id="rId66"/>
  </p:handoutMasterIdLst>
  <p:sldIdLst>
    <p:sldId id="269" r:id="rId5"/>
    <p:sldId id="270" r:id="rId6"/>
    <p:sldId id="271" r:id="rId7"/>
    <p:sldId id="272" r:id="rId8"/>
    <p:sldId id="273" r:id="rId9"/>
    <p:sldId id="274" r:id="rId10"/>
    <p:sldId id="278" r:id="rId11"/>
    <p:sldId id="293" r:id="rId12"/>
    <p:sldId id="294" r:id="rId13"/>
    <p:sldId id="277" r:id="rId14"/>
    <p:sldId id="288" r:id="rId15"/>
    <p:sldId id="289" r:id="rId16"/>
    <p:sldId id="290" r:id="rId17"/>
    <p:sldId id="291" r:id="rId18"/>
    <p:sldId id="281" r:id="rId19"/>
    <p:sldId id="282" r:id="rId20"/>
    <p:sldId id="333" r:id="rId21"/>
    <p:sldId id="334" r:id="rId22"/>
    <p:sldId id="332" r:id="rId23"/>
    <p:sldId id="335" r:id="rId24"/>
    <p:sldId id="275" r:id="rId25"/>
    <p:sldId id="283" r:id="rId26"/>
    <p:sldId id="285" r:id="rId27"/>
    <p:sldId id="323" r:id="rId28"/>
    <p:sldId id="325" r:id="rId29"/>
    <p:sldId id="324" r:id="rId30"/>
    <p:sldId id="305" r:id="rId31"/>
    <p:sldId id="331" r:id="rId32"/>
    <p:sldId id="330" r:id="rId33"/>
    <p:sldId id="320" r:id="rId34"/>
    <p:sldId id="309" r:id="rId35"/>
    <p:sldId id="287" r:id="rId36"/>
    <p:sldId id="295" r:id="rId37"/>
    <p:sldId id="336" r:id="rId38"/>
    <p:sldId id="304" r:id="rId39"/>
    <p:sldId id="286" r:id="rId40"/>
    <p:sldId id="296" r:id="rId41"/>
    <p:sldId id="297" r:id="rId42"/>
    <p:sldId id="299" r:id="rId43"/>
    <p:sldId id="319" r:id="rId44"/>
    <p:sldId id="300" r:id="rId45"/>
    <p:sldId id="302" r:id="rId46"/>
    <p:sldId id="301" r:id="rId47"/>
    <p:sldId id="315" r:id="rId48"/>
    <p:sldId id="316" r:id="rId49"/>
    <p:sldId id="303" r:id="rId50"/>
    <p:sldId id="317" r:id="rId51"/>
    <p:sldId id="318" r:id="rId52"/>
    <p:sldId id="338" r:id="rId53"/>
    <p:sldId id="308" r:id="rId54"/>
    <p:sldId id="310" r:id="rId55"/>
    <p:sldId id="311" r:id="rId56"/>
    <p:sldId id="313" r:id="rId57"/>
    <p:sldId id="314" r:id="rId58"/>
    <p:sldId id="321" r:id="rId59"/>
    <p:sldId id="339" r:id="rId60"/>
    <p:sldId id="312" r:id="rId61"/>
    <p:sldId id="322" r:id="rId62"/>
    <p:sldId id="337" r:id="rId63"/>
    <p:sldId id="276" r:id="rId64"/>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8F7"/>
    <a:srgbClr val="34737A"/>
    <a:srgbClr val="78C486"/>
    <a:srgbClr val="C091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87" d="100"/>
          <a:sy n="87" d="100"/>
        </p:scale>
        <p:origin x="534" y="90"/>
      </p:cViewPr>
      <p:guideLst/>
    </p:cSldViewPr>
  </p:slideViewPr>
  <p:notesTextViewPr>
    <p:cViewPr>
      <p:scale>
        <a:sx n="1" d="1"/>
        <a:sy n="1" d="1"/>
      </p:scale>
      <p:origin x="0" y="0"/>
    </p:cViewPr>
  </p:notesTextViewPr>
  <p:notesViewPr>
    <p:cSldViewPr snapToGrid="0">
      <p:cViewPr varScale="1">
        <p:scale>
          <a:sx n="88" d="100"/>
          <a:sy n="88" d="100"/>
        </p:scale>
        <p:origin x="574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5F109B-D821-4B42-BD93-EE45ABB34945}" type="doc">
      <dgm:prSet loTypeId="urn:microsoft.com/office/officeart/2005/8/layout/venn1" loCatId="relationship" qsTypeId="urn:microsoft.com/office/officeart/2005/8/quickstyle/simple1" qsCatId="simple" csTypeId="urn:microsoft.com/office/officeart/2005/8/colors/colorful4" csCatId="colorful" phldr="1"/>
      <dgm:spPr/>
    </dgm:pt>
    <dgm:pt modelId="{A2CA1B8B-D12F-412F-A41B-96F698486B51}">
      <dgm:prSet phldrT="[Text]" custT="1"/>
      <dgm:spPr/>
      <dgm:t>
        <a:bodyPr/>
        <a:lstStyle/>
        <a:p>
          <a:r>
            <a:rPr lang="en-GB" sz="3200" b="1" dirty="0" smtClean="0"/>
            <a:t>Respect</a:t>
          </a:r>
          <a:endParaRPr lang="en-GB" sz="3200" b="1" dirty="0"/>
        </a:p>
      </dgm:t>
    </dgm:pt>
    <dgm:pt modelId="{E93708C7-5EA9-40E4-B4A9-C4484D37A929}" type="parTrans" cxnId="{54BA3337-BBAC-4A8C-B810-A9C12064504B}">
      <dgm:prSet/>
      <dgm:spPr/>
      <dgm:t>
        <a:bodyPr/>
        <a:lstStyle/>
        <a:p>
          <a:endParaRPr lang="en-GB" sz="3200"/>
        </a:p>
      </dgm:t>
    </dgm:pt>
    <dgm:pt modelId="{94016A18-4727-407E-85DD-B0102CDF006E}" type="sibTrans" cxnId="{54BA3337-BBAC-4A8C-B810-A9C12064504B}">
      <dgm:prSet/>
      <dgm:spPr/>
      <dgm:t>
        <a:bodyPr/>
        <a:lstStyle/>
        <a:p>
          <a:endParaRPr lang="en-GB" sz="3200"/>
        </a:p>
      </dgm:t>
    </dgm:pt>
    <dgm:pt modelId="{C3E6DC44-B19B-406A-8B89-897018609A51}">
      <dgm:prSet phldrT="[Text]" custT="1"/>
      <dgm:spPr/>
      <dgm:t>
        <a:bodyPr/>
        <a:lstStyle/>
        <a:p>
          <a:r>
            <a:rPr lang="en-GB" sz="3200" b="1" dirty="0" smtClean="0"/>
            <a:t>Spirit of the session</a:t>
          </a:r>
          <a:endParaRPr lang="en-GB" sz="3200" b="1" dirty="0"/>
        </a:p>
      </dgm:t>
    </dgm:pt>
    <dgm:pt modelId="{AE6DDA2C-28FD-4A43-B27E-F059DDD0D772}" type="parTrans" cxnId="{6CDA3F9B-571F-403F-B8BD-71EDCF2782E9}">
      <dgm:prSet/>
      <dgm:spPr/>
      <dgm:t>
        <a:bodyPr/>
        <a:lstStyle/>
        <a:p>
          <a:endParaRPr lang="en-GB" sz="3200"/>
        </a:p>
      </dgm:t>
    </dgm:pt>
    <dgm:pt modelId="{9560171D-A246-4935-9B39-9CCC1E7C5A16}" type="sibTrans" cxnId="{6CDA3F9B-571F-403F-B8BD-71EDCF2782E9}">
      <dgm:prSet/>
      <dgm:spPr/>
      <dgm:t>
        <a:bodyPr/>
        <a:lstStyle/>
        <a:p>
          <a:endParaRPr lang="en-GB" sz="3200"/>
        </a:p>
      </dgm:t>
    </dgm:pt>
    <dgm:pt modelId="{695BA130-D982-49CD-A742-E7048F571631}">
      <dgm:prSet phldrT="[Text]" custT="1"/>
      <dgm:spPr/>
      <dgm:t>
        <a:bodyPr anchor="ctr" anchorCtr="0"/>
        <a:lstStyle/>
        <a:p>
          <a:r>
            <a:rPr lang="en-GB" sz="3000" b="1" dirty="0" smtClean="0"/>
            <a:t>Confidentiality</a:t>
          </a:r>
          <a:endParaRPr lang="en-GB" sz="3000" b="1" dirty="0"/>
        </a:p>
      </dgm:t>
    </dgm:pt>
    <dgm:pt modelId="{8F7EAC12-25A3-483D-9C10-AB87777AFFD9}" type="parTrans" cxnId="{43420EBE-E700-40A1-8E3C-9C8C51BBD181}">
      <dgm:prSet/>
      <dgm:spPr/>
      <dgm:t>
        <a:bodyPr/>
        <a:lstStyle/>
        <a:p>
          <a:endParaRPr lang="en-GB" sz="3200"/>
        </a:p>
      </dgm:t>
    </dgm:pt>
    <dgm:pt modelId="{FE1F7E2E-D84A-4428-AA66-27986AC38CE1}" type="sibTrans" cxnId="{43420EBE-E700-40A1-8E3C-9C8C51BBD181}">
      <dgm:prSet/>
      <dgm:spPr/>
      <dgm:t>
        <a:bodyPr/>
        <a:lstStyle/>
        <a:p>
          <a:endParaRPr lang="en-GB" sz="3200"/>
        </a:p>
      </dgm:t>
    </dgm:pt>
    <dgm:pt modelId="{3ECF87A8-549F-45E5-9130-D74A492F1CE6}" type="pres">
      <dgm:prSet presAssocID="{305F109B-D821-4B42-BD93-EE45ABB34945}" presName="compositeShape" presStyleCnt="0">
        <dgm:presLayoutVars>
          <dgm:chMax val="7"/>
          <dgm:dir/>
          <dgm:resizeHandles val="exact"/>
        </dgm:presLayoutVars>
      </dgm:prSet>
      <dgm:spPr/>
    </dgm:pt>
    <dgm:pt modelId="{0CD56457-7CD3-4ABA-8220-E6FA845D081D}" type="pres">
      <dgm:prSet presAssocID="{A2CA1B8B-D12F-412F-A41B-96F698486B51}" presName="circ1" presStyleLbl="vennNode1" presStyleIdx="0" presStyleCnt="3" custScaleX="109274" custScaleY="109274" custLinFactNeighborX="-330" custLinFactNeighborY="3630"/>
      <dgm:spPr/>
      <dgm:t>
        <a:bodyPr/>
        <a:lstStyle/>
        <a:p>
          <a:endParaRPr lang="en-GB"/>
        </a:p>
      </dgm:t>
    </dgm:pt>
    <dgm:pt modelId="{346AA0BD-2337-4ADF-BA1B-F120AC6F1F57}" type="pres">
      <dgm:prSet presAssocID="{A2CA1B8B-D12F-412F-A41B-96F698486B51}" presName="circ1Tx" presStyleLbl="revTx" presStyleIdx="0" presStyleCnt="0">
        <dgm:presLayoutVars>
          <dgm:chMax val="0"/>
          <dgm:chPref val="0"/>
          <dgm:bulletEnabled val="1"/>
        </dgm:presLayoutVars>
      </dgm:prSet>
      <dgm:spPr/>
      <dgm:t>
        <a:bodyPr/>
        <a:lstStyle/>
        <a:p>
          <a:endParaRPr lang="en-GB"/>
        </a:p>
      </dgm:t>
    </dgm:pt>
    <dgm:pt modelId="{6EF7E221-AA5F-42DF-9C2B-AA7FA3E28EC2}" type="pres">
      <dgm:prSet presAssocID="{C3E6DC44-B19B-406A-8B89-897018609A51}" presName="circ2" presStyleLbl="vennNode1" presStyleIdx="1" presStyleCnt="3" custScaleX="109274" custScaleY="109274" custLinFactNeighborX="11149" custLinFactNeighborY="2152"/>
      <dgm:spPr/>
      <dgm:t>
        <a:bodyPr/>
        <a:lstStyle/>
        <a:p>
          <a:endParaRPr lang="en-GB"/>
        </a:p>
      </dgm:t>
    </dgm:pt>
    <dgm:pt modelId="{B8648CFE-1D7A-4188-B947-89B3AA051302}" type="pres">
      <dgm:prSet presAssocID="{C3E6DC44-B19B-406A-8B89-897018609A51}" presName="circ2Tx" presStyleLbl="revTx" presStyleIdx="0" presStyleCnt="0">
        <dgm:presLayoutVars>
          <dgm:chMax val="0"/>
          <dgm:chPref val="0"/>
          <dgm:bulletEnabled val="1"/>
        </dgm:presLayoutVars>
      </dgm:prSet>
      <dgm:spPr/>
      <dgm:t>
        <a:bodyPr/>
        <a:lstStyle/>
        <a:p>
          <a:endParaRPr lang="en-GB"/>
        </a:p>
      </dgm:t>
    </dgm:pt>
    <dgm:pt modelId="{9DC69329-CA52-4EF6-AD3D-751DEDAAD5DC}" type="pres">
      <dgm:prSet presAssocID="{695BA130-D982-49CD-A742-E7048F571631}" presName="circ3" presStyleLbl="vennNode1" presStyleIdx="2" presStyleCnt="3" custScaleX="120885" custScaleY="115645" custLinFactNeighborX="-20343" custLinFactNeighborY="363"/>
      <dgm:spPr/>
      <dgm:t>
        <a:bodyPr/>
        <a:lstStyle/>
        <a:p>
          <a:endParaRPr lang="en-GB"/>
        </a:p>
      </dgm:t>
    </dgm:pt>
    <dgm:pt modelId="{17275EA0-CD78-4A9D-8E22-68B1149054DF}" type="pres">
      <dgm:prSet presAssocID="{695BA130-D982-49CD-A742-E7048F571631}" presName="circ3Tx" presStyleLbl="revTx" presStyleIdx="0" presStyleCnt="0">
        <dgm:presLayoutVars>
          <dgm:chMax val="0"/>
          <dgm:chPref val="0"/>
          <dgm:bulletEnabled val="1"/>
        </dgm:presLayoutVars>
      </dgm:prSet>
      <dgm:spPr/>
      <dgm:t>
        <a:bodyPr/>
        <a:lstStyle/>
        <a:p>
          <a:endParaRPr lang="en-GB"/>
        </a:p>
      </dgm:t>
    </dgm:pt>
  </dgm:ptLst>
  <dgm:cxnLst>
    <dgm:cxn modelId="{E9CE6A5E-1228-4376-B65A-21B25B080FBB}" type="presOf" srcId="{695BA130-D982-49CD-A742-E7048F571631}" destId="{17275EA0-CD78-4A9D-8E22-68B1149054DF}" srcOrd="1" destOrd="0" presId="urn:microsoft.com/office/officeart/2005/8/layout/venn1"/>
    <dgm:cxn modelId="{0DD5FB18-3B73-4E27-80E3-B33D4F98852C}" type="presOf" srcId="{695BA130-D982-49CD-A742-E7048F571631}" destId="{9DC69329-CA52-4EF6-AD3D-751DEDAAD5DC}" srcOrd="0" destOrd="0" presId="urn:microsoft.com/office/officeart/2005/8/layout/venn1"/>
    <dgm:cxn modelId="{43420EBE-E700-40A1-8E3C-9C8C51BBD181}" srcId="{305F109B-D821-4B42-BD93-EE45ABB34945}" destId="{695BA130-D982-49CD-A742-E7048F571631}" srcOrd="2" destOrd="0" parTransId="{8F7EAC12-25A3-483D-9C10-AB87777AFFD9}" sibTransId="{FE1F7E2E-D84A-4428-AA66-27986AC38CE1}"/>
    <dgm:cxn modelId="{0DFD2860-0757-47B0-BD59-41BD4CA10762}" type="presOf" srcId="{C3E6DC44-B19B-406A-8B89-897018609A51}" destId="{6EF7E221-AA5F-42DF-9C2B-AA7FA3E28EC2}" srcOrd="0" destOrd="0" presId="urn:microsoft.com/office/officeart/2005/8/layout/venn1"/>
    <dgm:cxn modelId="{54BA3337-BBAC-4A8C-B810-A9C12064504B}" srcId="{305F109B-D821-4B42-BD93-EE45ABB34945}" destId="{A2CA1B8B-D12F-412F-A41B-96F698486B51}" srcOrd="0" destOrd="0" parTransId="{E93708C7-5EA9-40E4-B4A9-C4484D37A929}" sibTransId="{94016A18-4727-407E-85DD-B0102CDF006E}"/>
    <dgm:cxn modelId="{C79339F0-ED98-40E9-AF9F-F7938E7C8DC8}" type="presOf" srcId="{C3E6DC44-B19B-406A-8B89-897018609A51}" destId="{B8648CFE-1D7A-4188-B947-89B3AA051302}" srcOrd="1" destOrd="0" presId="urn:microsoft.com/office/officeart/2005/8/layout/venn1"/>
    <dgm:cxn modelId="{BF7B62B7-A80D-4514-A4E8-638224DFCECE}" type="presOf" srcId="{A2CA1B8B-D12F-412F-A41B-96F698486B51}" destId="{0CD56457-7CD3-4ABA-8220-E6FA845D081D}" srcOrd="0" destOrd="0" presId="urn:microsoft.com/office/officeart/2005/8/layout/venn1"/>
    <dgm:cxn modelId="{55CD7CE4-5D63-4FC0-BD16-CDEDD4E1D7D7}" type="presOf" srcId="{305F109B-D821-4B42-BD93-EE45ABB34945}" destId="{3ECF87A8-549F-45E5-9130-D74A492F1CE6}" srcOrd="0" destOrd="0" presId="urn:microsoft.com/office/officeart/2005/8/layout/venn1"/>
    <dgm:cxn modelId="{6CDA3F9B-571F-403F-B8BD-71EDCF2782E9}" srcId="{305F109B-D821-4B42-BD93-EE45ABB34945}" destId="{C3E6DC44-B19B-406A-8B89-897018609A51}" srcOrd="1" destOrd="0" parTransId="{AE6DDA2C-28FD-4A43-B27E-F059DDD0D772}" sibTransId="{9560171D-A246-4935-9B39-9CCC1E7C5A16}"/>
    <dgm:cxn modelId="{C3062E4C-7672-4554-895F-206F21F20EBD}" type="presOf" srcId="{A2CA1B8B-D12F-412F-A41B-96F698486B51}" destId="{346AA0BD-2337-4ADF-BA1B-F120AC6F1F57}" srcOrd="1" destOrd="0" presId="urn:microsoft.com/office/officeart/2005/8/layout/venn1"/>
    <dgm:cxn modelId="{3ED2EDEE-236C-4364-B47F-027E153C5EA7}" type="presParOf" srcId="{3ECF87A8-549F-45E5-9130-D74A492F1CE6}" destId="{0CD56457-7CD3-4ABA-8220-E6FA845D081D}" srcOrd="0" destOrd="0" presId="urn:microsoft.com/office/officeart/2005/8/layout/venn1"/>
    <dgm:cxn modelId="{35CC083B-2889-47A8-B0C7-4E6B807CA539}" type="presParOf" srcId="{3ECF87A8-549F-45E5-9130-D74A492F1CE6}" destId="{346AA0BD-2337-4ADF-BA1B-F120AC6F1F57}" srcOrd="1" destOrd="0" presId="urn:microsoft.com/office/officeart/2005/8/layout/venn1"/>
    <dgm:cxn modelId="{1CD6C19D-AFC4-4306-93A0-C27F792AA2D2}" type="presParOf" srcId="{3ECF87A8-549F-45E5-9130-D74A492F1CE6}" destId="{6EF7E221-AA5F-42DF-9C2B-AA7FA3E28EC2}" srcOrd="2" destOrd="0" presId="urn:microsoft.com/office/officeart/2005/8/layout/venn1"/>
    <dgm:cxn modelId="{613A6CCD-31E0-485C-A45B-B68389E5F062}" type="presParOf" srcId="{3ECF87A8-549F-45E5-9130-D74A492F1CE6}" destId="{B8648CFE-1D7A-4188-B947-89B3AA051302}" srcOrd="3" destOrd="0" presId="urn:microsoft.com/office/officeart/2005/8/layout/venn1"/>
    <dgm:cxn modelId="{E985CC46-F747-4BA7-BFFD-C1FD8AB417D4}" type="presParOf" srcId="{3ECF87A8-549F-45E5-9130-D74A492F1CE6}" destId="{9DC69329-CA52-4EF6-AD3D-751DEDAAD5DC}" srcOrd="4" destOrd="0" presId="urn:microsoft.com/office/officeart/2005/8/layout/venn1"/>
    <dgm:cxn modelId="{0BB12327-61EF-4B17-92BF-0656E4CAB077}" type="presParOf" srcId="{3ECF87A8-549F-45E5-9130-D74A492F1CE6}" destId="{17275EA0-CD78-4A9D-8E22-68B1149054D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56457-7CD3-4ABA-8220-E6FA845D081D}">
      <dsp:nvSpPr>
        <dsp:cNvPr id="0" name=""/>
        <dsp:cNvSpPr/>
      </dsp:nvSpPr>
      <dsp:spPr>
        <a:xfrm>
          <a:off x="2156746" y="74637"/>
          <a:ext cx="3651486" cy="365148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b="1" kern="1200" dirty="0" smtClean="0"/>
            <a:t>Respect</a:t>
          </a:r>
          <a:endParaRPr lang="en-GB" sz="3200" b="1" kern="1200" dirty="0"/>
        </a:p>
      </dsp:txBody>
      <dsp:txXfrm>
        <a:off x="2643611" y="713647"/>
        <a:ext cx="2677756" cy="1643168"/>
      </dsp:txXfrm>
    </dsp:sp>
    <dsp:sp modelId="{6EF7E221-AA5F-42DF-9C2B-AA7FA3E28EC2}">
      <dsp:nvSpPr>
        <dsp:cNvPr id="0" name=""/>
        <dsp:cNvSpPr/>
      </dsp:nvSpPr>
      <dsp:spPr>
        <a:xfrm>
          <a:off x="3746083" y="2101613"/>
          <a:ext cx="3651486" cy="3651486"/>
        </a:xfrm>
        <a:prstGeom prst="ellipse">
          <a:avLst/>
        </a:prstGeom>
        <a:solidFill>
          <a:schemeClr val="accent4">
            <a:alpha val="50000"/>
            <a:hueOff val="-3817883"/>
            <a:satOff val="23813"/>
            <a:lumOff val="-16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b="1" kern="1200" dirty="0" smtClean="0"/>
            <a:t>Spirit of the session</a:t>
          </a:r>
          <a:endParaRPr lang="en-GB" sz="3200" b="1" kern="1200" dirty="0"/>
        </a:p>
      </dsp:txBody>
      <dsp:txXfrm>
        <a:off x="4862829" y="3044914"/>
        <a:ext cx="2190891" cy="2008317"/>
      </dsp:txXfrm>
    </dsp:sp>
    <dsp:sp modelId="{9DC69329-CA52-4EF6-AD3D-751DEDAAD5DC}">
      <dsp:nvSpPr>
        <dsp:cNvPr id="0" name=""/>
        <dsp:cNvSpPr/>
      </dsp:nvSpPr>
      <dsp:spPr>
        <a:xfrm>
          <a:off x="88242" y="1935383"/>
          <a:ext cx="4039478" cy="3864378"/>
        </a:xfrm>
        <a:prstGeom prst="ellipse">
          <a:avLst/>
        </a:prstGeom>
        <a:solidFill>
          <a:schemeClr val="accent4">
            <a:alpha val="50000"/>
            <a:hueOff val="-7635765"/>
            <a:satOff val="47627"/>
            <a:lumOff val="-3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GB" sz="3000" b="1" kern="1200" dirty="0" smtClean="0"/>
            <a:t>Confidentiality</a:t>
          </a:r>
          <a:endParaRPr lang="en-GB" sz="3000" b="1" kern="1200" dirty="0"/>
        </a:p>
      </dsp:txBody>
      <dsp:txXfrm>
        <a:off x="468626" y="2933681"/>
        <a:ext cx="2423686" cy="21254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E3DF1E4E-3619-4A8C-9F94-34A6BADEAB16}" type="datetimeFigureOut">
              <a:rPr lang="en-GB" smtClean="0"/>
              <a:t>05/03/2020</a:t>
            </a:fld>
            <a:endParaRPr lang="en-GB" dirty="0"/>
          </a:p>
        </p:txBody>
      </p:sp>
      <p:sp>
        <p:nvSpPr>
          <p:cNvPr id="4" name="Footer Placeholder 3"/>
          <p:cNvSpPr>
            <a:spLocks noGrp="1"/>
          </p:cNvSpPr>
          <p:nvPr>
            <p:ph type="ftr" sz="quarter" idx="2"/>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971" y="9377318"/>
            <a:ext cx="2921582" cy="495347"/>
          </a:xfrm>
          <a:prstGeom prst="rect">
            <a:avLst/>
          </a:prstGeom>
        </p:spPr>
        <p:txBody>
          <a:bodyPr vert="horz" lIns="91440" tIns="45720" rIns="91440" bIns="45720" rtlCol="0" anchor="b"/>
          <a:lstStyle>
            <a:lvl1pPr algn="r">
              <a:defRPr sz="1200"/>
            </a:lvl1pPr>
          </a:lstStyle>
          <a:p>
            <a:fld id="{D5C8975F-1E05-4F78-A51A-1A9D6F3B813A}" type="slidenum">
              <a:rPr lang="en-GB" smtClean="0"/>
              <a:t>‹#›</a:t>
            </a:fld>
            <a:endParaRPr lang="en-GB" dirty="0"/>
          </a:p>
        </p:txBody>
      </p:sp>
    </p:spTree>
    <p:extLst>
      <p:ext uri="{BB962C8B-B14F-4D97-AF65-F5344CB8AC3E}">
        <p14:creationId xmlns:p14="http://schemas.microsoft.com/office/powerpoint/2010/main" val="3031240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5DEA4829-89B2-4AA8-A4CE-5E0CAAC21F0C}" type="datetimeFigureOut">
              <a:rPr lang="en-GB" smtClean="0"/>
              <a:t>05/03/2020</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0C83BC39-70A8-42F1-A707-6B37BA8F31B6}" type="slidenum">
              <a:rPr lang="en-GB" smtClean="0"/>
              <a:t>‹#›</a:t>
            </a:fld>
            <a:endParaRPr lang="en-GB" dirty="0"/>
          </a:p>
        </p:txBody>
      </p:sp>
    </p:spTree>
    <p:extLst>
      <p:ext uri="{BB962C8B-B14F-4D97-AF65-F5344CB8AC3E}">
        <p14:creationId xmlns:p14="http://schemas.microsoft.com/office/powerpoint/2010/main" val="136073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39940" name="Header Placeholder 4"/>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dirty="0" smtClean="0">
                <a:ea typeface="ＭＳ Ｐゴシック" pitchFamily="34" charset="-128"/>
              </a:rPr>
              <a:t>Designated Safeguarding Lead Training</a:t>
            </a:r>
          </a:p>
        </p:txBody>
      </p:sp>
    </p:spTree>
    <p:extLst>
      <p:ext uri="{BB962C8B-B14F-4D97-AF65-F5344CB8AC3E}">
        <p14:creationId xmlns:p14="http://schemas.microsoft.com/office/powerpoint/2010/main" val="12888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38</a:t>
            </a:fld>
            <a:endParaRPr lang="en-GB" dirty="0"/>
          </a:p>
        </p:txBody>
      </p:sp>
    </p:spTree>
    <p:extLst>
      <p:ext uri="{BB962C8B-B14F-4D97-AF65-F5344CB8AC3E}">
        <p14:creationId xmlns:p14="http://schemas.microsoft.com/office/powerpoint/2010/main" val="378916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39</a:t>
            </a:fld>
            <a:endParaRPr lang="en-GB" dirty="0"/>
          </a:p>
        </p:txBody>
      </p:sp>
    </p:spTree>
    <p:extLst>
      <p:ext uri="{BB962C8B-B14F-4D97-AF65-F5344CB8AC3E}">
        <p14:creationId xmlns:p14="http://schemas.microsoft.com/office/powerpoint/2010/main" val="33048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41</a:t>
            </a:fld>
            <a:endParaRPr lang="en-GB" dirty="0"/>
          </a:p>
        </p:txBody>
      </p:sp>
    </p:spTree>
    <p:extLst>
      <p:ext uri="{BB962C8B-B14F-4D97-AF65-F5344CB8AC3E}">
        <p14:creationId xmlns:p14="http://schemas.microsoft.com/office/powerpoint/2010/main" val="135661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42</a:t>
            </a:fld>
            <a:endParaRPr lang="en-GB" dirty="0"/>
          </a:p>
        </p:txBody>
      </p:sp>
    </p:spTree>
    <p:extLst>
      <p:ext uri="{BB962C8B-B14F-4D97-AF65-F5344CB8AC3E}">
        <p14:creationId xmlns:p14="http://schemas.microsoft.com/office/powerpoint/2010/main" val="1855391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43</a:t>
            </a:fld>
            <a:endParaRPr lang="en-GB" dirty="0"/>
          </a:p>
        </p:txBody>
      </p:sp>
    </p:spTree>
    <p:extLst>
      <p:ext uri="{BB962C8B-B14F-4D97-AF65-F5344CB8AC3E}">
        <p14:creationId xmlns:p14="http://schemas.microsoft.com/office/powerpoint/2010/main" val="1502669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44</a:t>
            </a:fld>
            <a:endParaRPr lang="en-GB" dirty="0"/>
          </a:p>
        </p:txBody>
      </p:sp>
    </p:spTree>
    <p:extLst>
      <p:ext uri="{BB962C8B-B14F-4D97-AF65-F5344CB8AC3E}">
        <p14:creationId xmlns:p14="http://schemas.microsoft.com/office/powerpoint/2010/main" val="373054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45</a:t>
            </a:fld>
            <a:endParaRPr lang="en-GB" dirty="0"/>
          </a:p>
        </p:txBody>
      </p:sp>
    </p:spTree>
    <p:extLst>
      <p:ext uri="{BB962C8B-B14F-4D97-AF65-F5344CB8AC3E}">
        <p14:creationId xmlns:p14="http://schemas.microsoft.com/office/powerpoint/2010/main" val="878500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46</a:t>
            </a:fld>
            <a:endParaRPr lang="en-GB" dirty="0"/>
          </a:p>
        </p:txBody>
      </p:sp>
    </p:spTree>
    <p:extLst>
      <p:ext uri="{BB962C8B-B14F-4D97-AF65-F5344CB8AC3E}">
        <p14:creationId xmlns:p14="http://schemas.microsoft.com/office/powerpoint/2010/main" val="399127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47</a:t>
            </a:fld>
            <a:endParaRPr lang="en-GB" dirty="0"/>
          </a:p>
        </p:txBody>
      </p:sp>
    </p:spTree>
    <p:extLst>
      <p:ext uri="{BB962C8B-B14F-4D97-AF65-F5344CB8AC3E}">
        <p14:creationId xmlns:p14="http://schemas.microsoft.com/office/powerpoint/2010/main" val="3646734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48</a:t>
            </a:fld>
            <a:endParaRPr lang="en-GB" dirty="0"/>
          </a:p>
        </p:txBody>
      </p:sp>
    </p:spTree>
    <p:extLst>
      <p:ext uri="{BB962C8B-B14F-4D97-AF65-F5344CB8AC3E}">
        <p14:creationId xmlns:p14="http://schemas.microsoft.com/office/powerpoint/2010/main" val="282189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altLang="en-US" dirty="0" smtClean="0">
              <a:cs typeface="Arial" panose="020B0604020202020204" pitchFamily="34" charset="0"/>
            </a:endParaRPr>
          </a:p>
        </p:txBody>
      </p:sp>
      <p:sp>
        <p:nvSpPr>
          <p:cNvPr id="7172" name="Footer Placeholder 1"/>
          <p:cNvSpPr>
            <a:spLocks noGrp="1"/>
          </p:cNvSpPr>
          <p:nvPr>
            <p:ph type="ftr" sz="quarter" idx="4"/>
          </p:nvPr>
        </p:nvSpPr>
        <p:spPr>
          <a:xfrm>
            <a:off x="0" y="10124623"/>
            <a:ext cx="2873202" cy="533055"/>
          </a:xfrm>
          <a:noFill/>
        </p:spPr>
        <p:txBody>
          <a:bodyPr/>
          <a:lstStyle>
            <a:lvl1pPr defTabSz="876300">
              <a:defRPr sz="1400">
                <a:solidFill>
                  <a:srgbClr val="00204E"/>
                </a:solidFill>
                <a:latin typeface="Arial" panose="020B0604020202020204" pitchFamily="34" charset="0"/>
              </a:defRPr>
            </a:lvl1pPr>
            <a:lvl2pPr marL="742950" indent="-285750" defTabSz="876300">
              <a:defRPr sz="1400">
                <a:solidFill>
                  <a:srgbClr val="00204E"/>
                </a:solidFill>
                <a:latin typeface="Arial" panose="020B0604020202020204" pitchFamily="34" charset="0"/>
              </a:defRPr>
            </a:lvl2pPr>
            <a:lvl3pPr marL="1143000" indent="-228600" defTabSz="876300">
              <a:defRPr sz="1400">
                <a:solidFill>
                  <a:srgbClr val="00204E"/>
                </a:solidFill>
                <a:latin typeface="Arial" panose="020B0604020202020204" pitchFamily="34" charset="0"/>
              </a:defRPr>
            </a:lvl3pPr>
            <a:lvl4pPr marL="1600200" indent="-228600" defTabSz="876300">
              <a:defRPr sz="1400">
                <a:solidFill>
                  <a:srgbClr val="00204E"/>
                </a:solidFill>
                <a:latin typeface="Arial" panose="020B0604020202020204" pitchFamily="34" charset="0"/>
              </a:defRPr>
            </a:lvl4pPr>
            <a:lvl5pPr marL="2057400" indent="-228600" defTabSz="876300">
              <a:defRPr sz="1400">
                <a:solidFill>
                  <a:srgbClr val="00204E"/>
                </a:solidFill>
                <a:latin typeface="Arial" panose="020B0604020202020204" pitchFamily="34" charset="0"/>
              </a:defRPr>
            </a:lvl5pPr>
            <a:lvl6pPr marL="2514600" indent="-228600" defTabSz="876300"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876300"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876300"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876300" eaLnBrk="0" fontAlgn="base" hangingPunct="0">
              <a:spcBef>
                <a:spcPct val="0"/>
              </a:spcBef>
              <a:spcAft>
                <a:spcPct val="0"/>
              </a:spcAft>
              <a:defRPr sz="1400">
                <a:solidFill>
                  <a:srgbClr val="00204E"/>
                </a:solidFill>
                <a:latin typeface="Arial" panose="020B0604020202020204" pitchFamily="34" charset="0"/>
              </a:defRPr>
            </a:lvl9pPr>
          </a:lstStyle>
          <a:p>
            <a:r>
              <a:rPr lang="en-US" altLang="en-US" sz="1100" dirty="0" smtClean="0">
                <a:solidFill>
                  <a:schemeClr val="tx1"/>
                </a:solidFill>
                <a:latin typeface="Times New Roman" panose="02020603050405020304" pitchFamily="18" charset="0"/>
              </a:rPr>
              <a:t>17/08/16</a:t>
            </a:r>
          </a:p>
        </p:txBody>
      </p:sp>
      <p:sp>
        <p:nvSpPr>
          <p:cNvPr id="7173" name="Slide Number Placeholder 2"/>
          <p:cNvSpPr>
            <a:spLocks noGrp="1"/>
          </p:cNvSpPr>
          <p:nvPr>
            <p:ph type="sldNum" sz="quarter" idx="5"/>
          </p:nvPr>
        </p:nvSpPr>
        <p:spPr>
          <a:noFill/>
        </p:spPr>
        <p:txBody>
          <a:bodyPr/>
          <a:lstStyle>
            <a:lvl1pPr defTabSz="876300">
              <a:defRPr sz="1400">
                <a:solidFill>
                  <a:srgbClr val="00204E"/>
                </a:solidFill>
                <a:latin typeface="Arial" panose="020B0604020202020204" pitchFamily="34" charset="0"/>
              </a:defRPr>
            </a:lvl1pPr>
            <a:lvl2pPr marL="742950" indent="-285750" defTabSz="876300">
              <a:defRPr sz="1400">
                <a:solidFill>
                  <a:srgbClr val="00204E"/>
                </a:solidFill>
                <a:latin typeface="Arial" panose="020B0604020202020204" pitchFamily="34" charset="0"/>
              </a:defRPr>
            </a:lvl2pPr>
            <a:lvl3pPr marL="1143000" indent="-228600" defTabSz="876300">
              <a:defRPr sz="1400">
                <a:solidFill>
                  <a:srgbClr val="00204E"/>
                </a:solidFill>
                <a:latin typeface="Arial" panose="020B0604020202020204" pitchFamily="34" charset="0"/>
              </a:defRPr>
            </a:lvl3pPr>
            <a:lvl4pPr marL="1600200" indent="-228600" defTabSz="876300">
              <a:defRPr sz="1400">
                <a:solidFill>
                  <a:srgbClr val="00204E"/>
                </a:solidFill>
                <a:latin typeface="Arial" panose="020B0604020202020204" pitchFamily="34" charset="0"/>
              </a:defRPr>
            </a:lvl4pPr>
            <a:lvl5pPr marL="2057400" indent="-228600" defTabSz="876300">
              <a:defRPr sz="1400">
                <a:solidFill>
                  <a:srgbClr val="00204E"/>
                </a:solidFill>
                <a:latin typeface="Arial" panose="020B0604020202020204" pitchFamily="34" charset="0"/>
              </a:defRPr>
            </a:lvl5pPr>
            <a:lvl6pPr marL="2514600" indent="-228600" defTabSz="876300"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876300"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876300"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876300" eaLnBrk="0" fontAlgn="base" hangingPunct="0">
              <a:spcBef>
                <a:spcPct val="0"/>
              </a:spcBef>
              <a:spcAft>
                <a:spcPct val="0"/>
              </a:spcAft>
              <a:defRPr sz="1400">
                <a:solidFill>
                  <a:srgbClr val="00204E"/>
                </a:solidFill>
                <a:latin typeface="Arial" panose="020B0604020202020204" pitchFamily="34" charset="0"/>
              </a:defRPr>
            </a:lvl9pPr>
          </a:lstStyle>
          <a:p>
            <a:fld id="{97E8EFF6-E55C-4664-9065-299A74E7A1F1}" type="slidenum">
              <a:rPr lang="en-US" altLang="en-US" sz="1100" smtClean="0">
                <a:solidFill>
                  <a:schemeClr val="tx1"/>
                </a:solidFill>
                <a:latin typeface="Times New Roman" panose="02020603050405020304" pitchFamily="18" charset="0"/>
              </a:rPr>
              <a:pPr/>
              <a:t>2</a:t>
            </a:fld>
            <a:endParaRPr lang="en-US" altLang="en-US" sz="1100" dirty="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013947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50</a:t>
            </a:fld>
            <a:endParaRPr lang="en-GB" dirty="0"/>
          </a:p>
        </p:txBody>
      </p:sp>
    </p:spTree>
    <p:extLst>
      <p:ext uri="{BB962C8B-B14F-4D97-AF65-F5344CB8AC3E}">
        <p14:creationId xmlns:p14="http://schemas.microsoft.com/office/powerpoint/2010/main" val="1317406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56</a:t>
            </a:fld>
            <a:endParaRPr lang="en-GB" dirty="0"/>
          </a:p>
        </p:txBody>
      </p:sp>
    </p:spTree>
    <p:extLst>
      <p:ext uri="{BB962C8B-B14F-4D97-AF65-F5344CB8AC3E}">
        <p14:creationId xmlns:p14="http://schemas.microsoft.com/office/powerpoint/2010/main" val="4264669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57</a:t>
            </a:fld>
            <a:endParaRPr lang="en-GB" dirty="0"/>
          </a:p>
        </p:txBody>
      </p:sp>
    </p:spTree>
    <p:extLst>
      <p:ext uri="{BB962C8B-B14F-4D97-AF65-F5344CB8AC3E}">
        <p14:creationId xmlns:p14="http://schemas.microsoft.com/office/powerpoint/2010/main" val="257872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58</a:t>
            </a:fld>
            <a:endParaRPr lang="en-GB" dirty="0"/>
          </a:p>
        </p:txBody>
      </p:sp>
    </p:spTree>
    <p:extLst>
      <p:ext uri="{BB962C8B-B14F-4D97-AF65-F5344CB8AC3E}">
        <p14:creationId xmlns:p14="http://schemas.microsoft.com/office/powerpoint/2010/main" val="140867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59</a:t>
            </a:fld>
            <a:endParaRPr lang="en-GB" dirty="0"/>
          </a:p>
        </p:txBody>
      </p:sp>
    </p:spTree>
    <p:extLst>
      <p:ext uri="{BB962C8B-B14F-4D97-AF65-F5344CB8AC3E}">
        <p14:creationId xmlns:p14="http://schemas.microsoft.com/office/powerpoint/2010/main" val="35135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altLang="en-US" dirty="0" smtClean="0">
              <a:cs typeface="Arial" panose="020B0604020202020204" pitchFamily="34" charset="0"/>
            </a:endParaRPr>
          </a:p>
        </p:txBody>
      </p:sp>
      <p:sp>
        <p:nvSpPr>
          <p:cNvPr id="86020" name="Slide Number Placeholder 3"/>
          <p:cNvSpPr>
            <a:spLocks noGrp="1"/>
          </p:cNvSpPr>
          <p:nvPr>
            <p:ph type="sldNum" sz="quarter" idx="5"/>
          </p:nvPr>
        </p:nvSpPr>
        <p:spPr>
          <a:noFill/>
        </p:spPr>
        <p:txBody>
          <a:bodyPr/>
          <a:lstStyle>
            <a:lvl1pPr defTabSz="874713">
              <a:defRPr sz="1400">
                <a:solidFill>
                  <a:srgbClr val="00204E"/>
                </a:solidFill>
                <a:latin typeface="Arial" panose="020B0604020202020204" pitchFamily="34" charset="0"/>
              </a:defRPr>
            </a:lvl1pPr>
            <a:lvl2pPr marL="741363" indent="-284163" defTabSz="874713">
              <a:defRPr sz="1400">
                <a:solidFill>
                  <a:srgbClr val="00204E"/>
                </a:solidFill>
                <a:latin typeface="Arial" panose="020B0604020202020204" pitchFamily="34" charset="0"/>
              </a:defRPr>
            </a:lvl2pPr>
            <a:lvl3pPr marL="1141413" indent="-227013" defTabSz="874713">
              <a:defRPr sz="1400">
                <a:solidFill>
                  <a:srgbClr val="00204E"/>
                </a:solidFill>
                <a:latin typeface="Arial" panose="020B0604020202020204" pitchFamily="34" charset="0"/>
              </a:defRPr>
            </a:lvl3pPr>
            <a:lvl4pPr marL="1598613" indent="-227013" defTabSz="874713">
              <a:defRPr sz="1400">
                <a:solidFill>
                  <a:srgbClr val="00204E"/>
                </a:solidFill>
                <a:latin typeface="Arial" panose="020B0604020202020204" pitchFamily="34" charset="0"/>
              </a:defRPr>
            </a:lvl4pPr>
            <a:lvl5pPr marL="2055813" indent="-227013" defTabSz="874713">
              <a:defRPr sz="1400">
                <a:solidFill>
                  <a:srgbClr val="00204E"/>
                </a:solidFill>
                <a:latin typeface="Arial" panose="020B0604020202020204" pitchFamily="34" charset="0"/>
              </a:defRPr>
            </a:lvl5pPr>
            <a:lvl6pPr marL="2513013" indent="-227013" defTabSz="874713" eaLnBrk="0" fontAlgn="base" hangingPunct="0">
              <a:spcBef>
                <a:spcPct val="0"/>
              </a:spcBef>
              <a:spcAft>
                <a:spcPct val="0"/>
              </a:spcAft>
              <a:defRPr sz="1400">
                <a:solidFill>
                  <a:srgbClr val="00204E"/>
                </a:solidFill>
                <a:latin typeface="Arial" panose="020B0604020202020204" pitchFamily="34" charset="0"/>
              </a:defRPr>
            </a:lvl6pPr>
            <a:lvl7pPr marL="2970213" indent="-227013" defTabSz="874713" eaLnBrk="0" fontAlgn="base" hangingPunct="0">
              <a:spcBef>
                <a:spcPct val="0"/>
              </a:spcBef>
              <a:spcAft>
                <a:spcPct val="0"/>
              </a:spcAft>
              <a:defRPr sz="1400">
                <a:solidFill>
                  <a:srgbClr val="00204E"/>
                </a:solidFill>
                <a:latin typeface="Arial" panose="020B0604020202020204" pitchFamily="34" charset="0"/>
              </a:defRPr>
            </a:lvl7pPr>
            <a:lvl8pPr marL="3427413" indent="-227013" defTabSz="874713" eaLnBrk="0" fontAlgn="base" hangingPunct="0">
              <a:spcBef>
                <a:spcPct val="0"/>
              </a:spcBef>
              <a:spcAft>
                <a:spcPct val="0"/>
              </a:spcAft>
              <a:defRPr sz="1400">
                <a:solidFill>
                  <a:srgbClr val="00204E"/>
                </a:solidFill>
                <a:latin typeface="Arial" panose="020B0604020202020204" pitchFamily="34" charset="0"/>
              </a:defRPr>
            </a:lvl8pPr>
            <a:lvl9pPr marL="3884613" indent="-227013" defTabSz="874713" eaLnBrk="0" fontAlgn="base" hangingPunct="0">
              <a:spcBef>
                <a:spcPct val="0"/>
              </a:spcBef>
              <a:spcAft>
                <a:spcPct val="0"/>
              </a:spcAft>
              <a:defRPr sz="1400">
                <a:solidFill>
                  <a:srgbClr val="00204E"/>
                </a:solidFill>
                <a:latin typeface="Arial" panose="020B0604020202020204" pitchFamily="34" charset="0"/>
              </a:defRPr>
            </a:lvl9pPr>
          </a:lstStyle>
          <a:p>
            <a:fld id="{4692A778-0AD0-4A84-9542-ADF44E816E9B}" type="slidenum">
              <a:rPr lang="en-US" altLang="en-US" sz="1100" smtClean="0">
                <a:solidFill>
                  <a:schemeClr val="tx1"/>
                </a:solidFill>
                <a:latin typeface="Times New Roman" panose="02020603050405020304" pitchFamily="18" charset="0"/>
              </a:rPr>
              <a:pPr/>
              <a:t>5</a:t>
            </a:fld>
            <a:endParaRPr lang="en-US" altLang="en-US" sz="1100" dirty="0" smtClean="0">
              <a:solidFill>
                <a:schemeClr val="tx1"/>
              </a:solidFill>
              <a:latin typeface="Times New Roman" panose="02020603050405020304" pitchFamily="18" charset="0"/>
            </a:endParaRPr>
          </a:p>
        </p:txBody>
      </p:sp>
      <p:sp>
        <p:nvSpPr>
          <p:cNvPr id="86021" name="Footer Placeholder 1"/>
          <p:cNvSpPr>
            <a:spLocks noGrp="1"/>
          </p:cNvSpPr>
          <p:nvPr>
            <p:ph type="ftr" sz="quarter" idx="4"/>
          </p:nvPr>
        </p:nvSpPr>
        <p:spPr>
          <a:noFill/>
        </p:spPr>
        <p:txBody>
          <a:bodyPr/>
          <a:lstStyle>
            <a:lvl1pPr defTabSz="876300">
              <a:defRPr sz="1400">
                <a:solidFill>
                  <a:srgbClr val="00204E"/>
                </a:solidFill>
                <a:latin typeface="Arial" panose="020B0604020202020204" pitchFamily="34" charset="0"/>
              </a:defRPr>
            </a:lvl1pPr>
            <a:lvl2pPr marL="742950" indent="-285750" defTabSz="876300">
              <a:defRPr sz="1400">
                <a:solidFill>
                  <a:srgbClr val="00204E"/>
                </a:solidFill>
                <a:latin typeface="Arial" panose="020B0604020202020204" pitchFamily="34" charset="0"/>
              </a:defRPr>
            </a:lvl2pPr>
            <a:lvl3pPr marL="1143000" indent="-228600" defTabSz="876300">
              <a:defRPr sz="1400">
                <a:solidFill>
                  <a:srgbClr val="00204E"/>
                </a:solidFill>
                <a:latin typeface="Arial" panose="020B0604020202020204" pitchFamily="34" charset="0"/>
              </a:defRPr>
            </a:lvl3pPr>
            <a:lvl4pPr marL="1600200" indent="-228600" defTabSz="876300">
              <a:defRPr sz="1400">
                <a:solidFill>
                  <a:srgbClr val="00204E"/>
                </a:solidFill>
                <a:latin typeface="Arial" panose="020B0604020202020204" pitchFamily="34" charset="0"/>
              </a:defRPr>
            </a:lvl4pPr>
            <a:lvl5pPr marL="2057400" indent="-228600" defTabSz="876300">
              <a:defRPr sz="1400">
                <a:solidFill>
                  <a:srgbClr val="00204E"/>
                </a:solidFill>
                <a:latin typeface="Arial" panose="020B0604020202020204" pitchFamily="34" charset="0"/>
              </a:defRPr>
            </a:lvl5pPr>
            <a:lvl6pPr marL="2514600" indent="-228600" defTabSz="876300"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876300"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876300"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876300" eaLnBrk="0" fontAlgn="base" hangingPunct="0">
              <a:spcBef>
                <a:spcPct val="0"/>
              </a:spcBef>
              <a:spcAft>
                <a:spcPct val="0"/>
              </a:spcAft>
              <a:defRPr sz="1400">
                <a:solidFill>
                  <a:srgbClr val="00204E"/>
                </a:solidFill>
                <a:latin typeface="Arial" panose="020B0604020202020204" pitchFamily="34" charset="0"/>
              </a:defRPr>
            </a:lvl9pPr>
          </a:lstStyle>
          <a:p>
            <a:r>
              <a:rPr lang="en-US" altLang="en-US" sz="1100" dirty="0" smtClean="0">
                <a:solidFill>
                  <a:schemeClr val="tx1"/>
                </a:solidFill>
                <a:latin typeface="Times New Roman" panose="02020603050405020304" pitchFamily="18" charset="0"/>
              </a:rPr>
              <a:t>17/08/16</a:t>
            </a:r>
          </a:p>
        </p:txBody>
      </p:sp>
    </p:spTree>
    <p:extLst>
      <p:ext uri="{BB962C8B-B14F-4D97-AF65-F5344CB8AC3E}">
        <p14:creationId xmlns:p14="http://schemas.microsoft.com/office/powerpoint/2010/main" val="316871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Early Help</a:t>
            </a:r>
          </a:p>
          <a:p>
            <a:r>
              <a:rPr lang="en-GB" altLang="en-US" dirty="0" smtClean="0"/>
              <a:t>Work force strategy</a:t>
            </a:r>
          </a:p>
          <a:p>
            <a:r>
              <a:rPr lang="en-GB" altLang="en-US" dirty="0" smtClean="0"/>
              <a:t>System developments</a:t>
            </a:r>
          </a:p>
          <a:p>
            <a:r>
              <a:rPr lang="en-GB" altLang="en-US" dirty="0" smtClean="0"/>
              <a:t>Signs of Safety</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4229C3-9E84-487C-912B-7F701DA0B88F}" type="slidenum">
              <a:rPr lang="en-GB" altLang="en-US" smtClean="0">
                <a:solidFill>
                  <a:srgbClr val="000000"/>
                </a:solidFill>
                <a:latin typeface="Calibri" panose="020F0502020204030204" pitchFamily="34" charset="0"/>
              </a:rPr>
              <a:pPr/>
              <a:t>11</a:t>
            </a:fld>
            <a:endParaRPr lang="en-GB" alt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16052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Early Help</a:t>
            </a:r>
          </a:p>
          <a:p>
            <a:r>
              <a:rPr lang="en-GB" altLang="en-US" dirty="0" smtClean="0"/>
              <a:t>Work force strategy</a:t>
            </a:r>
          </a:p>
          <a:p>
            <a:r>
              <a:rPr lang="en-GB" altLang="en-US" dirty="0" smtClean="0"/>
              <a:t>System developments</a:t>
            </a:r>
          </a:p>
          <a:p>
            <a:r>
              <a:rPr lang="en-GB" altLang="en-US" dirty="0" smtClean="0"/>
              <a:t>Signs of Safety</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8A5F93-5641-41B5-9E77-9A2CC395BDB9}" type="slidenum">
              <a:rPr lang="en-GB" altLang="en-US" smtClean="0">
                <a:solidFill>
                  <a:srgbClr val="000000"/>
                </a:solidFill>
                <a:latin typeface="Calibri" panose="020F0502020204030204" pitchFamily="34" charset="0"/>
              </a:rPr>
              <a:pPr/>
              <a:t>12</a:t>
            </a:fld>
            <a:endParaRPr lang="en-GB" alt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87287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Early Help</a:t>
            </a:r>
          </a:p>
          <a:p>
            <a:r>
              <a:rPr lang="en-GB" altLang="en-US" dirty="0" smtClean="0"/>
              <a:t>Work force strategy</a:t>
            </a:r>
          </a:p>
          <a:p>
            <a:r>
              <a:rPr lang="en-GB" altLang="en-US" dirty="0" smtClean="0"/>
              <a:t>System developments</a:t>
            </a:r>
          </a:p>
          <a:p>
            <a:r>
              <a:rPr lang="en-GB" altLang="en-US" dirty="0" smtClean="0"/>
              <a:t>Signs of Safety</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C974AA-AD04-4C9E-9873-94453FF69C3D}" type="slidenum">
              <a:rPr lang="en-GB" altLang="en-US" smtClean="0">
                <a:solidFill>
                  <a:srgbClr val="000000"/>
                </a:solidFill>
                <a:latin typeface="Calibri" panose="020F0502020204030204" pitchFamily="34" charset="0"/>
              </a:rPr>
              <a:pPr/>
              <a:t>13</a:t>
            </a:fld>
            <a:endParaRPr lang="en-GB" alt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12092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Early Help</a:t>
            </a:r>
          </a:p>
          <a:p>
            <a:r>
              <a:rPr lang="en-GB" altLang="en-US" dirty="0" smtClean="0"/>
              <a:t>Work force strategy</a:t>
            </a:r>
          </a:p>
          <a:p>
            <a:r>
              <a:rPr lang="en-GB" altLang="en-US" dirty="0" smtClean="0"/>
              <a:t>System developments</a:t>
            </a:r>
          </a:p>
          <a:p>
            <a:r>
              <a:rPr lang="en-GB" altLang="en-US" dirty="0" smtClean="0"/>
              <a:t>Signs of Safety</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7BE58D-6D05-43F5-BC39-18BD62B20AE9}" type="slidenum">
              <a:rPr lang="en-GB" altLang="en-US" smtClean="0">
                <a:solidFill>
                  <a:srgbClr val="000000"/>
                </a:solidFill>
                <a:latin typeface="Calibri" panose="020F0502020204030204" pitchFamily="34" charset="0"/>
              </a:rPr>
              <a:pPr/>
              <a:t>14</a:t>
            </a:fld>
            <a:endParaRPr lang="en-GB" alt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76690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29</a:t>
            </a:fld>
            <a:endParaRPr lang="en-GB" dirty="0"/>
          </a:p>
        </p:txBody>
      </p:sp>
    </p:spTree>
    <p:extLst>
      <p:ext uri="{BB962C8B-B14F-4D97-AF65-F5344CB8AC3E}">
        <p14:creationId xmlns:p14="http://schemas.microsoft.com/office/powerpoint/2010/main" val="35532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B731-B767-4FE3-A31C-7096954AD711}" type="slidenum">
              <a:rPr lang="en-GB" smtClean="0"/>
              <a:pPr/>
              <a:t>37</a:t>
            </a:fld>
            <a:endParaRPr lang="en-GB" dirty="0"/>
          </a:p>
        </p:txBody>
      </p:sp>
    </p:spTree>
    <p:extLst>
      <p:ext uri="{BB962C8B-B14F-4D97-AF65-F5344CB8AC3E}">
        <p14:creationId xmlns:p14="http://schemas.microsoft.com/office/powerpoint/2010/main" val="306765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Box 6"/>
          <p:cNvSpPr txBox="1"/>
          <p:nvPr userDrawn="1"/>
        </p:nvSpPr>
        <p:spPr>
          <a:xfrm>
            <a:off x="0" y="0"/>
            <a:ext cx="12192000" cy="6290733"/>
          </a:xfrm>
          <a:prstGeom prst="rect">
            <a:avLst/>
          </a:prstGeom>
          <a:solidFill>
            <a:srgbClr val="34737A"/>
          </a:solidFill>
        </p:spPr>
        <p:txBody>
          <a:bodyPr wrap="square" rtlCol="0">
            <a:spAutoFit/>
          </a:bodyPr>
          <a:lstStyle/>
          <a:p>
            <a:endParaRPr lang="en-GB" dirty="0"/>
          </a:p>
        </p:txBody>
      </p:sp>
      <p:sp>
        <p:nvSpPr>
          <p:cNvPr id="2" name="Title 1"/>
          <p:cNvSpPr>
            <a:spLocks noGrp="1"/>
          </p:cNvSpPr>
          <p:nvPr>
            <p:ph type="ctrTitle"/>
          </p:nvPr>
        </p:nvSpPr>
        <p:spPr>
          <a:xfrm>
            <a:off x="1524000" y="1122363"/>
            <a:ext cx="9144000" cy="2387600"/>
          </a:xfrm>
        </p:spPr>
        <p:txBody>
          <a:bodyPr anchor="ctr" anchorCtr="0"/>
          <a:lstStyle>
            <a:lvl1pPr algn="ctr">
              <a:defRPr sz="6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nchor="ctr" anchorCtr="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783E8C19-9FC7-4F62-958D-681EAA1412D9}" type="datetime1">
              <a:rPr lang="en-GB" smtClean="0"/>
              <a:t>05/03/2020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CCE63-C53D-47CB-9EA0-CA449EAB065F}" type="slidenum">
              <a:rPr lang="en-GB" smtClean="0"/>
              <a:t>‹#›</a:t>
            </a:fld>
            <a:endParaRPr lang="en-GB" dirty="0"/>
          </a:p>
        </p:txBody>
      </p:sp>
    </p:spTree>
    <p:extLst>
      <p:ext uri="{BB962C8B-B14F-4D97-AF65-F5344CB8AC3E}">
        <p14:creationId xmlns:p14="http://schemas.microsoft.com/office/powerpoint/2010/main" val="22050745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50519" y="1013989"/>
            <a:ext cx="11505149" cy="5162974"/>
          </a:xfrm>
        </p:spPr>
        <p:txBody>
          <a:bodyPr>
            <a:noAutofit/>
          </a:bodyPr>
          <a:lstStyle>
            <a:lvl2pPr marL="630238" indent="-342900">
              <a:buFont typeface="Arial" panose="020B0604020202020204" pitchFamily="34" charset="0"/>
              <a:buChar char="•"/>
              <a:defRPr/>
            </a:lvl2pPr>
            <a:lvl3pPr marL="1011238" indent="-457200">
              <a:buFont typeface="Arial" panose="020B0604020202020204" pitchFamily="34" charset="0"/>
              <a:buChar char="•"/>
              <a:defRPr/>
            </a:lvl3pPr>
            <a:lvl4pPr marL="1165225" indent="-342900">
              <a:buFont typeface="Arial" panose="020B0604020202020204" pitchFamily="34" charset="0"/>
              <a:buChar char="•"/>
              <a:defRPr/>
            </a:lvl4pPr>
            <a:lvl5pPr marL="1433513" indent="-34290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CE26E896-1316-4C71-852F-609D57739529}" type="datetime1">
              <a:rPr lang="en-GB" smtClean="0"/>
              <a:t>05/03/2020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CCE63-C53D-47CB-9EA0-CA449EAB065F}" type="slidenum">
              <a:rPr lang="en-GB" smtClean="0"/>
              <a:t>‹#›</a:t>
            </a:fld>
            <a:endParaRPr lang="en-GB" dirty="0"/>
          </a:p>
        </p:txBody>
      </p:sp>
    </p:spTree>
    <p:extLst>
      <p:ext uri="{BB962C8B-B14F-4D97-AF65-F5344CB8AC3E}">
        <p14:creationId xmlns:p14="http://schemas.microsoft.com/office/powerpoint/2010/main" val="857542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0" y="0"/>
            <a:ext cx="12192000" cy="6282267"/>
          </a:xfrm>
          <a:prstGeom prst="rect">
            <a:avLst/>
          </a:prstGeom>
          <a:solidFill>
            <a:srgbClr val="ECF8F7"/>
          </a:solidFill>
        </p:spPr>
        <p:txBody>
          <a:bodyPr wrap="square" rtlCol="0">
            <a:spAutoFit/>
          </a:bodyPr>
          <a:lstStyle/>
          <a:p>
            <a:endParaRPr lang="en-GB" dirty="0"/>
          </a:p>
        </p:txBody>
      </p:sp>
      <p:sp>
        <p:nvSpPr>
          <p:cNvPr id="2" name="Title 1"/>
          <p:cNvSpPr>
            <a:spLocks noGrp="1"/>
          </p:cNvSpPr>
          <p:nvPr>
            <p:ph type="ctrTitle"/>
          </p:nvPr>
        </p:nvSpPr>
        <p:spPr>
          <a:xfrm>
            <a:off x="1524000" y="1122363"/>
            <a:ext cx="9144000" cy="2387600"/>
          </a:xfrm>
        </p:spPr>
        <p:txBody>
          <a:bodyPr anchor="ctr" anchorCtr="0"/>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chor="ctr" anchorCtr="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725D70-681D-43AA-B647-366ACD3A3849}" type="datetime1">
              <a:rPr lang="en-GB" smtClean="0"/>
              <a:t>05/03/2020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FCCE63-C53D-47CB-9EA0-CA449EAB065F}" type="slidenum">
              <a:rPr lang="en-GB" smtClean="0"/>
              <a:t>‹#›</a:t>
            </a:fld>
            <a:endParaRPr lang="en-GB" dirty="0"/>
          </a:p>
        </p:txBody>
      </p:sp>
    </p:spTree>
    <p:extLst>
      <p:ext uri="{BB962C8B-B14F-4D97-AF65-F5344CB8AC3E}">
        <p14:creationId xmlns:p14="http://schemas.microsoft.com/office/powerpoint/2010/main" val="4353412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7477" y="1058873"/>
            <a:ext cx="5688000" cy="5132376"/>
          </a:xfrm>
        </p:spPr>
        <p:txBody>
          <a:bodyPr>
            <a:noAutofit/>
          </a:bodyPr>
          <a:lstStyle>
            <a:lvl2pPr marL="630238" indent="-342900">
              <a:buFont typeface="Arial" panose="020B0604020202020204" pitchFamily="34" charset="0"/>
              <a:buChar char="•"/>
              <a:defRPr/>
            </a:lvl2pPr>
            <a:lvl3pPr marL="1011238" indent="-457200">
              <a:buFont typeface="Arial" panose="020B0604020202020204" pitchFamily="34" charset="0"/>
              <a:buChar char="•"/>
              <a:defRPr/>
            </a:lvl3pPr>
            <a:lvl4pPr marL="1165225" indent="-342900">
              <a:buFont typeface="Arial" panose="020B0604020202020204" pitchFamily="34" charset="0"/>
              <a:buChar char="•"/>
              <a:defRPr/>
            </a:lvl4pPr>
            <a:lvl5pPr marL="1433513" indent="-34290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69243" y="1058873"/>
            <a:ext cx="5688000" cy="5132376"/>
          </a:xfrm>
        </p:spPr>
        <p:txBody>
          <a:bodyPr>
            <a:noAutofit/>
          </a:bodyPr>
          <a:lstStyle>
            <a:lvl2pPr marL="630238" indent="-342900">
              <a:buFont typeface="Calibri" panose="020F0502020204030204"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A7C85642-CAEE-4EE6-A2BB-277E2329126B}" type="datetime1">
              <a:rPr lang="en-GB" smtClean="0"/>
              <a:t>05/03/2020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FCCE63-C53D-47CB-9EA0-CA449EAB065F}" type="slidenum">
              <a:rPr lang="en-GB" smtClean="0"/>
              <a:t>‹#›</a:t>
            </a:fld>
            <a:endParaRPr lang="en-GB" dirty="0"/>
          </a:p>
        </p:txBody>
      </p:sp>
    </p:spTree>
    <p:extLst>
      <p:ext uri="{BB962C8B-B14F-4D97-AF65-F5344CB8AC3E}">
        <p14:creationId xmlns:p14="http://schemas.microsoft.com/office/powerpoint/2010/main" val="30851378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B1EF13-652D-4605-ABAD-6B44075DF4BA}" type="datetime1">
              <a:rPr lang="en-GB" smtClean="0"/>
              <a:t>05/03/2020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FCCE63-C53D-47CB-9EA0-CA449EAB065F}" type="slidenum">
              <a:rPr lang="en-GB" smtClean="0"/>
              <a:t>‹#›</a:t>
            </a:fld>
            <a:endParaRPr lang="en-GB" dirty="0"/>
          </a:p>
        </p:txBody>
      </p:sp>
    </p:spTree>
    <p:extLst>
      <p:ext uri="{BB962C8B-B14F-4D97-AF65-F5344CB8AC3E}">
        <p14:creationId xmlns:p14="http://schemas.microsoft.com/office/powerpoint/2010/main" val="40869498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4FF1F-45D3-4E5D-A907-CA58A6ECE802}" type="datetime1">
              <a:rPr lang="en-GB" smtClean="0"/>
              <a:t>05/03/2020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FCCE63-C53D-47CB-9EA0-CA449EAB065F}" type="slidenum">
              <a:rPr lang="en-GB" smtClean="0"/>
              <a:t>‹#›</a:t>
            </a:fld>
            <a:endParaRPr lang="en-GB" dirty="0"/>
          </a:p>
        </p:txBody>
      </p:sp>
    </p:spTree>
    <p:extLst>
      <p:ext uri="{BB962C8B-B14F-4D97-AF65-F5344CB8AC3E}">
        <p14:creationId xmlns:p14="http://schemas.microsoft.com/office/powerpoint/2010/main" val="9649650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61F7E3-650D-4833-8C61-AE80D8537D91}" type="datetime1">
              <a:rPr lang="en-GB"/>
              <a:pPr>
                <a:defRPr/>
              </a:pPr>
              <a:t>05/03/2020</a:t>
            </a:fld>
            <a:endParaRPr lang="en-GB" dirty="0"/>
          </a:p>
        </p:txBody>
      </p:sp>
      <p:sp>
        <p:nvSpPr>
          <p:cNvPr id="3" name="Slide Number Placeholder 5"/>
          <p:cNvSpPr>
            <a:spLocks noGrp="1"/>
          </p:cNvSpPr>
          <p:nvPr>
            <p:ph type="sldNum" sz="quarter" idx="11"/>
          </p:nvPr>
        </p:nvSpPr>
        <p:spPr/>
        <p:txBody>
          <a:bodyPr/>
          <a:lstStyle>
            <a:lvl1pPr>
              <a:defRPr/>
            </a:lvl1pPr>
          </a:lstStyle>
          <a:p>
            <a:pPr>
              <a:defRPr/>
            </a:pPr>
            <a:fld id="{3501F76E-67CB-4DAB-AB26-73A780C045C3}" type="slidenum">
              <a:rPr lang="en-GB"/>
              <a:pPr>
                <a:defRPr/>
              </a:pPr>
              <a:t>‹#›</a:t>
            </a:fld>
            <a:endParaRPr lang="en-GB" dirty="0"/>
          </a:p>
        </p:txBody>
      </p:sp>
    </p:spTree>
    <p:extLst>
      <p:ext uri="{BB962C8B-B14F-4D97-AF65-F5344CB8AC3E}">
        <p14:creationId xmlns:p14="http://schemas.microsoft.com/office/powerpoint/2010/main" val="37714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426" y="208440"/>
            <a:ext cx="11505148" cy="65900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350519" y="1097279"/>
            <a:ext cx="11505149" cy="50796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943087" y="6382489"/>
            <a:ext cx="1440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E22251FA-4809-4DCC-BC83-F352E96DB564}" type="datetime1">
              <a:rPr lang="en-GB" smtClean="0"/>
              <a:t>05/03/2020</a:t>
            </a:fld>
            <a:endParaRPr lang="en-GB" dirty="0"/>
          </a:p>
        </p:txBody>
      </p:sp>
      <p:sp>
        <p:nvSpPr>
          <p:cNvPr id="5" name="Footer Placeholder 4"/>
          <p:cNvSpPr>
            <a:spLocks noGrp="1"/>
          </p:cNvSpPr>
          <p:nvPr>
            <p:ph type="ftr" sz="quarter" idx="3"/>
          </p:nvPr>
        </p:nvSpPr>
        <p:spPr>
          <a:xfrm>
            <a:off x="2443471" y="6382679"/>
            <a:ext cx="7960210" cy="3600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347477" y="6381199"/>
            <a:ext cx="540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B3FCCE63-C53D-47CB-9EA0-CA449EAB065F}" type="slidenum">
              <a:rPr lang="en-GB" smtClean="0"/>
              <a:pPr/>
              <a:t>‹#›</a:t>
            </a:fld>
            <a:endParaRPr lang="en-GB" dirty="0"/>
          </a:p>
        </p:txBody>
      </p:sp>
      <p:cxnSp>
        <p:nvCxnSpPr>
          <p:cNvPr id="8" name="Straight Connector 7"/>
          <p:cNvCxnSpPr/>
          <p:nvPr userDrawn="1"/>
        </p:nvCxnSpPr>
        <p:spPr>
          <a:xfrm>
            <a:off x="0" y="6307582"/>
            <a:ext cx="12192000" cy="0"/>
          </a:xfrm>
          <a:prstGeom prst="line">
            <a:avLst/>
          </a:prstGeom>
          <a:ln w="38100">
            <a:solidFill>
              <a:srgbClr val="C0910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53252" y="6405190"/>
            <a:ext cx="1349714" cy="360000"/>
          </a:xfrm>
          <a:prstGeom prst="rect">
            <a:avLst/>
          </a:prstGeom>
        </p:spPr>
      </p:pic>
    </p:spTree>
    <p:extLst>
      <p:ext uri="{BB962C8B-B14F-4D97-AF65-F5344CB8AC3E}">
        <p14:creationId xmlns:p14="http://schemas.microsoft.com/office/powerpoint/2010/main" val="2325830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4" r:id="rId5"/>
    <p:sldLayoutId id="2147483655" r:id="rId6"/>
    <p:sldLayoutId id="214748366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514350" indent="-51435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744538" indent="-45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011238" indent="-457200" algn="l" defTabSz="8048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165225"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433513"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hyperlink" Target="http://partners4change.co.uk/the-three-conversation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uk/url?sa=i&amp;rct=j&amp;q=&amp;esrc=s&amp;source=images&amp;cd=&amp;cad=rja&amp;uact=8&amp;ved=0ahUKEwiisZz37czNAhWODRoKHaFnCDEQjRwIBw&amp;url=http://www.businessnewsdaily.com/2382-job-health-impact.html&amp;bvm=bv.125801520,d.ZGg&amp;psig=AFQjCNEne1DryChIvQelG5GAJNVgIYm8tw&amp;ust=146727668365656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nthrower@childrensfirstnorthamptonshire.co.uk" TargetMode="External"/><Relationship Id="rId2" Type="http://schemas.openxmlformats.org/officeDocument/2006/relationships/hyperlink" Target="mailto:sltownsend@Northamptonshire.gov.uk"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Ian.Job@nass.uk.net" TargetMode="External"/><Relationship Id="rId4" Type="http://schemas.openxmlformats.org/officeDocument/2006/relationships/hyperlink" Target="mailto:ebirch@childrensfirstnorthamptonshire.co.u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uk/url?sa=i&amp;rct=j&amp;q=&amp;esrc=s&amp;source=images&amp;cd=&amp;cad=rja&amp;uact=8&amp;ved=0ahUKEwiisZz37czNAhWODRoKHaFnCDEQjRwIBw&amp;url=http://www.businessnewsdaily.com/2382-job-health-impact.html&amp;bvm=bv.125801520,d.ZGg&amp;psig=AFQjCNEne1DryChIvQelG5GAJNVgIYm8tw&amp;ust=146727668365656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ideachildrights.ucc.ie/resources/spark-tool1.1b.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uk/url?sa=i&amp;rct=j&amp;q=&amp;esrc=s&amp;source=images&amp;cd=&amp;cad=rja&amp;uact=8&amp;ved=0ahUKEwiisZz37czNAhWODRoKHaFnCDEQjRwIBw&amp;url=http://www.businessnewsdaily.com/2382-job-health-impact.html&amp;bvm=bv.125801520,d.ZGg&amp;psig=AFQjCNEne1DryChIvQelG5GAJNVgIYm8tw&amp;ust=1467276683656562"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staff-intranet.northamptonshire.gov.uk/childrens-services/pages/signs-of-safety.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122362"/>
            <a:ext cx="9144000" cy="3754437"/>
          </a:xfrm>
        </p:spPr>
        <p:txBody>
          <a:bodyPr>
            <a:normAutofit/>
          </a:bodyPr>
          <a:lstStyle/>
          <a:p>
            <a:r>
              <a:rPr lang="en-GB" dirty="0" smtClean="0">
                <a:latin typeface="+mn-lt"/>
              </a:rPr>
              <a:t>Student Induction</a:t>
            </a:r>
            <a:endParaRPr lang="en-GB" dirty="0">
              <a:latin typeface="+mn-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70637"/>
            <a:ext cx="57181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12474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19" y="1456841"/>
            <a:ext cx="11505149" cy="4720122"/>
          </a:xfrm>
        </p:spPr>
        <p:txBody>
          <a:bodyPr/>
          <a:lstStyle/>
          <a:p>
            <a:pPr marL="0" indent="0">
              <a:buNone/>
              <a:defRPr/>
            </a:pPr>
            <a:r>
              <a:rPr lang="en-GB" sz="2000" b="1" dirty="0"/>
              <a:t>Our Vision:</a:t>
            </a:r>
            <a:endParaRPr lang="en-GB" sz="2000" dirty="0"/>
          </a:p>
          <a:p>
            <a:pPr>
              <a:defRPr/>
            </a:pPr>
            <a:r>
              <a:rPr lang="en-GB" sz="2000" dirty="0"/>
              <a:t>Every child in Northamptonshire will live in a safe, stable, permanent home, nurtured by caring and responsible families and strong communities.</a:t>
            </a:r>
          </a:p>
          <a:p>
            <a:pPr marL="0" indent="0">
              <a:buNone/>
              <a:defRPr/>
            </a:pPr>
            <a:endParaRPr lang="en-GB" sz="2000" dirty="0"/>
          </a:p>
          <a:p>
            <a:pPr marL="0" indent="0">
              <a:buNone/>
              <a:defRPr/>
            </a:pPr>
            <a:r>
              <a:rPr lang="en-GB" sz="2000" b="1" dirty="0"/>
              <a:t>Our Mission: </a:t>
            </a:r>
            <a:endParaRPr lang="en-GB" sz="2000" dirty="0"/>
          </a:p>
          <a:p>
            <a:pPr>
              <a:defRPr/>
            </a:pPr>
            <a:r>
              <a:rPr lang="en-GB" sz="2000" b="1" dirty="0"/>
              <a:t>Children First Northamptonshire </a:t>
            </a:r>
            <a:r>
              <a:rPr lang="en-GB" sz="2000" dirty="0"/>
              <a:t>wants the best for all of Northamptonshire’s children and is specifically dedicated to supporting vulnerable children</a:t>
            </a:r>
          </a:p>
          <a:p>
            <a:pPr>
              <a:defRPr/>
            </a:pPr>
            <a:r>
              <a:rPr lang="en-GB" sz="2000" b="1" dirty="0"/>
              <a:t>Children First Northamptonshire </a:t>
            </a:r>
            <a:r>
              <a:rPr lang="en-GB" sz="2000" dirty="0"/>
              <a:t>values a highly skilled workforce that is passionate about making a difference for children</a:t>
            </a:r>
          </a:p>
          <a:p>
            <a:pPr>
              <a:defRPr/>
            </a:pPr>
            <a:r>
              <a:rPr lang="en-GB" sz="2000" dirty="0"/>
              <a:t>Families are the best place for children to develop. </a:t>
            </a:r>
            <a:r>
              <a:rPr lang="en-GB" sz="2000" b="1" dirty="0"/>
              <a:t>Children First Northamptonshire </a:t>
            </a:r>
            <a:r>
              <a:rPr lang="en-GB" sz="2000" dirty="0"/>
              <a:t>will support families to understand and consider children’s needs and put them first</a:t>
            </a:r>
          </a:p>
          <a:p>
            <a:endParaRPr lang="en-GB" dirty="0"/>
          </a:p>
        </p:txBody>
      </p:sp>
      <p:sp>
        <p:nvSpPr>
          <p:cNvPr id="4" name="Slide Number Placeholder 3"/>
          <p:cNvSpPr>
            <a:spLocks noGrp="1"/>
          </p:cNvSpPr>
          <p:nvPr>
            <p:ph type="sldNum" sz="quarter" idx="12"/>
          </p:nvPr>
        </p:nvSpPr>
        <p:spPr/>
        <p:txBody>
          <a:bodyPr/>
          <a:lstStyle/>
          <a:p>
            <a:fld id="{B3FCCE63-C53D-47CB-9EA0-CA449EAB065F}" type="slidenum">
              <a:rPr lang="en-GB" smtClean="0"/>
              <a:t>10</a:t>
            </a:fld>
            <a:endParaRPr lang="en-GB" dirty="0"/>
          </a:p>
        </p:txBody>
      </p:sp>
      <p:sp>
        <p:nvSpPr>
          <p:cNvPr id="5" name="TextBox 5"/>
          <p:cNvSpPr txBox="1">
            <a:spLocks noChangeArrowheads="1"/>
          </p:cNvSpPr>
          <p:nvPr/>
        </p:nvSpPr>
        <p:spPr bwMode="auto">
          <a:xfrm>
            <a:off x="298977" y="348088"/>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sz="4000" dirty="0" smtClean="0">
                <a:solidFill>
                  <a:schemeClr val="bg1"/>
                </a:solidFill>
              </a:rPr>
              <a:t> </a:t>
            </a:r>
            <a:r>
              <a:rPr lang="en-GB" sz="4000" dirty="0">
                <a:solidFill>
                  <a:schemeClr val="bg1"/>
                </a:solidFill>
              </a:rPr>
              <a:t>NCC Vision </a:t>
            </a:r>
            <a:r>
              <a:rPr lang="en-GB" sz="4000" dirty="0" smtClean="0">
                <a:solidFill>
                  <a:schemeClr val="bg1"/>
                </a:solidFill>
              </a:rPr>
              <a:t>and Mission</a:t>
            </a:r>
            <a:endParaRPr lang="en-GB" altLang="en-US" sz="4000" dirty="0">
              <a:solidFill>
                <a:schemeClr val="bg1"/>
              </a:solidFill>
              <a:latin typeface="Arial" panose="020B0604020202020204" pitchFamily="34" charset="0"/>
            </a:endParaRPr>
          </a:p>
        </p:txBody>
      </p:sp>
    </p:spTree>
    <p:extLst>
      <p:ext uri="{BB962C8B-B14F-4D97-AF65-F5344CB8AC3E}">
        <p14:creationId xmlns:p14="http://schemas.microsoft.com/office/powerpoint/2010/main" val="1790843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263470" y="387250"/>
            <a:ext cx="11608231" cy="1077218"/>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FFFFFF"/>
                </a:solidFill>
                <a:latin typeface="Arial" panose="020B0604020202020204" pitchFamily="34" charset="0"/>
              </a:rPr>
              <a:t>	</a:t>
            </a:r>
            <a:r>
              <a:rPr lang="en-GB" altLang="en-US" sz="4000" dirty="0">
                <a:solidFill>
                  <a:srgbClr val="FFFFFF"/>
                </a:solidFill>
                <a:latin typeface="+mn-lt"/>
              </a:rPr>
              <a:t>Signs of Safety</a:t>
            </a:r>
            <a:br>
              <a:rPr lang="en-GB" altLang="en-US" sz="4000" dirty="0">
                <a:solidFill>
                  <a:srgbClr val="FFFFFF"/>
                </a:solidFill>
                <a:latin typeface="+mn-lt"/>
              </a:rPr>
            </a:br>
            <a:r>
              <a:rPr lang="en-GB" altLang="en-US" sz="2400" dirty="0">
                <a:solidFill>
                  <a:srgbClr val="FFFFFF"/>
                </a:solidFill>
                <a:latin typeface="+mn-lt"/>
              </a:rPr>
              <a:t>	</a:t>
            </a:r>
            <a:r>
              <a:rPr lang="en-GB" altLang="en-US" sz="2000" dirty="0">
                <a:latin typeface="+mn-lt"/>
              </a:rPr>
              <a:t>Organisational Danger Statements and Goals</a:t>
            </a:r>
          </a:p>
        </p:txBody>
      </p:sp>
      <p:pic>
        <p:nvPicPr>
          <p:cNvPr id="15363" name="Picture 20"/>
          <p:cNvPicPr>
            <a:picLocks noChangeAspect="1"/>
          </p:cNvPicPr>
          <p:nvPr/>
        </p:nvPicPr>
        <p:blipFill>
          <a:blip r:embed="rId3" cstate="print">
            <a:extLst>
              <a:ext uri="{28A0092B-C50C-407E-A947-70E740481C1C}">
                <a14:useLocalDpi xmlns:a14="http://schemas.microsoft.com/office/drawing/2010/main" val="0"/>
              </a:ext>
            </a:extLst>
          </a:blip>
          <a:srcRect l="-2" t="3033" r="279" b="5876"/>
          <a:stretch>
            <a:fillRect/>
          </a:stretch>
        </p:blipFill>
        <p:spPr bwMode="auto">
          <a:xfrm>
            <a:off x="8551109" y="733772"/>
            <a:ext cx="30575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4299" y="5632696"/>
            <a:ext cx="16414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63470" y="1668428"/>
            <a:ext cx="11608231" cy="3830409"/>
          </a:xfrm>
        </p:spPr>
        <p:txBody>
          <a:bodyPr>
            <a:noAutofit/>
          </a:bodyPr>
          <a:lstStyle/>
          <a:p>
            <a:pPr marL="0" indent="0">
              <a:spcBef>
                <a:spcPts val="0"/>
              </a:spcBef>
              <a:buNone/>
              <a:defRPr/>
            </a:pPr>
            <a:r>
              <a:rPr lang="en-GB" sz="2000" b="1" dirty="0"/>
              <a:t>Recruitment &amp; </a:t>
            </a:r>
            <a:r>
              <a:rPr lang="en-GB" sz="2000" b="1" dirty="0" smtClean="0"/>
              <a:t>Retention</a:t>
            </a:r>
            <a:endParaRPr lang="en-GB" sz="1600" dirty="0"/>
          </a:p>
          <a:p>
            <a:r>
              <a:rPr lang="en-GB" sz="2000" dirty="0" smtClean="0"/>
              <a:t>Danger Statement - The </a:t>
            </a:r>
            <a:r>
              <a:rPr lang="en-GB" sz="2000" dirty="0"/>
              <a:t>Senior Leadership Team is worried that we can’t get social workers to join our safeguarding and care planning services and when we do too many leave. This means that too many children and families are experiencing changes in worker and getting an inconsistent response, affecting the chances of achieving success in our work with children and families. If this continues, we will not be able to build a stable workforce and make further progress to improve our services. This may lead to a lack of confidence in how well we work with children and families, from our own organisation, partner agencies and organisations who inspect us as well as from children and families themselves.</a:t>
            </a:r>
          </a:p>
          <a:p>
            <a:r>
              <a:rPr lang="en-GB" sz="2000" dirty="0"/>
              <a:t>Safety Goal - We will encourage people to join and stay with us, creating stability for our children, families and our organisation, giving confidence to all those we work with and inspect us. We support, develop and train our staff and managers, ensuring they get regular high quality supervision. Staff and managers have a good work environment, work in teams with a strong sense of identity and belonging and have a doable job. Our practice is contributing to good outcomes for children and their families</a:t>
            </a:r>
            <a:r>
              <a:rPr lang="en-GB" sz="2000" dirty="0" smtClean="0"/>
              <a:t>.</a:t>
            </a:r>
            <a:endParaRPr lang="en-GB" sz="2000" dirty="0"/>
          </a:p>
        </p:txBody>
      </p:sp>
      <p:grpSp>
        <p:nvGrpSpPr>
          <p:cNvPr id="15366" name="Group 1"/>
          <p:cNvGrpSpPr>
            <a:grpSpLocks/>
          </p:cNvGrpSpPr>
          <p:nvPr/>
        </p:nvGrpSpPr>
        <p:grpSpPr bwMode="auto">
          <a:xfrm>
            <a:off x="2885072" y="5671951"/>
            <a:ext cx="5459412" cy="600075"/>
            <a:chOff x="1636732" y="5628550"/>
            <a:chExt cx="7278478" cy="800219"/>
          </a:xfrm>
        </p:grpSpPr>
        <p:cxnSp>
          <p:nvCxnSpPr>
            <p:cNvPr id="15370" name="Straight Arrow Connector 22"/>
            <p:cNvCxnSpPr>
              <a:cxnSpLocks noChangeShapeType="1"/>
            </p:cNvCxnSpPr>
            <p:nvPr/>
          </p:nvCxnSpPr>
          <p:spPr bwMode="auto">
            <a:xfrm>
              <a:off x="2110866" y="6005571"/>
              <a:ext cx="5952066" cy="15401"/>
            </a:xfrm>
            <a:prstGeom prst="straightConnector1">
              <a:avLst/>
            </a:prstGeom>
            <a:noFill/>
            <a:ln w="76200">
              <a:solidFill>
                <a:srgbClr val="990099"/>
              </a:solidFill>
              <a:round/>
              <a:headEnd type="arrow" w="med" len="med"/>
              <a:tailEnd type="arrow" w="med" len="med"/>
            </a:ln>
            <a:extLst>
              <a:ext uri="{909E8E84-426E-40DD-AFC4-6F175D3DCCD1}">
                <a14:hiddenFill xmlns:a14="http://schemas.microsoft.com/office/drawing/2010/main">
                  <a:noFill/>
                </a14:hiddenFill>
              </a:ext>
            </a:extLst>
          </p:spPr>
        </p:cxnSp>
        <p:sp>
          <p:nvSpPr>
            <p:cNvPr id="15371" name="TextBox 8"/>
            <p:cNvSpPr txBox="1">
              <a:spLocks noChangeArrowheads="1"/>
            </p:cNvSpPr>
            <p:nvPr/>
          </p:nvSpPr>
          <p:spPr bwMode="auto">
            <a:xfrm>
              <a:off x="1636732" y="5628550"/>
              <a:ext cx="33866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300" dirty="0">
                  <a:latin typeface="Arial" panose="020B0604020202020204" pitchFamily="34" charset="0"/>
                </a:rPr>
                <a:t>0</a:t>
              </a:r>
            </a:p>
          </p:txBody>
        </p:sp>
        <p:sp>
          <p:nvSpPr>
            <p:cNvPr id="15372" name="TextBox 9"/>
            <p:cNvSpPr txBox="1">
              <a:spLocks noChangeArrowheads="1"/>
            </p:cNvSpPr>
            <p:nvPr/>
          </p:nvSpPr>
          <p:spPr bwMode="auto">
            <a:xfrm>
              <a:off x="8040611" y="5628550"/>
              <a:ext cx="87459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300" dirty="0">
                  <a:latin typeface="Arial" panose="020B0604020202020204" pitchFamily="34" charset="0"/>
                </a:rPr>
                <a:t>10</a:t>
              </a:r>
            </a:p>
          </p:txBody>
        </p:sp>
      </p:grpSp>
    </p:spTree>
    <p:extLst>
      <p:ext uri="{BB962C8B-B14F-4D97-AF65-F5344CB8AC3E}">
        <p14:creationId xmlns:p14="http://schemas.microsoft.com/office/powerpoint/2010/main" val="4201249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247972" y="330140"/>
            <a:ext cx="11716719" cy="1077218"/>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FFFFFF"/>
                </a:solidFill>
                <a:latin typeface="Arial" panose="020B0604020202020204" pitchFamily="34" charset="0"/>
              </a:rPr>
              <a:t>	</a:t>
            </a:r>
            <a:r>
              <a:rPr lang="en-GB" altLang="en-US" sz="4000" dirty="0">
                <a:solidFill>
                  <a:srgbClr val="FFFFFF"/>
                </a:solidFill>
                <a:latin typeface="+mn-lt"/>
              </a:rPr>
              <a:t>Signs of Safety</a:t>
            </a:r>
            <a:r>
              <a:rPr lang="en-GB" altLang="en-US" sz="2400" dirty="0">
                <a:solidFill>
                  <a:srgbClr val="FFFFFF"/>
                </a:solidFill>
                <a:latin typeface="+mn-lt"/>
              </a:rPr>
              <a:t/>
            </a:r>
            <a:br>
              <a:rPr lang="en-GB" altLang="en-US" sz="2400" dirty="0">
                <a:solidFill>
                  <a:srgbClr val="FFFFFF"/>
                </a:solidFill>
                <a:latin typeface="+mn-lt"/>
              </a:rPr>
            </a:br>
            <a:r>
              <a:rPr lang="en-GB" altLang="en-US" sz="2400" dirty="0">
                <a:solidFill>
                  <a:srgbClr val="FFFFFF"/>
                </a:solidFill>
                <a:latin typeface="+mn-lt"/>
              </a:rPr>
              <a:t>	</a:t>
            </a:r>
            <a:r>
              <a:rPr lang="en-GB" altLang="en-US" sz="2000" dirty="0">
                <a:latin typeface="+mn-lt"/>
              </a:rPr>
              <a:t>Organisational Danger Statements and Goals</a:t>
            </a:r>
          </a:p>
        </p:txBody>
      </p:sp>
      <p:pic>
        <p:nvPicPr>
          <p:cNvPr id="17411" name="Picture 20"/>
          <p:cNvPicPr>
            <a:picLocks noChangeAspect="1"/>
          </p:cNvPicPr>
          <p:nvPr/>
        </p:nvPicPr>
        <p:blipFill>
          <a:blip r:embed="rId3" cstate="print">
            <a:extLst>
              <a:ext uri="{28A0092B-C50C-407E-A947-70E740481C1C}">
                <a14:useLocalDpi xmlns:a14="http://schemas.microsoft.com/office/drawing/2010/main" val="0"/>
              </a:ext>
            </a:extLst>
          </a:blip>
          <a:srcRect l="-2" t="3033" r="279" b="5876"/>
          <a:stretch>
            <a:fillRect/>
          </a:stretch>
        </p:blipFill>
        <p:spPr bwMode="auto">
          <a:xfrm>
            <a:off x="8510587" y="676662"/>
            <a:ext cx="30575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5714" y="4737101"/>
            <a:ext cx="16414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47971" y="1893660"/>
            <a:ext cx="11716719" cy="3263900"/>
          </a:xfrm>
        </p:spPr>
        <p:txBody>
          <a:bodyPr>
            <a:normAutofit/>
          </a:bodyPr>
          <a:lstStyle/>
          <a:p>
            <a:pPr marL="0" indent="0">
              <a:spcBef>
                <a:spcPts val="0"/>
              </a:spcBef>
              <a:buNone/>
              <a:defRPr/>
            </a:pPr>
            <a:r>
              <a:rPr lang="en-GB" sz="2000" b="1" dirty="0"/>
              <a:t>Leadership</a:t>
            </a:r>
          </a:p>
          <a:p>
            <a:pPr marL="0" indent="0">
              <a:spcBef>
                <a:spcPts val="0"/>
              </a:spcBef>
              <a:buNone/>
              <a:defRPr/>
            </a:pPr>
            <a:endParaRPr lang="en-GB" sz="2000" dirty="0"/>
          </a:p>
          <a:p>
            <a:r>
              <a:rPr lang="en-GB" sz="2000" dirty="0"/>
              <a:t>Danger Statement - The Senior Leadership Team is worried that our organisational behaviour is often reactive, sometimes driven through crisis. If this continues, we will not create plans that are thought through, thorough and draw on our existing strengths, preventing us from making our best judgements and seeing greater opportunities for the long-term. This will hold us back in making progress to improve our response and services to children and families.</a:t>
            </a:r>
          </a:p>
          <a:p>
            <a:r>
              <a:rPr lang="en-GB" sz="2000" dirty="0"/>
              <a:t>Safety Goal - We are proactive, responsive and solution-focussed. We focus on strengths, and take time to gather and consider information to make best judgements and decisions, in our work with children and families and in respect of our own organisation</a:t>
            </a:r>
            <a:r>
              <a:rPr lang="en-GB" sz="2000" dirty="0" smtClean="0"/>
              <a:t>.</a:t>
            </a:r>
          </a:p>
          <a:p>
            <a:endParaRPr lang="en-GB" sz="2000" dirty="0"/>
          </a:p>
          <a:p>
            <a:pPr marL="0" indent="0">
              <a:buNone/>
              <a:defRPr/>
            </a:pPr>
            <a:endParaRPr lang="en-GB" sz="1800" dirty="0"/>
          </a:p>
          <a:p>
            <a:pPr marL="0" indent="0">
              <a:buNone/>
              <a:defRPr/>
            </a:pPr>
            <a:endParaRPr lang="en-GB" sz="1800" dirty="0"/>
          </a:p>
          <a:p>
            <a:pPr marL="0" indent="0">
              <a:buNone/>
              <a:defRPr/>
            </a:pPr>
            <a:endParaRPr lang="en-GB" sz="1800" dirty="0"/>
          </a:p>
        </p:txBody>
      </p:sp>
      <p:grpSp>
        <p:nvGrpSpPr>
          <p:cNvPr id="17414" name="Group 6"/>
          <p:cNvGrpSpPr>
            <a:grpSpLocks/>
          </p:cNvGrpSpPr>
          <p:nvPr/>
        </p:nvGrpSpPr>
        <p:grpSpPr bwMode="auto">
          <a:xfrm>
            <a:off x="2751138" y="5343824"/>
            <a:ext cx="5459412" cy="600075"/>
            <a:chOff x="1636732" y="5628550"/>
            <a:chExt cx="7278478" cy="800219"/>
          </a:xfrm>
        </p:grpSpPr>
        <p:cxnSp>
          <p:nvCxnSpPr>
            <p:cNvPr id="17418" name="Straight Arrow Connector 22"/>
            <p:cNvCxnSpPr>
              <a:cxnSpLocks noChangeShapeType="1"/>
            </p:cNvCxnSpPr>
            <p:nvPr/>
          </p:nvCxnSpPr>
          <p:spPr bwMode="auto">
            <a:xfrm>
              <a:off x="2110866" y="6005571"/>
              <a:ext cx="5952066" cy="15401"/>
            </a:xfrm>
            <a:prstGeom prst="straightConnector1">
              <a:avLst/>
            </a:prstGeom>
            <a:noFill/>
            <a:ln w="76200">
              <a:solidFill>
                <a:srgbClr val="990099"/>
              </a:solidFill>
              <a:round/>
              <a:headEnd type="arrow" w="med" len="med"/>
              <a:tailEnd type="arrow" w="med" len="med"/>
            </a:ln>
            <a:extLst>
              <a:ext uri="{909E8E84-426E-40DD-AFC4-6F175D3DCCD1}">
                <a14:hiddenFill xmlns:a14="http://schemas.microsoft.com/office/drawing/2010/main">
                  <a:noFill/>
                </a14:hiddenFill>
              </a:ext>
            </a:extLst>
          </p:spPr>
        </p:cxnSp>
        <p:sp>
          <p:nvSpPr>
            <p:cNvPr id="17419" name="TextBox 8"/>
            <p:cNvSpPr txBox="1">
              <a:spLocks noChangeArrowheads="1"/>
            </p:cNvSpPr>
            <p:nvPr/>
          </p:nvSpPr>
          <p:spPr bwMode="auto">
            <a:xfrm>
              <a:off x="1636732" y="5628550"/>
              <a:ext cx="33866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300" dirty="0">
                  <a:latin typeface="Arial" panose="020B0604020202020204" pitchFamily="34" charset="0"/>
                </a:rPr>
                <a:t>0</a:t>
              </a:r>
            </a:p>
          </p:txBody>
        </p:sp>
        <p:sp>
          <p:nvSpPr>
            <p:cNvPr id="17420" name="TextBox 9"/>
            <p:cNvSpPr txBox="1">
              <a:spLocks noChangeArrowheads="1"/>
            </p:cNvSpPr>
            <p:nvPr/>
          </p:nvSpPr>
          <p:spPr bwMode="auto">
            <a:xfrm>
              <a:off x="8040611" y="5628550"/>
              <a:ext cx="87459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300" dirty="0">
                  <a:latin typeface="Arial" panose="020B0604020202020204" pitchFamily="34" charset="0"/>
                </a:rPr>
                <a:t>10</a:t>
              </a:r>
            </a:p>
          </p:txBody>
        </p:sp>
      </p:grpSp>
    </p:spTree>
    <p:extLst>
      <p:ext uri="{BB962C8B-B14F-4D97-AF65-F5344CB8AC3E}">
        <p14:creationId xmlns:p14="http://schemas.microsoft.com/office/powerpoint/2010/main" val="3972701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
          <p:cNvSpPr txBox="1">
            <a:spLocks noChangeArrowheads="1"/>
          </p:cNvSpPr>
          <p:nvPr/>
        </p:nvSpPr>
        <p:spPr bwMode="auto">
          <a:xfrm>
            <a:off x="214393" y="271636"/>
            <a:ext cx="11763214" cy="1015663"/>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spcBef>
                <a:spcPct val="0"/>
              </a:spcBef>
              <a:buFontTx/>
              <a:buNone/>
            </a:pPr>
            <a:r>
              <a:rPr lang="en-GB" altLang="en-US" sz="4000" dirty="0" smtClean="0">
                <a:solidFill>
                  <a:srgbClr val="FFFFFF"/>
                </a:solidFill>
                <a:latin typeface="+mn-lt"/>
              </a:rPr>
              <a:t>Signs </a:t>
            </a:r>
            <a:r>
              <a:rPr lang="en-GB" altLang="en-US" sz="4000" dirty="0">
                <a:solidFill>
                  <a:srgbClr val="FFFFFF"/>
                </a:solidFill>
                <a:latin typeface="+mn-lt"/>
              </a:rPr>
              <a:t>of Safety</a:t>
            </a:r>
            <a:br>
              <a:rPr lang="en-GB" altLang="en-US" sz="4000" dirty="0">
                <a:solidFill>
                  <a:srgbClr val="FFFFFF"/>
                </a:solidFill>
                <a:latin typeface="+mn-lt"/>
              </a:rPr>
            </a:br>
            <a:r>
              <a:rPr lang="en-GB" altLang="en-US" sz="2000" dirty="0" smtClean="0">
                <a:latin typeface="+mn-lt"/>
              </a:rPr>
              <a:t>Organisational </a:t>
            </a:r>
            <a:r>
              <a:rPr lang="en-GB" altLang="en-US" sz="2000" dirty="0">
                <a:latin typeface="+mn-lt"/>
              </a:rPr>
              <a:t>Danger Statements and Goals</a:t>
            </a:r>
          </a:p>
        </p:txBody>
      </p:sp>
      <p:pic>
        <p:nvPicPr>
          <p:cNvPr id="19459" name="Picture 20"/>
          <p:cNvPicPr>
            <a:picLocks noChangeAspect="1"/>
          </p:cNvPicPr>
          <p:nvPr/>
        </p:nvPicPr>
        <p:blipFill>
          <a:blip r:embed="rId3" cstate="print">
            <a:extLst>
              <a:ext uri="{28A0092B-C50C-407E-A947-70E740481C1C}">
                <a14:useLocalDpi xmlns:a14="http://schemas.microsoft.com/office/drawing/2010/main" val="0"/>
              </a:ext>
            </a:extLst>
          </a:blip>
          <a:srcRect l="-2" t="3033" r="279" b="5876"/>
          <a:stretch>
            <a:fillRect/>
          </a:stretch>
        </p:blipFill>
        <p:spPr bwMode="auto">
          <a:xfrm>
            <a:off x="8167688" y="618157"/>
            <a:ext cx="30575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5714" y="4737101"/>
            <a:ext cx="16414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4393" y="1695375"/>
            <a:ext cx="11763214" cy="3492575"/>
          </a:xfrm>
        </p:spPr>
        <p:txBody>
          <a:bodyPr>
            <a:normAutofit/>
          </a:bodyPr>
          <a:lstStyle/>
          <a:p>
            <a:pPr marL="0" indent="0">
              <a:spcBef>
                <a:spcPts val="0"/>
              </a:spcBef>
              <a:buNone/>
              <a:defRPr/>
            </a:pPr>
            <a:r>
              <a:rPr lang="en-GB" sz="2000" b="1" dirty="0" smtClean="0"/>
              <a:t>Assessments</a:t>
            </a:r>
          </a:p>
          <a:p>
            <a:pPr marL="0" indent="0">
              <a:spcBef>
                <a:spcPts val="0"/>
              </a:spcBef>
              <a:buNone/>
              <a:defRPr/>
            </a:pPr>
            <a:endParaRPr lang="en-GB" sz="2000" b="1" dirty="0"/>
          </a:p>
          <a:p>
            <a:r>
              <a:rPr lang="en-GB" sz="2000" dirty="0"/>
              <a:t>Danger Statement - The Senior Leadership Team is worried that our organisational behaviour is often reactive, sometimes driven through crisis. If this continues, we will not create plans that are thought through, thorough and draw on our existing strengths, preventing us from making our best judgements and seeing greater opportunities for the long-term. This will hold us back in making progress to improve our response and services to children and families.</a:t>
            </a:r>
          </a:p>
          <a:p>
            <a:r>
              <a:rPr lang="en-GB" sz="2000" dirty="0"/>
              <a:t>Safety Goal - We are proactive, responsive and solution-focussed. We focus on strengths, and take time to gather and consider information to make best judgements and decisions, in our work with children and families and in respect of our own organisation.</a:t>
            </a:r>
          </a:p>
          <a:p>
            <a:pPr marL="0" indent="0">
              <a:spcBef>
                <a:spcPts val="0"/>
              </a:spcBef>
              <a:buNone/>
              <a:defRPr/>
            </a:pPr>
            <a:endParaRPr lang="en-GB" sz="2000" dirty="0"/>
          </a:p>
          <a:p>
            <a:pPr marL="0" indent="0">
              <a:buNone/>
              <a:defRPr/>
            </a:pPr>
            <a:endParaRPr lang="en-GB" sz="1800" dirty="0"/>
          </a:p>
          <a:p>
            <a:pPr marL="0" indent="0">
              <a:buNone/>
              <a:defRPr/>
            </a:pPr>
            <a:endParaRPr lang="en-GB" sz="1800" dirty="0"/>
          </a:p>
        </p:txBody>
      </p:sp>
      <p:grpSp>
        <p:nvGrpSpPr>
          <p:cNvPr id="19462" name="Group 6"/>
          <p:cNvGrpSpPr>
            <a:grpSpLocks/>
          </p:cNvGrpSpPr>
          <p:nvPr/>
        </p:nvGrpSpPr>
        <p:grpSpPr bwMode="auto">
          <a:xfrm>
            <a:off x="2751138" y="5078414"/>
            <a:ext cx="5459412" cy="600075"/>
            <a:chOff x="1636732" y="5628550"/>
            <a:chExt cx="7278478" cy="800219"/>
          </a:xfrm>
        </p:grpSpPr>
        <p:cxnSp>
          <p:nvCxnSpPr>
            <p:cNvPr id="19466" name="Straight Arrow Connector 22"/>
            <p:cNvCxnSpPr>
              <a:cxnSpLocks noChangeShapeType="1"/>
            </p:cNvCxnSpPr>
            <p:nvPr/>
          </p:nvCxnSpPr>
          <p:spPr bwMode="auto">
            <a:xfrm>
              <a:off x="2110866" y="6005571"/>
              <a:ext cx="5952066" cy="15401"/>
            </a:xfrm>
            <a:prstGeom prst="straightConnector1">
              <a:avLst/>
            </a:prstGeom>
            <a:noFill/>
            <a:ln w="76200">
              <a:solidFill>
                <a:srgbClr val="990099"/>
              </a:solidFill>
              <a:round/>
              <a:headEnd type="arrow" w="med" len="med"/>
              <a:tailEnd type="arrow" w="med" len="med"/>
            </a:ln>
            <a:extLst>
              <a:ext uri="{909E8E84-426E-40DD-AFC4-6F175D3DCCD1}">
                <a14:hiddenFill xmlns:a14="http://schemas.microsoft.com/office/drawing/2010/main">
                  <a:noFill/>
                </a14:hiddenFill>
              </a:ext>
            </a:extLst>
          </p:spPr>
        </p:cxnSp>
        <p:sp>
          <p:nvSpPr>
            <p:cNvPr id="19467" name="TextBox 8"/>
            <p:cNvSpPr txBox="1">
              <a:spLocks noChangeArrowheads="1"/>
            </p:cNvSpPr>
            <p:nvPr/>
          </p:nvSpPr>
          <p:spPr bwMode="auto">
            <a:xfrm>
              <a:off x="1636732" y="5628550"/>
              <a:ext cx="33866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300" dirty="0">
                  <a:latin typeface="Arial" panose="020B0604020202020204" pitchFamily="34" charset="0"/>
                </a:rPr>
                <a:t>0</a:t>
              </a:r>
            </a:p>
          </p:txBody>
        </p:sp>
        <p:sp>
          <p:nvSpPr>
            <p:cNvPr id="19468" name="TextBox 9"/>
            <p:cNvSpPr txBox="1">
              <a:spLocks noChangeArrowheads="1"/>
            </p:cNvSpPr>
            <p:nvPr/>
          </p:nvSpPr>
          <p:spPr bwMode="auto">
            <a:xfrm>
              <a:off x="8040611" y="5628550"/>
              <a:ext cx="87459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300" dirty="0">
                  <a:latin typeface="Arial" panose="020B0604020202020204" pitchFamily="34" charset="0"/>
                </a:rPr>
                <a:t>10</a:t>
              </a:r>
            </a:p>
          </p:txBody>
        </p:sp>
      </p:grpSp>
    </p:spTree>
    <p:extLst>
      <p:ext uri="{BB962C8B-B14F-4D97-AF65-F5344CB8AC3E}">
        <p14:creationId xmlns:p14="http://schemas.microsoft.com/office/powerpoint/2010/main" val="3042841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p:cNvSpPr txBox="1">
            <a:spLocks noChangeArrowheads="1"/>
          </p:cNvSpPr>
          <p:nvPr/>
        </p:nvSpPr>
        <p:spPr bwMode="auto">
          <a:xfrm>
            <a:off x="338379" y="344266"/>
            <a:ext cx="11515241" cy="1077218"/>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FFFFFF"/>
                </a:solidFill>
                <a:latin typeface="Arial" panose="020B0604020202020204" pitchFamily="34" charset="0"/>
              </a:rPr>
              <a:t>	</a:t>
            </a:r>
            <a:r>
              <a:rPr lang="en-GB" altLang="en-US" sz="4000" dirty="0">
                <a:solidFill>
                  <a:srgbClr val="FFFFFF"/>
                </a:solidFill>
                <a:latin typeface="+mn-lt"/>
              </a:rPr>
              <a:t>Signs of Safety </a:t>
            </a:r>
            <a:r>
              <a:rPr lang="en-GB" altLang="en-US" sz="2400" dirty="0">
                <a:solidFill>
                  <a:srgbClr val="FFFFFF"/>
                </a:solidFill>
                <a:latin typeface="Arial" panose="020B0604020202020204" pitchFamily="34" charset="0"/>
              </a:rPr>
              <a:t/>
            </a:r>
            <a:br>
              <a:rPr lang="en-GB" altLang="en-US" sz="2400" dirty="0">
                <a:solidFill>
                  <a:srgbClr val="FFFFFF"/>
                </a:solidFill>
                <a:latin typeface="Arial" panose="020B0604020202020204" pitchFamily="34" charset="0"/>
              </a:rPr>
            </a:br>
            <a:r>
              <a:rPr lang="en-GB" altLang="en-US" sz="2400" dirty="0">
                <a:solidFill>
                  <a:srgbClr val="FFFFFF"/>
                </a:solidFill>
                <a:latin typeface="Arial" panose="020B0604020202020204" pitchFamily="34" charset="0"/>
              </a:rPr>
              <a:t>	</a:t>
            </a:r>
            <a:r>
              <a:rPr lang="en-GB" altLang="en-US" sz="2000" dirty="0">
                <a:latin typeface="+mn-lt"/>
              </a:rPr>
              <a:t>Organisational Danger Statements and Goals</a:t>
            </a:r>
          </a:p>
        </p:txBody>
      </p:sp>
      <p:pic>
        <p:nvPicPr>
          <p:cNvPr id="21507" name="Picture 20"/>
          <p:cNvPicPr>
            <a:picLocks noChangeAspect="1"/>
          </p:cNvPicPr>
          <p:nvPr/>
        </p:nvPicPr>
        <p:blipFill>
          <a:blip r:embed="rId3" cstate="print">
            <a:extLst>
              <a:ext uri="{28A0092B-C50C-407E-A947-70E740481C1C}">
                <a14:useLocalDpi xmlns:a14="http://schemas.microsoft.com/office/drawing/2010/main" val="0"/>
              </a:ext>
            </a:extLst>
          </a:blip>
          <a:srcRect l="-2" t="3033" r="279" b="5876"/>
          <a:stretch>
            <a:fillRect/>
          </a:stretch>
        </p:blipFill>
        <p:spPr bwMode="auto">
          <a:xfrm>
            <a:off x="8167688" y="690787"/>
            <a:ext cx="30575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5712" y="5440573"/>
            <a:ext cx="16414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38379" y="1704207"/>
            <a:ext cx="11515241" cy="3976439"/>
          </a:xfrm>
        </p:spPr>
        <p:txBody>
          <a:bodyPr>
            <a:noAutofit/>
          </a:bodyPr>
          <a:lstStyle/>
          <a:p>
            <a:pPr marL="0" indent="0">
              <a:spcBef>
                <a:spcPts val="0"/>
              </a:spcBef>
              <a:buNone/>
              <a:defRPr/>
            </a:pPr>
            <a:r>
              <a:rPr lang="en-GB" sz="2000" b="1" dirty="0"/>
              <a:t>Relationships with </a:t>
            </a:r>
            <a:r>
              <a:rPr lang="en-GB" sz="2000" b="1" dirty="0" smtClean="0"/>
              <a:t>Families</a:t>
            </a:r>
          </a:p>
          <a:p>
            <a:r>
              <a:rPr lang="en-GB" sz="2000" dirty="0"/>
              <a:t>Danger Statement - The Senior Leadership Team is worried about the lack of progress towards relationship based practice. If this continues, staff may rely on forms, processes and database information, spending time in the office, rather than spending time with children and families, getting to know and understand them and their networks whilst using creative tools and analysis. This often leads us to not make the best decisions for children.</a:t>
            </a:r>
          </a:p>
          <a:p>
            <a:r>
              <a:rPr lang="en-GB" sz="2000" dirty="0"/>
              <a:t>Safety Goal - We have reduced bureaucracy moving from a process and system driven organisation to one driven by people. The voice of children and families can be clearly seen in our recording. We spend more time working directly with families using specific practice tools to engage with them. We have strong and effective relationships with our colleagues from schools, health, police and others where our combined effort creates a greater positive impact. Together we work in partnership with families, encouraging them to recognise and use their strengths and that of their local community to think of their own solutions to meet the needs of children.</a:t>
            </a:r>
          </a:p>
          <a:p>
            <a:pPr marL="0" indent="0">
              <a:spcBef>
                <a:spcPts val="0"/>
              </a:spcBef>
              <a:buNone/>
              <a:defRPr/>
            </a:pPr>
            <a:endParaRPr lang="en-GB" sz="2000" b="1" dirty="0"/>
          </a:p>
        </p:txBody>
      </p:sp>
      <p:grpSp>
        <p:nvGrpSpPr>
          <p:cNvPr id="21510" name="Group 6"/>
          <p:cNvGrpSpPr>
            <a:grpSpLocks/>
          </p:cNvGrpSpPr>
          <p:nvPr/>
        </p:nvGrpSpPr>
        <p:grpSpPr bwMode="auto">
          <a:xfrm>
            <a:off x="2708276" y="5744445"/>
            <a:ext cx="5459412" cy="600075"/>
            <a:chOff x="1636732" y="5628550"/>
            <a:chExt cx="7278478" cy="800219"/>
          </a:xfrm>
        </p:grpSpPr>
        <p:cxnSp>
          <p:nvCxnSpPr>
            <p:cNvPr id="21511" name="Straight Arrow Connector 22"/>
            <p:cNvCxnSpPr>
              <a:cxnSpLocks noChangeShapeType="1"/>
            </p:cNvCxnSpPr>
            <p:nvPr/>
          </p:nvCxnSpPr>
          <p:spPr bwMode="auto">
            <a:xfrm>
              <a:off x="2110866" y="6005571"/>
              <a:ext cx="5952066" cy="15401"/>
            </a:xfrm>
            <a:prstGeom prst="straightConnector1">
              <a:avLst/>
            </a:prstGeom>
            <a:noFill/>
            <a:ln w="76200">
              <a:solidFill>
                <a:srgbClr val="990099"/>
              </a:solidFill>
              <a:round/>
              <a:headEnd type="arrow" w="med" len="med"/>
              <a:tailEnd type="arrow" w="med" len="med"/>
            </a:ln>
            <a:extLst>
              <a:ext uri="{909E8E84-426E-40DD-AFC4-6F175D3DCCD1}">
                <a14:hiddenFill xmlns:a14="http://schemas.microsoft.com/office/drawing/2010/main">
                  <a:noFill/>
                </a14:hiddenFill>
              </a:ext>
            </a:extLst>
          </p:spPr>
        </p:cxnSp>
        <p:sp>
          <p:nvSpPr>
            <p:cNvPr id="21512" name="TextBox 8"/>
            <p:cNvSpPr txBox="1">
              <a:spLocks noChangeArrowheads="1"/>
            </p:cNvSpPr>
            <p:nvPr/>
          </p:nvSpPr>
          <p:spPr bwMode="auto">
            <a:xfrm>
              <a:off x="1636732" y="5628550"/>
              <a:ext cx="33866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300" dirty="0">
                  <a:latin typeface="Arial" panose="020B0604020202020204" pitchFamily="34" charset="0"/>
                </a:rPr>
                <a:t>0</a:t>
              </a:r>
            </a:p>
          </p:txBody>
        </p:sp>
        <p:sp>
          <p:nvSpPr>
            <p:cNvPr id="21513" name="TextBox 9"/>
            <p:cNvSpPr txBox="1">
              <a:spLocks noChangeArrowheads="1"/>
            </p:cNvSpPr>
            <p:nvPr/>
          </p:nvSpPr>
          <p:spPr bwMode="auto">
            <a:xfrm>
              <a:off x="8040611" y="5628550"/>
              <a:ext cx="87459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3300" dirty="0">
                  <a:latin typeface="Arial" panose="020B0604020202020204" pitchFamily="34" charset="0"/>
                </a:rPr>
                <a:t>10</a:t>
              </a:r>
            </a:p>
          </p:txBody>
        </p:sp>
      </p:grpSp>
    </p:spTree>
    <p:extLst>
      <p:ext uri="{BB962C8B-B14F-4D97-AF65-F5344CB8AC3E}">
        <p14:creationId xmlns:p14="http://schemas.microsoft.com/office/powerpoint/2010/main" val="4156992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19" y="1431985"/>
            <a:ext cx="11505149" cy="4744978"/>
          </a:xfrm>
        </p:spPr>
        <p:txBody>
          <a:bodyPr/>
          <a:lstStyle/>
          <a:p>
            <a:pPr lvl="0">
              <a:buFont typeface="+mj-lt"/>
              <a:buAutoNum type="arabicPeriod"/>
            </a:pPr>
            <a:r>
              <a:rPr lang="en-GB" sz="2000" dirty="0"/>
              <a:t>Ensure that all cases are allocated throughout the service and staff have realistic caseloads to deliver effective practice</a:t>
            </a:r>
          </a:p>
          <a:p>
            <a:pPr lvl="0">
              <a:buFont typeface="+mj-lt"/>
              <a:buAutoNum type="arabicPeriod"/>
            </a:pPr>
            <a:r>
              <a:rPr lang="en-GB" sz="2000" dirty="0"/>
              <a:t>Strengthen the MASH and </a:t>
            </a:r>
            <a:r>
              <a:rPr lang="en-GB" sz="2000" dirty="0" smtClean="0"/>
              <a:t>Duty and Assessment Team (DAT) </a:t>
            </a:r>
            <a:r>
              <a:rPr lang="en-GB" sz="2000" dirty="0"/>
              <a:t>to ensure the rigorous application of thresholds and timely assessments of the required quality</a:t>
            </a:r>
          </a:p>
          <a:p>
            <a:pPr lvl="0">
              <a:buFont typeface="+mj-lt"/>
              <a:buAutoNum type="arabicPeriod"/>
            </a:pPr>
            <a:r>
              <a:rPr lang="en-GB" sz="2000" dirty="0"/>
              <a:t>Ensure all children in need, children on a child protection plan and looked after children have an up to date plan focused on outcomes and that children on caseloads are visited at the required frequency by Social Workers</a:t>
            </a:r>
          </a:p>
          <a:p>
            <a:pPr lvl="0">
              <a:buFont typeface="+mj-lt"/>
              <a:buAutoNum type="arabicPeriod"/>
            </a:pPr>
            <a:r>
              <a:rPr lang="en-GB" sz="2000" dirty="0"/>
              <a:t>Ensure managers at every level </a:t>
            </a:r>
            <a:r>
              <a:rPr lang="en-GB" sz="2000" dirty="0" smtClean="0"/>
              <a:t>of </a:t>
            </a:r>
            <a:r>
              <a:rPr lang="en-GB" sz="2000" dirty="0"/>
              <a:t>the organisation understand their responsibilities, promote a learning culture and monitor and support the quality of frontline </a:t>
            </a:r>
            <a:r>
              <a:rPr lang="en-GB" sz="2000" dirty="0" smtClean="0"/>
              <a:t>practice (Management Development Programme)</a:t>
            </a:r>
            <a:endParaRPr lang="en-GB" sz="2000" dirty="0"/>
          </a:p>
          <a:p>
            <a:pPr lvl="0">
              <a:buFont typeface="+mj-lt"/>
              <a:buAutoNum type="arabicPeriod"/>
            </a:pPr>
            <a:r>
              <a:rPr lang="en-GB" sz="2000" dirty="0"/>
              <a:t>Improve the support to frontline staff through the provision of additional business support, family support staff and by improving the opportunities for team working</a:t>
            </a:r>
          </a:p>
          <a:p>
            <a:pPr lvl="0">
              <a:buFont typeface="+mj-lt"/>
              <a:buAutoNum type="arabicPeriod"/>
            </a:pPr>
            <a:r>
              <a:rPr lang="en-GB" sz="2000" dirty="0"/>
              <a:t>Strengthen the approach to attraction, recruitment and retention to create a stable and confident workforce</a:t>
            </a:r>
          </a:p>
          <a:p>
            <a:endParaRPr lang="en-GB" dirty="0"/>
          </a:p>
        </p:txBody>
      </p:sp>
      <p:sp>
        <p:nvSpPr>
          <p:cNvPr id="4" name="Slide Number Placeholder 3"/>
          <p:cNvSpPr>
            <a:spLocks noGrp="1"/>
          </p:cNvSpPr>
          <p:nvPr>
            <p:ph type="sldNum" sz="quarter" idx="12"/>
          </p:nvPr>
        </p:nvSpPr>
        <p:spPr/>
        <p:txBody>
          <a:bodyPr/>
          <a:lstStyle/>
          <a:p>
            <a:fld id="{B3FCCE63-C53D-47CB-9EA0-CA449EAB065F}" type="slidenum">
              <a:rPr lang="en-GB" smtClean="0"/>
              <a:t>15</a:t>
            </a:fld>
            <a:endParaRPr lang="en-GB" dirty="0"/>
          </a:p>
        </p:txBody>
      </p:sp>
      <p:sp>
        <p:nvSpPr>
          <p:cNvPr id="5" name="TextBox 5"/>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6 Priorities</a:t>
            </a:r>
            <a:endParaRPr lang="en-GB" altLang="en-US" sz="4000" dirty="0">
              <a:latin typeface="+mn-lt"/>
            </a:endParaRPr>
          </a:p>
        </p:txBody>
      </p:sp>
    </p:spTree>
    <p:extLst>
      <p:ext uri="{BB962C8B-B14F-4D97-AF65-F5344CB8AC3E}">
        <p14:creationId xmlns:p14="http://schemas.microsoft.com/office/powerpoint/2010/main" val="1239389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a:p>
            <a:r>
              <a:rPr lang="en-GB" dirty="0" smtClean="0"/>
              <a:t>Moving into a two unitary authority – 1</a:t>
            </a:r>
            <a:r>
              <a:rPr lang="en-GB" baseline="30000" dirty="0" smtClean="0"/>
              <a:t>st</a:t>
            </a:r>
            <a:r>
              <a:rPr lang="en-GB" dirty="0" smtClean="0"/>
              <a:t> April 2021</a:t>
            </a:r>
          </a:p>
          <a:p>
            <a:r>
              <a:rPr lang="en-GB" dirty="0" smtClean="0"/>
              <a:t>Children’s First Northamptonshire will become a trust that is governed by the two unitary authorities (12-18 months from June 2019)</a:t>
            </a:r>
          </a:p>
          <a:p>
            <a:endParaRPr lang="en-GB" dirty="0"/>
          </a:p>
          <a:p>
            <a:endParaRPr lang="en-GB" dirty="0" smtClean="0"/>
          </a:p>
          <a:p>
            <a:r>
              <a:rPr lang="en-GB" dirty="0" smtClean="0"/>
              <a:t>Ofsted full inspection June 19</a:t>
            </a:r>
          </a:p>
          <a:p>
            <a:r>
              <a:rPr lang="en-GB" dirty="0" smtClean="0"/>
              <a:t>2 </a:t>
            </a:r>
            <a:r>
              <a:rPr lang="en-GB" dirty="0"/>
              <a:t>Child Safeguarding Practice Reviews </a:t>
            </a:r>
            <a:r>
              <a:rPr lang="en-GB" dirty="0" smtClean="0"/>
              <a:t>(Serious </a:t>
            </a:r>
            <a:r>
              <a:rPr lang="en-GB" dirty="0"/>
              <a:t>C</a:t>
            </a:r>
            <a:r>
              <a:rPr lang="en-GB" dirty="0" smtClean="0"/>
              <a:t>ase Reviews) published June 2019</a:t>
            </a:r>
          </a:p>
          <a:p>
            <a:r>
              <a:rPr lang="en-GB" dirty="0" smtClean="0"/>
              <a:t>Social Work England came into force 2</a:t>
            </a:r>
            <a:r>
              <a:rPr lang="en-GB" baseline="30000" dirty="0" smtClean="0"/>
              <a:t>nd</a:t>
            </a:r>
            <a:r>
              <a:rPr lang="en-GB" dirty="0" smtClean="0"/>
              <a:t> December 2019 – replaces </a:t>
            </a:r>
            <a:r>
              <a:rPr lang="en-GB" dirty="0" err="1" smtClean="0"/>
              <a:t>HCPC</a:t>
            </a:r>
            <a:endParaRPr lang="en-GB" dirty="0"/>
          </a:p>
        </p:txBody>
      </p:sp>
      <p:sp>
        <p:nvSpPr>
          <p:cNvPr id="4" name="Slide Number Placeholder 3"/>
          <p:cNvSpPr>
            <a:spLocks noGrp="1"/>
          </p:cNvSpPr>
          <p:nvPr>
            <p:ph type="sldNum" sz="quarter" idx="12"/>
          </p:nvPr>
        </p:nvSpPr>
        <p:spPr/>
        <p:txBody>
          <a:bodyPr/>
          <a:lstStyle/>
          <a:p>
            <a:fld id="{B3FCCE63-C53D-47CB-9EA0-CA449EAB065F}" type="slidenum">
              <a:rPr lang="en-GB" smtClean="0"/>
              <a:t>16</a:t>
            </a:fld>
            <a:endParaRPr lang="en-GB" dirty="0"/>
          </a:p>
        </p:txBody>
      </p:sp>
      <p:sp>
        <p:nvSpPr>
          <p:cNvPr id="6" name="TextBox 5"/>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Unitary and Children’s Trust</a:t>
            </a:r>
            <a:endParaRPr lang="en-GB" altLang="en-US" sz="4000" dirty="0">
              <a:latin typeface="+mn-lt"/>
            </a:endParaRPr>
          </a:p>
        </p:txBody>
      </p:sp>
    </p:spTree>
    <p:extLst>
      <p:ext uri="{BB962C8B-B14F-4D97-AF65-F5344CB8AC3E}">
        <p14:creationId xmlns:p14="http://schemas.microsoft.com/office/powerpoint/2010/main" val="825867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FCCE63-C53D-47CB-9EA0-CA449EAB065F}" type="slidenum">
              <a:rPr lang="en-GB" smtClean="0"/>
              <a:t>17</a:t>
            </a:fld>
            <a:endParaRPr lang="en-GB" dirty="0"/>
          </a:p>
        </p:txBody>
      </p:sp>
      <p:sp>
        <p:nvSpPr>
          <p:cNvPr id="6" name="TextBox 5"/>
          <p:cNvSpPr txBox="1">
            <a:spLocks noChangeArrowheads="1"/>
          </p:cNvSpPr>
          <p:nvPr/>
        </p:nvSpPr>
        <p:spPr bwMode="auto">
          <a:xfrm>
            <a:off x="347477" y="30610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 </a:t>
            </a:r>
            <a:endParaRPr lang="en-GB" altLang="en-US" sz="4000" dirty="0">
              <a:latin typeface="+mn-lt"/>
            </a:endParaRPr>
          </a:p>
        </p:txBody>
      </p:sp>
      <p:sp>
        <p:nvSpPr>
          <p:cNvPr id="5" name="Title 1"/>
          <p:cNvSpPr>
            <a:spLocks noGrp="1"/>
          </p:cNvSpPr>
          <p:nvPr>
            <p:ph type="title"/>
          </p:nvPr>
        </p:nvSpPr>
        <p:spPr>
          <a:xfrm>
            <a:off x="343426" y="403762"/>
            <a:ext cx="11505148" cy="463682"/>
          </a:xfrm>
        </p:spPr>
        <p:txBody>
          <a:bodyPr>
            <a:normAutofit fontScale="90000"/>
          </a:bodyPr>
          <a:lstStyle/>
          <a:p>
            <a:pPr algn="ctr"/>
            <a:r>
              <a:rPr lang="en-GB" dirty="0" smtClean="0">
                <a:solidFill>
                  <a:schemeClr val="bg1"/>
                </a:solidFill>
              </a:rPr>
              <a:t>Our vision for Adults Social Care in Northamptonshire</a:t>
            </a:r>
            <a:endParaRPr lang="en-GB" dirty="0">
              <a:solidFill>
                <a:schemeClr val="bg1"/>
              </a:solidFill>
            </a:endParaRPr>
          </a:p>
        </p:txBody>
      </p:sp>
      <p:pic>
        <p:nvPicPr>
          <p:cNvPr id="7" name="Content Placeholder 1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807" y="1610416"/>
            <a:ext cx="3468552" cy="4291621"/>
          </a:xfrm>
          <a:prstGeom prst="rect">
            <a:avLst/>
          </a:prstGeom>
          <a:noFill/>
          <a:ln>
            <a:noFill/>
          </a:ln>
        </p:spPr>
      </p:pic>
      <p:sp>
        <p:nvSpPr>
          <p:cNvPr id="8" name="TextBox 7"/>
          <p:cNvSpPr txBox="1"/>
          <p:nvPr/>
        </p:nvSpPr>
        <p:spPr>
          <a:xfrm>
            <a:off x="4138957" y="1198121"/>
            <a:ext cx="8053043" cy="5047536"/>
          </a:xfrm>
          <a:prstGeom prst="rect">
            <a:avLst/>
          </a:prstGeom>
          <a:noFill/>
        </p:spPr>
        <p:txBody>
          <a:bodyPr wrap="square" rtlCol="0">
            <a:spAutoFit/>
          </a:bodyPr>
          <a:lstStyle/>
          <a:p>
            <a:r>
              <a:rPr lang="en-GB" sz="1600" dirty="0"/>
              <a:t>Northamptonshire County Council (</a:t>
            </a:r>
            <a:r>
              <a:rPr lang="en-GB" sz="1600" dirty="0" err="1"/>
              <a:t>NCC</a:t>
            </a:r>
            <a:r>
              <a:rPr lang="en-GB" sz="1600" dirty="0"/>
              <a:t>) is committed to continuously improving </a:t>
            </a:r>
            <a:r>
              <a:rPr lang="en-GB" sz="1600" dirty="0" smtClean="0"/>
              <a:t>the way </a:t>
            </a:r>
            <a:r>
              <a:rPr lang="en-GB" sz="1600" dirty="0"/>
              <a:t>we deliver care and support to adults with care and support needs who </a:t>
            </a:r>
            <a:r>
              <a:rPr lang="en-GB" sz="1600" dirty="0" smtClean="0"/>
              <a:t>are ordinarily </a:t>
            </a:r>
            <a:r>
              <a:rPr lang="en-GB" sz="1600" dirty="0"/>
              <a:t>resident in our county and their informal Carers. We aim to achieve this</a:t>
            </a:r>
          </a:p>
          <a:p>
            <a:r>
              <a:rPr lang="en-GB" sz="1600" dirty="0"/>
              <a:t>through a personalised model of support so that people who come into contact with the Council have good outcomes of the highest quality and support services which are financially sustainable.</a:t>
            </a:r>
          </a:p>
          <a:p>
            <a:r>
              <a:rPr lang="en-GB" sz="1600" dirty="0"/>
              <a:t>Personalisation means recognising people as individuals who have strengths </a:t>
            </a:r>
            <a:r>
              <a:rPr lang="en-GB" sz="1600" dirty="0" smtClean="0"/>
              <a:t>and preferences </a:t>
            </a:r>
            <a:r>
              <a:rPr lang="en-GB" sz="1600" dirty="0"/>
              <a:t>and putting them at the centre of their own care and support.</a:t>
            </a:r>
          </a:p>
          <a:p>
            <a:r>
              <a:rPr lang="en-GB" sz="1600" dirty="0"/>
              <a:t>Personalisation is for people with a wide range of social care needs, regardless </a:t>
            </a:r>
            <a:r>
              <a:rPr lang="en-GB" sz="1600" dirty="0" smtClean="0"/>
              <a:t>of whether </a:t>
            </a:r>
            <a:r>
              <a:rPr lang="en-GB" sz="1600" dirty="0"/>
              <a:t>the person may be eligible for public funding or not or whether support </a:t>
            </a:r>
            <a:r>
              <a:rPr lang="en-GB" sz="1600" dirty="0" smtClean="0"/>
              <a:t>is received </a:t>
            </a:r>
            <a:r>
              <a:rPr lang="en-GB" sz="1600" dirty="0"/>
              <a:t>from the statutory, </a:t>
            </a:r>
            <a:r>
              <a:rPr lang="en-GB" sz="1600" dirty="0" smtClean="0"/>
              <a:t>community</a:t>
            </a:r>
            <a:r>
              <a:rPr lang="en-GB" sz="1600" dirty="0"/>
              <a:t>, voluntary or independent sector</a:t>
            </a:r>
            <a:r>
              <a:rPr lang="en-GB" sz="1600" dirty="0" smtClean="0"/>
              <a:t>.</a:t>
            </a:r>
          </a:p>
          <a:p>
            <a:r>
              <a:rPr lang="en-GB" sz="1600" dirty="0"/>
              <a:t>In the context of Personalisation, the promotion of wellbeing and customers being in</a:t>
            </a:r>
          </a:p>
          <a:p>
            <a:r>
              <a:rPr lang="en-GB" sz="1600" dirty="0"/>
              <a:t>charge of their life, Adult Social Care made changes to its adult social care pathway</a:t>
            </a:r>
          </a:p>
          <a:p>
            <a:r>
              <a:rPr lang="en-GB" sz="1600" dirty="0"/>
              <a:t>to address the four transformation themes of universal services; choice and control;</a:t>
            </a:r>
          </a:p>
          <a:p>
            <a:r>
              <a:rPr lang="en-GB" sz="1600" dirty="0"/>
              <a:t>prevention and early intervention; social capital in Northamptonshire. In doing so,</a:t>
            </a:r>
          </a:p>
          <a:p>
            <a:r>
              <a:rPr lang="en-GB" sz="1600" dirty="0"/>
              <a:t>this meets the policy intentions and matches the core purpose of the Council to:</a:t>
            </a:r>
          </a:p>
          <a:p>
            <a:r>
              <a:rPr lang="en-GB" sz="1600" dirty="0"/>
              <a:t> </a:t>
            </a:r>
            <a:r>
              <a:rPr lang="en-GB" sz="1600" b="1" dirty="0" smtClean="0"/>
              <a:t>Help </a:t>
            </a:r>
            <a:r>
              <a:rPr lang="en-GB" sz="1600" b="1" dirty="0"/>
              <a:t>people to help themselves</a:t>
            </a:r>
            <a:endParaRPr lang="en-GB" sz="1600" dirty="0"/>
          </a:p>
          <a:p>
            <a:r>
              <a:rPr lang="en-GB" sz="1600" b="1" dirty="0"/>
              <a:t>Help people when they can’t help themselves</a:t>
            </a:r>
            <a:endParaRPr lang="en-GB" sz="1600" dirty="0"/>
          </a:p>
          <a:p>
            <a:r>
              <a:rPr lang="en-GB" sz="1600" b="1" dirty="0"/>
              <a:t>Be a trusted advocate</a:t>
            </a:r>
            <a:endParaRPr lang="en-GB" sz="1600" dirty="0"/>
          </a:p>
          <a:p>
            <a:endParaRPr lang="en-GB" dirty="0"/>
          </a:p>
        </p:txBody>
      </p:sp>
    </p:spTree>
    <p:extLst>
      <p:ext uri="{BB962C8B-B14F-4D97-AF65-F5344CB8AC3E}">
        <p14:creationId xmlns:p14="http://schemas.microsoft.com/office/powerpoint/2010/main" val="1718900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FCCE63-C53D-47CB-9EA0-CA449EAB065F}" type="slidenum">
              <a:rPr lang="en-GB" smtClean="0"/>
              <a:t>18</a:t>
            </a:fld>
            <a:endParaRPr lang="en-GB" dirty="0"/>
          </a:p>
        </p:txBody>
      </p:sp>
      <p:sp>
        <p:nvSpPr>
          <p:cNvPr id="7" name="Title 1"/>
          <p:cNvSpPr>
            <a:spLocks noGrp="1"/>
          </p:cNvSpPr>
          <p:nvPr>
            <p:ph type="title"/>
          </p:nvPr>
        </p:nvSpPr>
        <p:spPr>
          <a:xfrm>
            <a:off x="343426" y="208440"/>
            <a:ext cx="11505148" cy="1297371"/>
          </a:xfrm>
          <a:solidFill>
            <a:schemeClr val="accent4">
              <a:lumMod val="50000"/>
            </a:schemeClr>
          </a:solidFill>
        </p:spPr>
        <p:txBody>
          <a:bodyPr>
            <a:noAutofit/>
          </a:bodyPr>
          <a:lstStyle/>
          <a:p>
            <a:r>
              <a:rPr lang="en-GB" sz="2000" dirty="0" smtClean="0">
                <a:solidFill>
                  <a:schemeClr val="bg1"/>
                </a:solidFill>
              </a:rPr>
              <a:t/>
            </a:r>
            <a:br>
              <a:rPr lang="en-GB" sz="2000" dirty="0" smtClean="0">
                <a:solidFill>
                  <a:schemeClr val="bg1"/>
                </a:solidFill>
              </a:rPr>
            </a:br>
            <a:r>
              <a:rPr lang="en-GB" sz="2000" dirty="0" smtClean="0">
                <a:solidFill>
                  <a:schemeClr val="bg1"/>
                </a:solidFill>
              </a:rPr>
              <a:t>To </a:t>
            </a:r>
            <a:r>
              <a:rPr lang="en-GB" sz="2000" dirty="0">
                <a:solidFill>
                  <a:schemeClr val="bg1"/>
                </a:solidFill>
              </a:rPr>
              <a:t>make this happen, we will work to a set of guiding principles which aim to put the person at the centre and to ensure that the support they receive can deliver the right outcomes and manage any risks appropriately. These principles are shown below:</a:t>
            </a:r>
            <a:r>
              <a:rPr lang="en-GB" sz="1800" dirty="0">
                <a:solidFill>
                  <a:schemeClr val="bg1"/>
                </a:solidFill>
              </a:rPr>
              <a:t/>
            </a:r>
            <a:br>
              <a:rPr lang="en-GB" sz="1800" dirty="0">
                <a:solidFill>
                  <a:schemeClr val="bg1"/>
                </a:solidFill>
              </a:rPr>
            </a:br>
            <a:r>
              <a:rPr lang="en-GB" sz="1800" dirty="0"/>
              <a:t> </a:t>
            </a:r>
            <a:br>
              <a:rPr lang="en-GB" sz="1800" dirty="0"/>
            </a:br>
            <a:endParaRPr lang="en-GB" sz="1800" dirty="0"/>
          </a:p>
        </p:txBody>
      </p:sp>
      <p:pic>
        <p:nvPicPr>
          <p:cNvPr id="8"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426" y="1709893"/>
            <a:ext cx="5107348" cy="4404198"/>
          </a:xfrm>
          <a:prstGeom prst="rect">
            <a:avLst/>
          </a:prstGeom>
          <a:noFill/>
          <a:ln>
            <a:noFill/>
          </a:ln>
        </p:spPr>
      </p:pic>
      <p:sp>
        <p:nvSpPr>
          <p:cNvPr id="9" name="TextBox 8"/>
          <p:cNvSpPr txBox="1"/>
          <p:nvPr/>
        </p:nvSpPr>
        <p:spPr>
          <a:xfrm>
            <a:off x="5690145" y="2143773"/>
            <a:ext cx="6158429" cy="3970318"/>
          </a:xfrm>
          <a:prstGeom prst="rect">
            <a:avLst/>
          </a:prstGeom>
          <a:noFill/>
        </p:spPr>
        <p:txBody>
          <a:bodyPr wrap="square" rtlCol="0">
            <a:spAutoFit/>
          </a:bodyPr>
          <a:lstStyle/>
          <a:p>
            <a:r>
              <a:rPr lang="en-GB" dirty="0"/>
              <a:t>• </a:t>
            </a:r>
            <a:r>
              <a:rPr lang="en-GB" b="1" dirty="0"/>
              <a:t>The right person: </a:t>
            </a:r>
            <a:r>
              <a:rPr lang="en-GB" dirty="0"/>
              <a:t>people who really need our support are identified and prioritised. </a:t>
            </a:r>
          </a:p>
          <a:p>
            <a:r>
              <a:rPr lang="en-GB" dirty="0"/>
              <a:t>• </a:t>
            </a:r>
            <a:r>
              <a:rPr lang="en-GB" b="1" dirty="0"/>
              <a:t>The right time: </a:t>
            </a:r>
            <a:r>
              <a:rPr lang="en-GB" dirty="0"/>
              <a:t>we will intervene to prevent things getting worse, increase resilience and maximise independence. </a:t>
            </a:r>
          </a:p>
          <a:p>
            <a:r>
              <a:rPr lang="en-GB" dirty="0"/>
              <a:t> </a:t>
            </a:r>
            <a:r>
              <a:rPr lang="en-GB" b="1" dirty="0"/>
              <a:t>The right place: </a:t>
            </a:r>
            <a:r>
              <a:rPr lang="en-GB" dirty="0"/>
              <a:t>we will ensure people are cared for in the best setting whether at home, in the community or in a specialist setting – according to need and what is most cost-effective. </a:t>
            </a:r>
          </a:p>
          <a:p>
            <a:r>
              <a:rPr lang="en-GB" dirty="0"/>
              <a:t>• </a:t>
            </a:r>
            <a:r>
              <a:rPr lang="en-GB" b="1" dirty="0"/>
              <a:t>The right support: </a:t>
            </a:r>
            <a:r>
              <a:rPr lang="en-GB" dirty="0"/>
              <a:t>we will provide just enough to keep people safe and prevent, reduce or delay the need for long term help, delivered by the right people with the right skills. </a:t>
            </a:r>
          </a:p>
          <a:p>
            <a:r>
              <a:rPr lang="en-GB" dirty="0"/>
              <a:t>• </a:t>
            </a:r>
            <a:r>
              <a:rPr lang="en-GB" b="1" dirty="0"/>
              <a:t>The right partner: </a:t>
            </a:r>
            <a:r>
              <a:rPr lang="en-GB" dirty="0"/>
              <a:t>working more effectively with individuals, their friends and families and in partnership with other organisations – to achieve more joined-up and cost-effective support.</a:t>
            </a:r>
          </a:p>
        </p:txBody>
      </p:sp>
    </p:spTree>
    <p:extLst>
      <p:ext uri="{BB962C8B-B14F-4D97-AF65-F5344CB8AC3E}">
        <p14:creationId xmlns:p14="http://schemas.microsoft.com/office/powerpoint/2010/main" val="2361468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FCCE63-C53D-47CB-9EA0-CA449EAB065F}" type="slidenum">
              <a:rPr lang="en-GB" smtClean="0"/>
              <a:t>19</a:t>
            </a:fld>
            <a:endParaRPr lang="en-GB" dirty="0"/>
          </a:p>
        </p:txBody>
      </p:sp>
      <p:sp>
        <p:nvSpPr>
          <p:cNvPr id="5" name="Title 1"/>
          <p:cNvSpPr>
            <a:spLocks noGrp="1"/>
          </p:cNvSpPr>
          <p:nvPr>
            <p:ph type="title"/>
          </p:nvPr>
        </p:nvSpPr>
        <p:spPr>
          <a:xfrm>
            <a:off x="347477" y="261257"/>
            <a:ext cx="11505148" cy="1591294"/>
          </a:xfrm>
          <a:solidFill>
            <a:schemeClr val="accent4">
              <a:lumMod val="50000"/>
            </a:schemeClr>
          </a:solidFill>
        </p:spPr>
        <p:txBody>
          <a:bodyPr>
            <a:noAutofit/>
          </a:bodyPr>
          <a:lstStyle/>
          <a:p>
            <a:r>
              <a:rPr lang="en-GB" sz="1800" dirty="0">
                <a:solidFill>
                  <a:schemeClr val="bg1"/>
                </a:solidFill>
              </a:rPr>
              <a:t>Our Strategic Approach</a:t>
            </a:r>
            <a:br>
              <a:rPr lang="en-GB" sz="1800" dirty="0">
                <a:solidFill>
                  <a:schemeClr val="bg1"/>
                </a:solidFill>
              </a:rPr>
            </a:br>
            <a:r>
              <a:rPr lang="en-GB" sz="1800" dirty="0">
                <a:solidFill>
                  <a:schemeClr val="bg1"/>
                </a:solidFill>
              </a:rPr>
              <a:t>To meet our obligations under the Care Act 2014 we have developed a model which is ‘layered’. It is designed to ensure that people can get the right level and type of support, at the right time to help prevent, reduce or delay the need for ongoing support, and maximise people’s independence.</a:t>
            </a:r>
            <a:br>
              <a:rPr lang="en-GB" sz="1800" dirty="0">
                <a:solidFill>
                  <a:schemeClr val="bg1"/>
                </a:solidFill>
              </a:rPr>
            </a:br>
            <a:r>
              <a:rPr lang="en-GB" sz="1800" dirty="0">
                <a:solidFill>
                  <a:schemeClr val="bg1"/>
                </a:solidFill>
              </a:rPr>
              <a:t> </a:t>
            </a:r>
            <a:br>
              <a:rPr lang="en-GB" sz="1800" dirty="0">
                <a:solidFill>
                  <a:schemeClr val="bg1"/>
                </a:solidFill>
              </a:rPr>
            </a:br>
            <a:endParaRPr lang="en-GB" sz="1800" dirty="0">
              <a:solidFill>
                <a:schemeClr val="bg1"/>
              </a:solidFill>
            </a:endParaRPr>
          </a:p>
        </p:txBody>
      </p:sp>
      <p:pic>
        <p:nvPicPr>
          <p:cNvPr id="7"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7477" y="1852552"/>
            <a:ext cx="4568907" cy="3657600"/>
          </a:xfrm>
          <a:prstGeom prst="rect">
            <a:avLst/>
          </a:prstGeom>
          <a:solidFill>
            <a:schemeClr val="bg1"/>
          </a:solidFill>
          <a:ln>
            <a:noFill/>
          </a:ln>
        </p:spPr>
      </p:pic>
      <p:sp>
        <p:nvSpPr>
          <p:cNvPr id="8" name="TextBox 7"/>
          <p:cNvSpPr txBox="1"/>
          <p:nvPr/>
        </p:nvSpPr>
        <p:spPr>
          <a:xfrm>
            <a:off x="4869409" y="1995383"/>
            <a:ext cx="7030192" cy="4385816"/>
          </a:xfrm>
          <a:prstGeom prst="rect">
            <a:avLst/>
          </a:prstGeom>
          <a:noFill/>
        </p:spPr>
        <p:txBody>
          <a:bodyPr wrap="square" rtlCol="0">
            <a:spAutoFit/>
          </a:bodyPr>
          <a:lstStyle/>
          <a:p>
            <a:r>
              <a:rPr lang="en-GB" sz="900" dirty="0"/>
              <a:t>1. Prevent Need </a:t>
            </a:r>
          </a:p>
          <a:p>
            <a:r>
              <a:rPr lang="en-GB" sz="900" dirty="0"/>
              <a:t>We will work with our partners in health and across communities </a:t>
            </a:r>
            <a:r>
              <a:rPr lang="en-GB" sz="900" b="1" dirty="0"/>
              <a:t>to prevent people needing our support.</a:t>
            </a:r>
            <a:r>
              <a:rPr lang="en-GB" sz="900" dirty="0"/>
              <a:t> Closer ties with Public Health going forward mean we will do this at scale and working closely with their wellbeing advisors to act quickly where we identify risks of falls and frailty. </a:t>
            </a:r>
          </a:p>
          <a:p>
            <a:r>
              <a:rPr lang="en-GB" sz="900" dirty="0"/>
              <a:t>We will do this by providing </a:t>
            </a:r>
            <a:r>
              <a:rPr lang="en-GB" sz="900" b="1" dirty="0"/>
              <a:t>information and advice,</a:t>
            </a:r>
            <a:r>
              <a:rPr lang="en-GB" sz="900" dirty="0"/>
              <a:t> facilities or resources which improve their wellbeing. This service might not be focused on particular health or support needs - </a:t>
            </a:r>
            <a:r>
              <a:rPr lang="en-GB" sz="900" b="1" dirty="0"/>
              <a:t>but is available for the whole population</a:t>
            </a:r>
            <a:r>
              <a:rPr lang="en-GB" sz="900" dirty="0"/>
              <a:t> – for example, green spaces, libraries, adult learning, places of worship, community centres, leisure centres, and information and advice services. </a:t>
            </a:r>
          </a:p>
          <a:p>
            <a:r>
              <a:rPr lang="en-GB" sz="900" dirty="0"/>
              <a:t>We will promote better health and wellbeing and work together with families and communities (including local voluntary and community groups).</a:t>
            </a:r>
          </a:p>
          <a:p>
            <a:r>
              <a:rPr lang="en-GB" sz="900" dirty="0"/>
              <a:t> </a:t>
            </a:r>
          </a:p>
          <a:p>
            <a:r>
              <a:rPr lang="en-GB" sz="900" dirty="0"/>
              <a:t>2. Reduce need </a:t>
            </a:r>
          </a:p>
          <a:p>
            <a:r>
              <a:rPr lang="en-GB" sz="900" dirty="0"/>
              <a:t>Where we identify high risks groups or people most at risk of having escalating need or in crisis </a:t>
            </a:r>
            <a:r>
              <a:rPr lang="en-GB" sz="900" b="1" dirty="0"/>
              <a:t>we will intervene early if possible</a:t>
            </a:r>
            <a:r>
              <a:rPr lang="en-GB" sz="900" dirty="0"/>
              <a:t> to help them to stay well and prevent the further need for services. For example we might work with those who have just been diagnosed with dementia, or lost a loved-one, people at risk of isolation, low-level mental health problems, and carers. We know that </a:t>
            </a:r>
            <a:r>
              <a:rPr lang="en-GB" sz="900" b="1" dirty="0"/>
              <a:t>acting early can significantly help improve people’s longer term outcomes</a:t>
            </a:r>
            <a:r>
              <a:rPr lang="en-GB" sz="900" dirty="0"/>
              <a:t>. </a:t>
            </a:r>
          </a:p>
          <a:p>
            <a:r>
              <a:rPr lang="en-GB" sz="900" dirty="0"/>
              <a:t>Our work will be </a:t>
            </a:r>
            <a:r>
              <a:rPr lang="en-GB" sz="900" b="1" dirty="0"/>
              <a:t>targeted at people most likely to develop a need</a:t>
            </a:r>
            <a:r>
              <a:rPr lang="en-GB" sz="900" dirty="0"/>
              <a:t> and try to prevent problems from getting worse so that they do not become dependent on support. This might include: information, advice, minor adaptions to housing which can prevent a fall, support and assistance provided at a distance using information and communication technology via telephone or computer.</a:t>
            </a:r>
          </a:p>
          <a:p>
            <a:r>
              <a:rPr lang="en-GB" sz="900" dirty="0"/>
              <a:t>3. Delay need </a:t>
            </a:r>
          </a:p>
          <a:p>
            <a:r>
              <a:rPr lang="en-GB" sz="900" dirty="0"/>
              <a:t>This will focus on support for people who have experienced a crisis or who have an illness or disability, for example, after a fall or a stroke, following an accident or onset of illness. We will try to </a:t>
            </a:r>
            <a:r>
              <a:rPr lang="en-GB" sz="900" b="1" dirty="0"/>
              <a:t>minimise the effect of disability or deterioration</a:t>
            </a:r>
            <a:r>
              <a:rPr lang="en-GB" sz="900" dirty="0"/>
              <a:t> for people with ongoing health conditions, complex needs or caring responsibilities. </a:t>
            </a:r>
          </a:p>
          <a:p>
            <a:r>
              <a:rPr lang="en-GB" sz="900" dirty="0"/>
              <a:t>Our work will include interventions such </a:t>
            </a:r>
            <a:r>
              <a:rPr lang="en-GB" sz="900" b="1" dirty="0"/>
              <a:t>as </a:t>
            </a:r>
            <a:r>
              <a:rPr lang="en-GB" sz="900" b="1" dirty="0" err="1"/>
              <a:t>reablement</a:t>
            </a:r>
            <a:r>
              <a:rPr lang="en-GB" sz="900" b="1" dirty="0"/>
              <a:t>, rehabilitation, and recovery</a:t>
            </a:r>
            <a:r>
              <a:rPr lang="en-GB" sz="900" dirty="0"/>
              <a:t> from mental health difficulties. We will work together with the individual, their families and communities, health and housing colleagues to ensure people experience the best outcomes through the most cost effective support. </a:t>
            </a:r>
          </a:p>
          <a:p>
            <a:r>
              <a:rPr lang="en-GB" sz="900" dirty="0"/>
              <a:t> </a:t>
            </a:r>
          </a:p>
          <a:p>
            <a:r>
              <a:rPr lang="en-GB" sz="900" dirty="0"/>
              <a:t>4. Meeting need </a:t>
            </a:r>
          </a:p>
          <a:p>
            <a:r>
              <a:rPr lang="en-GB" sz="900" dirty="0"/>
              <a:t>The need for local authority funded social care support will be determined once we have </a:t>
            </a:r>
            <a:r>
              <a:rPr lang="en-GB" sz="900" b="1" dirty="0"/>
              <a:t>identified and explored what’s available to someone within their family and community</a:t>
            </a:r>
            <a:r>
              <a:rPr lang="en-GB" sz="900" dirty="0"/>
              <a:t>. </a:t>
            </a:r>
          </a:p>
          <a:p>
            <a:r>
              <a:rPr lang="en-GB" sz="900" dirty="0"/>
              <a:t>People who need our help and have been assessed as </a:t>
            </a:r>
            <a:r>
              <a:rPr lang="en-GB" sz="900" b="1" dirty="0"/>
              <a:t>eligible for funding</a:t>
            </a:r>
            <a:r>
              <a:rPr lang="en-GB" sz="900" dirty="0"/>
              <a:t>, will be supported through a personal budget wherever possible. Wherever possible we will work with people to provide a choice of help which is suitable to meet their outcomes. However, in all cases the council will </a:t>
            </a:r>
            <a:r>
              <a:rPr lang="en-GB" sz="900" b="1" dirty="0"/>
              <a:t>ensure that the cost of services provides the best value for money</a:t>
            </a:r>
            <a:r>
              <a:rPr lang="en-GB" sz="900" dirty="0"/>
              <a:t>. Whilst choice is important in delivering the outcomes that people want, maintaining people’s independence and achieving value for money is paramount.</a:t>
            </a:r>
          </a:p>
        </p:txBody>
      </p:sp>
    </p:spTree>
    <p:extLst>
      <p:ext uri="{BB962C8B-B14F-4D97-AF65-F5344CB8AC3E}">
        <p14:creationId xmlns:p14="http://schemas.microsoft.com/office/powerpoint/2010/main" val="527531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0"/>
            <a:ext cx="3275013" cy="231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313" y="2406650"/>
            <a:ext cx="1658937" cy="165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33650"/>
            <a:ext cx="2208213"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6263" y="4316413"/>
            <a:ext cx="1657350" cy="165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950" y="4637088"/>
            <a:ext cx="3335338"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450" y="420688"/>
            <a:ext cx="3871913"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4638" y="2698750"/>
            <a:ext cx="2303462" cy="106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3785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FCCE63-C53D-47CB-9EA0-CA449EAB065F}" type="slidenum">
              <a:rPr lang="en-GB" smtClean="0"/>
              <a:t>20</a:t>
            </a:fld>
            <a:endParaRPr lang="en-GB" dirty="0"/>
          </a:p>
        </p:txBody>
      </p:sp>
      <p:sp>
        <p:nvSpPr>
          <p:cNvPr id="6" name="TextBox 5"/>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3 Conversations</a:t>
            </a:r>
            <a:endParaRPr lang="en-GB" altLang="en-US" sz="4000" dirty="0">
              <a:latin typeface="+mn-lt"/>
            </a:endParaRPr>
          </a:p>
        </p:txBody>
      </p:sp>
      <p:sp>
        <p:nvSpPr>
          <p:cNvPr id="2" name="Content Placeholder 1"/>
          <p:cNvSpPr>
            <a:spLocks noGrp="1"/>
          </p:cNvSpPr>
          <p:nvPr>
            <p:ph idx="1"/>
          </p:nvPr>
        </p:nvSpPr>
        <p:spPr/>
        <p:txBody>
          <a:bodyPr/>
          <a:lstStyle/>
          <a:p>
            <a:endParaRPr lang="en-GB" u="sng" dirty="0" smtClean="0">
              <a:hlinkClick r:id="rId2"/>
            </a:endParaRPr>
          </a:p>
          <a:p>
            <a:endParaRPr lang="en-GB" u="sng" dirty="0">
              <a:hlinkClick r:id="rId2"/>
            </a:endParaRPr>
          </a:p>
          <a:p>
            <a:endParaRPr lang="en-GB" u="sng" dirty="0" smtClean="0">
              <a:hlinkClick r:id="rId2"/>
            </a:endParaRPr>
          </a:p>
          <a:p>
            <a:endParaRPr lang="en-GB" u="sng" dirty="0">
              <a:hlinkClick r:id="rId2"/>
            </a:endParaRPr>
          </a:p>
          <a:p>
            <a:pPr marL="0" indent="0" algn="ctr">
              <a:buNone/>
            </a:pPr>
            <a:r>
              <a:rPr lang="en-GB" u="sng" dirty="0" smtClean="0">
                <a:hlinkClick r:id="rId2"/>
              </a:rPr>
              <a:t>http</a:t>
            </a:r>
            <a:r>
              <a:rPr lang="en-GB" u="sng" dirty="0">
                <a:hlinkClick r:id="rId2"/>
              </a:rPr>
              <a:t>://partners4change.co.uk/the-three-conversations/</a:t>
            </a:r>
            <a:endParaRPr lang="en-GB" dirty="0"/>
          </a:p>
        </p:txBody>
      </p:sp>
    </p:spTree>
    <p:extLst>
      <p:ext uri="{BB962C8B-B14F-4D97-AF65-F5344CB8AC3E}">
        <p14:creationId xmlns:p14="http://schemas.microsoft.com/office/powerpoint/2010/main" val="2491615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endParaRPr lang="en-GB" sz="5400" dirty="0" smtClean="0"/>
          </a:p>
          <a:p>
            <a:pPr marL="0" indent="0" algn="ctr">
              <a:buNone/>
            </a:pPr>
            <a:endParaRPr lang="en-GB" sz="5400" dirty="0"/>
          </a:p>
        </p:txBody>
      </p:sp>
      <p:pic>
        <p:nvPicPr>
          <p:cNvPr id="3" name="Picture 10" descr="http://www.businessnewsdaily.com/images/i/000/010/487/original/coffee-break.jpg?interpolation=lanczos-none&amp;fit=inside%7C700:5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8400" b="6950"/>
          <a:stretch>
            <a:fillRect/>
          </a:stretch>
        </p:blipFill>
        <p:spPr bwMode="auto">
          <a:xfrm>
            <a:off x="1" y="-100308"/>
            <a:ext cx="12192000" cy="6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172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572358" y="1322024"/>
            <a:ext cx="4759287" cy="4396849"/>
          </a:xfrm>
          <a:solidFill>
            <a:schemeClr val="bg1"/>
          </a:solidFill>
          <a:ln>
            <a:solidFill>
              <a:schemeClr val="bg1"/>
            </a:solidFill>
          </a:ln>
        </p:spPr>
      </p:pic>
      <p:sp>
        <p:nvSpPr>
          <p:cNvPr id="4" name="Slide Number Placeholder 3"/>
          <p:cNvSpPr>
            <a:spLocks noGrp="1"/>
          </p:cNvSpPr>
          <p:nvPr>
            <p:ph type="sldNum" sz="quarter" idx="12"/>
          </p:nvPr>
        </p:nvSpPr>
        <p:spPr/>
        <p:txBody>
          <a:bodyPr/>
          <a:lstStyle/>
          <a:p>
            <a:fld id="{B3FCCE63-C53D-47CB-9EA0-CA449EAB065F}" type="slidenum">
              <a:rPr lang="en-GB" smtClean="0"/>
              <a:t>22</a:t>
            </a:fld>
            <a:endParaRPr lang="en-GB" dirty="0"/>
          </a:p>
        </p:txBody>
      </p:sp>
      <p:sp>
        <p:nvSpPr>
          <p:cNvPr id="6" name="Rectangle 5"/>
          <p:cNvSpPr/>
          <p:nvPr/>
        </p:nvSpPr>
        <p:spPr>
          <a:xfrm>
            <a:off x="3327094" y="947451"/>
            <a:ext cx="649995" cy="727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6951642" y="947451"/>
            <a:ext cx="286439" cy="385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8273667" y="947451"/>
            <a:ext cx="473726" cy="727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8009263" y="2423711"/>
            <a:ext cx="771180" cy="727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8009263" y="1101687"/>
            <a:ext cx="429657" cy="440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8549089" y="4230477"/>
            <a:ext cx="394571" cy="661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8350786" y="5684705"/>
            <a:ext cx="396607" cy="484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4924540" y="843020"/>
            <a:ext cx="705079" cy="3798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3327094" y="2467780"/>
            <a:ext cx="749147" cy="903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3327094" y="4362680"/>
            <a:ext cx="297455" cy="705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3404212" y="5794872"/>
            <a:ext cx="672029" cy="374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5111827" y="5684705"/>
            <a:ext cx="649995" cy="484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6566053" y="5794872"/>
            <a:ext cx="672028" cy="374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What’s in your suitcase?</a:t>
            </a:r>
            <a:endParaRPr lang="en-GB" altLang="en-US" sz="4000" dirty="0">
              <a:latin typeface="+mn-lt"/>
            </a:endParaRPr>
          </a:p>
        </p:txBody>
      </p:sp>
      <p:sp>
        <p:nvSpPr>
          <p:cNvPr id="23" name="TextBox 22"/>
          <p:cNvSpPr txBox="1">
            <a:spLocks noChangeArrowheads="1"/>
          </p:cNvSpPr>
          <p:nvPr/>
        </p:nvSpPr>
        <p:spPr bwMode="auto">
          <a:xfrm>
            <a:off x="343426" y="5529065"/>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What else do you need?</a:t>
            </a:r>
            <a:endParaRPr lang="en-GB" altLang="en-US" sz="4000" dirty="0">
              <a:latin typeface="+mn-lt"/>
            </a:endParaRPr>
          </a:p>
        </p:txBody>
      </p:sp>
    </p:spTree>
    <p:extLst>
      <p:ext uri="{BB962C8B-B14F-4D97-AF65-F5344CB8AC3E}">
        <p14:creationId xmlns:p14="http://schemas.microsoft.com/office/powerpoint/2010/main" val="3491709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6144" y="2166938"/>
            <a:ext cx="5334000" cy="2857500"/>
          </a:xfrm>
        </p:spPr>
      </p:pic>
      <p:sp>
        <p:nvSpPr>
          <p:cNvPr id="4" name="Slide Number Placeholder 3"/>
          <p:cNvSpPr>
            <a:spLocks noGrp="1"/>
          </p:cNvSpPr>
          <p:nvPr>
            <p:ph type="sldNum" sz="quarter" idx="12"/>
          </p:nvPr>
        </p:nvSpPr>
        <p:spPr/>
        <p:txBody>
          <a:bodyPr/>
          <a:lstStyle/>
          <a:p>
            <a:fld id="{B3FCCE63-C53D-47CB-9EA0-CA449EAB065F}" type="slidenum">
              <a:rPr lang="en-GB" smtClean="0"/>
              <a:t>23</a:t>
            </a:fld>
            <a:endParaRPr lang="en-GB" dirty="0"/>
          </a:p>
        </p:txBody>
      </p:sp>
      <p:sp>
        <p:nvSpPr>
          <p:cNvPr id="6" name="TextBox 5"/>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Reflection</a:t>
            </a:r>
            <a:endParaRPr lang="en-GB" altLang="en-US" sz="4000" dirty="0">
              <a:latin typeface="+mn-lt"/>
            </a:endParaRPr>
          </a:p>
        </p:txBody>
      </p:sp>
    </p:spTree>
    <p:extLst>
      <p:ext uri="{BB962C8B-B14F-4D97-AF65-F5344CB8AC3E}">
        <p14:creationId xmlns:p14="http://schemas.microsoft.com/office/powerpoint/2010/main" val="3023264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FCCE63-C53D-47CB-9EA0-CA449EAB065F}" type="slidenum">
              <a:rPr lang="en-GB" smtClean="0"/>
              <a:t>24</a:t>
            </a:fld>
            <a:endParaRPr lang="en-GB" dirty="0"/>
          </a:p>
        </p:txBody>
      </p:sp>
      <p:sp>
        <p:nvSpPr>
          <p:cNvPr id="6" name="TextBox 5"/>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Reflection</a:t>
            </a:r>
            <a:endParaRPr lang="en-GB" altLang="en-US" sz="4000" dirty="0">
              <a:latin typeface="+mn-lt"/>
            </a:endParaRPr>
          </a:p>
        </p:txBody>
      </p:sp>
      <p:sp>
        <p:nvSpPr>
          <p:cNvPr id="2" name="Content Placeholder 1"/>
          <p:cNvSpPr>
            <a:spLocks noGrp="1"/>
          </p:cNvSpPr>
          <p:nvPr>
            <p:ph idx="1"/>
          </p:nvPr>
        </p:nvSpPr>
        <p:spPr>
          <a:xfrm>
            <a:off x="350519" y="1178805"/>
            <a:ext cx="11601138" cy="4998158"/>
          </a:xfrm>
        </p:spPr>
        <p:txBody>
          <a:bodyPr/>
          <a:lstStyle/>
          <a:p>
            <a:pPr marL="0" indent="0">
              <a:buNone/>
            </a:pPr>
            <a:r>
              <a:rPr lang="en-GB" sz="2000" dirty="0" smtClean="0"/>
              <a:t>Reflection is vitally important in social work for a range of reasons including the following:</a:t>
            </a:r>
          </a:p>
          <a:p>
            <a:r>
              <a:rPr lang="en-GB" sz="2000" dirty="0" smtClean="0"/>
              <a:t>Reflection is a key aspect of being a professional. Professional ‘artistry’ develops over time as professionals extend their knowledge and skills by reflecting on their experiences.</a:t>
            </a:r>
          </a:p>
          <a:p>
            <a:r>
              <a:rPr lang="en-GB" sz="2000" dirty="0" smtClean="0"/>
              <a:t>Reflection is intrinsically linked with learning and so it can enhance professional development.</a:t>
            </a:r>
          </a:p>
          <a:p>
            <a:r>
              <a:rPr lang="en-GB" sz="2000" dirty="0" smtClean="0"/>
              <a:t>Reflective practice improves accountability.</a:t>
            </a:r>
          </a:p>
          <a:p>
            <a:r>
              <a:rPr lang="en-GB" sz="2000" dirty="0" smtClean="0"/>
              <a:t>Reflection can improve practice and lead to better outcomes.</a:t>
            </a:r>
          </a:p>
          <a:p>
            <a:r>
              <a:rPr lang="en-GB" sz="2000" dirty="0" smtClean="0"/>
              <a:t>Reflection helps practitioners explore the basic assumptions underpinning their work and therefore helps to ensure ethical practice.</a:t>
            </a:r>
          </a:p>
          <a:p>
            <a:r>
              <a:rPr lang="en-GB" sz="2000" dirty="0" smtClean="0"/>
              <a:t>The skills and qualities required for reflective practice are very similar to those required in best social work.</a:t>
            </a:r>
          </a:p>
          <a:p>
            <a:r>
              <a:rPr lang="en-GB" sz="2000" dirty="0" smtClean="0"/>
              <a:t>Service users deserve to work with practitioners who recognise the vital importance of the work they do and who make the time to think about the service user and their circumstances.</a:t>
            </a:r>
          </a:p>
          <a:p>
            <a:endParaRPr lang="en-GB" sz="2000" dirty="0"/>
          </a:p>
        </p:txBody>
      </p:sp>
    </p:spTree>
    <p:extLst>
      <p:ext uri="{BB962C8B-B14F-4D97-AF65-F5344CB8AC3E}">
        <p14:creationId xmlns:p14="http://schemas.microsoft.com/office/powerpoint/2010/main" val="1167453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FCCE63-C53D-47CB-9EA0-CA449EAB065F}" type="slidenum">
              <a:rPr lang="en-GB" smtClean="0"/>
              <a:t>25</a:t>
            </a:fld>
            <a:endParaRPr lang="en-GB" dirty="0"/>
          </a:p>
        </p:txBody>
      </p:sp>
      <p:sp>
        <p:nvSpPr>
          <p:cNvPr id="6" name="TextBox 5"/>
          <p:cNvSpPr txBox="1">
            <a:spLocks noChangeArrowheads="1"/>
          </p:cNvSpPr>
          <p:nvPr/>
        </p:nvSpPr>
        <p:spPr bwMode="auto">
          <a:xfrm>
            <a:off x="343426" y="26668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a:solidFill>
                  <a:srgbClr val="FFFFFF"/>
                </a:solidFill>
                <a:latin typeface="+mn-lt"/>
                <a:cs typeface="Arial" panose="020B0604020202020204" pitchFamily="34" charset="0"/>
              </a:rPr>
              <a:t>R</a:t>
            </a:r>
            <a:r>
              <a:rPr lang="en-GB" altLang="en-US" sz="4000" dirty="0" smtClean="0">
                <a:solidFill>
                  <a:srgbClr val="FFFFFF"/>
                </a:solidFill>
                <a:latin typeface="+mn-lt"/>
                <a:cs typeface="Arial" panose="020B0604020202020204" pitchFamily="34" charset="0"/>
              </a:rPr>
              <a:t>eflection</a:t>
            </a:r>
            <a:endParaRPr lang="en-GB" altLang="en-US" sz="4000" dirty="0">
              <a:latin typeface="+mn-lt"/>
              <a:cs typeface="Arial" panose="020B0604020202020204" pitchFamily="34" charset="0"/>
            </a:endParaRPr>
          </a:p>
        </p:txBody>
      </p:sp>
      <p:sp>
        <p:nvSpPr>
          <p:cNvPr id="2" name="Content Placeholder 1"/>
          <p:cNvSpPr>
            <a:spLocks noGrp="1"/>
          </p:cNvSpPr>
          <p:nvPr>
            <p:ph idx="1"/>
          </p:nvPr>
        </p:nvSpPr>
        <p:spPr>
          <a:xfrm>
            <a:off x="350519" y="1178805"/>
            <a:ext cx="11601138" cy="4998158"/>
          </a:xfrm>
        </p:spPr>
        <p:txBody>
          <a:bodyPr/>
          <a:lstStyle/>
          <a:p>
            <a:pPr marL="0" indent="0" algn="ctr">
              <a:buNone/>
            </a:pPr>
            <a:r>
              <a:rPr lang="en-GB" sz="4000" dirty="0" smtClean="0"/>
              <a:t>Stages of Reflection</a:t>
            </a:r>
          </a:p>
          <a:p>
            <a:r>
              <a:rPr lang="en-GB" sz="2000" dirty="0" smtClean="0"/>
              <a:t>Reflection for action – Planning for the piece of work</a:t>
            </a:r>
          </a:p>
          <a:p>
            <a:r>
              <a:rPr lang="en-GB" sz="2000" dirty="0" smtClean="0"/>
              <a:t>Reflection in action – Reflecting as the work is taking place, this happens in the moment and can be classed as ‘thinking on your feet’</a:t>
            </a:r>
          </a:p>
          <a:p>
            <a:r>
              <a:rPr lang="en-GB" sz="2000" dirty="0" smtClean="0"/>
              <a:t>Reflection on action – Thinking things through after the work has been carried out – thinking about how things went and talking this through in supervision.</a:t>
            </a:r>
          </a:p>
          <a:p>
            <a:pPr marL="0" indent="0" algn="ctr">
              <a:buNone/>
            </a:pPr>
            <a:r>
              <a:rPr lang="en-GB" sz="4000" dirty="0" smtClean="0"/>
              <a:t>Developing reflective skills</a:t>
            </a:r>
          </a:p>
          <a:p>
            <a:r>
              <a:rPr lang="en-GB" sz="2000" dirty="0" smtClean="0"/>
              <a:t>Keeping a reflective journal</a:t>
            </a:r>
          </a:p>
          <a:p>
            <a:r>
              <a:rPr lang="en-GB" sz="2000" dirty="0" smtClean="0"/>
              <a:t>Try mind mapping thoughts and ideas</a:t>
            </a:r>
          </a:p>
          <a:p>
            <a:r>
              <a:rPr lang="en-GB" sz="2000" dirty="0" smtClean="0"/>
              <a:t>Use Supervision effectively</a:t>
            </a:r>
          </a:p>
          <a:p>
            <a:r>
              <a:rPr lang="en-GB" sz="2000" dirty="0" smtClean="0"/>
              <a:t>Draw on a model of reflection</a:t>
            </a:r>
          </a:p>
          <a:p>
            <a:r>
              <a:rPr lang="en-GB" sz="2000" dirty="0" smtClean="0"/>
              <a:t>Find a critical friend</a:t>
            </a:r>
          </a:p>
          <a:p>
            <a:pPr marL="0" indent="0">
              <a:buNone/>
            </a:pPr>
            <a:endParaRPr lang="en-GB" sz="4000" dirty="0" smtClean="0"/>
          </a:p>
          <a:p>
            <a:endParaRPr lang="en-GB" sz="2000" dirty="0"/>
          </a:p>
        </p:txBody>
      </p:sp>
    </p:spTree>
    <p:extLst>
      <p:ext uri="{BB962C8B-B14F-4D97-AF65-F5344CB8AC3E}">
        <p14:creationId xmlns:p14="http://schemas.microsoft.com/office/powerpoint/2010/main" val="2487080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6144" y="2166938"/>
            <a:ext cx="5334000" cy="2857500"/>
          </a:xfrm>
        </p:spPr>
      </p:pic>
      <p:sp>
        <p:nvSpPr>
          <p:cNvPr id="4" name="Slide Number Placeholder 3"/>
          <p:cNvSpPr>
            <a:spLocks noGrp="1"/>
          </p:cNvSpPr>
          <p:nvPr>
            <p:ph type="sldNum" sz="quarter" idx="12"/>
          </p:nvPr>
        </p:nvSpPr>
        <p:spPr/>
        <p:txBody>
          <a:bodyPr/>
          <a:lstStyle/>
          <a:p>
            <a:fld id="{B3FCCE63-C53D-47CB-9EA0-CA449EAB065F}" type="slidenum">
              <a:rPr lang="en-GB" smtClean="0"/>
              <a:t>26</a:t>
            </a:fld>
            <a:endParaRPr lang="en-GB" dirty="0"/>
          </a:p>
        </p:txBody>
      </p:sp>
      <p:sp>
        <p:nvSpPr>
          <p:cNvPr id="6" name="TextBox 5"/>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Reflection</a:t>
            </a:r>
            <a:endParaRPr lang="en-GB" altLang="en-US" sz="4000" dirty="0">
              <a:latin typeface="+mn-lt"/>
            </a:endParaRPr>
          </a:p>
        </p:txBody>
      </p:sp>
      <p:sp>
        <p:nvSpPr>
          <p:cNvPr id="8" name="TextBox 7"/>
          <p:cNvSpPr txBox="1"/>
          <p:nvPr/>
        </p:nvSpPr>
        <p:spPr>
          <a:xfrm>
            <a:off x="343426" y="1434642"/>
            <a:ext cx="11065790" cy="400110"/>
          </a:xfrm>
          <a:prstGeom prst="rect">
            <a:avLst/>
          </a:prstGeom>
          <a:noFill/>
        </p:spPr>
        <p:txBody>
          <a:bodyPr wrap="square" rtlCol="0">
            <a:spAutoFit/>
          </a:bodyPr>
          <a:lstStyle/>
          <a:p>
            <a:r>
              <a:rPr lang="en-GB" sz="2000" b="1" dirty="0" smtClean="0"/>
              <a:t>What tools can we use to reflect?</a:t>
            </a:r>
            <a:endParaRPr lang="en-GB" sz="2000" b="1" dirty="0"/>
          </a:p>
        </p:txBody>
      </p:sp>
    </p:spTree>
    <p:extLst>
      <p:ext uri="{BB962C8B-B14F-4D97-AF65-F5344CB8AC3E}">
        <p14:creationId xmlns:p14="http://schemas.microsoft.com/office/powerpoint/2010/main" val="3041569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FCCE63-C53D-47CB-9EA0-CA449EAB065F}" type="slidenum">
              <a:rPr lang="en-GB" smtClean="0"/>
              <a:t>27</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25" y="1428750"/>
            <a:ext cx="6000750" cy="4000500"/>
          </a:xfrm>
          <a:prstGeom prst="rect">
            <a:avLst/>
          </a:prstGeom>
        </p:spPr>
      </p:pic>
      <p:sp>
        <p:nvSpPr>
          <p:cNvPr id="7" name="TextBox 6"/>
          <p:cNvSpPr txBox="1">
            <a:spLocks noChangeArrowheads="1"/>
          </p:cNvSpPr>
          <p:nvPr/>
        </p:nvSpPr>
        <p:spPr bwMode="auto">
          <a:xfrm>
            <a:off x="247437" y="203985"/>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Lunch</a:t>
            </a:r>
            <a:endParaRPr lang="en-GB" altLang="en-US" sz="4000" dirty="0">
              <a:latin typeface="+mn-lt"/>
            </a:endParaRPr>
          </a:p>
        </p:txBody>
      </p:sp>
    </p:spTree>
    <p:extLst>
      <p:ext uri="{BB962C8B-B14F-4D97-AF65-F5344CB8AC3E}">
        <p14:creationId xmlns:p14="http://schemas.microsoft.com/office/powerpoint/2010/main" val="3354157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19" y="1708029"/>
            <a:ext cx="11505149" cy="4468933"/>
          </a:xfrm>
        </p:spPr>
        <p:txBody>
          <a:bodyPr/>
          <a:lstStyle/>
          <a:p>
            <a:pPr marL="0" indent="0" algn="ctr">
              <a:buNone/>
            </a:pPr>
            <a:endParaRPr lang="en-GB" dirty="0"/>
          </a:p>
          <a:p>
            <a:pPr algn="ctr"/>
            <a:r>
              <a:rPr lang="en-GB" sz="3200" dirty="0" smtClean="0"/>
              <a:t>What Learning style do you have?</a:t>
            </a:r>
          </a:p>
          <a:p>
            <a:pPr marL="0" indent="0" algn="ctr">
              <a:buNone/>
            </a:pPr>
            <a:r>
              <a:rPr lang="en-GB" sz="3200" dirty="0" smtClean="0"/>
              <a:t>Honey and Mumford Learning styles Questionnaire</a:t>
            </a:r>
          </a:p>
          <a:p>
            <a:pPr marL="0" indent="0" algn="ctr">
              <a:buNone/>
            </a:pPr>
            <a:endParaRPr lang="en-GB" sz="3200" dirty="0" smtClean="0"/>
          </a:p>
          <a:p>
            <a:pPr algn="ctr"/>
            <a:r>
              <a:rPr lang="en-GB" sz="3200" dirty="0" smtClean="0"/>
              <a:t>What Communication style do you have?</a:t>
            </a:r>
            <a:endParaRPr lang="en-GB" sz="3200" dirty="0"/>
          </a:p>
        </p:txBody>
      </p:sp>
      <p:sp>
        <p:nvSpPr>
          <p:cNvPr id="4" name="Slide Number Placeholder 3"/>
          <p:cNvSpPr>
            <a:spLocks noGrp="1"/>
          </p:cNvSpPr>
          <p:nvPr>
            <p:ph type="sldNum" sz="quarter" idx="12"/>
          </p:nvPr>
        </p:nvSpPr>
        <p:spPr/>
        <p:txBody>
          <a:bodyPr/>
          <a:lstStyle/>
          <a:p>
            <a:fld id="{B3FCCE63-C53D-47CB-9EA0-CA449EAB065F}" type="slidenum">
              <a:rPr lang="en-GB" smtClean="0"/>
              <a:t>28</a:t>
            </a:fld>
            <a:endParaRPr lang="en-GB" dirty="0"/>
          </a:p>
        </p:txBody>
      </p:sp>
      <p:sp>
        <p:nvSpPr>
          <p:cNvPr id="6" name="TextBox 5"/>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Learning Styles</a:t>
            </a:r>
            <a:endParaRPr lang="en-GB" altLang="en-US" sz="4000" dirty="0">
              <a:latin typeface="+mn-lt"/>
            </a:endParaRPr>
          </a:p>
        </p:txBody>
      </p:sp>
    </p:spTree>
    <p:extLst>
      <p:ext uri="{BB962C8B-B14F-4D97-AF65-F5344CB8AC3E}">
        <p14:creationId xmlns:p14="http://schemas.microsoft.com/office/powerpoint/2010/main" val="2553925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4000" dirty="0" smtClean="0">
                <a:solidFill>
                  <a:schemeClr val="bg1"/>
                </a:solidFill>
                <a:latin typeface="+mn-lt"/>
              </a:rPr>
              <a:t>Case Study</a:t>
            </a:r>
            <a:endParaRPr lang="en-GB" altLang="en-US" sz="4000" dirty="0">
              <a:solidFill>
                <a:schemeClr val="bg1"/>
              </a:solidFill>
              <a:latin typeface="+mn-lt"/>
            </a:endParaRPr>
          </a:p>
        </p:txBody>
      </p:sp>
      <p:sp>
        <p:nvSpPr>
          <p:cNvPr id="4" name="Content Placeholder 3"/>
          <p:cNvSpPr>
            <a:spLocks noGrp="1"/>
          </p:cNvSpPr>
          <p:nvPr>
            <p:ph idx="1"/>
          </p:nvPr>
        </p:nvSpPr>
        <p:spPr>
          <a:xfrm>
            <a:off x="350519" y="1131376"/>
            <a:ext cx="11505149" cy="5045587"/>
          </a:xfrm>
        </p:spPr>
        <p:txBody>
          <a:bodyPr/>
          <a:lstStyle/>
          <a:p>
            <a:pPr marL="0" indent="0" algn="ctr">
              <a:buNone/>
            </a:pPr>
            <a:endParaRPr lang="en-GB" dirty="0"/>
          </a:p>
          <a:p>
            <a:pPr marL="0" indent="0">
              <a:buNone/>
            </a:pPr>
            <a:r>
              <a:rPr lang="en-GB" dirty="0" smtClean="0"/>
              <a:t>Think about:</a:t>
            </a:r>
          </a:p>
          <a:p>
            <a:pPr marL="0" indent="0">
              <a:buNone/>
            </a:pPr>
            <a:endParaRPr lang="en-GB" dirty="0"/>
          </a:p>
          <a:p>
            <a:r>
              <a:rPr lang="en-GB" dirty="0" smtClean="0"/>
              <a:t>Theories</a:t>
            </a:r>
          </a:p>
          <a:p>
            <a:r>
              <a:rPr lang="en-GB" dirty="0" smtClean="0"/>
              <a:t>Assessment Tools</a:t>
            </a:r>
          </a:p>
          <a:p>
            <a:pPr marL="0" indent="0">
              <a:buNone/>
            </a:pPr>
            <a:endParaRPr lang="en-GB" dirty="0"/>
          </a:p>
          <a:p>
            <a:pPr marL="0" indent="0">
              <a:buNone/>
            </a:pPr>
            <a:endParaRPr lang="en-GB" dirty="0" smtClean="0"/>
          </a:p>
          <a:p>
            <a:pPr marL="0" indent="0">
              <a:buNone/>
            </a:pPr>
            <a:endParaRPr lang="en-GB" dirty="0"/>
          </a:p>
          <a:p>
            <a:pPr marL="0" indent="0" algn="ctr">
              <a:buNone/>
            </a:pPr>
            <a:endParaRPr lang="en-GB" dirty="0"/>
          </a:p>
        </p:txBody>
      </p:sp>
    </p:spTree>
    <p:extLst>
      <p:ext uri="{BB962C8B-B14F-4D97-AF65-F5344CB8AC3E}">
        <p14:creationId xmlns:p14="http://schemas.microsoft.com/office/powerpoint/2010/main" val="1263145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19" y="332509"/>
            <a:ext cx="11505149" cy="6048690"/>
          </a:xfrm>
        </p:spPr>
        <p:txBody>
          <a:bodyPr/>
          <a:lstStyle/>
          <a:p>
            <a:pPr marL="0" indent="0" algn="ctr">
              <a:buNone/>
            </a:pPr>
            <a:r>
              <a:rPr lang="en-GB" sz="4000" b="1" dirty="0" smtClean="0">
                <a:solidFill>
                  <a:schemeClr val="accent5">
                    <a:lumMod val="75000"/>
                  </a:schemeClr>
                </a:solidFill>
              </a:rPr>
              <a:t>Welcome</a:t>
            </a:r>
          </a:p>
          <a:p>
            <a:pPr marL="0" indent="0" algn="ctr">
              <a:buNone/>
            </a:pPr>
            <a:r>
              <a:rPr lang="en-GB" altLang="en-US" sz="2000" b="1" dirty="0"/>
              <a:t>LGSS Learning &amp; Development </a:t>
            </a:r>
            <a:endParaRPr lang="en-GB" sz="2000" dirty="0"/>
          </a:p>
          <a:p>
            <a:pPr marL="0" indent="0" algn="ctr">
              <a:buNone/>
            </a:pPr>
            <a:r>
              <a:rPr lang="en-GB" sz="2000" dirty="0" smtClean="0"/>
              <a:t>Sarah Louise Townsend</a:t>
            </a:r>
          </a:p>
          <a:p>
            <a:pPr marL="0" indent="0" algn="ctr">
              <a:buNone/>
            </a:pPr>
            <a:r>
              <a:rPr lang="en-GB" sz="2000" dirty="0" smtClean="0"/>
              <a:t>Learning and Development Adviser</a:t>
            </a:r>
          </a:p>
          <a:p>
            <a:pPr marL="0" indent="0" algn="ctr">
              <a:buNone/>
            </a:pPr>
            <a:r>
              <a:rPr lang="en-GB" sz="2000" dirty="0" smtClean="0">
                <a:hlinkClick r:id="rId2"/>
              </a:rPr>
              <a:t>sltownsend@Northamptonshire.gov.uk</a:t>
            </a:r>
            <a:endParaRPr lang="en-GB" sz="2000" dirty="0" smtClean="0"/>
          </a:p>
          <a:p>
            <a:pPr marL="0" indent="0" algn="ctr">
              <a:buNone/>
            </a:pPr>
            <a:r>
              <a:rPr lang="en-GB" sz="2000" b="1" dirty="0" smtClean="0"/>
              <a:t>Children First Northampton</a:t>
            </a:r>
          </a:p>
          <a:p>
            <a:pPr marL="0" indent="0" algn="ctr">
              <a:buNone/>
            </a:pPr>
            <a:r>
              <a:rPr lang="en-GB" sz="1800" dirty="0" smtClean="0"/>
              <a:t>Nicola Thrower</a:t>
            </a:r>
          </a:p>
          <a:p>
            <a:pPr marL="0" indent="0" algn="ctr">
              <a:buNone/>
            </a:pPr>
            <a:r>
              <a:rPr lang="en-GB" sz="1800" dirty="0" smtClean="0"/>
              <a:t>Principle Social Worker</a:t>
            </a:r>
          </a:p>
          <a:p>
            <a:pPr marL="0" indent="0" algn="ctr">
              <a:buNone/>
            </a:pPr>
            <a:r>
              <a:rPr lang="en-GB" sz="1800" dirty="0" smtClean="0">
                <a:hlinkClick r:id="rId3"/>
              </a:rPr>
              <a:t>nthrower@childrensfirstnorthamptonshire.co.uk</a:t>
            </a:r>
            <a:endParaRPr lang="en-GB" sz="1800" dirty="0" smtClean="0"/>
          </a:p>
          <a:p>
            <a:pPr marL="0" indent="0" algn="ctr">
              <a:buNone/>
            </a:pPr>
            <a:r>
              <a:rPr lang="en-GB" sz="1800" dirty="0" smtClean="0"/>
              <a:t>Evonne Birch</a:t>
            </a:r>
          </a:p>
          <a:p>
            <a:pPr marL="0" indent="0" algn="ctr">
              <a:buNone/>
            </a:pPr>
            <a:r>
              <a:rPr lang="en-GB" sz="1800" dirty="0" smtClean="0"/>
              <a:t>Professional Social Work Educator</a:t>
            </a:r>
          </a:p>
          <a:p>
            <a:pPr marL="0" indent="0" algn="ctr">
              <a:buNone/>
            </a:pPr>
            <a:r>
              <a:rPr lang="en-GB" sz="1800" dirty="0" smtClean="0">
                <a:hlinkClick r:id="rId4"/>
              </a:rPr>
              <a:t>ebirch@childrensfirstnorthamptonshire.co.uk</a:t>
            </a:r>
            <a:endParaRPr lang="en-GB" sz="1800" dirty="0" smtClean="0"/>
          </a:p>
          <a:p>
            <a:pPr marL="0" indent="0" algn="ctr">
              <a:buNone/>
            </a:pPr>
            <a:r>
              <a:rPr lang="en-GB" sz="1800" dirty="0" smtClean="0"/>
              <a:t>Ian Job</a:t>
            </a:r>
          </a:p>
          <a:p>
            <a:pPr marL="0" indent="0" algn="ctr">
              <a:buNone/>
            </a:pPr>
            <a:r>
              <a:rPr lang="en-GB" sz="1800" dirty="0" smtClean="0"/>
              <a:t>Senior Practitioner NASS</a:t>
            </a:r>
          </a:p>
          <a:p>
            <a:pPr marL="0" indent="0" algn="ctr">
              <a:buNone/>
            </a:pPr>
            <a:r>
              <a:rPr lang="en-GB" sz="1800" dirty="0" smtClean="0">
                <a:hlinkClick r:id="rId5"/>
              </a:rPr>
              <a:t>Ian.Job@nass.uk.net</a:t>
            </a:r>
            <a:endParaRPr lang="en-GB" sz="1800" dirty="0" smtClean="0"/>
          </a:p>
          <a:p>
            <a:pPr marL="0" indent="0" algn="ctr">
              <a:buNone/>
            </a:pPr>
            <a:endParaRPr lang="en-GB" sz="2000" dirty="0" smtClean="0"/>
          </a:p>
          <a:p>
            <a:pPr marL="0" indent="0" algn="ctr">
              <a:buNone/>
            </a:pPr>
            <a:endParaRPr lang="en-GB" dirty="0"/>
          </a:p>
        </p:txBody>
      </p:sp>
      <p:sp>
        <p:nvSpPr>
          <p:cNvPr id="4" name="Slide Number Placeholder 3"/>
          <p:cNvSpPr>
            <a:spLocks noGrp="1"/>
          </p:cNvSpPr>
          <p:nvPr>
            <p:ph type="sldNum" sz="quarter" idx="12"/>
          </p:nvPr>
        </p:nvSpPr>
        <p:spPr/>
        <p:txBody>
          <a:bodyPr/>
          <a:lstStyle/>
          <a:p>
            <a:fld id="{B3FCCE63-C53D-47CB-9EA0-CA449EAB065F}" type="slidenum">
              <a:rPr lang="en-GB" smtClean="0"/>
              <a:t>3</a:t>
            </a:fld>
            <a:endParaRPr lang="en-GB" dirty="0"/>
          </a:p>
        </p:txBody>
      </p:sp>
      <p:pic>
        <p:nvPicPr>
          <p:cNvPr id="6" name="Picture 5"/>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7477" y="332509"/>
            <a:ext cx="2068099" cy="2068099"/>
          </a:xfrm>
          <a:prstGeom prst="rect">
            <a:avLst/>
          </a:prstGeom>
        </p:spPr>
      </p:pic>
      <p:pic>
        <p:nvPicPr>
          <p:cNvPr id="7" name="Picture 6"/>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425267" y="504698"/>
            <a:ext cx="2068099" cy="2068099"/>
          </a:xfrm>
          <a:prstGeom prst="rect">
            <a:avLst/>
          </a:prstGeom>
        </p:spPr>
      </p:pic>
    </p:spTree>
    <p:extLst>
      <p:ext uri="{BB962C8B-B14F-4D97-AF65-F5344CB8AC3E}">
        <p14:creationId xmlns:p14="http://schemas.microsoft.com/office/powerpoint/2010/main" val="1110357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FCCE63-C53D-47CB-9EA0-CA449EAB065F}" type="slidenum">
              <a:rPr lang="en-GB" smtClean="0"/>
              <a:t>30</a:t>
            </a:fld>
            <a:endParaRPr lang="en-GB" dirty="0"/>
          </a:p>
        </p:txBody>
      </p:sp>
      <p:sp>
        <p:nvSpPr>
          <p:cNvPr id="6" name="TextBox 5"/>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Homework</a:t>
            </a:r>
            <a:endParaRPr lang="en-GB" altLang="en-US" sz="4000" dirty="0">
              <a:latin typeface="+mn-lt"/>
            </a:endParaRPr>
          </a:p>
        </p:txBody>
      </p:sp>
      <p:sp>
        <p:nvSpPr>
          <p:cNvPr id="2" name="Content Placeholder 1"/>
          <p:cNvSpPr>
            <a:spLocks noGrp="1"/>
          </p:cNvSpPr>
          <p:nvPr>
            <p:ph idx="1"/>
          </p:nvPr>
        </p:nvSpPr>
        <p:spPr>
          <a:xfrm>
            <a:off x="350519" y="1397479"/>
            <a:ext cx="11505149" cy="4554747"/>
          </a:xfrm>
        </p:spPr>
        <p:txBody>
          <a:bodyPr/>
          <a:lstStyle/>
          <a:p>
            <a:endParaRPr lang="en-GB" dirty="0" smtClean="0"/>
          </a:p>
          <a:p>
            <a:endParaRPr lang="en-GB" dirty="0"/>
          </a:p>
          <a:p>
            <a:endParaRPr lang="en-GB" dirty="0" smtClean="0"/>
          </a:p>
          <a:p>
            <a:r>
              <a:rPr lang="en-GB" dirty="0" smtClean="0"/>
              <a:t>Using a reflective tool reflect on the day and bring to day 2</a:t>
            </a:r>
            <a:endParaRPr lang="en-GB" dirty="0"/>
          </a:p>
        </p:txBody>
      </p:sp>
    </p:spTree>
    <p:extLst>
      <p:ext uri="{BB962C8B-B14F-4D97-AF65-F5344CB8AC3E}">
        <p14:creationId xmlns:p14="http://schemas.microsoft.com/office/powerpoint/2010/main" val="2770100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9847"/>
          </a:xfrm>
        </p:spPr>
        <p:txBody>
          <a:bodyPr/>
          <a:lstStyle/>
          <a:p>
            <a:pPr algn="ctr"/>
            <a:r>
              <a:rPr lang="en-GB" b="1" dirty="0" smtClean="0"/>
              <a:t>Have a safe Journey!</a:t>
            </a:r>
            <a:br>
              <a:rPr lang="en-GB" b="1"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b="1" dirty="0" smtClean="0"/>
              <a:t>Thank you and evaluation</a:t>
            </a:r>
            <a:endParaRPr lang="en-GB" b="1" dirty="0"/>
          </a:p>
        </p:txBody>
      </p:sp>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1481380" y="101759"/>
            <a:ext cx="2539682" cy="2539682"/>
          </a:xfrm>
          <a:prstGeom prst="rect">
            <a:avLst/>
          </a:prstGeom>
        </p:spPr>
      </p:pic>
    </p:spTree>
    <p:extLst>
      <p:ext uri="{BB962C8B-B14F-4D97-AF65-F5344CB8AC3E}">
        <p14:creationId xmlns:p14="http://schemas.microsoft.com/office/powerpoint/2010/main" val="276152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Day 2</a:t>
            </a:r>
            <a:endParaRPr lang="en-GB" dirty="0"/>
          </a:p>
        </p:txBody>
      </p:sp>
      <p:sp>
        <p:nvSpPr>
          <p:cNvPr id="3" name="Subtitle 2"/>
          <p:cNvSpPr>
            <a:spLocks noGrp="1"/>
          </p:cNvSpPr>
          <p:nvPr>
            <p:ph type="subTitle" idx="1"/>
          </p:nvPr>
        </p:nvSpPr>
        <p:spPr/>
        <p:txBody>
          <a:bodyPr>
            <a:normAutofit/>
          </a:bodyPr>
          <a:lstStyle/>
          <a:p>
            <a:r>
              <a:rPr lang="en-GB" sz="3600" dirty="0" smtClean="0"/>
              <a:t>Student Induction</a:t>
            </a:r>
            <a:endParaRPr lang="en-GB" sz="3600" dirty="0"/>
          </a:p>
        </p:txBody>
      </p:sp>
    </p:spTree>
    <p:extLst>
      <p:ext uri="{BB962C8B-B14F-4D97-AF65-F5344CB8AC3E}">
        <p14:creationId xmlns:p14="http://schemas.microsoft.com/office/powerpoint/2010/main" val="2147881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6144" y="2166938"/>
            <a:ext cx="5334000" cy="2857500"/>
          </a:xfrm>
        </p:spPr>
      </p:pic>
      <p:sp>
        <p:nvSpPr>
          <p:cNvPr id="4" name="Slide Number Placeholder 3"/>
          <p:cNvSpPr>
            <a:spLocks noGrp="1"/>
          </p:cNvSpPr>
          <p:nvPr>
            <p:ph type="sldNum" sz="quarter" idx="12"/>
          </p:nvPr>
        </p:nvSpPr>
        <p:spPr/>
        <p:txBody>
          <a:bodyPr/>
          <a:lstStyle/>
          <a:p>
            <a:fld id="{B3FCCE63-C53D-47CB-9EA0-CA449EAB065F}" type="slidenum">
              <a:rPr lang="en-GB" smtClean="0"/>
              <a:t>33</a:t>
            </a:fld>
            <a:endParaRPr lang="en-GB" dirty="0"/>
          </a:p>
        </p:txBody>
      </p:sp>
      <p:sp>
        <p:nvSpPr>
          <p:cNvPr id="6" name="TextBox 5"/>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Reflection from day 1 </a:t>
            </a:r>
            <a:endParaRPr lang="en-GB" altLang="en-US" sz="4000" dirty="0">
              <a:latin typeface="+mn-lt"/>
            </a:endParaRPr>
          </a:p>
        </p:txBody>
      </p:sp>
    </p:spTree>
    <p:extLst>
      <p:ext uri="{BB962C8B-B14F-4D97-AF65-F5344CB8AC3E}">
        <p14:creationId xmlns:p14="http://schemas.microsoft.com/office/powerpoint/2010/main" val="853322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2465" y="1129269"/>
            <a:ext cx="2825508" cy="1513665"/>
          </a:xfrm>
        </p:spPr>
      </p:pic>
      <p:sp>
        <p:nvSpPr>
          <p:cNvPr id="4" name="Slide Number Placeholder 3"/>
          <p:cNvSpPr>
            <a:spLocks noGrp="1"/>
          </p:cNvSpPr>
          <p:nvPr>
            <p:ph type="sldNum" sz="quarter" idx="12"/>
          </p:nvPr>
        </p:nvSpPr>
        <p:spPr/>
        <p:txBody>
          <a:bodyPr/>
          <a:lstStyle/>
          <a:p>
            <a:fld id="{B3FCCE63-C53D-47CB-9EA0-CA449EAB065F}" type="slidenum">
              <a:rPr lang="en-GB" smtClean="0"/>
              <a:t>34</a:t>
            </a:fld>
            <a:endParaRPr lang="en-GB" dirty="0"/>
          </a:p>
        </p:txBody>
      </p:sp>
      <p:sp>
        <p:nvSpPr>
          <p:cNvPr id="6" name="TextBox 5"/>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Case study - Feedback</a:t>
            </a:r>
            <a:endParaRPr lang="en-GB" altLang="en-US" sz="4000" dirty="0">
              <a:latin typeface="+mn-lt"/>
            </a:endParaRPr>
          </a:p>
        </p:txBody>
      </p:sp>
      <p:sp>
        <p:nvSpPr>
          <p:cNvPr id="2" name="TextBox 1"/>
          <p:cNvSpPr txBox="1"/>
          <p:nvPr/>
        </p:nvSpPr>
        <p:spPr>
          <a:xfrm>
            <a:off x="1799996" y="3461411"/>
            <a:ext cx="2862469" cy="2308324"/>
          </a:xfrm>
          <a:prstGeom prst="rect">
            <a:avLst/>
          </a:prstGeom>
          <a:noFill/>
        </p:spPr>
        <p:txBody>
          <a:bodyPr wrap="square" rtlCol="0">
            <a:spAutoFit/>
          </a:bodyPr>
          <a:lstStyle/>
          <a:p>
            <a:r>
              <a:rPr lang="en-GB" dirty="0" smtClean="0"/>
              <a:t>Person Centred Approach</a:t>
            </a:r>
          </a:p>
          <a:p>
            <a:r>
              <a:rPr lang="en-GB" dirty="0" smtClean="0"/>
              <a:t>Biographical Approach</a:t>
            </a:r>
          </a:p>
          <a:p>
            <a:r>
              <a:rPr lang="en-GB" dirty="0" smtClean="0"/>
              <a:t>Attachment Theory</a:t>
            </a:r>
          </a:p>
          <a:p>
            <a:r>
              <a:rPr lang="en-GB" dirty="0" err="1" smtClean="0"/>
              <a:t>Eriksons</a:t>
            </a:r>
            <a:r>
              <a:rPr lang="en-GB" dirty="0" smtClean="0"/>
              <a:t> 8 ages</a:t>
            </a:r>
          </a:p>
          <a:p>
            <a:r>
              <a:rPr lang="en-GB" dirty="0" err="1" smtClean="0"/>
              <a:t>Karpmans</a:t>
            </a:r>
            <a:r>
              <a:rPr lang="en-GB" dirty="0" smtClean="0"/>
              <a:t> Drama Triangle</a:t>
            </a:r>
          </a:p>
          <a:p>
            <a:r>
              <a:rPr lang="en-GB" dirty="0" smtClean="0"/>
              <a:t>Conflict Management</a:t>
            </a:r>
          </a:p>
          <a:p>
            <a:r>
              <a:rPr lang="en-GB" dirty="0" smtClean="0"/>
              <a:t>Labelling</a:t>
            </a:r>
          </a:p>
          <a:p>
            <a:r>
              <a:rPr lang="en-GB" dirty="0" smtClean="0"/>
              <a:t>Learned Helplessness</a:t>
            </a:r>
            <a:endParaRPr lang="en-GB" dirty="0"/>
          </a:p>
        </p:txBody>
      </p:sp>
      <p:sp>
        <p:nvSpPr>
          <p:cNvPr id="3" name="TextBox 2"/>
          <p:cNvSpPr txBox="1"/>
          <p:nvPr/>
        </p:nvSpPr>
        <p:spPr>
          <a:xfrm>
            <a:off x="7777222" y="3184412"/>
            <a:ext cx="4174435" cy="2862322"/>
          </a:xfrm>
          <a:prstGeom prst="rect">
            <a:avLst/>
          </a:prstGeom>
          <a:noFill/>
        </p:spPr>
        <p:txBody>
          <a:bodyPr wrap="square" rtlCol="0">
            <a:spAutoFit/>
          </a:bodyPr>
          <a:lstStyle/>
          <a:p>
            <a:endParaRPr lang="en-GB" dirty="0" smtClean="0"/>
          </a:p>
          <a:p>
            <a:r>
              <a:rPr lang="en-GB" dirty="0" smtClean="0"/>
              <a:t>Care and Control</a:t>
            </a:r>
          </a:p>
          <a:p>
            <a:r>
              <a:rPr lang="en-GB" dirty="0" smtClean="0"/>
              <a:t>Situated Learning Theory</a:t>
            </a:r>
          </a:p>
          <a:p>
            <a:r>
              <a:rPr lang="en-GB" dirty="0" smtClean="0"/>
              <a:t>Strengths Based Approach</a:t>
            </a:r>
          </a:p>
          <a:p>
            <a:r>
              <a:rPr lang="en-GB" dirty="0" smtClean="0"/>
              <a:t>Grief and Loss </a:t>
            </a:r>
          </a:p>
          <a:p>
            <a:r>
              <a:rPr lang="en-GB" dirty="0" smtClean="0"/>
              <a:t>Toxic Trio</a:t>
            </a:r>
          </a:p>
          <a:p>
            <a:r>
              <a:rPr lang="en-GB" dirty="0" smtClean="0"/>
              <a:t>Solution Focussed Approach</a:t>
            </a:r>
          </a:p>
          <a:p>
            <a:r>
              <a:rPr lang="en-GB" dirty="0" smtClean="0"/>
              <a:t>Social Learning Theory</a:t>
            </a:r>
          </a:p>
          <a:p>
            <a:r>
              <a:rPr lang="en-GB" dirty="0" err="1" smtClean="0"/>
              <a:t>Maslows</a:t>
            </a:r>
            <a:r>
              <a:rPr lang="en-GB" dirty="0" smtClean="0"/>
              <a:t> Hierarchy of Needs</a:t>
            </a:r>
          </a:p>
          <a:p>
            <a:endParaRPr lang="en-GB" dirty="0"/>
          </a:p>
        </p:txBody>
      </p:sp>
    </p:spTree>
    <p:extLst>
      <p:ext uri="{BB962C8B-B14F-4D97-AF65-F5344CB8AC3E}">
        <p14:creationId xmlns:p14="http://schemas.microsoft.com/office/powerpoint/2010/main" val="3726946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endParaRPr lang="en-GB" sz="5400" dirty="0" smtClean="0"/>
          </a:p>
          <a:p>
            <a:pPr marL="0" indent="0" algn="ctr">
              <a:buNone/>
            </a:pPr>
            <a:endParaRPr lang="en-GB" sz="5400" dirty="0"/>
          </a:p>
        </p:txBody>
      </p:sp>
      <p:pic>
        <p:nvPicPr>
          <p:cNvPr id="3" name="Picture 10" descr="http://www.businessnewsdaily.com/images/i/000/010/487/original/coffee-break.jpg?interpolation=lanczos-none&amp;fit=inside%7C700:5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8400" b="6950"/>
          <a:stretch>
            <a:fillRect/>
          </a:stretch>
        </p:blipFill>
        <p:spPr bwMode="auto">
          <a:xfrm>
            <a:off x="1" y="-100308"/>
            <a:ext cx="12192000" cy="6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787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19" y="1348353"/>
            <a:ext cx="11505149" cy="4828610"/>
          </a:xfrm>
        </p:spPr>
        <p:txBody>
          <a:bodyPr/>
          <a:lstStyle/>
          <a:p>
            <a:pPr marL="0" indent="0">
              <a:buNone/>
            </a:pPr>
            <a:r>
              <a:rPr lang="en-GB" sz="2000" b="1" dirty="0" smtClean="0"/>
              <a:t>What is emotional resilience?</a:t>
            </a:r>
          </a:p>
          <a:p>
            <a:pPr marL="0" indent="0">
              <a:buNone/>
            </a:pPr>
            <a:r>
              <a:rPr lang="en-GB" sz="2000" b="1" dirty="0" smtClean="0"/>
              <a:t>‘Emotional </a:t>
            </a:r>
            <a:r>
              <a:rPr lang="en-GB" sz="2000" b="1" dirty="0"/>
              <a:t>resilience</a:t>
            </a:r>
            <a:r>
              <a:rPr lang="en-GB" sz="2000" dirty="0"/>
              <a:t> refers to one's ability to adapt to stressful situations or crises. More </a:t>
            </a:r>
            <a:r>
              <a:rPr lang="en-GB" sz="2000" b="1" dirty="0"/>
              <a:t>resilient</a:t>
            </a:r>
            <a:r>
              <a:rPr lang="en-GB" sz="2000" dirty="0"/>
              <a:t> people are able to "roll with the punches" and adapt to adversity without lasting difficulties; less </a:t>
            </a:r>
            <a:r>
              <a:rPr lang="en-GB" sz="2000" b="1" dirty="0"/>
              <a:t>resilient</a:t>
            </a:r>
            <a:r>
              <a:rPr lang="en-GB" sz="2000" dirty="0"/>
              <a:t> people have a harder time with stress and life changes, both major and </a:t>
            </a:r>
            <a:r>
              <a:rPr lang="en-GB" sz="2000" dirty="0" smtClean="0"/>
              <a:t>minor.’</a:t>
            </a:r>
          </a:p>
          <a:p>
            <a:pPr marL="0" indent="0">
              <a:buNone/>
            </a:pPr>
            <a:r>
              <a:rPr lang="en-GB" sz="2000" b="1" dirty="0" smtClean="0"/>
              <a:t>How do we develop emotional resilience?</a:t>
            </a:r>
          </a:p>
          <a:p>
            <a:pPr marL="0" indent="0">
              <a:buNone/>
            </a:pPr>
            <a:r>
              <a:rPr lang="en-GB" sz="2000" dirty="0"/>
              <a:t>Resilience isn’t something you’re born with, it develops and changes over time in response to your experiences, your environment and the social interactions you have. </a:t>
            </a:r>
            <a:br>
              <a:rPr lang="en-GB" sz="2000" dirty="0"/>
            </a:br>
            <a:r>
              <a:rPr lang="en-GB" sz="2000" dirty="0"/>
              <a:t/>
            </a:r>
            <a:br>
              <a:rPr lang="en-GB" sz="2000" dirty="0"/>
            </a:br>
            <a:r>
              <a:rPr lang="en-GB" sz="2000" dirty="0"/>
              <a:t>Throughout your life you will have experienced things that you felt you couldn’t control. Things like; a tough day at work, moving away from your friends, a relationship breakdown, or starting a new job.</a:t>
            </a:r>
            <a:br>
              <a:rPr lang="en-GB" sz="2000" dirty="0"/>
            </a:br>
            <a:r>
              <a:rPr lang="en-GB" sz="2000" dirty="0"/>
              <a:t/>
            </a:r>
            <a:br>
              <a:rPr lang="en-GB" sz="2000" dirty="0"/>
            </a:br>
            <a:r>
              <a:rPr lang="en-GB" sz="2000" dirty="0"/>
              <a:t>These personal experiences and how you respond to them contribute to your resilience - you may use your sense of humour to help you get by, you may have strategies to manage your emotions, or perhaps you simply trust in your ability to face difficult situations. All these things are part of your personal resilience toolkit.</a:t>
            </a:r>
          </a:p>
          <a:p>
            <a:pPr marL="0" indent="0">
              <a:buNone/>
            </a:pPr>
            <a:endParaRPr lang="en-GB" sz="2000" b="1" dirty="0" smtClean="0"/>
          </a:p>
          <a:p>
            <a:pPr marL="0" indent="0">
              <a:buNone/>
            </a:pPr>
            <a:endParaRPr lang="en-GB" sz="1800" dirty="0"/>
          </a:p>
        </p:txBody>
      </p:sp>
      <p:sp>
        <p:nvSpPr>
          <p:cNvPr id="4" name="Slide Number Placeholder 3"/>
          <p:cNvSpPr>
            <a:spLocks noGrp="1"/>
          </p:cNvSpPr>
          <p:nvPr>
            <p:ph type="sldNum" sz="quarter" idx="12"/>
          </p:nvPr>
        </p:nvSpPr>
        <p:spPr/>
        <p:txBody>
          <a:bodyPr/>
          <a:lstStyle/>
          <a:p>
            <a:fld id="{B3FCCE63-C53D-47CB-9EA0-CA449EAB065F}" type="slidenum">
              <a:rPr lang="en-GB" smtClean="0"/>
              <a:t>36</a:t>
            </a:fld>
            <a:endParaRPr lang="en-GB" dirty="0"/>
          </a:p>
        </p:txBody>
      </p:sp>
      <p:sp>
        <p:nvSpPr>
          <p:cNvPr id="5" name="TextBox 4"/>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Emotional Resilience </a:t>
            </a:r>
            <a:endParaRPr lang="en-GB" altLang="en-US" sz="4000" dirty="0">
              <a:latin typeface="+mn-lt"/>
            </a:endParaRPr>
          </a:p>
        </p:txBody>
      </p:sp>
    </p:spTree>
    <p:extLst>
      <p:ext uri="{BB962C8B-B14F-4D97-AF65-F5344CB8AC3E}">
        <p14:creationId xmlns:p14="http://schemas.microsoft.com/office/powerpoint/2010/main" val="143091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sz="4000" dirty="0">
                <a:solidFill>
                  <a:schemeClr val="bg1"/>
                </a:solidFill>
              </a:rPr>
              <a:t>Signs you may need to develop your resilience</a:t>
            </a:r>
            <a:endParaRPr lang="en-GB" altLang="en-US" sz="4000" dirty="0">
              <a:solidFill>
                <a:schemeClr val="bg1"/>
              </a:solidFill>
              <a:latin typeface="Arial" panose="020B0604020202020204" pitchFamily="34" charset="0"/>
            </a:endParaRPr>
          </a:p>
        </p:txBody>
      </p:sp>
      <p:sp>
        <p:nvSpPr>
          <p:cNvPr id="4" name="Content Placeholder 3"/>
          <p:cNvSpPr>
            <a:spLocks noGrp="1"/>
          </p:cNvSpPr>
          <p:nvPr>
            <p:ph idx="1"/>
          </p:nvPr>
        </p:nvSpPr>
        <p:spPr>
          <a:xfrm>
            <a:off x="350519" y="1131376"/>
            <a:ext cx="11505149" cy="5045587"/>
          </a:xfrm>
        </p:spPr>
        <p:txBody>
          <a:bodyPr/>
          <a:lstStyle/>
          <a:p>
            <a:pPr marL="0" indent="0">
              <a:buNone/>
            </a:pPr>
            <a:r>
              <a:rPr lang="en-GB" sz="2000" dirty="0"/>
              <a:t>As low resilience can mean you are more easily affected by stressful situations, the signs and symptoms are broadly similar to those you might see if you're affected by stress, anxiety or depression, and can include:</a:t>
            </a:r>
            <a:br>
              <a:rPr lang="en-GB" sz="2000" dirty="0"/>
            </a:br>
            <a:r>
              <a:rPr lang="en-GB" sz="2000" dirty="0"/>
              <a:t/>
            </a:r>
            <a:br>
              <a:rPr lang="en-GB" sz="2000" dirty="0"/>
            </a:br>
            <a:r>
              <a:rPr lang="en-GB" sz="2000" dirty="0"/>
              <a:t>• getting angry or irritated quickly</a:t>
            </a:r>
            <a:br>
              <a:rPr lang="en-GB" sz="2000" dirty="0"/>
            </a:br>
            <a:r>
              <a:rPr lang="en-GB" sz="2000" dirty="0"/>
              <a:t>• constantly becoming ill</a:t>
            </a:r>
            <a:br>
              <a:rPr lang="en-GB" sz="2000" dirty="0"/>
            </a:br>
            <a:r>
              <a:rPr lang="en-GB" sz="2000" dirty="0"/>
              <a:t>• increasingly being dependent on family or friends</a:t>
            </a:r>
            <a:br>
              <a:rPr lang="en-GB" sz="2000" dirty="0"/>
            </a:br>
            <a:r>
              <a:rPr lang="en-GB" sz="2000" dirty="0"/>
              <a:t>• isolating yourself from other people</a:t>
            </a:r>
            <a:br>
              <a:rPr lang="en-GB" sz="2000" dirty="0"/>
            </a:br>
            <a:r>
              <a:rPr lang="en-GB" sz="2000" dirty="0"/>
              <a:t>• experiencing mood swings throughout the day</a:t>
            </a:r>
            <a:br>
              <a:rPr lang="en-GB" sz="2000" dirty="0"/>
            </a:br>
            <a:r>
              <a:rPr lang="en-GB" sz="2000" dirty="0"/>
              <a:t>• overreacting to normal stress levels</a:t>
            </a:r>
            <a:br>
              <a:rPr lang="en-GB" sz="2000" dirty="0"/>
            </a:br>
            <a:r>
              <a:rPr lang="en-GB" sz="2000" dirty="0"/>
              <a:t>• weaker memory</a:t>
            </a:r>
            <a:br>
              <a:rPr lang="en-GB" sz="2000" dirty="0"/>
            </a:br>
            <a:r>
              <a:rPr lang="en-GB" sz="2000" dirty="0"/>
              <a:t>• engaging in risky </a:t>
            </a:r>
            <a:r>
              <a:rPr lang="en-GB" sz="2000" dirty="0" smtClean="0"/>
              <a:t>behaviour</a:t>
            </a:r>
          </a:p>
          <a:p>
            <a:pPr marL="0" indent="0">
              <a:buNone/>
            </a:pPr>
            <a:r>
              <a:rPr lang="en-GB" sz="2000" b="1" dirty="0"/>
              <a:t>Why you should try and become more resilient </a:t>
            </a:r>
            <a:r>
              <a:rPr lang="en-GB" sz="2000" b="1" dirty="0" smtClean="0"/>
              <a:t>?</a:t>
            </a:r>
          </a:p>
          <a:p>
            <a:pPr marL="0" indent="0">
              <a:buNone/>
            </a:pPr>
            <a:r>
              <a:rPr lang="en-GB" sz="2000" dirty="0"/>
              <a:t>There are always going to be times when you can’t control a situation, and that's OK, but you can always control how you respond to it. By taking action to build up your resilience you're taking action to protect yourself from the negative effects of stress.</a:t>
            </a:r>
          </a:p>
          <a:p>
            <a:pPr marL="0" indent="0">
              <a:buNone/>
            </a:pPr>
            <a:endParaRPr lang="en-GB" sz="2000" b="1" dirty="0"/>
          </a:p>
          <a:p>
            <a:pPr marL="0" indent="0">
              <a:buNone/>
            </a:pPr>
            <a:endParaRPr lang="en-GB" dirty="0"/>
          </a:p>
        </p:txBody>
      </p:sp>
    </p:spTree>
    <p:extLst>
      <p:ext uri="{BB962C8B-B14F-4D97-AF65-F5344CB8AC3E}">
        <p14:creationId xmlns:p14="http://schemas.microsoft.com/office/powerpoint/2010/main" val="194236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4000" dirty="0" smtClean="0">
                <a:solidFill>
                  <a:schemeClr val="bg1"/>
                </a:solidFill>
                <a:latin typeface="+mn-lt"/>
              </a:rPr>
              <a:t>Recognising levels of resilience</a:t>
            </a:r>
            <a:endParaRPr lang="en-GB" altLang="en-US" sz="4000" dirty="0">
              <a:solidFill>
                <a:schemeClr val="bg1"/>
              </a:solidFill>
              <a:latin typeface="+mn-lt"/>
            </a:endParaRPr>
          </a:p>
        </p:txBody>
      </p:sp>
      <p:sp>
        <p:nvSpPr>
          <p:cNvPr id="4" name="Content Placeholder 3"/>
          <p:cNvSpPr>
            <a:spLocks noGrp="1"/>
          </p:cNvSpPr>
          <p:nvPr>
            <p:ph idx="1"/>
          </p:nvPr>
        </p:nvSpPr>
        <p:spPr>
          <a:xfrm>
            <a:off x="350519" y="1131376"/>
            <a:ext cx="11505149" cy="5045587"/>
          </a:xfrm>
        </p:spPr>
        <p:txBody>
          <a:bodyPr/>
          <a:lstStyle/>
          <a:p>
            <a:pPr marL="0" indent="0">
              <a:buNone/>
            </a:pPr>
            <a:endParaRPr lang="en-GB" sz="2000" b="1" dirty="0"/>
          </a:p>
          <a:p>
            <a:endParaRPr lang="en-GB" dirty="0" smtClean="0"/>
          </a:p>
          <a:p>
            <a:endParaRPr lang="en-GB" dirty="0"/>
          </a:p>
          <a:p>
            <a:pPr marL="0" indent="0" algn="ctr">
              <a:buNone/>
            </a:pPr>
            <a:r>
              <a:rPr lang="en-GB" dirty="0" smtClean="0"/>
              <a:t>What </a:t>
            </a:r>
            <a:r>
              <a:rPr lang="en-GB" dirty="0"/>
              <a:t>strategies do you use? </a:t>
            </a:r>
          </a:p>
          <a:p>
            <a:pPr algn="ctr"/>
            <a:endParaRPr lang="en-GB" dirty="0"/>
          </a:p>
          <a:p>
            <a:pPr marL="0" indent="0" algn="ctr">
              <a:buNone/>
            </a:pPr>
            <a:r>
              <a:rPr lang="en-GB" dirty="0"/>
              <a:t>How self aware are you? </a:t>
            </a:r>
            <a:endParaRPr lang="en-GB" dirty="0" smtClean="0"/>
          </a:p>
          <a:p>
            <a:pPr marL="0" indent="0" algn="ctr">
              <a:buNone/>
            </a:pPr>
            <a:endParaRPr lang="en-GB" dirty="0"/>
          </a:p>
          <a:p>
            <a:pPr marL="0" indent="0" algn="ctr">
              <a:buNone/>
            </a:pPr>
            <a:r>
              <a:rPr lang="en-GB" u="sng" dirty="0">
                <a:hlinkClick r:id="rId3"/>
              </a:rPr>
              <a:t>https://ideachildrights.ucc.ie/resources/spark-tool1.1b.pdf</a:t>
            </a:r>
            <a:endParaRPr lang="en-GB" dirty="0"/>
          </a:p>
          <a:p>
            <a:pPr marL="0" indent="0" algn="ctr">
              <a:buNone/>
            </a:pPr>
            <a:endParaRPr lang="en-GB" dirty="0"/>
          </a:p>
          <a:p>
            <a:pPr marL="0" indent="0">
              <a:buNone/>
            </a:pPr>
            <a:endParaRPr lang="en-GB" dirty="0"/>
          </a:p>
        </p:txBody>
      </p:sp>
    </p:spTree>
    <p:extLst>
      <p:ext uri="{BB962C8B-B14F-4D97-AF65-F5344CB8AC3E}">
        <p14:creationId xmlns:p14="http://schemas.microsoft.com/office/powerpoint/2010/main" val="2392893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50519" y="209132"/>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4000" dirty="0" smtClean="0">
                <a:solidFill>
                  <a:schemeClr val="bg1"/>
                </a:solidFill>
                <a:latin typeface="+mn-lt"/>
              </a:rPr>
              <a:t>Emotional resilience</a:t>
            </a:r>
            <a:endParaRPr lang="en-GB" altLang="en-US" sz="4000" dirty="0">
              <a:solidFill>
                <a:schemeClr val="bg1"/>
              </a:solidFill>
              <a:latin typeface="+mn-lt"/>
            </a:endParaRPr>
          </a:p>
        </p:txBody>
      </p:sp>
      <p:sp>
        <p:nvSpPr>
          <p:cNvPr id="4" name="Content Placeholder 3"/>
          <p:cNvSpPr>
            <a:spLocks noGrp="1"/>
          </p:cNvSpPr>
          <p:nvPr>
            <p:ph idx="1"/>
          </p:nvPr>
        </p:nvSpPr>
        <p:spPr>
          <a:xfrm>
            <a:off x="350519" y="1131376"/>
            <a:ext cx="5321861" cy="5045587"/>
          </a:xfrm>
        </p:spPr>
        <p:txBody>
          <a:bodyPr/>
          <a:lstStyle/>
          <a:p>
            <a:pPr marL="0" indent="0">
              <a:buNone/>
            </a:pPr>
            <a:r>
              <a:rPr lang="en-US" sz="2000" b="1" dirty="0" smtClean="0"/>
              <a:t>Tips on how to build resilience:</a:t>
            </a:r>
          </a:p>
          <a:p>
            <a:pPr marL="0" indent="0">
              <a:lnSpc>
                <a:spcPct val="150000"/>
              </a:lnSpc>
              <a:buNone/>
            </a:pPr>
            <a:r>
              <a:rPr lang="en-US" sz="2000" dirty="0" smtClean="0"/>
              <a:t>1</a:t>
            </a:r>
            <a:r>
              <a:rPr lang="en-US" sz="2000" dirty="0"/>
              <a:t>. Understand emotional states and their </a:t>
            </a:r>
            <a:r>
              <a:rPr lang="en-US" sz="2000" dirty="0" smtClean="0"/>
              <a:t>consequences </a:t>
            </a:r>
            <a:endParaRPr lang="en-GB" sz="2000" dirty="0"/>
          </a:p>
          <a:p>
            <a:pPr marL="0" indent="0">
              <a:lnSpc>
                <a:spcPct val="150000"/>
              </a:lnSpc>
              <a:buNone/>
            </a:pPr>
            <a:r>
              <a:rPr lang="en-US" sz="2000" dirty="0"/>
              <a:t>2. Self-regulation and change </a:t>
            </a:r>
            <a:endParaRPr lang="en-GB" sz="2000" dirty="0"/>
          </a:p>
          <a:p>
            <a:pPr marL="0" indent="0">
              <a:lnSpc>
                <a:spcPct val="150000"/>
              </a:lnSpc>
              <a:buNone/>
            </a:pPr>
            <a:r>
              <a:rPr lang="en-US" sz="2000" dirty="0"/>
              <a:t>3. Express your emotions and recognise emotional toil </a:t>
            </a:r>
            <a:endParaRPr lang="en-GB" sz="2000" dirty="0"/>
          </a:p>
          <a:p>
            <a:pPr marL="0" indent="0">
              <a:lnSpc>
                <a:spcPct val="150000"/>
              </a:lnSpc>
              <a:buNone/>
            </a:pPr>
            <a:r>
              <a:rPr lang="en-US" sz="2000" dirty="0"/>
              <a:t>4. Allocate time and place for healing </a:t>
            </a:r>
            <a:endParaRPr lang="en-GB" sz="2000" dirty="0"/>
          </a:p>
          <a:p>
            <a:pPr marL="0" indent="0">
              <a:lnSpc>
                <a:spcPct val="150000"/>
              </a:lnSpc>
              <a:buNone/>
            </a:pPr>
            <a:r>
              <a:rPr lang="en-US" sz="2000" dirty="0"/>
              <a:t>5. Positive regard and self-affirmation </a:t>
            </a:r>
            <a:endParaRPr lang="en-GB" sz="2000" dirty="0"/>
          </a:p>
          <a:p>
            <a:pPr marL="0" indent="0">
              <a:lnSpc>
                <a:spcPct val="150000"/>
              </a:lnSpc>
              <a:buNone/>
            </a:pPr>
            <a:r>
              <a:rPr lang="en-US" sz="2000" dirty="0"/>
              <a:t>6. Motivation and positive thinking </a:t>
            </a:r>
            <a:endParaRPr lang="en-US" sz="2000" dirty="0" smtClean="0"/>
          </a:p>
          <a:p>
            <a:pPr marL="0" indent="0">
              <a:buNone/>
            </a:pPr>
            <a:endParaRPr lang="en-GB" sz="2000" b="1" dirty="0"/>
          </a:p>
          <a:p>
            <a:endParaRPr lang="en-GB" dirty="0" smtClean="0"/>
          </a:p>
          <a:p>
            <a:endParaRPr lang="en-GB" dirty="0"/>
          </a:p>
          <a:p>
            <a:pPr marL="0" indent="0">
              <a:buNone/>
            </a:pPr>
            <a:endParaRPr lang="en-GB" dirty="0"/>
          </a:p>
        </p:txBody>
      </p:sp>
      <p:sp>
        <p:nvSpPr>
          <p:cNvPr id="2" name="TextBox 1"/>
          <p:cNvSpPr txBox="1"/>
          <p:nvPr/>
        </p:nvSpPr>
        <p:spPr>
          <a:xfrm>
            <a:off x="6695268" y="1146875"/>
            <a:ext cx="4974956" cy="3939540"/>
          </a:xfrm>
          <a:prstGeom prst="rect">
            <a:avLst/>
          </a:prstGeom>
          <a:noFill/>
        </p:spPr>
        <p:txBody>
          <a:bodyPr wrap="square" rtlCol="0">
            <a:spAutoFit/>
          </a:bodyPr>
          <a:lstStyle/>
          <a:p>
            <a:r>
              <a:rPr lang="en-GB" sz="2000" b="1" dirty="0"/>
              <a:t>Things to help you </a:t>
            </a:r>
            <a:r>
              <a:rPr lang="en-GB" sz="2000" b="1" dirty="0" smtClean="0"/>
              <a:t>cope: </a:t>
            </a:r>
          </a:p>
          <a:p>
            <a:endParaRPr lang="en-GB" sz="2000" b="1" dirty="0"/>
          </a:p>
          <a:p>
            <a:pPr marL="285750" indent="-285750">
              <a:lnSpc>
                <a:spcPct val="150000"/>
              </a:lnSpc>
              <a:buFont typeface="Arial" panose="020B0604020202020204" pitchFamily="34" charset="0"/>
              <a:buChar char="•"/>
            </a:pPr>
            <a:r>
              <a:rPr lang="en-GB" sz="2000" dirty="0"/>
              <a:t>Embrace Change </a:t>
            </a:r>
          </a:p>
          <a:p>
            <a:pPr marL="285750" indent="-285750">
              <a:lnSpc>
                <a:spcPct val="150000"/>
              </a:lnSpc>
              <a:buFont typeface="Arial" panose="020B0604020202020204" pitchFamily="34" charset="0"/>
              <a:buChar char="•"/>
            </a:pPr>
            <a:r>
              <a:rPr lang="en-GB" sz="2000" dirty="0"/>
              <a:t>Strong support network </a:t>
            </a:r>
          </a:p>
          <a:p>
            <a:pPr marL="285750" indent="-285750">
              <a:lnSpc>
                <a:spcPct val="150000"/>
              </a:lnSpc>
              <a:buFont typeface="Arial" panose="020B0604020202020204" pitchFamily="34" charset="0"/>
              <a:buChar char="•"/>
            </a:pPr>
            <a:r>
              <a:rPr lang="en-GB" sz="2000" dirty="0"/>
              <a:t>Nurture self- no working outside of hours </a:t>
            </a:r>
          </a:p>
          <a:p>
            <a:pPr marL="285750" indent="-285750">
              <a:lnSpc>
                <a:spcPct val="150000"/>
              </a:lnSpc>
              <a:buFont typeface="Arial" panose="020B0604020202020204" pitchFamily="34" charset="0"/>
              <a:buChar char="•"/>
            </a:pPr>
            <a:r>
              <a:rPr lang="en-GB" sz="2000" dirty="0"/>
              <a:t>Develop problem solving skills </a:t>
            </a:r>
          </a:p>
          <a:p>
            <a:pPr marL="285750" indent="-285750">
              <a:lnSpc>
                <a:spcPct val="150000"/>
              </a:lnSpc>
              <a:buFont typeface="Arial" panose="020B0604020202020204" pitchFamily="34" charset="0"/>
              <a:buChar char="•"/>
            </a:pPr>
            <a:r>
              <a:rPr lang="en-GB" sz="2000" dirty="0"/>
              <a:t>Use of supervision </a:t>
            </a:r>
          </a:p>
          <a:p>
            <a:pPr marL="285750" indent="-285750">
              <a:lnSpc>
                <a:spcPct val="150000"/>
              </a:lnSpc>
              <a:buFont typeface="Arial" panose="020B0604020202020204" pitchFamily="34" charset="0"/>
              <a:buChar char="•"/>
            </a:pPr>
            <a:r>
              <a:rPr lang="en-GB" sz="2000" dirty="0"/>
              <a:t>Take TOIL and A/L and lunch breaks. </a:t>
            </a:r>
          </a:p>
          <a:p>
            <a:pPr marL="285750" indent="-285750">
              <a:lnSpc>
                <a:spcPct val="150000"/>
              </a:lnSpc>
              <a:buFont typeface="Arial" panose="020B0604020202020204" pitchFamily="34" charset="0"/>
              <a:buChar char="•"/>
            </a:pPr>
            <a:r>
              <a:rPr lang="en-GB" sz="2000" dirty="0"/>
              <a:t>Reflective supervision </a:t>
            </a:r>
          </a:p>
        </p:txBody>
      </p:sp>
    </p:spTree>
    <p:extLst>
      <p:ext uri="{BB962C8B-B14F-4D97-AF65-F5344CB8AC3E}">
        <p14:creationId xmlns:p14="http://schemas.microsoft.com/office/powerpoint/2010/main" val="4142248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Learning Outcomes</a:t>
            </a:r>
            <a:endParaRPr lang="en-GB" b="1" dirty="0"/>
          </a:p>
        </p:txBody>
      </p:sp>
      <p:sp>
        <p:nvSpPr>
          <p:cNvPr id="4" name="Content Placeholder 3"/>
          <p:cNvSpPr>
            <a:spLocks noGrp="1"/>
          </p:cNvSpPr>
          <p:nvPr>
            <p:ph idx="1"/>
          </p:nvPr>
        </p:nvSpPr>
        <p:spPr/>
        <p:txBody>
          <a:bodyPr>
            <a:noAutofit/>
          </a:bodyPr>
          <a:lstStyle/>
          <a:p>
            <a:pPr marL="0" indent="0">
              <a:lnSpc>
                <a:spcPct val="100000"/>
              </a:lnSpc>
              <a:buNone/>
            </a:pPr>
            <a:r>
              <a:rPr lang="en-GB" sz="2000" dirty="0" smtClean="0"/>
              <a:t>Over the 3 days participants will:</a:t>
            </a:r>
          </a:p>
          <a:p>
            <a:pPr marL="0" indent="0">
              <a:lnSpc>
                <a:spcPct val="100000"/>
              </a:lnSpc>
              <a:buNone/>
            </a:pPr>
            <a:endParaRPr lang="en-GB" sz="2000" dirty="0" smtClean="0"/>
          </a:p>
          <a:p>
            <a:pPr>
              <a:lnSpc>
                <a:spcPct val="100000"/>
              </a:lnSpc>
            </a:pPr>
            <a:r>
              <a:rPr lang="en-GB" sz="2000" dirty="0" smtClean="0"/>
              <a:t>Be introduced to NCC vision and values.</a:t>
            </a:r>
          </a:p>
          <a:p>
            <a:pPr>
              <a:lnSpc>
                <a:spcPct val="100000"/>
              </a:lnSpc>
            </a:pPr>
            <a:r>
              <a:rPr lang="en-GB" sz="2000" dirty="0" smtClean="0"/>
              <a:t>Learn about Signs of Safety, Danger Statements and the 6 priorities.</a:t>
            </a:r>
          </a:p>
          <a:p>
            <a:pPr>
              <a:lnSpc>
                <a:spcPct val="100000"/>
              </a:lnSpc>
            </a:pPr>
            <a:r>
              <a:rPr lang="en-GB" sz="2000" dirty="0" smtClean="0"/>
              <a:t>Introduction to Adults Safeguarding vision and approach</a:t>
            </a:r>
          </a:p>
          <a:p>
            <a:pPr>
              <a:lnSpc>
                <a:spcPct val="100000"/>
              </a:lnSpc>
            </a:pPr>
            <a:r>
              <a:rPr lang="en-GB" sz="2000" dirty="0" smtClean="0"/>
              <a:t>Learn about personal learning styles.</a:t>
            </a:r>
          </a:p>
          <a:p>
            <a:pPr>
              <a:lnSpc>
                <a:spcPct val="100000"/>
              </a:lnSpc>
            </a:pPr>
            <a:r>
              <a:rPr lang="en-GB" sz="2000" dirty="0" smtClean="0"/>
              <a:t>Have time to reflect and think about theories and learn about different tools that can be used to reflect.</a:t>
            </a:r>
          </a:p>
          <a:p>
            <a:pPr>
              <a:lnSpc>
                <a:spcPct val="100000"/>
              </a:lnSpc>
            </a:pPr>
            <a:r>
              <a:rPr lang="en-GB" sz="2000" dirty="0" smtClean="0"/>
              <a:t>Learn about emotional resilience.</a:t>
            </a:r>
          </a:p>
          <a:p>
            <a:pPr>
              <a:lnSpc>
                <a:spcPct val="100000"/>
              </a:lnSpc>
            </a:pPr>
            <a:r>
              <a:rPr lang="en-GB" sz="2000" dirty="0" smtClean="0"/>
              <a:t>Think about anti discriminatory practice, ethics and bias.</a:t>
            </a:r>
          </a:p>
          <a:p>
            <a:pPr>
              <a:lnSpc>
                <a:spcPct val="100000"/>
              </a:lnSpc>
            </a:pPr>
            <a:r>
              <a:rPr lang="en-GB" sz="2000" dirty="0" smtClean="0"/>
              <a:t>We will look at a real life case study and the tools that can be used.</a:t>
            </a:r>
          </a:p>
          <a:p>
            <a:pPr>
              <a:lnSpc>
                <a:spcPct val="100000"/>
              </a:lnSpc>
            </a:pPr>
            <a:r>
              <a:rPr lang="en-GB" sz="2000" dirty="0" smtClean="0"/>
              <a:t>Look at what skills and experience you bring and reflect at the final session about what's gone well and identify further learning and development. </a:t>
            </a:r>
          </a:p>
        </p:txBody>
      </p:sp>
      <p:pic>
        <p:nvPicPr>
          <p:cNvPr id="5" name="Picture 4"/>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8008" y="208440"/>
            <a:ext cx="1806791" cy="180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985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FCCE63-C53D-47CB-9EA0-CA449EAB065F}" type="slidenum">
              <a:rPr lang="en-GB" smtClean="0"/>
              <a:t>40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25" y="1428750"/>
            <a:ext cx="6000750" cy="4000500"/>
          </a:xfrm>
          <a:prstGeom prst="rect">
            <a:avLst/>
          </a:prstGeom>
        </p:spPr>
      </p:pic>
      <p:sp>
        <p:nvSpPr>
          <p:cNvPr id="7" name="TextBox 6"/>
          <p:cNvSpPr txBox="1">
            <a:spLocks noChangeArrowheads="1"/>
          </p:cNvSpPr>
          <p:nvPr/>
        </p:nvSpPr>
        <p:spPr bwMode="auto">
          <a:xfrm>
            <a:off x="247437" y="203985"/>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Lunch</a:t>
            </a:r>
            <a:endParaRPr lang="en-GB" altLang="en-US" sz="4000" dirty="0">
              <a:latin typeface="+mn-lt"/>
            </a:endParaRPr>
          </a:p>
        </p:txBody>
      </p:sp>
    </p:spTree>
    <p:extLst>
      <p:ext uri="{BB962C8B-B14F-4D97-AF65-F5344CB8AC3E}">
        <p14:creationId xmlns:p14="http://schemas.microsoft.com/office/powerpoint/2010/main" val="2493868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4000" dirty="0" smtClean="0">
                <a:solidFill>
                  <a:schemeClr val="bg1"/>
                </a:solidFill>
                <a:latin typeface="+mn-lt"/>
              </a:rPr>
              <a:t>Anti discriminatory practice</a:t>
            </a:r>
            <a:endParaRPr lang="en-GB" altLang="en-US" sz="4000" dirty="0">
              <a:solidFill>
                <a:schemeClr val="bg1"/>
              </a:solidFill>
              <a:latin typeface="+mn-lt"/>
            </a:endParaRPr>
          </a:p>
        </p:txBody>
      </p:sp>
      <p:sp>
        <p:nvSpPr>
          <p:cNvPr id="4" name="Content Placeholder 3"/>
          <p:cNvSpPr>
            <a:spLocks noGrp="1"/>
          </p:cNvSpPr>
          <p:nvPr>
            <p:ph idx="1"/>
          </p:nvPr>
        </p:nvSpPr>
        <p:spPr>
          <a:xfrm>
            <a:off x="350519" y="934272"/>
            <a:ext cx="11505149" cy="5466528"/>
          </a:xfrm>
        </p:spPr>
        <p:txBody>
          <a:bodyPr/>
          <a:lstStyle/>
          <a:p>
            <a:pPr marL="0" indent="0">
              <a:lnSpc>
                <a:spcPct val="100000"/>
              </a:lnSpc>
              <a:buNone/>
            </a:pPr>
            <a:r>
              <a:rPr lang="en-US" sz="2000" b="1" dirty="0" smtClean="0"/>
              <a:t>What is anti discriminatory practice:</a:t>
            </a:r>
            <a:r>
              <a:rPr lang="en-GB" sz="2000" b="1" dirty="0" smtClean="0"/>
              <a:t>‘anti</a:t>
            </a:r>
            <a:r>
              <a:rPr lang="en-GB" sz="2000" dirty="0" smtClean="0"/>
              <a:t>-</a:t>
            </a:r>
            <a:r>
              <a:rPr lang="en-GB" sz="2000" b="1" dirty="0" smtClean="0"/>
              <a:t>discriminatory </a:t>
            </a:r>
            <a:r>
              <a:rPr lang="en-GB" sz="2000" b="1" dirty="0"/>
              <a:t>practice</a:t>
            </a:r>
            <a:r>
              <a:rPr lang="en-GB" sz="2000" dirty="0"/>
              <a:t>. Any </a:t>
            </a:r>
            <a:r>
              <a:rPr lang="en-GB" sz="2000" b="1" dirty="0"/>
              <a:t>practice</a:t>
            </a:r>
            <a:r>
              <a:rPr lang="en-GB" sz="2000" dirty="0"/>
              <a:t> meant to counter </a:t>
            </a:r>
            <a:r>
              <a:rPr lang="en-GB" sz="2000" b="1" dirty="0"/>
              <a:t>discrimination</a:t>
            </a:r>
            <a:r>
              <a:rPr lang="en-GB" sz="2000" dirty="0"/>
              <a:t> in the UK (based on race, class, gender, disability, etc.) and promote equality by introducing </a:t>
            </a:r>
            <a:r>
              <a:rPr lang="en-GB" sz="2000" b="1" dirty="0"/>
              <a:t>anti</a:t>
            </a:r>
            <a:r>
              <a:rPr lang="en-GB" sz="2000" dirty="0"/>
              <a:t>-</a:t>
            </a:r>
            <a:r>
              <a:rPr lang="en-GB" sz="2000" b="1" dirty="0"/>
              <a:t>discrimination</a:t>
            </a:r>
            <a:r>
              <a:rPr lang="en-GB" sz="2000" dirty="0"/>
              <a:t> policies in the workplace and in care settings</a:t>
            </a:r>
            <a:r>
              <a:rPr lang="en-GB" sz="2000" dirty="0" smtClean="0"/>
              <a:t>.’</a:t>
            </a:r>
            <a:endParaRPr lang="en-US" sz="2000" b="1" dirty="0"/>
          </a:p>
          <a:p>
            <a:pPr marL="0" indent="0">
              <a:lnSpc>
                <a:spcPct val="100000"/>
              </a:lnSpc>
              <a:buNone/>
            </a:pPr>
            <a:r>
              <a:rPr lang="en-US" sz="2000" b="1" dirty="0" smtClean="0"/>
              <a:t>Legislation</a:t>
            </a:r>
          </a:p>
          <a:p>
            <a:pPr marL="0" indent="0">
              <a:lnSpc>
                <a:spcPct val="100000"/>
              </a:lnSpc>
              <a:buNone/>
            </a:pPr>
            <a:r>
              <a:rPr lang="en-US" sz="2000" dirty="0" smtClean="0"/>
              <a:t>The </a:t>
            </a:r>
            <a:r>
              <a:rPr lang="en-US" sz="2000" b="1" dirty="0"/>
              <a:t>Equality Act</a:t>
            </a:r>
            <a:r>
              <a:rPr lang="en-US" sz="2000" dirty="0"/>
              <a:t> 2010 has replaced the Equal Pay </a:t>
            </a:r>
            <a:r>
              <a:rPr lang="en-US" sz="2000" b="1" dirty="0"/>
              <a:t>Act</a:t>
            </a:r>
            <a:r>
              <a:rPr lang="fr-FR" sz="2000" dirty="0"/>
              <a:t> 1970, Sex Discrimination </a:t>
            </a:r>
            <a:r>
              <a:rPr lang="en-US" sz="2000" b="1" dirty="0"/>
              <a:t>Act</a:t>
            </a:r>
            <a:r>
              <a:rPr lang="fr-FR" sz="2000" dirty="0"/>
              <a:t> 1975, Race Relations </a:t>
            </a:r>
            <a:r>
              <a:rPr lang="en-US" sz="2000" b="1" dirty="0"/>
              <a:t>Act</a:t>
            </a:r>
            <a:r>
              <a:rPr lang="en-US" sz="2000" dirty="0"/>
              <a:t> 1976, Disability Discrimination </a:t>
            </a:r>
            <a:r>
              <a:rPr lang="en-US" sz="2000" b="1" dirty="0"/>
              <a:t>Act</a:t>
            </a:r>
            <a:r>
              <a:rPr lang="en-US" sz="2000" dirty="0"/>
              <a:t> 1995, Employment </a:t>
            </a:r>
            <a:r>
              <a:rPr lang="it-IT" sz="2000" b="1" dirty="0"/>
              <a:t>Equality</a:t>
            </a:r>
            <a:r>
              <a:rPr lang="en-US" sz="2000" dirty="0"/>
              <a:t> (Religion or Belief) Regulations 2003, Employment </a:t>
            </a:r>
            <a:r>
              <a:rPr lang="it-IT" sz="2000" b="1" dirty="0"/>
              <a:t>Equality</a:t>
            </a:r>
            <a:r>
              <a:rPr lang="en-US" sz="2000" dirty="0"/>
              <a:t> (Sexual Orientation) Regulations 2003 and the Employment </a:t>
            </a:r>
            <a:r>
              <a:rPr lang="it-IT" sz="2000" b="1" dirty="0"/>
              <a:t>Equality</a:t>
            </a:r>
            <a:r>
              <a:rPr lang="fr-FR" sz="2000" dirty="0"/>
              <a:t> (Age) Regulations 2006</a:t>
            </a:r>
            <a:r>
              <a:rPr lang="fr-FR" sz="2000" dirty="0" smtClean="0"/>
              <a:t>.</a:t>
            </a:r>
            <a:endParaRPr lang="en-GB" sz="2000" dirty="0"/>
          </a:p>
          <a:p>
            <a:pPr>
              <a:lnSpc>
                <a:spcPct val="100000"/>
              </a:lnSpc>
            </a:pPr>
            <a:r>
              <a:rPr lang="en-US" sz="2000" dirty="0"/>
              <a:t>The Equality Act 2010 legally protects people from discrimination in the workplace and in wider society. It replaced previous anti-discrimination laws with a single Act, making the law easier to understand and strengthening protection in some situations</a:t>
            </a:r>
            <a:r>
              <a:rPr lang="en-US" sz="2000" dirty="0" smtClean="0"/>
              <a:t>.</a:t>
            </a:r>
            <a:endParaRPr lang="en-US" sz="2000" dirty="0"/>
          </a:p>
          <a:p>
            <a:pPr marL="0" indent="0">
              <a:lnSpc>
                <a:spcPct val="100000"/>
              </a:lnSpc>
              <a:buNone/>
            </a:pPr>
            <a:r>
              <a:rPr lang="en-US" sz="2000" dirty="0"/>
              <a:t>Many of us will have faced discrimination in one of its many forms - please consider the impact of this on yourself and others during </a:t>
            </a:r>
            <a:r>
              <a:rPr lang="en-US" sz="2000" dirty="0" smtClean="0"/>
              <a:t>discussions.</a:t>
            </a:r>
          </a:p>
          <a:p>
            <a:pPr marL="0" indent="0">
              <a:lnSpc>
                <a:spcPct val="100000"/>
              </a:lnSpc>
              <a:buNone/>
            </a:pPr>
            <a:r>
              <a:rPr lang="en-US" sz="2000" dirty="0" smtClean="0"/>
              <a:t>Consider </a:t>
            </a:r>
            <a:r>
              <a:rPr lang="en-US" sz="2000" dirty="0"/>
              <a:t>the impact of yourself on others</a:t>
            </a:r>
            <a:endParaRPr lang="en-GB" sz="2000" dirty="0"/>
          </a:p>
          <a:p>
            <a:pPr marL="0" indent="0">
              <a:lnSpc>
                <a:spcPct val="100000"/>
              </a:lnSpc>
              <a:buNone/>
            </a:pPr>
            <a:r>
              <a:rPr lang="en-US" sz="2000" dirty="0"/>
              <a:t>How do we create a safe space for open discussion? </a:t>
            </a:r>
            <a:r>
              <a:rPr lang="en-US" sz="2000" dirty="0" smtClean="0"/>
              <a:t> - Think about a time……</a:t>
            </a:r>
            <a:endParaRPr lang="en-US" sz="2000" dirty="0"/>
          </a:p>
          <a:p>
            <a:pPr marL="0" indent="0">
              <a:lnSpc>
                <a:spcPct val="100000"/>
              </a:lnSpc>
              <a:buNone/>
            </a:pPr>
            <a:endParaRPr lang="en-GB" sz="1800" dirty="0"/>
          </a:p>
          <a:p>
            <a:endParaRPr lang="en-GB" dirty="0"/>
          </a:p>
          <a:p>
            <a:pPr marL="0" indent="0">
              <a:buNone/>
            </a:pPr>
            <a:endParaRPr lang="en-GB" dirty="0"/>
          </a:p>
        </p:txBody>
      </p:sp>
    </p:spTree>
    <p:extLst>
      <p:ext uri="{BB962C8B-B14F-4D97-AF65-F5344CB8AC3E}">
        <p14:creationId xmlns:p14="http://schemas.microsoft.com/office/powerpoint/2010/main" val="532060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1323439"/>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4000" dirty="0" smtClean="0">
                <a:solidFill>
                  <a:schemeClr val="bg1"/>
                </a:solidFill>
                <a:latin typeface="+mn-lt"/>
              </a:rPr>
              <a:t>Effects of anti discriminatory and anti oppressive practice</a:t>
            </a:r>
            <a:endParaRPr lang="en-GB" altLang="en-US" sz="4000" dirty="0">
              <a:solidFill>
                <a:schemeClr val="bg1"/>
              </a:solidFill>
              <a:latin typeface="+mn-lt"/>
            </a:endParaRPr>
          </a:p>
        </p:txBody>
      </p:sp>
      <p:sp>
        <p:nvSpPr>
          <p:cNvPr id="4" name="Content Placeholder 3"/>
          <p:cNvSpPr>
            <a:spLocks noGrp="1"/>
          </p:cNvSpPr>
          <p:nvPr>
            <p:ph idx="1"/>
          </p:nvPr>
        </p:nvSpPr>
        <p:spPr>
          <a:xfrm>
            <a:off x="350519" y="1735810"/>
            <a:ext cx="11505149" cy="4441153"/>
          </a:xfrm>
        </p:spPr>
        <p:txBody>
          <a:bodyPr/>
          <a:lstStyle/>
          <a:p>
            <a:pPr marL="0" indent="0" algn="ctr">
              <a:buNone/>
            </a:pPr>
            <a:endParaRPr lang="en-GB" dirty="0"/>
          </a:p>
          <a:p>
            <a:pPr marL="0" indent="0">
              <a:buNone/>
            </a:pPr>
            <a:r>
              <a:rPr lang="en-US" dirty="0"/>
              <a:t>Oppression is defined by Barker (2003) as</a:t>
            </a:r>
            <a:endParaRPr lang="en-GB" dirty="0"/>
          </a:p>
          <a:p>
            <a:pPr marL="0" indent="0">
              <a:buNone/>
            </a:pPr>
            <a:endParaRPr lang="en-GB" dirty="0"/>
          </a:p>
          <a:p>
            <a:pPr marL="0" indent="0">
              <a:buNone/>
            </a:pPr>
            <a:r>
              <a:rPr lang="en-US" dirty="0"/>
              <a:t>‘…the social act of placing severe restrictions on an individual, group or institution.’</a:t>
            </a:r>
            <a:endParaRPr lang="en-GB" dirty="0"/>
          </a:p>
          <a:p>
            <a:pPr marL="0" indent="0">
              <a:buNone/>
            </a:pPr>
            <a:r>
              <a:rPr lang="en-US" dirty="0"/>
              <a:t> </a:t>
            </a:r>
            <a:endParaRPr lang="en-GB" dirty="0"/>
          </a:p>
          <a:p>
            <a:pPr marL="0" indent="0">
              <a:buNone/>
            </a:pPr>
            <a:r>
              <a:rPr lang="en-US" dirty="0"/>
              <a:t>‘The oppressed individual or group is devalued, exploited, and deprived of privileges by the individual or group who has more power’.</a:t>
            </a:r>
            <a:endParaRPr lang="en-GB" dirty="0"/>
          </a:p>
          <a:p>
            <a:pPr marL="0" indent="0">
              <a:buNone/>
            </a:pPr>
            <a:endParaRPr lang="en-GB" dirty="0"/>
          </a:p>
        </p:txBody>
      </p:sp>
    </p:spTree>
    <p:extLst>
      <p:ext uri="{BB962C8B-B14F-4D97-AF65-F5344CB8AC3E}">
        <p14:creationId xmlns:p14="http://schemas.microsoft.com/office/powerpoint/2010/main" val="2278871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50520" y="241883"/>
            <a:ext cx="11608231" cy="646331"/>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3600" dirty="0">
                <a:solidFill>
                  <a:schemeClr val="bg1"/>
                </a:solidFill>
                <a:latin typeface="+mn-lt"/>
              </a:rPr>
              <a:t>Anti discriminatory practice</a:t>
            </a:r>
          </a:p>
        </p:txBody>
      </p:sp>
      <p:sp>
        <p:nvSpPr>
          <p:cNvPr id="4" name="Content Placeholder 3"/>
          <p:cNvSpPr>
            <a:spLocks noGrp="1"/>
          </p:cNvSpPr>
          <p:nvPr>
            <p:ph idx="1"/>
          </p:nvPr>
        </p:nvSpPr>
        <p:spPr>
          <a:xfrm>
            <a:off x="350520" y="1193368"/>
            <a:ext cx="5104884" cy="5083445"/>
          </a:xfrm>
        </p:spPr>
        <p:txBody>
          <a:bodyPr/>
          <a:lstStyle/>
          <a:p>
            <a:pPr marL="0" indent="0" algn="ctr">
              <a:buNone/>
            </a:pPr>
            <a:r>
              <a:rPr lang="en-GB" altLang="en-US" sz="2000" b="1" dirty="0"/>
              <a:t>Equality Act Protected </a:t>
            </a:r>
            <a:r>
              <a:rPr lang="en-GB" altLang="en-US" sz="2000" b="1" dirty="0" smtClean="0"/>
              <a:t>Characteristics</a:t>
            </a:r>
          </a:p>
          <a:p>
            <a:pPr marL="0" indent="0" algn="ctr">
              <a:buNone/>
            </a:pPr>
            <a:endParaRPr lang="en-GB" sz="2000" dirty="0"/>
          </a:p>
          <a:p>
            <a:r>
              <a:rPr lang="en-US" sz="2000" dirty="0"/>
              <a:t>Age</a:t>
            </a:r>
            <a:endParaRPr lang="en-GB" sz="2000" dirty="0"/>
          </a:p>
          <a:p>
            <a:r>
              <a:rPr lang="en-US" sz="2000" dirty="0"/>
              <a:t>Disability</a:t>
            </a:r>
            <a:endParaRPr lang="en-GB" sz="2000" dirty="0"/>
          </a:p>
          <a:p>
            <a:r>
              <a:rPr lang="en-US" sz="2000" dirty="0"/>
              <a:t>Gender reassignment </a:t>
            </a:r>
            <a:endParaRPr lang="en-GB" sz="2000" dirty="0"/>
          </a:p>
          <a:p>
            <a:r>
              <a:rPr lang="en-US" sz="2000" dirty="0"/>
              <a:t>Marriage and civil partnership</a:t>
            </a:r>
            <a:endParaRPr lang="en-GB" sz="2000" dirty="0"/>
          </a:p>
          <a:p>
            <a:r>
              <a:rPr lang="en-US" sz="2000" dirty="0"/>
              <a:t>Pregnancy and maternity</a:t>
            </a:r>
            <a:endParaRPr lang="en-GB" sz="2000" dirty="0"/>
          </a:p>
          <a:p>
            <a:r>
              <a:rPr lang="en-US" sz="2000" dirty="0"/>
              <a:t>Race</a:t>
            </a:r>
            <a:endParaRPr lang="en-GB" sz="2000" dirty="0"/>
          </a:p>
          <a:p>
            <a:r>
              <a:rPr lang="en-US" sz="2000" dirty="0"/>
              <a:t>Religion or belief</a:t>
            </a:r>
            <a:endParaRPr lang="en-GB" sz="2000" dirty="0"/>
          </a:p>
          <a:p>
            <a:r>
              <a:rPr lang="en-US" sz="2000" dirty="0"/>
              <a:t>Sex</a:t>
            </a:r>
            <a:endParaRPr lang="en-GB" sz="2000" dirty="0"/>
          </a:p>
          <a:p>
            <a:r>
              <a:rPr lang="en-US" sz="2000" dirty="0"/>
              <a:t>Sexual orientation</a:t>
            </a:r>
            <a:endParaRPr lang="en-GB" sz="2000" dirty="0"/>
          </a:p>
          <a:p>
            <a:pPr marL="0" indent="0">
              <a:buNone/>
            </a:pPr>
            <a:endParaRPr lang="en-GB" dirty="0"/>
          </a:p>
        </p:txBody>
      </p:sp>
      <p:sp>
        <p:nvSpPr>
          <p:cNvPr id="6" name="TextBox 5"/>
          <p:cNvSpPr txBox="1"/>
          <p:nvPr/>
        </p:nvSpPr>
        <p:spPr>
          <a:xfrm>
            <a:off x="5935851" y="1193369"/>
            <a:ext cx="5641383" cy="4247317"/>
          </a:xfrm>
          <a:prstGeom prst="rect">
            <a:avLst/>
          </a:prstGeom>
          <a:noFill/>
        </p:spPr>
        <p:txBody>
          <a:bodyPr wrap="square" rtlCol="0">
            <a:spAutoFit/>
          </a:bodyPr>
          <a:lstStyle/>
          <a:p>
            <a:r>
              <a:rPr lang="en-GB" sz="2000" b="1" dirty="0"/>
              <a:t>Discrimination under the Equality Act </a:t>
            </a:r>
            <a:r>
              <a:rPr lang="en-GB" sz="2000" b="1" dirty="0" smtClean="0"/>
              <a:t>2010</a:t>
            </a:r>
          </a:p>
          <a:p>
            <a:endParaRPr lang="en-GB" sz="2000" b="1" dirty="0" smtClean="0"/>
          </a:p>
          <a:p>
            <a:pPr marL="342900" lvl="0" indent="-342900" fontAlgn="base">
              <a:lnSpc>
                <a:spcPct val="150000"/>
              </a:lnSpc>
              <a:buFont typeface="Arial" panose="020B0604020202020204" pitchFamily="34" charset="0"/>
              <a:buChar char="•"/>
            </a:pPr>
            <a:r>
              <a:rPr lang="en-US" sz="2000" dirty="0"/>
              <a:t>Direct</a:t>
            </a:r>
            <a:endParaRPr lang="en-GB" sz="2000" dirty="0"/>
          </a:p>
          <a:p>
            <a:pPr marL="342900" lvl="0" indent="-342900" fontAlgn="base">
              <a:lnSpc>
                <a:spcPct val="150000"/>
              </a:lnSpc>
              <a:buFont typeface="Arial" panose="020B0604020202020204" pitchFamily="34" charset="0"/>
              <a:buChar char="•"/>
            </a:pPr>
            <a:r>
              <a:rPr lang="en-US" sz="2000" dirty="0"/>
              <a:t>Indirect </a:t>
            </a:r>
          </a:p>
          <a:p>
            <a:pPr marL="342900" lvl="0" indent="-342900" fontAlgn="base">
              <a:lnSpc>
                <a:spcPct val="150000"/>
              </a:lnSpc>
              <a:buFont typeface="Arial" panose="020B0604020202020204" pitchFamily="34" charset="0"/>
              <a:buChar char="•"/>
            </a:pPr>
            <a:r>
              <a:rPr lang="en-US" sz="2000" dirty="0"/>
              <a:t>Discrimination by perception </a:t>
            </a:r>
          </a:p>
          <a:p>
            <a:pPr marL="342900" lvl="0" indent="-342900" fontAlgn="base">
              <a:lnSpc>
                <a:spcPct val="150000"/>
              </a:lnSpc>
              <a:buFont typeface="Arial" panose="020B0604020202020204" pitchFamily="34" charset="0"/>
              <a:buChar char="•"/>
            </a:pPr>
            <a:r>
              <a:rPr lang="en-US" sz="2000" dirty="0"/>
              <a:t>Harassment</a:t>
            </a:r>
            <a:endParaRPr lang="en-GB" sz="2000" dirty="0"/>
          </a:p>
          <a:p>
            <a:pPr marL="342900" lvl="0" indent="-342900" fontAlgn="base">
              <a:lnSpc>
                <a:spcPct val="150000"/>
              </a:lnSpc>
              <a:buFont typeface="Arial" panose="020B0604020202020204" pitchFamily="34" charset="0"/>
              <a:buChar char="•"/>
            </a:pPr>
            <a:r>
              <a:rPr lang="en-US" sz="2000" dirty="0"/>
              <a:t>Victimisation</a:t>
            </a:r>
            <a:endParaRPr lang="en-GB" sz="2000" dirty="0"/>
          </a:p>
          <a:p>
            <a:pPr marL="342900" lvl="0" indent="-342900" fontAlgn="base">
              <a:lnSpc>
                <a:spcPct val="150000"/>
              </a:lnSpc>
              <a:buFont typeface="Arial" panose="020B0604020202020204" pitchFamily="34" charset="0"/>
              <a:buChar char="•"/>
            </a:pPr>
            <a:r>
              <a:rPr lang="en-US" sz="2000" dirty="0"/>
              <a:t>Hate crime</a:t>
            </a:r>
            <a:endParaRPr lang="en-GB" sz="2000" dirty="0"/>
          </a:p>
          <a:p>
            <a:pPr marL="342900" lvl="0" indent="-342900" fontAlgn="base">
              <a:lnSpc>
                <a:spcPct val="150000"/>
              </a:lnSpc>
              <a:buFont typeface="Arial" panose="020B0604020202020204" pitchFamily="34" charset="0"/>
              <a:buChar char="•"/>
            </a:pPr>
            <a:r>
              <a:rPr lang="en-US" sz="2000" dirty="0"/>
              <a:t>Failing to make reasonable adjustments</a:t>
            </a:r>
            <a:endParaRPr lang="en-GB" sz="2000" dirty="0"/>
          </a:p>
          <a:p>
            <a:endParaRPr lang="en-GB" sz="2000" b="1" dirty="0"/>
          </a:p>
        </p:txBody>
      </p:sp>
    </p:spTree>
    <p:extLst>
      <p:ext uri="{BB962C8B-B14F-4D97-AF65-F5344CB8AC3E}">
        <p14:creationId xmlns:p14="http://schemas.microsoft.com/office/powerpoint/2010/main" val="8797025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1323439"/>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sz="4000" dirty="0">
                <a:solidFill>
                  <a:schemeClr val="bg1"/>
                </a:solidFill>
              </a:rPr>
              <a:t>What do we do about our experiences of discrimination?</a:t>
            </a:r>
            <a:endParaRPr lang="en-GB" altLang="en-US" sz="4000" dirty="0">
              <a:solidFill>
                <a:schemeClr val="bg1"/>
              </a:solidFill>
              <a:latin typeface="Arial" panose="020B0604020202020204" pitchFamily="34" charset="0"/>
            </a:endParaRPr>
          </a:p>
        </p:txBody>
      </p:sp>
      <p:sp>
        <p:nvSpPr>
          <p:cNvPr id="4" name="Content Placeholder 3"/>
          <p:cNvSpPr>
            <a:spLocks noGrp="1"/>
          </p:cNvSpPr>
          <p:nvPr>
            <p:ph idx="1"/>
          </p:nvPr>
        </p:nvSpPr>
        <p:spPr>
          <a:xfrm>
            <a:off x="350519" y="1131376"/>
            <a:ext cx="11505149" cy="5045587"/>
          </a:xfrm>
        </p:spPr>
        <p:txBody>
          <a:bodyPr/>
          <a:lstStyle/>
          <a:p>
            <a:pPr marL="0" indent="0" algn="ctr">
              <a:buNone/>
            </a:pPr>
            <a:endParaRPr lang="en-GB" dirty="0"/>
          </a:p>
          <a:p>
            <a:pPr marL="0" indent="0">
              <a:buNone/>
            </a:pPr>
            <a:endParaRPr lang="en-GB" dirty="0"/>
          </a:p>
        </p:txBody>
      </p:sp>
      <p:sp>
        <p:nvSpPr>
          <p:cNvPr id="2" name="Rectangle 1"/>
          <p:cNvSpPr/>
          <p:nvPr/>
        </p:nvSpPr>
        <p:spPr>
          <a:xfrm>
            <a:off x="265934" y="1735059"/>
            <a:ext cx="11589734" cy="5122941"/>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t>Explain, justify</a:t>
            </a:r>
            <a:endParaRPr lang="en-GB" sz="2000" dirty="0"/>
          </a:p>
          <a:p>
            <a:pPr marL="342900" indent="-342900">
              <a:lnSpc>
                <a:spcPct val="150000"/>
              </a:lnSpc>
              <a:buFont typeface="Arial" panose="020B0604020202020204" pitchFamily="34" charset="0"/>
              <a:buChar char="•"/>
            </a:pPr>
            <a:r>
              <a:rPr lang="en-US" sz="2000" dirty="0"/>
              <a:t>Challenge</a:t>
            </a:r>
            <a:endParaRPr lang="en-GB" sz="2000" dirty="0"/>
          </a:p>
          <a:p>
            <a:pPr marL="342900" indent="-342900">
              <a:lnSpc>
                <a:spcPct val="150000"/>
              </a:lnSpc>
              <a:buFont typeface="Arial" panose="020B0604020202020204" pitchFamily="34" charset="0"/>
              <a:buChar char="•"/>
            </a:pPr>
            <a:r>
              <a:rPr lang="en-US" sz="2000" dirty="0"/>
              <a:t>People mostly don't complain</a:t>
            </a:r>
            <a:endParaRPr lang="en-GB" sz="2000" dirty="0"/>
          </a:p>
          <a:p>
            <a:pPr marL="342900" indent="-342900">
              <a:lnSpc>
                <a:spcPct val="150000"/>
              </a:lnSpc>
              <a:buFont typeface="Arial" panose="020B0604020202020204" pitchFamily="34" charset="0"/>
              <a:buChar char="•"/>
            </a:pPr>
            <a:r>
              <a:rPr lang="en-US" sz="2000" dirty="0"/>
              <a:t>Explain, then give up </a:t>
            </a:r>
            <a:endParaRPr lang="en-GB" sz="2000" dirty="0"/>
          </a:p>
          <a:p>
            <a:pPr marL="342900" indent="-342900">
              <a:lnSpc>
                <a:spcPct val="150000"/>
              </a:lnSpc>
              <a:buFont typeface="Arial" panose="020B0604020202020204" pitchFamily="34" charset="0"/>
              <a:buChar char="•"/>
            </a:pPr>
            <a:r>
              <a:rPr lang="en-US" sz="2000" dirty="0"/>
              <a:t>What we do depends on response we have had in the past</a:t>
            </a:r>
            <a:endParaRPr lang="en-GB" sz="2000" dirty="0"/>
          </a:p>
          <a:p>
            <a:pPr marL="342900" indent="-342900">
              <a:lnSpc>
                <a:spcPct val="150000"/>
              </a:lnSpc>
              <a:buFont typeface="Arial" panose="020B0604020202020204" pitchFamily="34" charset="0"/>
              <a:buChar char="•"/>
            </a:pPr>
            <a:r>
              <a:rPr lang="en-US" sz="2000" dirty="0"/>
              <a:t>People can and do fight discrimination but it takes time and energy</a:t>
            </a:r>
            <a:endParaRPr lang="en-GB" sz="2000" dirty="0"/>
          </a:p>
          <a:p>
            <a:pPr marL="342900" indent="-342900">
              <a:lnSpc>
                <a:spcPct val="150000"/>
              </a:lnSpc>
              <a:buFont typeface="Arial" panose="020B0604020202020204" pitchFamily="34" charset="0"/>
              <a:buChar char="•"/>
            </a:pPr>
            <a:r>
              <a:rPr lang="en-US" sz="2000" dirty="0"/>
              <a:t>People have to challenge when they are feeling most vulnerable and least able to cope with hostile responses</a:t>
            </a:r>
            <a:endParaRPr lang="en-GB" sz="2000" dirty="0"/>
          </a:p>
          <a:p>
            <a:pPr marL="342900" indent="-342900">
              <a:lnSpc>
                <a:spcPct val="150000"/>
              </a:lnSpc>
              <a:buFont typeface="Arial" panose="020B0604020202020204" pitchFamily="34" charset="0"/>
              <a:buChar char="•"/>
            </a:pPr>
            <a:r>
              <a:rPr lang="en-US" sz="2000" dirty="0"/>
              <a:t>The onus seems always to be on the recipient to prove it is discrimination and to justify their description of it as such</a:t>
            </a:r>
            <a:endParaRPr lang="en-GB" sz="2000" dirty="0"/>
          </a:p>
          <a:p>
            <a:pPr algn="ctr">
              <a:lnSpc>
                <a:spcPct val="150000"/>
              </a:lnSpc>
            </a:pPr>
            <a:r>
              <a:rPr lang="en-US" sz="2000" b="1" u="sng" dirty="0"/>
              <a:t>For all the above reasons people will often not tell you when you are discriminating</a:t>
            </a:r>
            <a:r>
              <a:rPr lang="en-US" sz="2000" dirty="0"/>
              <a:t>.</a:t>
            </a:r>
            <a:endParaRPr lang="en-GB" sz="2000" dirty="0"/>
          </a:p>
        </p:txBody>
      </p:sp>
    </p:spTree>
    <p:extLst>
      <p:ext uri="{BB962C8B-B14F-4D97-AF65-F5344CB8AC3E}">
        <p14:creationId xmlns:p14="http://schemas.microsoft.com/office/powerpoint/2010/main" val="30583543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sz="4000" dirty="0">
                <a:solidFill>
                  <a:schemeClr val="bg1"/>
                </a:solidFill>
              </a:rPr>
              <a:t>How do discriminators respond to challenge?</a:t>
            </a:r>
            <a:endParaRPr lang="en-GB" altLang="en-US" sz="4000" dirty="0">
              <a:solidFill>
                <a:schemeClr val="bg1"/>
              </a:solidFill>
              <a:latin typeface="Arial" panose="020B0604020202020204" pitchFamily="34" charset="0"/>
            </a:endParaRPr>
          </a:p>
        </p:txBody>
      </p:sp>
      <p:sp>
        <p:nvSpPr>
          <p:cNvPr id="4" name="Content Placeholder 3"/>
          <p:cNvSpPr>
            <a:spLocks noGrp="1"/>
          </p:cNvSpPr>
          <p:nvPr>
            <p:ph idx="1"/>
          </p:nvPr>
        </p:nvSpPr>
        <p:spPr>
          <a:xfrm>
            <a:off x="350519" y="1131376"/>
            <a:ext cx="11505149" cy="5045587"/>
          </a:xfrm>
        </p:spPr>
        <p:txBody>
          <a:bodyPr/>
          <a:lstStyle/>
          <a:p>
            <a:pPr algn="ctr"/>
            <a:endParaRPr lang="en-GB" dirty="0"/>
          </a:p>
          <a:p>
            <a:endParaRPr lang="en-GB" dirty="0"/>
          </a:p>
        </p:txBody>
      </p:sp>
      <p:sp>
        <p:nvSpPr>
          <p:cNvPr id="2" name="Rectangle 1"/>
          <p:cNvSpPr/>
          <p:nvPr/>
        </p:nvSpPr>
        <p:spPr>
          <a:xfrm>
            <a:off x="350519" y="1462362"/>
            <a:ext cx="11505149" cy="3170099"/>
          </a:xfrm>
          <a:prstGeom prst="rect">
            <a:avLst/>
          </a:prstGeom>
        </p:spPr>
        <p:txBody>
          <a:bodyPr wrap="square">
            <a:spAutoFit/>
          </a:bodyPr>
          <a:lstStyle/>
          <a:p>
            <a:pPr marL="342900" indent="-342900">
              <a:lnSpc>
                <a:spcPct val="200000"/>
              </a:lnSpc>
              <a:buFont typeface="Arial" panose="020B0604020202020204" pitchFamily="34" charset="0"/>
              <a:buChar char="•"/>
            </a:pPr>
            <a:r>
              <a:rPr lang="en-US" sz="2000" dirty="0"/>
              <a:t>By denying, dismissing, disbelieving, disregarding their part</a:t>
            </a:r>
            <a:endParaRPr lang="en-GB" sz="2000" dirty="0"/>
          </a:p>
          <a:p>
            <a:pPr marL="342900" indent="-342900">
              <a:lnSpc>
                <a:spcPct val="200000"/>
              </a:lnSpc>
              <a:buFont typeface="Arial" panose="020B0604020202020204" pitchFamily="34" charset="0"/>
              <a:buChar char="•"/>
            </a:pPr>
            <a:r>
              <a:rPr lang="en-US" sz="2000" dirty="0"/>
              <a:t>By denying their responsibility</a:t>
            </a:r>
            <a:endParaRPr lang="en-GB" sz="2000" dirty="0"/>
          </a:p>
          <a:p>
            <a:pPr marL="342900" indent="-342900">
              <a:lnSpc>
                <a:spcPct val="200000"/>
              </a:lnSpc>
              <a:buFont typeface="Arial" panose="020B0604020202020204" pitchFamily="34" charset="0"/>
              <a:buChar char="•"/>
            </a:pPr>
            <a:r>
              <a:rPr lang="en-US" sz="2000" dirty="0"/>
              <a:t>By making it the victims problem </a:t>
            </a:r>
            <a:r>
              <a:rPr lang="en-US" sz="2000" dirty="0" smtClean="0"/>
              <a:t>e.g. </a:t>
            </a:r>
            <a:r>
              <a:rPr lang="en-US" sz="2000" dirty="0"/>
              <a:t>“you've got a chip on your shoulder…you're over sensitive…you can't take a joke….is it the time of the month…”</a:t>
            </a:r>
            <a:endParaRPr lang="en-GB" sz="2000" dirty="0"/>
          </a:p>
          <a:p>
            <a:pPr marL="342900" indent="-342900">
              <a:lnSpc>
                <a:spcPct val="200000"/>
              </a:lnSpc>
              <a:buFont typeface="Arial" panose="020B0604020202020204" pitchFamily="34" charset="0"/>
              <a:buChar char="•"/>
            </a:pPr>
            <a:r>
              <a:rPr lang="en-US" sz="2000" dirty="0"/>
              <a:t>By rushing straight to a grievance or formal procedure before exploring, discussion it further.</a:t>
            </a:r>
            <a:endParaRPr lang="en-GB" sz="2000" dirty="0"/>
          </a:p>
        </p:txBody>
      </p:sp>
    </p:spTree>
    <p:extLst>
      <p:ext uri="{BB962C8B-B14F-4D97-AF65-F5344CB8AC3E}">
        <p14:creationId xmlns:p14="http://schemas.microsoft.com/office/powerpoint/2010/main" val="36558731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4000" dirty="0" smtClean="0">
                <a:solidFill>
                  <a:schemeClr val="bg1"/>
                </a:solidFill>
                <a:latin typeface="+mn-lt"/>
              </a:rPr>
              <a:t>Power</a:t>
            </a:r>
            <a:endParaRPr lang="en-GB" altLang="en-US" sz="4000" dirty="0">
              <a:solidFill>
                <a:schemeClr val="bg1"/>
              </a:solidFill>
              <a:latin typeface="+mn-lt"/>
            </a:endParaRPr>
          </a:p>
        </p:txBody>
      </p:sp>
      <p:sp>
        <p:nvSpPr>
          <p:cNvPr id="4" name="Content Placeholder 3"/>
          <p:cNvSpPr>
            <a:spLocks noGrp="1"/>
          </p:cNvSpPr>
          <p:nvPr>
            <p:ph idx="1"/>
          </p:nvPr>
        </p:nvSpPr>
        <p:spPr>
          <a:xfrm>
            <a:off x="350519" y="1131376"/>
            <a:ext cx="11505149" cy="5045587"/>
          </a:xfrm>
        </p:spPr>
        <p:txBody>
          <a:bodyPr/>
          <a:lstStyle/>
          <a:p>
            <a:pPr marL="0" indent="0">
              <a:buNone/>
            </a:pPr>
            <a:r>
              <a:rPr lang="en-US" sz="2000" b="1" dirty="0" smtClean="0"/>
              <a:t>Power </a:t>
            </a:r>
            <a:r>
              <a:rPr lang="en-US" sz="2000" b="1" dirty="0"/>
              <a:t>of expertise</a:t>
            </a:r>
          </a:p>
          <a:p>
            <a:pPr marL="0" indent="0">
              <a:buNone/>
            </a:pPr>
            <a:r>
              <a:rPr lang="en-GB" sz="2000" dirty="0"/>
              <a:t>Power that is based on having distinctive knowledge, expertness, ability or skills</a:t>
            </a:r>
          </a:p>
          <a:p>
            <a:pPr marL="0" indent="0">
              <a:buNone/>
            </a:pPr>
            <a:r>
              <a:rPr lang="en-US" sz="2000" b="1" dirty="0"/>
              <a:t>Referents power</a:t>
            </a:r>
          </a:p>
          <a:p>
            <a:pPr marL="0" indent="0">
              <a:buNone/>
            </a:pPr>
            <a:r>
              <a:rPr lang="en-US" sz="2000" dirty="0"/>
              <a:t>Refers to the ability of a leader to influence a follower because of the followers loyalty, respect, friendship, admiration, affection or a desire to gain approval.</a:t>
            </a:r>
            <a:endParaRPr lang="en-GB" sz="2000" dirty="0"/>
          </a:p>
          <a:p>
            <a:pPr marL="0" indent="0">
              <a:buNone/>
            </a:pPr>
            <a:r>
              <a:rPr lang="en-US" sz="2000" b="1" dirty="0"/>
              <a:t>Legitimate power</a:t>
            </a:r>
          </a:p>
          <a:p>
            <a:pPr marL="0" indent="0">
              <a:buNone/>
            </a:pPr>
            <a:r>
              <a:rPr lang="en-US" sz="2000" dirty="0"/>
              <a:t>Based on the perception that someone has the right to prescribe behavior, typically but not necessarily due to election or appointment to a position in  the organizational hierarchy</a:t>
            </a:r>
            <a:endParaRPr lang="en-GB" sz="2000" dirty="0"/>
          </a:p>
          <a:p>
            <a:pPr marL="0" indent="0">
              <a:buNone/>
            </a:pPr>
            <a:r>
              <a:rPr lang="en-US" sz="2000" b="1" dirty="0"/>
              <a:t>Power of resources</a:t>
            </a:r>
          </a:p>
          <a:p>
            <a:pPr marL="0" indent="0">
              <a:buNone/>
            </a:pPr>
            <a:r>
              <a:rPr lang="en-US" sz="2000" dirty="0"/>
              <a:t>Power Resource Theory is a political theory which proposes the idea that distribution of power between major classes is to some extent responsible for the successes and failures of various political ideologies.</a:t>
            </a:r>
          </a:p>
          <a:p>
            <a:pPr marL="0" indent="0">
              <a:buNone/>
            </a:pPr>
            <a:r>
              <a:rPr lang="en-US" sz="2000" b="1" dirty="0"/>
              <a:t>Informational power</a:t>
            </a:r>
          </a:p>
          <a:p>
            <a:pPr marL="0" indent="0">
              <a:buNone/>
            </a:pPr>
            <a:r>
              <a:rPr lang="en-US" sz="2000" dirty="0"/>
              <a:t>Based on controlling the information needed by others in order to reach an important goal.</a:t>
            </a:r>
            <a:endParaRPr lang="en-GB" sz="2000" dirty="0"/>
          </a:p>
          <a:p>
            <a:pPr marL="0" indent="0">
              <a:buNone/>
            </a:pPr>
            <a:endParaRPr lang="en-GB" dirty="0"/>
          </a:p>
        </p:txBody>
      </p:sp>
    </p:spTree>
    <p:extLst>
      <p:ext uri="{BB962C8B-B14F-4D97-AF65-F5344CB8AC3E}">
        <p14:creationId xmlns:p14="http://schemas.microsoft.com/office/powerpoint/2010/main" val="42547657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50519" y="292889"/>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sz="4000" dirty="0">
                <a:solidFill>
                  <a:schemeClr val="bg1"/>
                </a:solidFill>
              </a:rPr>
              <a:t>Working with diversity – things to consider?</a:t>
            </a:r>
            <a:endParaRPr lang="en-GB" altLang="en-US" sz="4000" dirty="0">
              <a:solidFill>
                <a:schemeClr val="bg1"/>
              </a:solidFill>
              <a:latin typeface="Arial" panose="020B0604020202020204" pitchFamily="34" charset="0"/>
            </a:endParaRPr>
          </a:p>
        </p:txBody>
      </p:sp>
      <p:sp>
        <p:nvSpPr>
          <p:cNvPr id="4" name="Content Placeholder 3"/>
          <p:cNvSpPr>
            <a:spLocks noGrp="1"/>
          </p:cNvSpPr>
          <p:nvPr>
            <p:ph idx="1"/>
          </p:nvPr>
        </p:nvSpPr>
        <p:spPr>
          <a:xfrm>
            <a:off x="350519" y="1131376"/>
            <a:ext cx="11505149" cy="5045587"/>
          </a:xfrm>
        </p:spPr>
        <p:txBody>
          <a:bodyPr/>
          <a:lstStyle/>
          <a:p>
            <a:pPr marL="0" indent="0" algn="ctr">
              <a:buNone/>
            </a:pPr>
            <a:endParaRPr lang="en-GB" dirty="0"/>
          </a:p>
          <a:p>
            <a:pPr marL="0" indent="0">
              <a:buNone/>
            </a:pPr>
            <a:endParaRPr lang="en-GB" dirty="0"/>
          </a:p>
        </p:txBody>
      </p:sp>
      <p:sp>
        <p:nvSpPr>
          <p:cNvPr id="2" name="Rectangle 1"/>
          <p:cNvSpPr/>
          <p:nvPr/>
        </p:nvSpPr>
        <p:spPr>
          <a:xfrm>
            <a:off x="350519" y="1515687"/>
            <a:ext cx="11505149" cy="4708981"/>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t>Language and communication</a:t>
            </a:r>
            <a:endParaRPr lang="en-GB" sz="2000" dirty="0"/>
          </a:p>
          <a:p>
            <a:pPr marL="342900" indent="-342900">
              <a:lnSpc>
                <a:spcPct val="150000"/>
              </a:lnSpc>
              <a:buFont typeface="Arial" panose="020B0604020202020204" pitchFamily="34" charset="0"/>
              <a:buChar char="•"/>
            </a:pPr>
            <a:r>
              <a:rPr lang="en-US" sz="2000" dirty="0"/>
              <a:t>How religious needs impact on day-to-day existence and functioning</a:t>
            </a:r>
            <a:endParaRPr lang="en-GB" sz="2000" dirty="0"/>
          </a:p>
          <a:p>
            <a:pPr marL="342900" indent="-342900">
              <a:lnSpc>
                <a:spcPct val="150000"/>
              </a:lnSpc>
              <a:buFont typeface="Arial" panose="020B0604020202020204" pitchFamily="34" charset="0"/>
              <a:buChar char="•"/>
            </a:pPr>
            <a:r>
              <a:rPr lang="en-US" sz="2000" dirty="0"/>
              <a:t>The core values individuals hold</a:t>
            </a:r>
            <a:endParaRPr lang="en-GB" sz="2000" dirty="0"/>
          </a:p>
          <a:p>
            <a:pPr marL="342900" indent="-342900">
              <a:lnSpc>
                <a:spcPct val="150000"/>
              </a:lnSpc>
              <a:buFont typeface="Arial" panose="020B0604020202020204" pitchFamily="34" charset="0"/>
              <a:buChar char="•"/>
            </a:pPr>
            <a:r>
              <a:rPr lang="en-US" sz="2000" dirty="0"/>
              <a:t>Impact of culture or traditional beliefs</a:t>
            </a:r>
            <a:endParaRPr lang="en-GB" sz="2000" dirty="0"/>
          </a:p>
          <a:p>
            <a:pPr marL="342900" indent="-342900">
              <a:lnSpc>
                <a:spcPct val="150000"/>
              </a:lnSpc>
              <a:buFont typeface="Arial" panose="020B0604020202020204" pitchFamily="34" charset="0"/>
              <a:buChar char="•"/>
            </a:pPr>
            <a:r>
              <a:rPr lang="en-US" sz="2000" dirty="0"/>
              <a:t>Previous experience of state intervention</a:t>
            </a:r>
            <a:endParaRPr lang="en-GB" sz="2000" dirty="0"/>
          </a:p>
          <a:p>
            <a:pPr marL="342900" indent="-342900">
              <a:lnSpc>
                <a:spcPct val="150000"/>
              </a:lnSpc>
              <a:buFont typeface="Arial" panose="020B0604020202020204" pitchFamily="34" charset="0"/>
              <a:buChar char="•"/>
            </a:pPr>
            <a:r>
              <a:rPr lang="en-US" sz="2000" dirty="0"/>
              <a:t>Impact and experience of racism</a:t>
            </a:r>
            <a:endParaRPr lang="en-GB" sz="2000" dirty="0"/>
          </a:p>
          <a:p>
            <a:pPr marL="342900" indent="-342900">
              <a:lnSpc>
                <a:spcPct val="150000"/>
              </a:lnSpc>
              <a:buFont typeface="Arial" panose="020B0604020202020204" pitchFamily="34" charset="0"/>
              <a:buChar char="•"/>
            </a:pPr>
            <a:r>
              <a:rPr lang="en-US" sz="2000" dirty="0"/>
              <a:t>Family structures, roles, and responsibility</a:t>
            </a:r>
            <a:endParaRPr lang="en-GB" sz="2000" dirty="0"/>
          </a:p>
          <a:p>
            <a:pPr marL="342900" indent="-342900">
              <a:lnSpc>
                <a:spcPct val="150000"/>
              </a:lnSpc>
              <a:buFont typeface="Arial" panose="020B0604020202020204" pitchFamily="34" charset="0"/>
              <a:buChar char="•"/>
            </a:pPr>
            <a:r>
              <a:rPr lang="en-US" sz="2000" dirty="0"/>
              <a:t>Help-seeking behaviour</a:t>
            </a:r>
            <a:endParaRPr lang="en-GB" sz="2000" dirty="0"/>
          </a:p>
          <a:p>
            <a:pPr marL="342900" indent="-342900">
              <a:lnSpc>
                <a:spcPct val="150000"/>
              </a:lnSpc>
              <a:buFont typeface="Arial" panose="020B0604020202020204" pitchFamily="34" charset="0"/>
              <a:buChar char="•"/>
            </a:pPr>
            <a:r>
              <a:rPr lang="en-US" sz="2000" dirty="0"/>
              <a:t>Lifestyle</a:t>
            </a:r>
            <a:endParaRPr lang="en-GB" sz="2000" dirty="0"/>
          </a:p>
          <a:p>
            <a:pPr marL="342900" indent="-342900">
              <a:lnSpc>
                <a:spcPct val="150000"/>
              </a:lnSpc>
              <a:buFont typeface="Arial" panose="020B0604020202020204" pitchFamily="34" charset="0"/>
              <a:buChar char="•"/>
            </a:pPr>
            <a:r>
              <a:rPr lang="en-US" sz="2000" dirty="0"/>
              <a:t>Cultural parenting techniques</a:t>
            </a:r>
            <a:endParaRPr lang="en-GB" sz="2000" dirty="0"/>
          </a:p>
        </p:txBody>
      </p:sp>
    </p:spTree>
    <p:extLst>
      <p:ext uri="{BB962C8B-B14F-4D97-AF65-F5344CB8AC3E}">
        <p14:creationId xmlns:p14="http://schemas.microsoft.com/office/powerpoint/2010/main" val="39494470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sz="4000" dirty="0">
                <a:solidFill>
                  <a:schemeClr val="bg1"/>
                </a:solidFill>
              </a:rPr>
              <a:t>Where do you seek help and advice</a:t>
            </a:r>
            <a:endParaRPr lang="en-GB" altLang="en-US" sz="4000" dirty="0">
              <a:solidFill>
                <a:schemeClr val="bg1"/>
              </a:solidFill>
              <a:latin typeface="Arial" panose="020B0604020202020204" pitchFamily="34" charset="0"/>
            </a:endParaRPr>
          </a:p>
        </p:txBody>
      </p:sp>
      <p:sp>
        <p:nvSpPr>
          <p:cNvPr id="4" name="Content Placeholder 3"/>
          <p:cNvSpPr>
            <a:spLocks noGrp="1"/>
          </p:cNvSpPr>
          <p:nvPr>
            <p:ph idx="1"/>
          </p:nvPr>
        </p:nvSpPr>
        <p:spPr>
          <a:xfrm>
            <a:off x="350519" y="1131376"/>
            <a:ext cx="11505149" cy="5045587"/>
          </a:xfrm>
        </p:spPr>
        <p:txBody>
          <a:bodyPr/>
          <a:lstStyle/>
          <a:p>
            <a:pPr marL="0" indent="0" algn="ctr">
              <a:buNone/>
            </a:pPr>
            <a:endParaRPr lang="en-GB" dirty="0"/>
          </a:p>
          <a:p>
            <a:pPr marL="0" indent="0">
              <a:buNone/>
            </a:pPr>
            <a:endParaRPr lang="en-GB" dirty="0"/>
          </a:p>
        </p:txBody>
      </p:sp>
      <p:sp>
        <p:nvSpPr>
          <p:cNvPr id="3" name="Rectangle 2"/>
          <p:cNvSpPr/>
          <p:nvPr/>
        </p:nvSpPr>
        <p:spPr>
          <a:xfrm>
            <a:off x="350519" y="1453566"/>
            <a:ext cx="11589734" cy="4401205"/>
          </a:xfrm>
          <a:prstGeom prst="rect">
            <a:avLst/>
          </a:prstGeom>
        </p:spPr>
        <p:txBody>
          <a:bodyPr wrap="square">
            <a:spAutoFit/>
          </a:bodyPr>
          <a:lstStyle/>
          <a:p>
            <a:pPr marL="342900" indent="-342900">
              <a:lnSpc>
                <a:spcPct val="200000"/>
              </a:lnSpc>
              <a:buFont typeface="Arial" panose="020B0604020202020204" pitchFamily="34" charset="0"/>
              <a:buChar char="•"/>
            </a:pPr>
            <a:r>
              <a:rPr lang="en-US" sz="2000" dirty="0"/>
              <a:t>Colleagues</a:t>
            </a:r>
            <a:endParaRPr lang="en-GB" sz="2000" dirty="0"/>
          </a:p>
          <a:p>
            <a:pPr marL="342900" indent="-342900">
              <a:lnSpc>
                <a:spcPct val="200000"/>
              </a:lnSpc>
              <a:buFont typeface="Arial" panose="020B0604020202020204" pitchFamily="34" charset="0"/>
              <a:buChar char="•"/>
            </a:pPr>
            <a:r>
              <a:rPr lang="en-US" sz="2000" dirty="0"/>
              <a:t>Managers</a:t>
            </a:r>
            <a:endParaRPr lang="en-GB" sz="2000" dirty="0"/>
          </a:p>
          <a:p>
            <a:pPr marL="342900" indent="-342900">
              <a:lnSpc>
                <a:spcPct val="200000"/>
              </a:lnSpc>
              <a:buFont typeface="Arial" panose="020B0604020202020204" pitchFamily="34" charset="0"/>
              <a:buChar char="•"/>
            </a:pPr>
            <a:r>
              <a:rPr lang="en-US" sz="2000" dirty="0"/>
              <a:t>Human Resources</a:t>
            </a:r>
            <a:endParaRPr lang="en-GB" sz="2000" dirty="0"/>
          </a:p>
          <a:p>
            <a:pPr marL="342900" indent="-342900">
              <a:lnSpc>
                <a:spcPct val="200000"/>
              </a:lnSpc>
              <a:buFont typeface="Arial" panose="020B0604020202020204" pitchFamily="34" charset="0"/>
              <a:buChar char="•"/>
            </a:pPr>
            <a:r>
              <a:rPr lang="en-US" sz="2000" dirty="0"/>
              <a:t>Equality and Rights Commission</a:t>
            </a:r>
            <a:endParaRPr lang="en-GB" sz="2000" dirty="0"/>
          </a:p>
          <a:p>
            <a:pPr marL="342900" indent="-342900">
              <a:lnSpc>
                <a:spcPct val="200000"/>
              </a:lnSpc>
              <a:buFont typeface="Arial" panose="020B0604020202020204" pitchFamily="34" charset="0"/>
              <a:buChar char="•"/>
            </a:pPr>
            <a:r>
              <a:rPr lang="en-US" sz="2000" dirty="0"/>
              <a:t>Self-help groups</a:t>
            </a:r>
            <a:endParaRPr lang="en-GB" sz="2000" dirty="0"/>
          </a:p>
          <a:p>
            <a:pPr marL="342900" indent="-342900">
              <a:lnSpc>
                <a:spcPct val="200000"/>
              </a:lnSpc>
              <a:buFont typeface="Arial" panose="020B0604020202020204" pitchFamily="34" charset="0"/>
              <a:buChar char="•"/>
            </a:pPr>
            <a:r>
              <a:rPr lang="en-US" sz="2000" dirty="0"/>
              <a:t>Whistle Blowing Policy</a:t>
            </a:r>
            <a:endParaRPr lang="en-GB" sz="2000" dirty="0"/>
          </a:p>
          <a:p>
            <a:pPr marL="342900" indent="-342900">
              <a:lnSpc>
                <a:spcPct val="200000"/>
              </a:lnSpc>
              <a:buFont typeface="Arial" panose="020B0604020202020204" pitchFamily="34" charset="0"/>
              <a:buChar char="•"/>
            </a:pPr>
            <a:r>
              <a:rPr lang="en-US" sz="2000" dirty="0"/>
              <a:t>Grievance Policy</a:t>
            </a:r>
            <a:endParaRPr lang="en-GB" sz="2000" dirty="0"/>
          </a:p>
        </p:txBody>
      </p:sp>
    </p:spTree>
    <p:extLst>
      <p:ext uri="{BB962C8B-B14F-4D97-AF65-F5344CB8AC3E}">
        <p14:creationId xmlns:p14="http://schemas.microsoft.com/office/powerpoint/2010/main" val="31519707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6144" y="2166938"/>
            <a:ext cx="5334000" cy="2857500"/>
          </a:xfrm>
        </p:spPr>
      </p:pic>
      <p:sp>
        <p:nvSpPr>
          <p:cNvPr id="4" name="Slide Number Placeholder 3"/>
          <p:cNvSpPr>
            <a:spLocks noGrp="1"/>
          </p:cNvSpPr>
          <p:nvPr>
            <p:ph type="sldNum" sz="quarter" idx="12"/>
          </p:nvPr>
        </p:nvSpPr>
        <p:spPr/>
        <p:txBody>
          <a:bodyPr/>
          <a:lstStyle/>
          <a:p>
            <a:fld id="{B3FCCE63-C53D-47CB-9EA0-CA449EAB065F}" type="slidenum">
              <a:rPr lang="en-GB" smtClean="0"/>
              <a:t>49</a:t>
            </a:fld>
            <a:endParaRPr lang="en-GB" dirty="0"/>
          </a:p>
        </p:txBody>
      </p:sp>
      <p:sp>
        <p:nvSpPr>
          <p:cNvPr id="6" name="TextBox 5"/>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Activity</a:t>
            </a:r>
            <a:endParaRPr lang="en-GB" altLang="en-US" sz="4000" dirty="0">
              <a:latin typeface="+mn-lt"/>
            </a:endParaRPr>
          </a:p>
        </p:txBody>
      </p:sp>
      <p:sp>
        <p:nvSpPr>
          <p:cNvPr id="2" name="TextBox 1"/>
          <p:cNvSpPr txBox="1"/>
          <p:nvPr/>
        </p:nvSpPr>
        <p:spPr>
          <a:xfrm>
            <a:off x="887477" y="1351722"/>
            <a:ext cx="10423253" cy="923330"/>
          </a:xfrm>
          <a:prstGeom prst="rect">
            <a:avLst/>
          </a:prstGeom>
          <a:noFill/>
        </p:spPr>
        <p:txBody>
          <a:bodyPr wrap="square" rtlCol="0">
            <a:spAutoFit/>
          </a:bodyPr>
          <a:lstStyle/>
          <a:p>
            <a:r>
              <a:rPr lang="en-GB" dirty="0" err="1" smtClean="0"/>
              <a:t>AOP</a:t>
            </a:r>
            <a:r>
              <a:rPr lang="en-GB" dirty="0" smtClean="0"/>
              <a:t>/ADP</a:t>
            </a:r>
          </a:p>
          <a:p>
            <a:pPr marL="285750" indent="-285750">
              <a:buFont typeface="Arial" panose="020B0604020202020204" pitchFamily="34" charset="0"/>
              <a:buChar char="•"/>
            </a:pPr>
            <a:r>
              <a:rPr lang="en-GB" dirty="0" smtClean="0"/>
              <a:t>What does this look like in practice</a:t>
            </a:r>
          </a:p>
          <a:p>
            <a:pPr marL="285750" indent="-285750">
              <a:buFont typeface="Arial" panose="020B0604020202020204" pitchFamily="34" charset="0"/>
              <a:buChar char="•"/>
            </a:pPr>
            <a:r>
              <a:rPr lang="en-GB" dirty="0" smtClean="0"/>
              <a:t>What supports it What hinders it?</a:t>
            </a:r>
            <a:endParaRPr lang="en-GB" dirty="0"/>
          </a:p>
        </p:txBody>
      </p:sp>
      <p:sp>
        <p:nvSpPr>
          <p:cNvPr id="3" name="TextBox 2"/>
          <p:cNvSpPr txBox="1"/>
          <p:nvPr/>
        </p:nvSpPr>
        <p:spPr>
          <a:xfrm>
            <a:off x="887477" y="5024438"/>
            <a:ext cx="10423253" cy="1200329"/>
          </a:xfrm>
          <a:prstGeom prst="rect">
            <a:avLst/>
          </a:prstGeom>
          <a:noFill/>
        </p:spPr>
        <p:txBody>
          <a:bodyPr wrap="square" rtlCol="0">
            <a:spAutoFit/>
          </a:bodyPr>
          <a:lstStyle/>
          <a:p>
            <a:r>
              <a:rPr lang="en-GB" dirty="0" smtClean="0"/>
              <a:t>Models</a:t>
            </a:r>
          </a:p>
          <a:p>
            <a:pPr marL="285750" indent="-285750">
              <a:buFont typeface="Arial" panose="020B0604020202020204" pitchFamily="34" charset="0"/>
              <a:buChar char="•"/>
            </a:pPr>
            <a:r>
              <a:rPr lang="en-GB" dirty="0" smtClean="0"/>
              <a:t>Johari Window</a:t>
            </a:r>
          </a:p>
          <a:p>
            <a:pPr marL="285750" indent="-285750">
              <a:buFont typeface="Arial" panose="020B0604020202020204" pitchFamily="34" charset="0"/>
              <a:buChar char="•"/>
            </a:pPr>
            <a:r>
              <a:rPr lang="en-GB" dirty="0" smtClean="0"/>
              <a:t>Onion Model</a:t>
            </a:r>
          </a:p>
          <a:p>
            <a:pPr algn="ctr"/>
            <a:r>
              <a:rPr lang="en-GB" dirty="0" smtClean="0"/>
              <a:t>Role of reflection to support best practice</a:t>
            </a:r>
            <a:endParaRPr lang="en-GB" dirty="0"/>
          </a:p>
        </p:txBody>
      </p:sp>
    </p:spTree>
    <p:extLst>
      <p:ext uri="{BB962C8B-B14F-4D97-AF65-F5344CB8AC3E}">
        <p14:creationId xmlns:p14="http://schemas.microsoft.com/office/powerpoint/2010/main" val="471092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504281" y="342900"/>
          <a:ext cx="7793038" cy="575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9092" name="Title 1"/>
          <p:cNvSpPr>
            <a:spLocks noGrp="1"/>
          </p:cNvSpPr>
          <p:nvPr>
            <p:ph type="title" idx="4294967295"/>
          </p:nvPr>
        </p:nvSpPr>
        <p:spPr>
          <a:xfrm>
            <a:off x="243840" y="57150"/>
            <a:ext cx="4815840" cy="857250"/>
          </a:xfrm>
        </p:spPr>
        <p:txBody>
          <a:bodyPr/>
          <a:lstStyle/>
          <a:p>
            <a:pPr eaLnBrk="1" hangingPunct="1">
              <a:defRPr/>
            </a:pPr>
            <a:r>
              <a:rPr lang="en-GB" altLang="en-US" dirty="0"/>
              <a:t>Group agreements</a:t>
            </a:r>
          </a:p>
        </p:txBody>
      </p:sp>
      <p:grpSp>
        <p:nvGrpSpPr>
          <p:cNvPr id="84997" name="Group 4"/>
          <p:cNvGrpSpPr>
            <a:grpSpLocks/>
          </p:cNvGrpSpPr>
          <p:nvPr/>
        </p:nvGrpSpPr>
        <p:grpSpPr bwMode="auto">
          <a:xfrm>
            <a:off x="8566150" y="485776"/>
            <a:ext cx="1638300" cy="1604963"/>
            <a:chOff x="3637375" y="1399916"/>
            <a:chExt cx="3240008" cy="3240008"/>
          </a:xfrm>
        </p:grpSpPr>
        <p:sp>
          <p:nvSpPr>
            <p:cNvPr id="6" name="Oval 5"/>
            <p:cNvSpPr/>
            <p:nvPr/>
          </p:nvSpPr>
          <p:spPr>
            <a:xfrm>
              <a:off x="3637375" y="1399916"/>
              <a:ext cx="3240008" cy="3240008"/>
            </a:xfrm>
            <a:prstGeom prst="ellipse">
              <a:avLst/>
            </a:prstGeom>
            <a:solidFill>
              <a:srgbClr val="FFFF00">
                <a:alpha val="50000"/>
              </a:srgbClr>
            </a:solidFill>
          </p:spPr>
          <p:style>
            <a:lnRef idx="2">
              <a:schemeClr val="lt1">
                <a:hueOff val="0"/>
                <a:satOff val="0"/>
                <a:lumOff val="0"/>
                <a:alphaOff val="0"/>
              </a:schemeClr>
            </a:lnRef>
            <a:fillRef idx="1">
              <a:schemeClr val="accent5">
                <a:alpha val="50000"/>
                <a:hueOff val="-6024449"/>
                <a:satOff val="27002"/>
                <a:lumOff val="-19314"/>
                <a:alphaOff val="0"/>
              </a:schemeClr>
            </a:fillRef>
            <a:effectRef idx="0">
              <a:schemeClr val="accent5">
                <a:alpha val="50000"/>
                <a:hueOff val="-6024449"/>
                <a:satOff val="27002"/>
                <a:lumOff val="-19314"/>
                <a:alphaOff val="0"/>
              </a:schemeClr>
            </a:effectRef>
            <a:fontRef idx="minor">
              <a:schemeClr val="tx1"/>
            </a:fontRef>
          </p:style>
        </p:sp>
        <p:sp>
          <p:nvSpPr>
            <p:cNvPr id="7" name="Oval 4"/>
            <p:cNvSpPr/>
            <p:nvPr/>
          </p:nvSpPr>
          <p:spPr>
            <a:xfrm>
              <a:off x="4274703" y="2236358"/>
              <a:ext cx="1943376" cy="1785047"/>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733425">
                <a:lnSpc>
                  <a:spcPct val="90000"/>
                </a:lnSpc>
                <a:spcAft>
                  <a:spcPct val="35000"/>
                </a:spcAft>
                <a:defRPr/>
              </a:pPr>
              <a:r>
                <a:rPr lang="en-GB" sz="1650" b="1" dirty="0"/>
                <a:t>One person talking at a time</a:t>
              </a:r>
            </a:p>
          </p:txBody>
        </p:sp>
      </p:grpSp>
    </p:spTree>
    <p:extLst>
      <p:ext uri="{BB962C8B-B14F-4D97-AF65-F5344CB8AC3E}">
        <p14:creationId xmlns:p14="http://schemas.microsoft.com/office/powerpoint/2010/main" val="1396970625"/>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4000" dirty="0" smtClean="0">
                <a:solidFill>
                  <a:schemeClr val="bg1"/>
                </a:solidFill>
                <a:latin typeface="+mn-lt"/>
              </a:rPr>
              <a:t>Homework</a:t>
            </a:r>
            <a:endParaRPr lang="en-GB" altLang="en-US" sz="4000" dirty="0">
              <a:solidFill>
                <a:schemeClr val="bg1"/>
              </a:solidFill>
              <a:latin typeface="+mn-lt"/>
            </a:endParaRPr>
          </a:p>
        </p:txBody>
      </p:sp>
      <p:sp>
        <p:nvSpPr>
          <p:cNvPr id="4" name="Content Placeholder 3"/>
          <p:cNvSpPr>
            <a:spLocks noGrp="1"/>
          </p:cNvSpPr>
          <p:nvPr>
            <p:ph idx="1"/>
          </p:nvPr>
        </p:nvSpPr>
        <p:spPr>
          <a:xfrm>
            <a:off x="350519" y="1131376"/>
            <a:ext cx="11505149" cy="5045587"/>
          </a:xfrm>
        </p:spPr>
        <p:txBody>
          <a:bodyPr/>
          <a:lstStyle/>
          <a:p>
            <a:pPr marL="0" indent="0" algn="ctr">
              <a:buNone/>
            </a:pPr>
            <a:endParaRPr lang="en-GB" dirty="0"/>
          </a:p>
          <a:p>
            <a:pPr marL="0" indent="0">
              <a:buNone/>
            </a:pPr>
            <a:endParaRPr lang="en-GB" dirty="0"/>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144" y="2166938"/>
            <a:ext cx="5334000" cy="2857500"/>
          </a:xfrm>
          <a:prstGeom prst="rect">
            <a:avLst/>
          </a:prstGeom>
        </p:spPr>
      </p:pic>
      <p:sp>
        <p:nvSpPr>
          <p:cNvPr id="2" name="TextBox 1"/>
          <p:cNvSpPr txBox="1"/>
          <p:nvPr/>
        </p:nvSpPr>
        <p:spPr>
          <a:xfrm>
            <a:off x="1115568" y="5413248"/>
            <a:ext cx="10387584" cy="400110"/>
          </a:xfrm>
          <a:prstGeom prst="rect">
            <a:avLst/>
          </a:prstGeom>
          <a:noFill/>
        </p:spPr>
        <p:txBody>
          <a:bodyPr wrap="square" rtlCol="0">
            <a:spAutoFit/>
          </a:bodyPr>
          <a:lstStyle/>
          <a:p>
            <a:r>
              <a:rPr lang="en-GB" sz="2000" dirty="0" smtClean="0"/>
              <a:t>Using a reflective tool reflect on the day and email Student Placement Co ordinator</a:t>
            </a:r>
            <a:endParaRPr lang="en-GB" sz="2000" dirty="0"/>
          </a:p>
        </p:txBody>
      </p:sp>
    </p:spTree>
    <p:extLst>
      <p:ext uri="{BB962C8B-B14F-4D97-AF65-F5344CB8AC3E}">
        <p14:creationId xmlns:p14="http://schemas.microsoft.com/office/powerpoint/2010/main" val="13629645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9847"/>
          </a:xfrm>
        </p:spPr>
        <p:txBody>
          <a:bodyPr/>
          <a:lstStyle/>
          <a:p>
            <a:pPr algn="ctr"/>
            <a:r>
              <a:rPr lang="en-GB" b="1" dirty="0" smtClean="0"/>
              <a:t>Have a safe Journey!</a:t>
            </a:r>
            <a:br>
              <a:rPr lang="en-GB" b="1"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b="1" dirty="0" smtClean="0"/>
              <a:t>Thank you and evaluation</a:t>
            </a:r>
            <a:endParaRPr lang="en-GB" b="1" dirty="0"/>
          </a:p>
        </p:txBody>
      </p:sp>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1481380" y="101759"/>
            <a:ext cx="2539682" cy="2539682"/>
          </a:xfrm>
          <a:prstGeom prst="rect">
            <a:avLst/>
          </a:prstGeom>
        </p:spPr>
      </p:pic>
    </p:spTree>
    <p:extLst>
      <p:ext uri="{BB962C8B-B14F-4D97-AF65-F5344CB8AC3E}">
        <p14:creationId xmlns:p14="http://schemas.microsoft.com/office/powerpoint/2010/main" val="13551147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End of placement reflective supervision</a:t>
            </a:r>
            <a:endParaRPr lang="en-GB" dirty="0"/>
          </a:p>
        </p:txBody>
      </p:sp>
      <p:sp>
        <p:nvSpPr>
          <p:cNvPr id="3" name="Subtitle 2"/>
          <p:cNvSpPr>
            <a:spLocks noGrp="1"/>
          </p:cNvSpPr>
          <p:nvPr>
            <p:ph type="subTitle" idx="1"/>
          </p:nvPr>
        </p:nvSpPr>
        <p:spPr/>
        <p:txBody>
          <a:bodyPr>
            <a:normAutofit/>
          </a:bodyPr>
          <a:lstStyle/>
          <a:p>
            <a:r>
              <a:rPr lang="en-GB" sz="3600" dirty="0" smtClean="0"/>
              <a:t>Student Induction</a:t>
            </a:r>
            <a:endParaRPr lang="en-GB" sz="3600" dirty="0"/>
          </a:p>
        </p:txBody>
      </p:sp>
    </p:spTree>
    <p:extLst>
      <p:ext uri="{BB962C8B-B14F-4D97-AF65-F5344CB8AC3E}">
        <p14:creationId xmlns:p14="http://schemas.microsoft.com/office/powerpoint/2010/main" val="3070401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6144" y="2166938"/>
            <a:ext cx="5334000" cy="2857500"/>
          </a:xfrm>
        </p:spPr>
      </p:pic>
      <p:sp>
        <p:nvSpPr>
          <p:cNvPr id="4" name="Slide Number Placeholder 3"/>
          <p:cNvSpPr>
            <a:spLocks noGrp="1"/>
          </p:cNvSpPr>
          <p:nvPr>
            <p:ph type="sldNum" sz="quarter" idx="12"/>
          </p:nvPr>
        </p:nvSpPr>
        <p:spPr/>
        <p:txBody>
          <a:bodyPr/>
          <a:lstStyle/>
          <a:p>
            <a:fld id="{B3FCCE63-C53D-47CB-9EA0-CA449EAB065F}" type="slidenum">
              <a:rPr lang="en-GB" smtClean="0"/>
              <a:t>53</a:t>
            </a:fld>
            <a:endParaRPr lang="en-GB" dirty="0"/>
          </a:p>
        </p:txBody>
      </p:sp>
      <p:sp>
        <p:nvSpPr>
          <p:cNvPr id="6" name="TextBox 5"/>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4000" dirty="0">
                <a:solidFill>
                  <a:srgbClr val="FFFFFF"/>
                </a:solidFill>
                <a:latin typeface="+mn-lt"/>
              </a:rPr>
              <a:t>	</a:t>
            </a:r>
            <a:r>
              <a:rPr lang="en-GB" altLang="en-US" sz="4000" dirty="0" smtClean="0">
                <a:solidFill>
                  <a:srgbClr val="FFFFFF"/>
                </a:solidFill>
                <a:latin typeface="+mn-lt"/>
              </a:rPr>
              <a:t>Reflection  </a:t>
            </a:r>
            <a:endParaRPr lang="en-GB" altLang="en-US" sz="4000" dirty="0">
              <a:latin typeface="+mn-lt"/>
            </a:endParaRPr>
          </a:p>
        </p:txBody>
      </p:sp>
      <p:sp>
        <p:nvSpPr>
          <p:cNvPr id="2" name="TextBox 1"/>
          <p:cNvSpPr txBox="1"/>
          <p:nvPr/>
        </p:nvSpPr>
        <p:spPr>
          <a:xfrm>
            <a:off x="542441" y="5424407"/>
            <a:ext cx="11189776" cy="400110"/>
          </a:xfrm>
          <a:prstGeom prst="rect">
            <a:avLst/>
          </a:prstGeom>
          <a:noFill/>
        </p:spPr>
        <p:txBody>
          <a:bodyPr wrap="square" rtlCol="0">
            <a:spAutoFit/>
          </a:bodyPr>
          <a:lstStyle/>
          <a:p>
            <a:pPr algn="ctr"/>
            <a:r>
              <a:rPr lang="en-GB" sz="2000" dirty="0" smtClean="0"/>
              <a:t>Signs of Safety Placement Mapping</a:t>
            </a:r>
            <a:endParaRPr lang="en-GB" sz="2000" dirty="0"/>
          </a:p>
        </p:txBody>
      </p:sp>
    </p:spTree>
    <p:extLst>
      <p:ext uri="{BB962C8B-B14F-4D97-AF65-F5344CB8AC3E}">
        <p14:creationId xmlns:p14="http://schemas.microsoft.com/office/powerpoint/2010/main" val="42296836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572358" y="1322024"/>
            <a:ext cx="4759287" cy="4396849"/>
          </a:xfrm>
          <a:solidFill>
            <a:schemeClr val="bg1"/>
          </a:solidFill>
          <a:ln>
            <a:solidFill>
              <a:schemeClr val="bg1"/>
            </a:solidFill>
          </a:ln>
        </p:spPr>
      </p:pic>
      <p:sp>
        <p:nvSpPr>
          <p:cNvPr id="4" name="Slide Number Placeholder 3"/>
          <p:cNvSpPr>
            <a:spLocks noGrp="1"/>
          </p:cNvSpPr>
          <p:nvPr>
            <p:ph type="sldNum" sz="quarter" idx="12"/>
          </p:nvPr>
        </p:nvSpPr>
        <p:spPr/>
        <p:txBody>
          <a:bodyPr/>
          <a:lstStyle/>
          <a:p>
            <a:fld id="{B3FCCE63-C53D-47CB-9EA0-CA449EAB065F}" type="slidenum">
              <a:rPr lang="en-GB" smtClean="0"/>
              <a:t>54</a:t>
            </a:fld>
            <a:endParaRPr lang="en-GB" dirty="0"/>
          </a:p>
        </p:txBody>
      </p:sp>
      <p:sp>
        <p:nvSpPr>
          <p:cNvPr id="6" name="Rectangle 5"/>
          <p:cNvSpPr/>
          <p:nvPr/>
        </p:nvSpPr>
        <p:spPr>
          <a:xfrm>
            <a:off x="3327094" y="947451"/>
            <a:ext cx="649995" cy="727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6951642" y="947451"/>
            <a:ext cx="286439" cy="385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8273667" y="947451"/>
            <a:ext cx="473726" cy="727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8009263" y="2423711"/>
            <a:ext cx="771180" cy="727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8009263" y="1101687"/>
            <a:ext cx="429657" cy="440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8549089" y="4230477"/>
            <a:ext cx="394571" cy="661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8350786" y="5684705"/>
            <a:ext cx="396607" cy="484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4924540" y="843020"/>
            <a:ext cx="705079" cy="3798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3327094" y="2467780"/>
            <a:ext cx="749147" cy="903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3327094" y="4362680"/>
            <a:ext cx="297455" cy="705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3404212" y="5794872"/>
            <a:ext cx="672029" cy="374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5111827" y="5684705"/>
            <a:ext cx="649995" cy="484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6566053" y="5794872"/>
            <a:ext cx="672028" cy="374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a:spLocks noChangeArrowheads="1"/>
          </p:cNvSpPr>
          <p:nvPr/>
        </p:nvSpPr>
        <p:spPr bwMode="auto">
          <a:xfrm>
            <a:off x="343426" y="363793"/>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What’s in your suitcase?</a:t>
            </a:r>
            <a:endParaRPr lang="en-GB" altLang="en-US" sz="4000" dirty="0">
              <a:latin typeface="+mn-lt"/>
            </a:endParaRPr>
          </a:p>
        </p:txBody>
      </p:sp>
      <p:sp>
        <p:nvSpPr>
          <p:cNvPr id="23" name="TextBox 22"/>
          <p:cNvSpPr txBox="1">
            <a:spLocks noChangeArrowheads="1"/>
          </p:cNvSpPr>
          <p:nvPr/>
        </p:nvSpPr>
        <p:spPr bwMode="auto">
          <a:xfrm>
            <a:off x="343426" y="5529065"/>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2400" dirty="0">
                <a:solidFill>
                  <a:srgbClr val="FFFFFF"/>
                </a:solidFill>
                <a:latin typeface="Arial" panose="020B0604020202020204" pitchFamily="34" charset="0"/>
              </a:rPr>
              <a:t>	</a:t>
            </a:r>
            <a:r>
              <a:rPr lang="en-GB" altLang="en-US" sz="4000" dirty="0" smtClean="0">
                <a:solidFill>
                  <a:srgbClr val="FFFFFF"/>
                </a:solidFill>
                <a:latin typeface="+mn-lt"/>
              </a:rPr>
              <a:t>What else do you need?</a:t>
            </a:r>
            <a:endParaRPr lang="en-GB" altLang="en-US" sz="4000" dirty="0">
              <a:latin typeface="+mn-lt"/>
            </a:endParaRPr>
          </a:p>
        </p:txBody>
      </p:sp>
    </p:spTree>
    <p:extLst>
      <p:ext uri="{BB962C8B-B14F-4D97-AF65-F5344CB8AC3E}">
        <p14:creationId xmlns:p14="http://schemas.microsoft.com/office/powerpoint/2010/main" val="4546029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endParaRPr lang="en-GB" sz="5400" dirty="0" smtClean="0"/>
          </a:p>
          <a:p>
            <a:pPr marL="0" indent="0" algn="ctr">
              <a:buNone/>
            </a:pPr>
            <a:endParaRPr lang="en-GB" sz="5400" dirty="0"/>
          </a:p>
        </p:txBody>
      </p:sp>
      <p:pic>
        <p:nvPicPr>
          <p:cNvPr id="3" name="Picture 10" descr="http://www.businessnewsdaily.com/images/i/000/010/487/original/coffee-break.jpg?interpolation=lanczos-none&amp;fit=inside%7C700:5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8400" b="6950"/>
          <a:stretch>
            <a:fillRect/>
          </a:stretch>
        </p:blipFill>
        <p:spPr bwMode="auto">
          <a:xfrm>
            <a:off x="1" y="-100308"/>
            <a:ext cx="12192000" cy="6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65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646331"/>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3600" dirty="0" smtClean="0">
                <a:solidFill>
                  <a:schemeClr val="bg1"/>
                </a:solidFill>
                <a:latin typeface="+mn-lt"/>
              </a:rPr>
              <a:t>Reflecting on your placement journey</a:t>
            </a:r>
            <a:endParaRPr lang="en-GB" altLang="en-US" sz="3600" dirty="0">
              <a:solidFill>
                <a:schemeClr val="bg1"/>
              </a:solidFill>
              <a:latin typeface="+mn-lt"/>
            </a:endParaRPr>
          </a:p>
        </p:txBody>
      </p:sp>
      <p:sp>
        <p:nvSpPr>
          <p:cNvPr id="4" name="Content Placeholder 3"/>
          <p:cNvSpPr>
            <a:spLocks noGrp="1"/>
          </p:cNvSpPr>
          <p:nvPr>
            <p:ph idx="1"/>
          </p:nvPr>
        </p:nvSpPr>
        <p:spPr>
          <a:xfrm>
            <a:off x="350519" y="1131376"/>
            <a:ext cx="11505149" cy="5045587"/>
          </a:xfrm>
        </p:spPr>
        <p:txBody>
          <a:bodyPr/>
          <a:lstStyle/>
          <a:p>
            <a:pPr marL="0" indent="0" algn="ctr">
              <a:buNone/>
            </a:pPr>
            <a:endParaRPr lang="en-GB" dirty="0"/>
          </a:p>
          <a:p>
            <a:pPr marL="0" indent="0">
              <a:buNone/>
            </a:pPr>
            <a:r>
              <a:rPr lang="en-GB" dirty="0" smtClean="0"/>
              <a:t>What were your expectations prior to placement?</a:t>
            </a:r>
          </a:p>
          <a:p>
            <a:pPr marL="0" indent="0">
              <a:buNone/>
            </a:pPr>
            <a:endParaRPr lang="en-GB" dirty="0"/>
          </a:p>
          <a:p>
            <a:pPr marL="0" indent="0">
              <a:buNone/>
            </a:pPr>
            <a:r>
              <a:rPr lang="en-GB" dirty="0" smtClean="0"/>
              <a:t>What was your actual experience?</a:t>
            </a:r>
          </a:p>
          <a:p>
            <a:pPr marL="0" indent="0">
              <a:buNone/>
            </a:pPr>
            <a:r>
              <a:rPr lang="en-GB" dirty="0" smtClean="0"/>
              <a:t> - What went well?</a:t>
            </a:r>
          </a:p>
          <a:p>
            <a:pPr marL="0" indent="0">
              <a:buNone/>
            </a:pPr>
            <a:r>
              <a:rPr lang="en-GB" dirty="0" smtClean="0"/>
              <a:t> - Were there any challenges?</a:t>
            </a:r>
          </a:p>
          <a:p>
            <a:pPr marL="0" indent="0">
              <a:buNone/>
            </a:pPr>
            <a:endParaRPr lang="en-GB" dirty="0" smtClean="0"/>
          </a:p>
          <a:p>
            <a:pPr marL="0" indent="0">
              <a:buNone/>
            </a:pPr>
            <a:r>
              <a:rPr lang="en-GB" dirty="0" smtClean="0"/>
              <a:t>Were there any surprises along the way or lightbulb moments?</a:t>
            </a:r>
          </a:p>
          <a:p>
            <a:pPr marL="0" indent="0">
              <a:buNone/>
            </a:pPr>
            <a:endParaRPr lang="en-GB" dirty="0"/>
          </a:p>
          <a:p>
            <a:pPr marL="0" indent="0" algn="ctr">
              <a:buNone/>
            </a:pPr>
            <a:r>
              <a:rPr lang="en-GB" dirty="0" smtClean="0"/>
              <a:t>Future Aspirations……..</a:t>
            </a:r>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2994626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646331"/>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3600" dirty="0" err="1" smtClean="0">
                <a:solidFill>
                  <a:schemeClr val="bg1"/>
                </a:solidFill>
                <a:latin typeface="+mn-lt"/>
              </a:rPr>
              <a:t>SWA</a:t>
            </a:r>
            <a:r>
              <a:rPr lang="en-GB" altLang="en-US" sz="3600" dirty="0" smtClean="0">
                <a:solidFill>
                  <a:schemeClr val="bg1"/>
                </a:solidFill>
                <a:latin typeface="+mn-lt"/>
              </a:rPr>
              <a:t> Applications……</a:t>
            </a:r>
            <a:endParaRPr lang="en-GB" altLang="en-US" sz="3600" dirty="0">
              <a:solidFill>
                <a:schemeClr val="bg1"/>
              </a:solidFill>
              <a:latin typeface="+mn-lt"/>
            </a:endParaRPr>
          </a:p>
        </p:txBody>
      </p:sp>
      <p:sp>
        <p:nvSpPr>
          <p:cNvPr id="4" name="Content Placeholder 3"/>
          <p:cNvSpPr>
            <a:spLocks noGrp="1"/>
          </p:cNvSpPr>
          <p:nvPr>
            <p:ph idx="1"/>
          </p:nvPr>
        </p:nvSpPr>
        <p:spPr>
          <a:xfrm>
            <a:off x="350519" y="1131376"/>
            <a:ext cx="11505149" cy="5045587"/>
          </a:xfrm>
        </p:spPr>
        <p:txBody>
          <a:bodyPr/>
          <a:lstStyle/>
          <a:p>
            <a:r>
              <a:rPr lang="en-GB" dirty="0" smtClean="0"/>
              <a:t>It is essential to look at the job description – You should cover all of the essential criteria within your supporting statement.</a:t>
            </a:r>
          </a:p>
          <a:p>
            <a:r>
              <a:rPr lang="en-GB" dirty="0" smtClean="0"/>
              <a:t>Any experiences detailed should be backed up with evidence, a brief example should be added of how you applied that skill into your practice.</a:t>
            </a:r>
            <a:endParaRPr lang="en-GB" dirty="0"/>
          </a:p>
          <a:p>
            <a:r>
              <a:rPr lang="en-GB" dirty="0" smtClean="0"/>
              <a:t>Any statement about equality and diversity should also be backed up with an example of how you work.</a:t>
            </a:r>
            <a:endParaRPr lang="en-GB" dirty="0"/>
          </a:p>
          <a:p>
            <a:r>
              <a:rPr lang="en-GB" dirty="0"/>
              <a:t>Knowledge of safeguarding and legislation remember to include it and when you do add a little about how you applied it to an example.</a:t>
            </a:r>
          </a:p>
          <a:p>
            <a:r>
              <a:rPr lang="en-GB" dirty="0"/>
              <a:t>If you have worked in another area </a:t>
            </a:r>
            <a:r>
              <a:rPr lang="en-GB" dirty="0" err="1"/>
              <a:t>ie</a:t>
            </a:r>
            <a:r>
              <a:rPr lang="en-GB" dirty="0"/>
              <a:t> </a:t>
            </a:r>
            <a:r>
              <a:rPr lang="en-GB" dirty="0" err="1"/>
              <a:t>D&amp;A</a:t>
            </a:r>
            <a:r>
              <a:rPr lang="en-GB" dirty="0"/>
              <a:t> state what skills have which are transferable to children’s</a:t>
            </a:r>
          </a:p>
          <a:p>
            <a:r>
              <a:rPr lang="en-GB" dirty="0"/>
              <a:t>Remember to include details of placement</a:t>
            </a:r>
          </a:p>
          <a:p>
            <a:pPr marL="0" indent="0">
              <a:buNone/>
            </a:pPr>
            <a:endParaRPr lang="en-GB" dirty="0"/>
          </a:p>
        </p:txBody>
      </p:sp>
    </p:spTree>
    <p:extLst>
      <p:ext uri="{BB962C8B-B14F-4D97-AF65-F5344CB8AC3E}">
        <p14:creationId xmlns:p14="http://schemas.microsoft.com/office/powerpoint/2010/main" val="32220215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646331"/>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3600" dirty="0" smtClean="0">
                <a:solidFill>
                  <a:schemeClr val="bg1"/>
                </a:solidFill>
                <a:latin typeface="+mn-lt"/>
              </a:rPr>
              <a:t>Social Work Academy</a:t>
            </a:r>
            <a:endParaRPr lang="en-GB" altLang="en-US" sz="3600" dirty="0">
              <a:solidFill>
                <a:schemeClr val="bg1"/>
              </a:solidFill>
              <a:latin typeface="+mn-lt"/>
            </a:endParaRPr>
          </a:p>
        </p:txBody>
      </p:sp>
      <p:sp>
        <p:nvSpPr>
          <p:cNvPr id="4" name="Content Placeholder 3"/>
          <p:cNvSpPr>
            <a:spLocks noGrp="1"/>
          </p:cNvSpPr>
          <p:nvPr>
            <p:ph idx="1"/>
          </p:nvPr>
        </p:nvSpPr>
        <p:spPr>
          <a:xfrm>
            <a:off x="350519" y="1131376"/>
            <a:ext cx="11505149" cy="5045587"/>
          </a:xfrm>
        </p:spPr>
        <p:txBody>
          <a:bodyPr/>
          <a:lstStyle/>
          <a:p>
            <a:pPr marL="0" indent="0" algn="ctr">
              <a:buNone/>
            </a:pPr>
            <a:endParaRPr lang="en-GB" dirty="0"/>
          </a:p>
          <a:p>
            <a:pPr marL="0" indent="0" algn="ctr">
              <a:buNone/>
            </a:pPr>
            <a:r>
              <a:rPr lang="en-GB" dirty="0" smtClean="0"/>
              <a:t>Come and work for us……</a:t>
            </a:r>
          </a:p>
          <a:p>
            <a:pPr algn="just"/>
            <a:r>
              <a:rPr lang="en-GB" dirty="0" smtClean="0"/>
              <a:t>Established 2014</a:t>
            </a:r>
          </a:p>
          <a:p>
            <a:pPr algn="just"/>
            <a:r>
              <a:rPr lang="en-GB" dirty="0" smtClean="0"/>
              <a:t>Protected Caseload</a:t>
            </a:r>
          </a:p>
          <a:p>
            <a:pPr algn="just"/>
            <a:r>
              <a:rPr lang="en-GB" dirty="0" smtClean="0"/>
              <a:t>Extra support through your first year of practice</a:t>
            </a:r>
          </a:p>
          <a:p>
            <a:pPr algn="just"/>
            <a:r>
              <a:rPr lang="en-GB" dirty="0" smtClean="0"/>
              <a:t>Job related training</a:t>
            </a:r>
          </a:p>
          <a:p>
            <a:pPr algn="just"/>
            <a:r>
              <a:rPr lang="en-GB" dirty="0" smtClean="0"/>
              <a:t>ASYE</a:t>
            </a:r>
          </a:p>
          <a:p>
            <a:pPr algn="just"/>
            <a:r>
              <a:rPr lang="en-GB" dirty="0" smtClean="0"/>
              <a:t>International recruitment</a:t>
            </a:r>
          </a:p>
          <a:p>
            <a:pPr algn="just"/>
            <a:r>
              <a:rPr lang="en-GB" dirty="0" smtClean="0"/>
              <a:t>Aspiring Managers</a:t>
            </a:r>
            <a:endParaRPr lang="en-GB" dirty="0"/>
          </a:p>
        </p:txBody>
      </p:sp>
      <p:sp>
        <p:nvSpPr>
          <p:cNvPr id="3" name="Rectangle 2"/>
          <p:cNvSpPr/>
          <p:nvPr/>
        </p:nvSpPr>
        <p:spPr>
          <a:xfrm>
            <a:off x="350519" y="1453566"/>
            <a:ext cx="11589734" cy="621709"/>
          </a:xfrm>
          <a:prstGeom prst="rect">
            <a:avLst/>
          </a:prstGeom>
        </p:spPr>
        <p:txBody>
          <a:bodyPr wrap="square">
            <a:spAutoFit/>
          </a:bodyPr>
          <a:lstStyle/>
          <a:p>
            <a:pPr marL="342900" indent="-342900">
              <a:lnSpc>
                <a:spcPct val="200000"/>
              </a:lnSpc>
              <a:buFont typeface="Arial" panose="020B0604020202020204" pitchFamily="34" charset="0"/>
              <a:buChar char="•"/>
            </a:pPr>
            <a:endParaRPr lang="en-GB" sz="2000" dirty="0"/>
          </a:p>
        </p:txBody>
      </p:sp>
    </p:spTree>
    <p:extLst>
      <p:ext uri="{BB962C8B-B14F-4D97-AF65-F5344CB8AC3E}">
        <p14:creationId xmlns:p14="http://schemas.microsoft.com/office/powerpoint/2010/main" val="33472602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65934" y="226385"/>
            <a:ext cx="11608231" cy="646331"/>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3600" dirty="0" smtClean="0">
                <a:solidFill>
                  <a:schemeClr val="bg1"/>
                </a:solidFill>
                <a:latin typeface="+mn-lt"/>
              </a:rPr>
              <a:t>Further Resources</a:t>
            </a:r>
            <a:endParaRPr lang="en-GB" altLang="en-US" sz="3600" dirty="0">
              <a:solidFill>
                <a:schemeClr val="bg1"/>
              </a:solidFill>
              <a:latin typeface="+mn-lt"/>
            </a:endParaRPr>
          </a:p>
        </p:txBody>
      </p:sp>
      <p:sp>
        <p:nvSpPr>
          <p:cNvPr id="4" name="Content Placeholder 3"/>
          <p:cNvSpPr>
            <a:spLocks noGrp="1"/>
          </p:cNvSpPr>
          <p:nvPr>
            <p:ph idx="1"/>
          </p:nvPr>
        </p:nvSpPr>
        <p:spPr>
          <a:xfrm>
            <a:off x="350519" y="1131376"/>
            <a:ext cx="11505149" cy="5045587"/>
          </a:xfrm>
        </p:spPr>
        <p:txBody>
          <a:bodyPr/>
          <a:lstStyle/>
          <a:p>
            <a:pPr marL="0" indent="0" algn="ctr">
              <a:buNone/>
            </a:pPr>
            <a:endParaRPr lang="en-GB" u="sng" dirty="0" smtClean="0">
              <a:hlinkClick r:id="rId3"/>
            </a:endParaRPr>
          </a:p>
          <a:p>
            <a:pPr marL="0" indent="0" algn="ctr">
              <a:buNone/>
            </a:pPr>
            <a:endParaRPr lang="en-GB" u="sng" dirty="0">
              <a:hlinkClick r:id="rId3"/>
            </a:endParaRPr>
          </a:p>
          <a:p>
            <a:pPr marL="0" indent="0" algn="ctr">
              <a:buNone/>
            </a:pPr>
            <a:endParaRPr lang="en-GB" u="sng" dirty="0" smtClean="0">
              <a:hlinkClick r:id="rId3"/>
            </a:endParaRPr>
          </a:p>
          <a:p>
            <a:pPr marL="0" indent="0" algn="ctr">
              <a:buNone/>
            </a:pPr>
            <a:r>
              <a:rPr lang="en-GB" u="sng" dirty="0" smtClean="0">
                <a:hlinkClick r:id="rId3"/>
              </a:rPr>
              <a:t>https</a:t>
            </a:r>
            <a:r>
              <a:rPr lang="en-GB" u="sng" dirty="0">
                <a:hlinkClick r:id="rId3"/>
              </a:rPr>
              <a:t>://staff-intranet.northamptonshire.gov.uk/childrens-services/pages/signs-of-safety.aspx/</a:t>
            </a:r>
            <a:endParaRPr lang="en-GB" dirty="0"/>
          </a:p>
        </p:txBody>
      </p:sp>
    </p:spTree>
    <p:extLst>
      <p:ext uri="{BB962C8B-B14F-4D97-AF65-F5344CB8AC3E}">
        <p14:creationId xmlns:p14="http://schemas.microsoft.com/office/powerpoint/2010/main" val="1884339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426" y="-320634"/>
            <a:ext cx="11505148" cy="1334622"/>
          </a:xfrm>
        </p:spPr>
        <p:txBody>
          <a:bodyPr>
            <a:normAutofit/>
          </a:bodyPr>
          <a:lstStyle/>
          <a:p>
            <a:pPr algn="ctr"/>
            <a:r>
              <a:rPr lang="en-GB" b="1" dirty="0" smtClean="0"/>
              <a:t/>
            </a:r>
            <a:br>
              <a:rPr lang="en-GB" b="1" dirty="0" smtClean="0"/>
            </a:br>
            <a:r>
              <a:rPr lang="en-GB" b="1" dirty="0" smtClean="0"/>
              <a:t>Welcome and Introductions</a:t>
            </a:r>
            <a:endParaRPr lang="en-GB" b="1" dirty="0"/>
          </a:p>
        </p:txBody>
      </p:sp>
      <p:sp>
        <p:nvSpPr>
          <p:cNvPr id="3" name="Content Placeholder 2"/>
          <p:cNvSpPr>
            <a:spLocks noGrp="1"/>
          </p:cNvSpPr>
          <p:nvPr>
            <p:ph idx="1"/>
          </p:nvPr>
        </p:nvSpPr>
        <p:spPr>
          <a:xfrm>
            <a:off x="350519" y="1013988"/>
            <a:ext cx="11505149" cy="5371571"/>
          </a:xfrm>
        </p:spPr>
        <p:txBody>
          <a:bodyPr/>
          <a:lstStyle/>
          <a:p>
            <a:endParaRPr lang="en-GB" dirty="0"/>
          </a:p>
          <a:p>
            <a:endParaRPr lang="en-GB" dirty="0"/>
          </a:p>
          <a:p>
            <a:pPr marL="0" indent="0">
              <a:buNone/>
            </a:pPr>
            <a:endParaRPr lang="en-GB" dirty="0"/>
          </a:p>
          <a:p>
            <a:pPr>
              <a:defRPr/>
            </a:pPr>
            <a:endParaRPr lang="en-US" dirty="0" smtClean="0">
              <a:ea typeface="ＭＳ Ｐゴシック" charset="0"/>
            </a:endParaRPr>
          </a:p>
          <a:p>
            <a:pPr>
              <a:lnSpc>
                <a:spcPct val="150000"/>
              </a:lnSpc>
              <a:defRPr/>
            </a:pPr>
            <a:r>
              <a:rPr lang="en-US" sz="2000" dirty="0" smtClean="0">
                <a:ea typeface="ＭＳ Ｐゴシック" charset="0"/>
              </a:rPr>
              <a:t>Your </a:t>
            </a:r>
            <a:r>
              <a:rPr lang="en-US" sz="2000" dirty="0">
                <a:ea typeface="ＭＳ Ｐゴシック" charset="0"/>
              </a:rPr>
              <a:t>name</a:t>
            </a:r>
          </a:p>
          <a:p>
            <a:pPr>
              <a:lnSpc>
                <a:spcPct val="150000"/>
              </a:lnSpc>
              <a:defRPr/>
            </a:pPr>
            <a:r>
              <a:rPr lang="en-US" sz="2000" dirty="0">
                <a:ea typeface="ＭＳ Ｐゴシック" charset="0"/>
              </a:rPr>
              <a:t>Your role</a:t>
            </a:r>
          </a:p>
          <a:p>
            <a:pPr>
              <a:lnSpc>
                <a:spcPct val="150000"/>
              </a:lnSpc>
              <a:defRPr/>
            </a:pPr>
            <a:r>
              <a:rPr lang="en-US" sz="2000" dirty="0" smtClean="0">
                <a:ea typeface="ＭＳ Ｐゴシック" charset="0"/>
              </a:rPr>
              <a:t>What your past experience has been?</a:t>
            </a:r>
          </a:p>
          <a:p>
            <a:pPr>
              <a:lnSpc>
                <a:spcPct val="150000"/>
              </a:lnSpc>
              <a:defRPr/>
            </a:pPr>
            <a:r>
              <a:rPr lang="en-US" sz="2000" dirty="0" smtClean="0">
                <a:ea typeface="ＭＳ Ｐゴシック" charset="0"/>
              </a:rPr>
              <a:t>What do you want to get out of the induction today?</a:t>
            </a:r>
            <a:endParaRPr lang="en-US" sz="2000" dirty="0">
              <a:ea typeface="ＭＳ Ｐゴシック" charset="0"/>
            </a:endParaRPr>
          </a:p>
          <a:p>
            <a:pPr marL="0" indent="0">
              <a:buNone/>
            </a:pPr>
            <a:endParaRPr lang="en-GB" dirty="0" smtClean="0"/>
          </a:p>
          <a:p>
            <a:endParaRPr lang="en-GB" dirty="0"/>
          </a:p>
        </p:txBody>
      </p:sp>
      <p:pic>
        <p:nvPicPr>
          <p:cNvPr id="4" name="Picture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425267" y="489950"/>
            <a:ext cx="2068099" cy="2068099"/>
          </a:xfrm>
          <a:prstGeom prst="rect">
            <a:avLst/>
          </a:prstGeom>
        </p:spPr>
      </p:pic>
      <p:pic>
        <p:nvPicPr>
          <p:cNvPr id="5" name="Picture 3"/>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19" y="273340"/>
            <a:ext cx="2501317" cy="250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1264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9847"/>
          </a:xfrm>
        </p:spPr>
        <p:txBody>
          <a:bodyPr/>
          <a:lstStyle/>
          <a:p>
            <a:pPr algn="ctr"/>
            <a:r>
              <a:rPr lang="en-GB" b="1" dirty="0" smtClean="0"/>
              <a:t>Have a safe Journey!</a:t>
            </a:r>
            <a:br>
              <a:rPr lang="en-GB" b="1"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b="1" dirty="0" smtClean="0"/>
              <a:t>Thank you and evaluation</a:t>
            </a:r>
            <a:endParaRPr lang="en-GB" b="1" dirty="0"/>
          </a:p>
        </p:txBody>
      </p:sp>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1481380" y="101759"/>
            <a:ext cx="2539682" cy="2539682"/>
          </a:xfrm>
          <a:prstGeom prst="rect">
            <a:avLst/>
          </a:prstGeom>
        </p:spPr>
      </p:pic>
    </p:spTree>
    <p:extLst>
      <p:ext uri="{BB962C8B-B14F-4D97-AF65-F5344CB8AC3E}">
        <p14:creationId xmlns:p14="http://schemas.microsoft.com/office/powerpoint/2010/main" val="1400486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Day 1</a:t>
            </a:r>
            <a:endParaRPr lang="en-GB" dirty="0"/>
          </a:p>
        </p:txBody>
      </p:sp>
      <p:sp>
        <p:nvSpPr>
          <p:cNvPr id="3" name="Subtitle 2"/>
          <p:cNvSpPr>
            <a:spLocks noGrp="1"/>
          </p:cNvSpPr>
          <p:nvPr>
            <p:ph type="subTitle" idx="1"/>
          </p:nvPr>
        </p:nvSpPr>
        <p:spPr/>
        <p:txBody>
          <a:bodyPr>
            <a:normAutofit/>
          </a:bodyPr>
          <a:lstStyle/>
          <a:p>
            <a:r>
              <a:rPr lang="en-GB" sz="4000" dirty="0" smtClean="0"/>
              <a:t>Student Induction</a:t>
            </a:r>
            <a:endParaRPr lang="en-GB" sz="4000" dirty="0"/>
          </a:p>
        </p:txBody>
      </p:sp>
    </p:spTree>
    <p:extLst>
      <p:ext uri="{BB962C8B-B14F-4D97-AF65-F5344CB8AC3E}">
        <p14:creationId xmlns:p14="http://schemas.microsoft.com/office/powerpoint/2010/main" val="282923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76" y="1252915"/>
            <a:ext cx="11608231" cy="4857750"/>
          </a:xfrm>
        </p:spPr>
        <p:txBody>
          <a:bodyPr/>
          <a:lstStyle/>
          <a:p>
            <a:pPr marL="0" indent="0" algn="ctr">
              <a:buNone/>
              <a:defRPr/>
            </a:pPr>
            <a:r>
              <a:rPr lang="en-GB" sz="2000" b="1" dirty="0"/>
              <a:t>Environment:</a:t>
            </a:r>
          </a:p>
          <a:p>
            <a:pPr marL="0" indent="0" algn="ctr">
              <a:buNone/>
              <a:defRPr/>
            </a:pPr>
            <a:r>
              <a:rPr lang="en-GB" sz="2000" dirty="0"/>
              <a:t>We will respect and have pride for the building’s fabric – sustainability will be at the heart of our culture.</a:t>
            </a:r>
          </a:p>
          <a:p>
            <a:pPr marL="0" indent="0" algn="ctr">
              <a:buNone/>
              <a:defRPr/>
            </a:pPr>
            <a:r>
              <a:rPr lang="en-GB" sz="2000" b="1" dirty="0" smtClean="0"/>
              <a:t>Efficiency:</a:t>
            </a:r>
          </a:p>
          <a:p>
            <a:pPr marL="0" indent="0" algn="ctr">
              <a:buNone/>
              <a:defRPr/>
            </a:pPr>
            <a:r>
              <a:rPr lang="en-GB" sz="2000" dirty="0" smtClean="0"/>
              <a:t>We </a:t>
            </a:r>
            <a:r>
              <a:rPr lang="en-GB" sz="2000" dirty="0"/>
              <a:t>will proactively and positively use Angel to maximum effect. We will enable mobile and flexible working within the building resulting in staff not relying on a single workstation. By promoting collaborative working we will make the building a dynamic working environment.</a:t>
            </a:r>
          </a:p>
          <a:p>
            <a:pPr marL="0" indent="0" algn="ctr">
              <a:buNone/>
              <a:defRPr/>
            </a:pPr>
            <a:r>
              <a:rPr lang="en-GB" sz="2000" b="1" dirty="0"/>
              <a:t>Excellence:</a:t>
            </a:r>
          </a:p>
          <a:p>
            <a:pPr marL="0" indent="0" algn="ctr">
              <a:buNone/>
              <a:defRPr/>
            </a:pPr>
            <a:r>
              <a:rPr lang="en-GB" sz="2000" dirty="0"/>
              <a:t>Angel is a first class facility and together we will use its facilities to maximise our performance.</a:t>
            </a:r>
          </a:p>
          <a:p>
            <a:pPr marL="0" indent="0" algn="ctr">
              <a:buNone/>
              <a:defRPr/>
            </a:pPr>
            <a:r>
              <a:rPr lang="en-GB" sz="2000" b="1" dirty="0"/>
              <a:t>Integrity:</a:t>
            </a:r>
          </a:p>
          <a:p>
            <a:pPr marL="0" indent="0" algn="ctr">
              <a:buNone/>
              <a:defRPr/>
            </a:pPr>
            <a:r>
              <a:rPr lang="en-GB" sz="2000" dirty="0"/>
              <a:t>We will abide by the Angel Charter and act responsibly to ensure we maintain a vibrant office environment.</a:t>
            </a:r>
          </a:p>
          <a:p>
            <a:pPr marL="0" indent="0" algn="ctr">
              <a:buNone/>
              <a:defRPr/>
            </a:pPr>
            <a:r>
              <a:rPr lang="en-GB" sz="2000" b="1" dirty="0"/>
              <a:t>Wellbeing:</a:t>
            </a:r>
          </a:p>
          <a:p>
            <a:pPr marL="0" indent="0" algn="ctr">
              <a:buNone/>
              <a:defRPr/>
            </a:pPr>
            <a:r>
              <a:rPr lang="en-GB" sz="2000" dirty="0"/>
              <a:t>This will be at the heart of Angel, encouraging staff </a:t>
            </a:r>
            <a:r>
              <a:rPr lang="en-GB" sz="2000" dirty="0" smtClean="0"/>
              <a:t>to adopt </a:t>
            </a:r>
            <a:r>
              <a:rPr lang="en-GB" sz="2000" dirty="0"/>
              <a:t>healthy options which will develop as we </a:t>
            </a:r>
            <a:r>
              <a:rPr lang="en-GB" sz="2000" dirty="0" smtClean="0"/>
              <a:t>settle into </a:t>
            </a:r>
            <a:r>
              <a:rPr lang="en-GB" sz="2000" dirty="0"/>
              <a:t>the environment.</a:t>
            </a:r>
          </a:p>
        </p:txBody>
      </p:sp>
      <p:sp>
        <p:nvSpPr>
          <p:cNvPr id="7" name="TextBox 6"/>
          <p:cNvSpPr txBox="1">
            <a:spLocks noChangeArrowheads="1"/>
          </p:cNvSpPr>
          <p:nvPr/>
        </p:nvSpPr>
        <p:spPr bwMode="auto">
          <a:xfrm>
            <a:off x="298977" y="348088"/>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4000" dirty="0" smtClean="0">
                <a:solidFill>
                  <a:schemeClr val="bg1"/>
                </a:solidFill>
              </a:rPr>
              <a:t>Angel Charter</a:t>
            </a:r>
            <a:endParaRPr lang="en-GB" altLang="en-US" sz="4000" dirty="0">
              <a:solidFill>
                <a:schemeClr val="bg1"/>
              </a:solidFill>
              <a:latin typeface="Arial" panose="020B0604020202020204" pitchFamily="34" charset="0"/>
            </a:endParaRPr>
          </a:p>
        </p:txBody>
      </p:sp>
    </p:spTree>
    <p:extLst>
      <p:ext uri="{BB962C8B-B14F-4D97-AF65-F5344CB8AC3E}">
        <p14:creationId xmlns:p14="http://schemas.microsoft.com/office/powerpoint/2010/main" val="1587431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981200" y="1268414"/>
            <a:ext cx="8229600" cy="5329237"/>
          </a:xfrm>
        </p:spPr>
        <p:txBody>
          <a:bodyPr/>
          <a:lstStyle/>
          <a:p>
            <a:pPr algn="ctr">
              <a:lnSpc>
                <a:spcPct val="150000"/>
              </a:lnSpc>
            </a:pPr>
            <a:endParaRPr lang="en-GB" altLang="en-US" sz="2000" dirty="0" smtClean="0"/>
          </a:p>
          <a:p>
            <a:pPr algn="ctr">
              <a:lnSpc>
                <a:spcPct val="150000"/>
              </a:lnSpc>
            </a:pPr>
            <a:r>
              <a:rPr lang="en-GB" altLang="en-US" sz="2000" dirty="0" smtClean="0"/>
              <a:t>Fire Alarm – Mondays 10 am Angel</a:t>
            </a:r>
          </a:p>
          <a:p>
            <a:pPr algn="ctr">
              <a:lnSpc>
                <a:spcPct val="150000"/>
              </a:lnSpc>
            </a:pPr>
            <a:r>
              <a:rPr lang="en-GB" altLang="en-US" sz="2000" dirty="0" smtClean="0"/>
              <a:t>The building is shared so please respect others</a:t>
            </a:r>
          </a:p>
          <a:p>
            <a:pPr algn="ctr">
              <a:lnSpc>
                <a:spcPct val="150000"/>
              </a:lnSpc>
            </a:pPr>
            <a:r>
              <a:rPr lang="en-GB" altLang="en-US" sz="2000" dirty="0" smtClean="0"/>
              <a:t>Car Parking!</a:t>
            </a:r>
          </a:p>
          <a:p>
            <a:pPr algn="ctr">
              <a:lnSpc>
                <a:spcPct val="150000"/>
              </a:lnSpc>
            </a:pPr>
            <a:r>
              <a:rPr lang="en-GB" altLang="en-US" sz="2000" dirty="0" smtClean="0"/>
              <a:t>Food at desks</a:t>
            </a:r>
          </a:p>
          <a:p>
            <a:pPr algn="ctr">
              <a:lnSpc>
                <a:spcPct val="150000"/>
              </a:lnSpc>
            </a:pPr>
            <a:r>
              <a:rPr lang="en-GB" altLang="en-US" sz="2000" dirty="0" smtClean="0"/>
              <a:t>Hot desk and Home Zones</a:t>
            </a:r>
          </a:p>
          <a:p>
            <a:pPr algn="ctr">
              <a:lnSpc>
                <a:spcPct val="150000"/>
              </a:lnSpc>
            </a:pPr>
            <a:r>
              <a:rPr lang="en-GB" altLang="en-US" sz="2000" dirty="0" smtClean="0"/>
              <a:t>Hot drinks</a:t>
            </a:r>
          </a:p>
        </p:txBody>
      </p:sp>
      <p:sp>
        <p:nvSpPr>
          <p:cNvPr id="6" name="TextBox 5"/>
          <p:cNvSpPr txBox="1">
            <a:spLocks noChangeArrowheads="1"/>
          </p:cNvSpPr>
          <p:nvPr/>
        </p:nvSpPr>
        <p:spPr bwMode="auto">
          <a:xfrm>
            <a:off x="298977" y="348088"/>
            <a:ext cx="11608231" cy="707886"/>
          </a:xfrm>
          <a:prstGeom prst="rect">
            <a:avLst/>
          </a:prstGeom>
          <a:solidFill>
            <a:srgbClr val="4FB1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66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6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6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6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66700" algn="l"/>
              </a:tabLst>
              <a:defRPr sz="2000">
                <a:solidFill>
                  <a:schemeClr val="tx1"/>
                </a:solidFill>
                <a:latin typeface="Calibri" panose="020F0502020204030204" pitchFamily="34" charset="0"/>
              </a:defRPr>
            </a:lvl9pPr>
          </a:lstStyle>
          <a:p>
            <a:pPr algn="ctr">
              <a:spcBef>
                <a:spcPct val="0"/>
              </a:spcBef>
              <a:buFontTx/>
              <a:buNone/>
            </a:pPr>
            <a:r>
              <a:rPr lang="en-GB" altLang="en-US" sz="4000" dirty="0" smtClean="0">
                <a:solidFill>
                  <a:schemeClr val="bg1"/>
                </a:solidFill>
              </a:rPr>
              <a:t>Building information</a:t>
            </a:r>
            <a:endParaRPr lang="en-GB" altLang="en-US" sz="4000" dirty="0">
              <a:solidFill>
                <a:schemeClr val="bg1"/>
              </a:solidFill>
              <a:latin typeface="Arial" panose="020B0604020202020204" pitchFamily="34" charset="0"/>
            </a:endParaRPr>
          </a:p>
        </p:txBody>
      </p:sp>
    </p:spTree>
    <p:extLst>
      <p:ext uri="{BB962C8B-B14F-4D97-AF65-F5344CB8AC3E}">
        <p14:creationId xmlns:p14="http://schemas.microsoft.com/office/powerpoint/2010/main" val="197794645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LGSS">
  <a:themeElements>
    <a:clrScheme name="All pages">
      <a:dk1>
        <a:sysClr val="windowText" lastClr="000000"/>
      </a:dk1>
      <a:lt1>
        <a:srgbClr val="FFFFFF"/>
      </a:lt1>
      <a:dk2>
        <a:srgbClr val="34737A"/>
      </a:dk2>
      <a:lt2>
        <a:srgbClr val="78C486"/>
      </a:lt2>
      <a:accent1>
        <a:srgbClr val="0B1833"/>
      </a:accent1>
      <a:accent2>
        <a:srgbClr val="213E5F"/>
      </a:accent2>
      <a:accent3>
        <a:srgbClr val="189E99"/>
      </a:accent3>
      <a:accent4>
        <a:srgbClr val="ECF8F7"/>
      </a:accent4>
      <a:accent5>
        <a:srgbClr val="F9D444"/>
      </a:accent5>
      <a:accent6>
        <a:srgbClr val="C09102"/>
      </a:accent6>
      <a:hlink>
        <a:srgbClr val="1E438F"/>
      </a:hlink>
      <a:folHlink>
        <a:srgbClr val="1E438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SS presentation template" id="{93ABE7F0-7367-4077-A226-E03F8164D78E}" vid="{87263D08-5539-463E-A2DC-C92B287D8C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1212DA340F5F4688FCE7B1F32A5062" ma:contentTypeVersion="2" ma:contentTypeDescription="Create a new document." ma:contentTypeScope="" ma:versionID="abfaa07da58d8a8d45de59108babcb4b">
  <xsd:schema xmlns:xsd="http://www.w3.org/2001/XMLSchema" xmlns:xs="http://www.w3.org/2001/XMLSchema" xmlns:p="http://schemas.microsoft.com/office/2006/metadata/properties" xmlns:ns2="3920234c-fb0e-4fcb-8777-75dd1b2281e0" targetNamespace="http://schemas.microsoft.com/office/2006/metadata/properties" ma:root="true" ma:fieldsID="e16ed1f31c35c6daf23c6aadc48ec856" ns2:_="">
    <xsd:import namespace="3920234c-fb0e-4fcb-8777-75dd1b2281e0"/>
    <xsd:element name="properties">
      <xsd:complexType>
        <xsd:sequence>
          <xsd:element name="documentManagement">
            <xsd:complexType>
              <xsd:all>
                <xsd:element ref="ns2:Document_x0020_Type" minOccurs="0"/>
                <xsd:element ref="ns2:Organis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0234c-fb0e-4fcb-8777-75dd1b2281e0"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xsd:simpleType>
        <xsd:restriction base="dms:Choice">
          <xsd:enumeration value="Bank"/>
          <xsd:enumeration value="Best Practices"/>
          <xsd:enumeration value="Checklist"/>
          <xsd:enumeration value="FAQ"/>
          <xsd:enumeration value="Form/Template"/>
          <xsd:enumeration value="Guidance"/>
          <xsd:enumeration value="Journal"/>
          <xsd:enumeration value="Oracle"/>
          <xsd:enumeration value="Pack"/>
          <xsd:enumeration value="Photos"/>
          <xsd:enumeration value="Policy"/>
          <xsd:enumeration value="Procedure"/>
          <xsd:enumeration value="Schedule"/>
          <xsd:enumeration value="Staff Benefits"/>
          <xsd:enumeration value="User Guide"/>
        </xsd:restriction>
      </xsd:simpleType>
    </xsd:element>
    <xsd:element name="Organisation" ma:index="9" nillable="true" ma:displayName="Organisation" ma:format="Dropdown" ma:internalName="Organisation">
      <xsd:simpleType>
        <xsd:restriction base="dms:Choice">
          <xsd:enumeration value="CCC"/>
          <xsd:enumeration value="Fire and Rescue"/>
          <xsd:enumeration value="HDC"/>
          <xsd:enumeration value="LGSS"/>
          <xsd:enumeration value="NBC"/>
          <xsd:enumeration value="NCC"/>
          <xsd:enumeration value="NHFT"/>
          <xsd:enumeration value="NoCC"/>
          <xsd:enumeration value="OCS"/>
          <xsd:enumeration value="School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3920234c-fb0e-4fcb-8777-75dd1b2281e0">Form/Template</Document_x0020_Type>
    <Organisation xmlns="3920234c-fb0e-4fcb-8777-75dd1b2281e0">LGSS</Organis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AE21D9-CD15-4BFA-AAF9-A126DAED9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0234c-fb0e-4fcb-8777-75dd1b228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B153E0-0499-4F7F-93A0-5DD07200FE97}">
  <ds:schemaRefs>
    <ds:schemaRef ds:uri="http://www.w3.org/XML/1998/namespa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3920234c-fb0e-4fcb-8777-75dd1b2281e0"/>
  </ds:schemaRefs>
</ds:datastoreItem>
</file>

<file path=customXml/itemProps3.xml><?xml version="1.0" encoding="utf-8"?>
<ds:datastoreItem xmlns:ds="http://schemas.openxmlformats.org/officeDocument/2006/customXml" ds:itemID="{A9F81D8C-106C-409E-8C88-4B09818C3B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LGSS presentation template</Template>
  <TotalTime>1869</TotalTime>
  <Words>3472</Words>
  <Application>Microsoft Office PowerPoint</Application>
  <PresentationFormat>Widescreen</PresentationFormat>
  <Paragraphs>462</Paragraphs>
  <Slides>60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ＭＳ Ｐゴシック</vt:lpstr>
      <vt:lpstr>Arial</vt:lpstr>
      <vt:lpstr>Calibri</vt:lpstr>
      <vt:lpstr>Calibri Light</vt:lpstr>
      <vt:lpstr>Times New Roman</vt:lpstr>
      <vt:lpstr>LGSS</vt:lpstr>
      <vt:lpstr>Student Induction</vt:lpstr>
      <vt:lpstr>PowerPoint Presentation</vt:lpstr>
      <vt:lpstr>PowerPoint Presentation</vt:lpstr>
      <vt:lpstr>Learning Outcomes</vt:lpstr>
      <vt:lpstr>Group agreements</vt:lpstr>
      <vt:lpstr> Welcome and Introductions</vt:lpstr>
      <vt:lpstr>Day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vision for Adults Social Care in Northamptonshire</vt:lpstr>
      <vt:lpstr> To make this happen, we will work to a set of guiding principles which aim to put the person at the centre and to ensure that the support they receive can deliver the right outcomes and manage any risks appropriately. These principles are shown below:   </vt:lpstr>
      <vt:lpstr>Our Strategic Approach To meet our obligations under the Care Act 2014 we have developed a model which is ‘layered’. It is designed to ensure that people can get the right level and type of support, at the right time to help prevent, reduce or delay the need for ongoing support, and maximise people’s independence.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safe Journey!      Thank you and evaluation</vt:lpstr>
      <vt:lpstr>Day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safe Journey!      Thank you and evaluation</vt:lpstr>
      <vt:lpstr>End of placement reflective supervision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safe Journey!      Thank you and evaluation</vt:lpstr>
    </vt:vector>
  </TitlesOfParts>
  <Company>Northants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Forum</dc:title>
  <dc:creator>LIBebbington</dc:creator>
  <cp:lastModifiedBy>SLTownsend</cp:lastModifiedBy>
  <cp:revision>89</cp:revision>
  <dcterms:created xsi:type="dcterms:W3CDTF">2018-04-19T13:13:32Z</dcterms:created>
  <dcterms:modified xsi:type="dcterms:W3CDTF">2020-03-05T12:36:49Z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0x010100CC1212DA340F5F4688FCE7B1F32A5062</vt:lpwstr>
  </property>
</Properties>
</file>