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8" r:id="rId6"/>
    <p:sldId id="269" r:id="rId7"/>
    <p:sldId id="267" r:id="rId8"/>
    <p:sldId id="266" r:id="rId9"/>
    <p:sldId id="270" r:id="rId10"/>
    <p:sldId id="265"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F8DE0-6F62-404F-A3FC-5D2B428285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E2EA24E-814D-4D78-B907-D4C32A1CA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F4D130-3EBE-4789-8976-AC322B2AF7A5}"/>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5" name="Footer Placeholder 4">
            <a:extLst>
              <a:ext uri="{FF2B5EF4-FFF2-40B4-BE49-F238E27FC236}">
                <a16:creationId xmlns:a16="http://schemas.microsoft.com/office/drawing/2014/main" id="{EFD9B0F3-8037-4CA3-A642-1D94B7F88F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786C44-111B-48EB-9B61-103CCDF1747A}"/>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270490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1649-BEBF-4D8E-9E4D-C17D347C0A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F58A71-97E7-4C27-AF2F-8EA00C41E2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562391-94C4-4CEC-BEDF-2BA78E1461F3}"/>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5" name="Footer Placeholder 4">
            <a:extLst>
              <a:ext uri="{FF2B5EF4-FFF2-40B4-BE49-F238E27FC236}">
                <a16:creationId xmlns:a16="http://schemas.microsoft.com/office/drawing/2014/main" id="{3260C591-EB44-42D0-AEB1-3817C74E30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5D3E39-15A4-4509-8B04-8B26F995FB96}"/>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95172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46BE74-FD74-4848-AD2D-9D95EA2419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C00C86-A857-43D9-8916-4749BFA5DE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6708C7-7BF7-4882-BD33-DBF9FCAEF663}"/>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5" name="Footer Placeholder 4">
            <a:extLst>
              <a:ext uri="{FF2B5EF4-FFF2-40B4-BE49-F238E27FC236}">
                <a16:creationId xmlns:a16="http://schemas.microsoft.com/office/drawing/2014/main" id="{FE128665-8B03-483A-8575-947A15A718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0D4354-B24B-4010-ABF2-20D2FF126C32}"/>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222654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963AB-1216-462D-BA85-E9699616D3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48EBC0-85F5-423C-9A9E-44AFE8DB46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46E560-9E9F-46F7-8C46-374CAA81CF51}"/>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5" name="Footer Placeholder 4">
            <a:extLst>
              <a:ext uri="{FF2B5EF4-FFF2-40B4-BE49-F238E27FC236}">
                <a16:creationId xmlns:a16="http://schemas.microsoft.com/office/drawing/2014/main" id="{238BE9DB-4708-43A1-B976-F558E6144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258A1F-4E9D-45BA-AA44-CB29A415CBCD}"/>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38386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65F8F-7FD7-4537-AF50-5DC580721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E569B5-3842-45BF-A651-F1CCAF32F4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E24EE9-CD2B-4871-AC4A-ECEB5D35EA58}"/>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5" name="Footer Placeholder 4">
            <a:extLst>
              <a:ext uri="{FF2B5EF4-FFF2-40B4-BE49-F238E27FC236}">
                <a16:creationId xmlns:a16="http://schemas.microsoft.com/office/drawing/2014/main" id="{D135E745-6DAF-4678-BE6A-F1D670AE5A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45EEB4-4A8C-42E9-A776-A35A66951B7E}"/>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105251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6254-FA00-422C-A9E3-222331E2FF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8AD413-FE4A-4052-A156-8DF2B3BAF1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84EBC2-DCBC-484E-984C-BB9F0829DF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E23BA6-88F7-43D5-AF7C-21DD062FA46F}"/>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6" name="Footer Placeholder 5">
            <a:extLst>
              <a:ext uri="{FF2B5EF4-FFF2-40B4-BE49-F238E27FC236}">
                <a16:creationId xmlns:a16="http://schemas.microsoft.com/office/drawing/2014/main" id="{6A14C86E-4D72-49D4-A05F-0924D9B317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24591E-61C5-403C-B927-D37C2E5B154F}"/>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5821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7C92-0E16-464B-915C-D5865B0B7B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3F4E8B-8A1D-46E1-8E80-98EF002F6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1DF93A-DF11-4DE3-9E1C-65A0125CDF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BFEF02-388B-4954-8296-9E2E1388E6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A2AC5B-E92F-4459-9EB5-34E61D300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F37C7A-5C7B-4B5C-A818-6963987A864D}"/>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8" name="Footer Placeholder 7">
            <a:extLst>
              <a:ext uri="{FF2B5EF4-FFF2-40B4-BE49-F238E27FC236}">
                <a16:creationId xmlns:a16="http://schemas.microsoft.com/office/drawing/2014/main" id="{05716E75-4A86-4282-9BDE-CDACD6C7E8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496564-C828-4D47-A27D-F2C23FEE670A}"/>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261813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80B2-13A8-48B7-AC74-FBE6C1B7D29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1CC7CF-49D0-4624-B84F-DE4662864754}"/>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4" name="Footer Placeholder 3">
            <a:extLst>
              <a:ext uri="{FF2B5EF4-FFF2-40B4-BE49-F238E27FC236}">
                <a16:creationId xmlns:a16="http://schemas.microsoft.com/office/drawing/2014/main" id="{0387F1D5-6873-4D20-BBD7-2A55D13AA1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C820D9-C991-4DD4-820F-B54E3D9F71BA}"/>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157213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EA2371-6744-45C7-A4E2-8F20B03D6236}"/>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3" name="Footer Placeholder 2">
            <a:extLst>
              <a:ext uri="{FF2B5EF4-FFF2-40B4-BE49-F238E27FC236}">
                <a16:creationId xmlns:a16="http://schemas.microsoft.com/office/drawing/2014/main" id="{ED296052-4575-43C1-B8F9-5D13665B6F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B9C7AE-A322-4A81-B57F-B808E7A90DCF}"/>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171050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E796A-6319-425B-9504-66DE178575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442E21-5153-41B4-8214-F034D06198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112EEB-D54A-486A-9C4E-DEF524A38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F5395-36DB-46B1-A1F5-A2BF9146F70B}"/>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6" name="Footer Placeholder 5">
            <a:extLst>
              <a:ext uri="{FF2B5EF4-FFF2-40B4-BE49-F238E27FC236}">
                <a16:creationId xmlns:a16="http://schemas.microsoft.com/office/drawing/2014/main" id="{BAF03A7A-9723-403F-A660-2784280936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0E6403-C2D6-41CD-A26B-048D50ABC619}"/>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155027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34A0-45C7-4AB8-9C6C-2BB13312C3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747074-E93E-4FE8-94F4-489D46CCD0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44320B-183A-4468-97D5-74C2C8735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1F13B-9D11-41A0-8EBF-D652FD30480B}"/>
              </a:ext>
            </a:extLst>
          </p:cNvPr>
          <p:cNvSpPr>
            <a:spLocks noGrp="1"/>
          </p:cNvSpPr>
          <p:nvPr>
            <p:ph type="dt" sz="half" idx="10"/>
          </p:nvPr>
        </p:nvSpPr>
        <p:spPr/>
        <p:txBody>
          <a:bodyPr/>
          <a:lstStyle/>
          <a:p>
            <a:fld id="{172558B0-AE9A-4FD8-90B8-337CFDDAFBEF}" type="datetimeFigureOut">
              <a:rPr lang="en-GB" smtClean="0"/>
              <a:t>26/02/2021</a:t>
            </a:fld>
            <a:endParaRPr lang="en-GB"/>
          </a:p>
        </p:txBody>
      </p:sp>
      <p:sp>
        <p:nvSpPr>
          <p:cNvPr id="6" name="Footer Placeholder 5">
            <a:extLst>
              <a:ext uri="{FF2B5EF4-FFF2-40B4-BE49-F238E27FC236}">
                <a16:creationId xmlns:a16="http://schemas.microsoft.com/office/drawing/2014/main" id="{7AAE382F-DE16-4860-964B-AD4BB80EFB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EA71CB-4C88-40A5-9A94-BC503D66B1A8}"/>
              </a:ext>
            </a:extLst>
          </p:cNvPr>
          <p:cNvSpPr>
            <a:spLocks noGrp="1"/>
          </p:cNvSpPr>
          <p:nvPr>
            <p:ph type="sldNum" sz="quarter" idx="12"/>
          </p:nvPr>
        </p:nvSpPr>
        <p:spPr/>
        <p:txBody>
          <a:bodyPr/>
          <a:lstStyle/>
          <a:p>
            <a:fld id="{38705E1D-6C5D-41E5-AA25-CCC7ADC787D0}" type="slidenum">
              <a:rPr lang="en-GB" smtClean="0"/>
              <a:t>‹#›</a:t>
            </a:fld>
            <a:endParaRPr lang="en-GB"/>
          </a:p>
        </p:txBody>
      </p:sp>
    </p:spTree>
    <p:extLst>
      <p:ext uri="{BB962C8B-B14F-4D97-AF65-F5344CB8AC3E}">
        <p14:creationId xmlns:p14="http://schemas.microsoft.com/office/powerpoint/2010/main" val="131792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B4FDBD-1C22-4889-A4E5-BB3E8F3ED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446BC9-6B58-4727-8893-1052C2B214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669519-BEAB-418D-BBB2-315A19C5D0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558B0-AE9A-4FD8-90B8-337CFDDAFBEF}" type="datetimeFigureOut">
              <a:rPr lang="en-GB" smtClean="0"/>
              <a:t>26/02/2021</a:t>
            </a:fld>
            <a:endParaRPr lang="en-GB"/>
          </a:p>
        </p:txBody>
      </p:sp>
      <p:sp>
        <p:nvSpPr>
          <p:cNvPr id="5" name="Footer Placeholder 4">
            <a:extLst>
              <a:ext uri="{FF2B5EF4-FFF2-40B4-BE49-F238E27FC236}">
                <a16:creationId xmlns:a16="http://schemas.microsoft.com/office/drawing/2014/main" id="{2F65DD23-A6DF-4CD2-A5E1-D8AE5A798E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D13A418-A878-4A7B-863C-FB90E87647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05E1D-6C5D-41E5-AA25-CCC7ADC787D0}" type="slidenum">
              <a:rPr lang="en-GB" smtClean="0"/>
              <a:t>‹#›</a:t>
            </a:fld>
            <a:endParaRPr lang="en-GB"/>
          </a:p>
        </p:txBody>
      </p:sp>
    </p:spTree>
    <p:extLst>
      <p:ext uri="{BB962C8B-B14F-4D97-AF65-F5344CB8AC3E}">
        <p14:creationId xmlns:p14="http://schemas.microsoft.com/office/powerpoint/2010/main" val="2157202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DPO@wirral.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irralchildcare.proceduresonlin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co.org.uk/for-organisations/guide-to-data-protection/guide-to-the-general-data-protection-regulation-gdpr/exemptions/#ex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20AEB5B-DFC7-42B4-9FAA-6B95E01D0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5124" y="0"/>
            <a:ext cx="7476877" cy="6858000"/>
          </a:xfrm>
          <a:custGeom>
            <a:avLst/>
            <a:gdLst>
              <a:gd name="connsiteX0" fmla="*/ 637332 w 7476877"/>
              <a:gd name="connsiteY0" fmla="*/ 4332728 h 6858000"/>
              <a:gd name="connsiteX1" fmla="*/ 1576347 w 7476877"/>
              <a:gd name="connsiteY1" fmla="*/ 4332728 h 6858000"/>
              <a:gd name="connsiteX2" fmla="*/ 1720345 w 7476877"/>
              <a:gd name="connsiteY2" fmla="*/ 4419228 h 6858000"/>
              <a:gd name="connsiteX3" fmla="*/ 2190864 w 7476877"/>
              <a:gd name="connsiteY3" fmla="*/ 5245095 h 6858000"/>
              <a:gd name="connsiteX4" fmla="*/ 2190864 w 7476877"/>
              <a:gd name="connsiteY4" fmla="*/ 5413976 h 6858000"/>
              <a:gd name="connsiteX5" fmla="*/ 1720345 w 7476877"/>
              <a:gd name="connsiteY5" fmla="*/ 6239844 h 6858000"/>
              <a:gd name="connsiteX6" fmla="*/ 1576347 w 7476877"/>
              <a:gd name="connsiteY6" fmla="*/ 6326343 h 6858000"/>
              <a:gd name="connsiteX7" fmla="*/ 637332 w 7476877"/>
              <a:gd name="connsiteY7" fmla="*/ 6326343 h 6858000"/>
              <a:gd name="connsiteX8" fmla="*/ 491309 w 7476877"/>
              <a:gd name="connsiteY8" fmla="*/ 6239844 h 6858000"/>
              <a:gd name="connsiteX9" fmla="*/ 22817 w 7476877"/>
              <a:gd name="connsiteY9" fmla="*/ 5413976 h 6858000"/>
              <a:gd name="connsiteX10" fmla="*/ 22817 w 7476877"/>
              <a:gd name="connsiteY10" fmla="*/ 5245095 h 6858000"/>
              <a:gd name="connsiteX11" fmla="*/ 491309 w 7476877"/>
              <a:gd name="connsiteY11" fmla="*/ 4419228 h 6858000"/>
              <a:gd name="connsiteX12" fmla="*/ 637332 w 7476877"/>
              <a:gd name="connsiteY12" fmla="*/ 4332728 h 6858000"/>
              <a:gd name="connsiteX13" fmla="*/ 3853980 w 7476877"/>
              <a:gd name="connsiteY13" fmla="*/ 0 h 6858000"/>
              <a:gd name="connsiteX14" fmla="*/ 5043644 w 7476877"/>
              <a:gd name="connsiteY14" fmla="*/ 0 h 6858000"/>
              <a:gd name="connsiteX15" fmla="*/ 5083740 w 7476877"/>
              <a:gd name="connsiteY15" fmla="*/ 70378 h 6858000"/>
              <a:gd name="connsiteX16" fmla="*/ 5225307 w 7476877"/>
              <a:gd name="connsiteY16" fmla="*/ 318859 h 6858000"/>
              <a:gd name="connsiteX17" fmla="*/ 5225307 w 7476877"/>
              <a:gd name="connsiteY17" fmla="*/ 577503 h 6858000"/>
              <a:gd name="connsiteX18" fmla="*/ 4504695 w 7476877"/>
              <a:gd name="connsiteY18" fmla="*/ 1842337 h 6858000"/>
              <a:gd name="connsiteX19" fmla="*/ 4284162 w 7476877"/>
              <a:gd name="connsiteY19" fmla="*/ 1974811 h 6858000"/>
              <a:gd name="connsiteX20" fmla="*/ 2846045 w 7476877"/>
              <a:gd name="connsiteY20" fmla="*/ 1974811 h 6858000"/>
              <a:gd name="connsiteX21" fmla="*/ 2778342 w 7476877"/>
              <a:gd name="connsiteY21" fmla="*/ 1965645 h 6858000"/>
              <a:gd name="connsiteX22" fmla="*/ 2731777 w 7476877"/>
              <a:gd name="connsiteY22" fmla="*/ 1945746 h 6858000"/>
              <a:gd name="connsiteX23" fmla="*/ 2760233 w 7476877"/>
              <a:gd name="connsiteY23" fmla="*/ 1895581 h 6858000"/>
              <a:gd name="connsiteX24" fmla="*/ 3768459 w 7476877"/>
              <a:gd name="connsiteY24" fmla="*/ 118263 h 6858000"/>
              <a:gd name="connsiteX25" fmla="*/ 3819932 w 7476877"/>
              <a:gd name="connsiteY25" fmla="*/ 39732 h 6858000"/>
              <a:gd name="connsiteX26" fmla="*/ 1880237 w 7476877"/>
              <a:gd name="connsiteY26" fmla="*/ 0 h 6858000"/>
              <a:gd name="connsiteX27" fmla="*/ 2102124 w 7476877"/>
              <a:gd name="connsiteY27" fmla="*/ 0 h 6858000"/>
              <a:gd name="connsiteX28" fmla="*/ 2086946 w 7476877"/>
              <a:gd name="connsiteY28" fmla="*/ 26756 h 6858000"/>
              <a:gd name="connsiteX29" fmla="*/ 1911773 w 7476877"/>
              <a:gd name="connsiteY29" fmla="*/ 335552 h 6858000"/>
              <a:gd name="connsiteX30" fmla="*/ 1911773 w 7476877"/>
              <a:gd name="connsiteY30" fmla="*/ 594199 h 6858000"/>
              <a:gd name="connsiteX31" fmla="*/ 2629280 w 7476877"/>
              <a:gd name="connsiteY31" fmla="*/ 1859030 h 6858000"/>
              <a:gd name="connsiteX32" fmla="*/ 2723627 w 7476877"/>
              <a:gd name="connsiteY32" fmla="*/ 1956020 h 6858000"/>
              <a:gd name="connsiteX33" fmla="*/ 2734544 w 7476877"/>
              <a:gd name="connsiteY33" fmla="*/ 1960685 h 6858000"/>
              <a:gd name="connsiteX34" fmla="*/ 2676021 w 7476877"/>
              <a:gd name="connsiteY34" fmla="*/ 2063851 h 6858000"/>
              <a:gd name="connsiteX35" fmla="*/ 2632495 w 7476877"/>
              <a:gd name="connsiteY35" fmla="*/ 2140578 h 6858000"/>
              <a:gd name="connsiteX36" fmla="*/ 2677641 w 7476877"/>
              <a:gd name="connsiteY36" fmla="*/ 2159871 h 6858000"/>
              <a:gd name="connsiteX37" fmla="*/ 2754009 w 7476877"/>
              <a:gd name="connsiteY37" fmla="*/ 2170210 h 6858000"/>
              <a:gd name="connsiteX38" fmla="*/ 4376198 w 7476877"/>
              <a:gd name="connsiteY38" fmla="*/ 2170210 h 6858000"/>
              <a:gd name="connsiteX39" fmla="*/ 4624956 w 7476877"/>
              <a:gd name="connsiteY39" fmla="*/ 2020780 h 6858000"/>
              <a:gd name="connsiteX40" fmla="*/ 5437803 w 7476877"/>
              <a:gd name="connsiteY40" fmla="*/ 594055 h 6858000"/>
              <a:gd name="connsiteX41" fmla="*/ 5437803 w 7476877"/>
              <a:gd name="connsiteY41" fmla="*/ 302307 h 6858000"/>
              <a:gd name="connsiteX42" fmla="*/ 5294722 w 7476877"/>
              <a:gd name="connsiteY42" fmla="*/ 51168 h 6858000"/>
              <a:gd name="connsiteX43" fmla="*/ 5265570 w 7476877"/>
              <a:gd name="connsiteY43" fmla="*/ 0 h 6858000"/>
              <a:gd name="connsiteX44" fmla="*/ 7476877 w 7476877"/>
              <a:gd name="connsiteY44" fmla="*/ 0 h 6858000"/>
              <a:gd name="connsiteX45" fmla="*/ 7476877 w 7476877"/>
              <a:gd name="connsiteY45" fmla="*/ 6858000 h 6858000"/>
              <a:gd name="connsiteX46" fmla="*/ 3343303 w 7476877"/>
              <a:gd name="connsiteY46" fmla="*/ 6858000 h 6858000"/>
              <a:gd name="connsiteX47" fmla="*/ 3297958 w 7476877"/>
              <a:gd name="connsiteY47" fmla="*/ 6778065 h 6858000"/>
              <a:gd name="connsiteX48" fmla="*/ 1841286 w 7476877"/>
              <a:gd name="connsiteY48" fmla="*/ 4210218 h 6858000"/>
              <a:gd name="connsiteX49" fmla="*/ 1841286 w 7476877"/>
              <a:gd name="connsiteY49" fmla="*/ 3515516 h 6858000"/>
              <a:gd name="connsiteX50" fmla="*/ 2556859 w 7476877"/>
              <a:gd name="connsiteY50" fmla="*/ 2254092 h 6858000"/>
              <a:gd name="connsiteX51" fmla="*/ 2617166 w 7476877"/>
              <a:gd name="connsiteY51" fmla="*/ 2147787 h 6858000"/>
              <a:gd name="connsiteX52" fmla="*/ 2615044 w 7476877"/>
              <a:gd name="connsiteY52" fmla="*/ 2146880 h 6858000"/>
              <a:gd name="connsiteX53" fmla="*/ 2508620 w 7476877"/>
              <a:gd name="connsiteY53" fmla="*/ 2037473 h 6858000"/>
              <a:gd name="connsiteX54" fmla="*/ 1699276 w 7476877"/>
              <a:gd name="connsiteY54" fmla="*/ 610749 h 6858000"/>
              <a:gd name="connsiteX55" fmla="*/ 1699276 w 7476877"/>
              <a:gd name="connsiteY55" fmla="*/ 319000 h 6858000"/>
              <a:gd name="connsiteX56" fmla="*/ 1843322 w 7476877"/>
              <a:gd name="connsiteY56" fmla="*/ 650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476877" h="685800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B6E32A-3455-4821-B478-6ADA7F732A8C}"/>
              </a:ext>
            </a:extLst>
          </p:cNvPr>
          <p:cNvSpPr>
            <a:spLocks noGrp="1"/>
          </p:cNvSpPr>
          <p:nvPr>
            <p:ph type="ctrTitle"/>
          </p:nvPr>
        </p:nvSpPr>
        <p:spPr>
          <a:xfrm>
            <a:off x="0" y="1408462"/>
            <a:ext cx="7157109" cy="2641781"/>
          </a:xfrm>
        </p:spPr>
        <p:txBody>
          <a:bodyPr anchor="t">
            <a:normAutofit fontScale="90000"/>
          </a:bodyPr>
          <a:lstStyle/>
          <a:p>
            <a:pPr algn="l"/>
            <a:r>
              <a:rPr lang="en-GB" sz="4900" b="1" dirty="0">
                <a:effectLst/>
                <a:latin typeface="+mn-lt"/>
                <a:ea typeface="Calibri" panose="020F0502020204030204" pitchFamily="34" charset="0"/>
                <a:cs typeface="Times New Roman" panose="02020603050405020304" pitchFamily="18" charset="0"/>
              </a:rPr>
              <a:t>SUBJECT ACCESS REQUESTS (DATA PROTECTION ACT 2018)</a:t>
            </a:r>
            <a:br>
              <a:rPr lang="en-GB" sz="1800" dirty="0">
                <a:effectLst/>
                <a:latin typeface="+mn-lt"/>
                <a:ea typeface="Calibri" panose="020F0502020204030204" pitchFamily="34" charset="0"/>
                <a:cs typeface="Times New Roman" panose="02020603050405020304" pitchFamily="18" charset="0"/>
              </a:rPr>
            </a:br>
            <a:endParaRPr lang="en-GB" sz="7200" dirty="0">
              <a:latin typeface="+mn-lt"/>
            </a:endParaRPr>
          </a:p>
        </p:txBody>
      </p:sp>
      <p:sp>
        <p:nvSpPr>
          <p:cNvPr id="3" name="Subtitle 2">
            <a:extLst>
              <a:ext uri="{FF2B5EF4-FFF2-40B4-BE49-F238E27FC236}">
                <a16:creationId xmlns:a16="http://schemas.microsoft.com/office/drawing/2014/main" id="{4B82F870-06CE-44FF-98F4-3863FC47EB00}"/>
              </a:ext>
            </a:extLst>
          </p:cNvPr>
          <p:cNvSpPr>
            <a:spLocks noGrp="1"/>
          </p:cNvSpPr>
          <p:nvPr>
            <p:ph type="subTitle" idx="1"/>
          </p:nvPr>
        </p:nvSpPr>
        <p:spPr>
          <a:xfrm>
            <a:off x="0" y="2366951"/>
            <a:ext cx="5989727" cy="1683292"/>
          </a:xfrm>
        </p:spPr>
        <p:txBody>
          <a:bodyPr anchor="b">
            <a:normAutofit fontScale="85000" lnSpcReduction="20000"/>
          </a:bodyPr>
          <a:lstStyle/>
          <a:p>
            <a:pPr algn="l"/>
            <a:endParaRPr lang="en-GB" sz="3600" b="1" dirty="0">
              <a:effectLst/>
              <a:ea typeface="Calibri" panose="020F0502020204030204" pitchFamily="34" charset="0"/>
              <a:cs typeface="Aharoni" panose="02010803020104030203" pitchFamily="2" charset="-79"/>
            </a:endParaRPr>
          </a:p>
          <a:p>
            <a:pPr algn="l"/>
            <a:endParaRPr lang="en-GB" sz="3600" b="1" dirty="0">
              <a:effectLst/>
              <a:ea typeface="Calibri" panose="020F0502020204030204" pitchFamily="34" charset="0"/>
              <a:cs typeface="Aharoni" panose="02010803020104030203" pitchFamily="2" charset="-79"/>
            </a:endParaRPr>
          </a:p>
          <a:p>
            <a:pPr algn="l"/>
            <a:r>
              <a:rPr lang="en-GB" sz="3600" b="1" dirty="0">
                <a:effectLst/>
                <a:ea typeface="Calibri" panose="020F0502020204030204" pitchFamily="34" charset="0"/>
                <a:cs typeface="Aharoni" panose="02010803020104030203" pitchFamily="2" charset="-79"/>
              </a:rPr>
              <a:t>Guidance for Social Workers in Children’s Services</a:t>
            </a:r>
            <a:endParaRPr lang="en-GB" sz="3600" dirty="0">
              <a:effectLst/>
              <a:ea typeface="Calibri" panose="020F0502020204030204" pitchFamily="34" charset="0"/>
              <a:cs typeface="Aharoni" panose="02010803020104030203" pitchFamily="2" charset="-79"/>
            </a:endParaRPr>
          </a:p>
          <a:p>
            <a:pPr algn="l"/>
            <a:endParaRPr lang="en-GB" dirty="0"/>
          </a:p>
        </p:txBody>
      </p:sp>
      <p:grpSp>
        <p:nvGrpSpPr>
          <p:cNvPr id="12" name="Group 11">
            <a:extLst>
              <a:ext uri="{FF2B5EF4-FFF2-40B4-BE49-F238E27FC236}">
                <a16:creationId xmlns:a16="http://schemas.microsoft.com/office/drawing/2014/main" id="{64B93721-934F-4F1E-A868-0B2BA110D3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1960" y="561256"/>
            <a:ext cx="1128382" cy="847206"/>
            <a:chOff x="7393391" y="1075612"/>
            <a:chExt cx="1128382" cy="847206"/>
          </a:xfrm>
        </p:grpSpPr>
        <p:sp>
          <p:nvSpPr>
            <p:cNvPr id="13" name="Freeform 5">
              <a:extLst>
                <a:ext uri="{FF2B5EF4-FFF2-40B4-BE49-F238E27FC236}">
                  <a16:creationId xmlns:a16="http://schemas.microsoft.com/office/drawing/2014/main" id="{99494AF8-52DE-4016-B1B9-5D16974BAE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3391"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C27115E3-8DBD-460F-8EAD-44E1261741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1281"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3">
            <a:extLst>
              <a:ext uri="{FF2B5EF4-FFF2-40B4-BE49-F238E27FC236}">
                <a16:creationId xmlns:a16="http://schemas.microsoft.com/office/drawing/2014/main" id="{846B772E-D5E5-40EB-9A2A-5B51C4A5ADC2}"/>
              </a:ext>
            </a:extLst>
          </p:cNvPr>
          <p:cNvPicPr>
            <a:picLocks noChangeAspect="1"/>
          </p:cNvPicPr>
          <p:nvPr/>
        </p:nvPicPr>
        <p:blipFill>
          <a:blip r:embed="rId2"/>
          <a:stretch>
            <a:fillRect/>
          </a:stretch>
        </p:blipFill>
        <p:spPr>
          <a:xfrm>
            <a:off x="106273" y="6296744"/>
            <a:ext cx="2377646" cy="396274"/>
          </a:xfrm>
          <a:prstGeom prst="rect">
            <a:avLst/>
          </a:prstGeom>
        </p:spPr>
      </p:pic>
    </p:spTree>
    <p:extLst>
      <p:ext uri="{BB962C8B-B14F-4D97-AF65-F5344CB8AC3E}">
        <p14:creationId xmlns:p14="http://schemas.microsoft.com/office/powerpoint/2010/main" val="3056145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224018" y="120626"/>
            <a:ext cx="7955466" cy="1461778"/>
          </a:xfrm>
        </p:spPr>
        <p:txBody>
          <a:bodyPr>
            <a:normAutofit/>
          </a:bodyPr>
          <a:lstStyle/>
          <a:p>
            <a:r>
              <a:rPr lang="en-GB" sz="4800" b="1" dirty="0">
                <a:effectLst/>
                <a:latin typeface="+mn-lt"/>
                <a:ea typeface="Calibri" panose="020F0502020204030204" pitchFamily="34" charset="0"/>
                <a:cs typeface="Times New Roman" panose="02020603050405020304" pitchFamily="18" charset="0"/>
              </a:rPr>
              <a:t>How to supply the information</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4800" b="1" dirty="0"/>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224018" y="874901"/>
            <a:ext cx="5286352" cy="5557341"/>
          </a:xfrm>
        </p:spPr>
        <p:txBody>
          <a:bodyPr>
            <a:noAutofit/>
          </a:bodyPr>
          <a:lstStyle/>
          <a:p>
            <a:pPr marL="0" indent="0" algn="just">
              <a:lnSpc>
                <a:spcPct val="107000"/>
              </a:lnSpc>
              <a:spcAft>
                <a:spcPts val="800"/>
              </a:spcAft>
              <a:buNone/>
            </a:pPr>
            <a:r>
              <a:rPr lang="en-GB" sz="2000" dirty="0">
                <a:effectLst/>
                <a:ea typeface="Calibri" panose="020F0502020204030204" pitchFamily="34" charset="0"/>
                <a:cs typeface="Times New Roman" panose="02020603050405020304" pitchFamily="18" charset="0"/>
              </a:rPr>
              <a:t>Try to establish if there is a specific document or time period that the requester is seeking- this could hugely reduce the scope of the request and therefore the work required to complete it.</a:t>
            </a:r>
            <a:endParaRPr lang="en-GB" sz="2000" dirty="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2000" dirty="0">
                <a:effectLst/>
                <a:ea typeface="Calibri" panose="020F0502020204030204" pitchFamily="34" charset="0"/>
                <a:cs typeface="Times New Roman" panose="02020603050405020304" pitchFamily="18" charset="0"/>
              </a:rPr>
              <a:t>It’s usually easier to condense the personal data rather than supplying documents that are largely redacted. Ways to consider could be to cut and paste relevant aspects of personal information onto a word document, or providing a summary of what is recorded.</a:t>
            </a:r>
          </a:p>
          <a:p>
            <a:pPr marL="0" indent="0" algn="just">
              <a:lnSpc>
                <a:spcPct val="107000"/>
              </a:lnSpc>
              <a:spcAft>
                <a:spcPts val="800"/>
              </a:spcAft>
              <a:buNone/>
            </a:pPr>
            <a:r>
              <a:rPr lang="en-GB" sz="2000" dirty="0">
                <a:ea typeface="Calibri" panose="020F0502020204030204" pitchFamily="34" charset="0"/>
                <a:cs typeface="Times New Roman" panose="02020603050405020304" pitchFamily="18" charset="0"/>
              </a:rPr>
              <a:t>Keep a copy of the original documents and the final SAR and provide copies of both to Cath Davies, Data Protection Co-ordinator for recording. This was an outcome of the most recent Information Commissioner’s Office council audit.</a:t>
            </a: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789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
                                        <p:tgtEl>
                                          <p:spTgt spid="3">
                                            <p:txEl>
                                              <p:pRg st="0" end="0"/>
                                            </p:txEl>
                                          </p:spTgt>
                                        </p:tgtEl>
                                      </p:cBhvr>
                                    </p:animEffect>
                                    <p:anim calcmode="lin" valueType="num">
                                      <p:cBhvr>
                                        <p:cTn id="1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
                                        <p:tgtEl>
                                          <p:spTgt spid="3">
                                            <p:txEl>
                                              <p:pRg st="1" end="1"/>
                                            </p:txEl>
                                          </p:spTgt>
                                        </p:tgtEl>
                                      </p:cBhvr>
                                    </p:animEffect>
                                    <p:anim calcmode="lin" valueType="num">
                                      <p:cBhvr>
                                        <p:cTn id="22"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
                                        <p:tgtEl>
                                          <p:spTgt spid="3">
                                            <p:txEl>
                                              <p:pRg st="2" end="2"/>
                                            </p:txEl>
                                          </p:spTgt>
                                        </p:tgtEl>
                                      </p:cBhvr>
                                    </p:animEffect>
                                    <p:anim calcmode="lin" valueType="num">
                                      <p:cBhvr>
                                        <p:cTn id="29"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224018" y="345440"/>
            <a:ext cx="5286352" cy="5557341"/>
          </a:xfrm>
        </p:spPr>
        <p:txBody>
          <a:bodyPr>
            <a:noAutofit/>
          </a:bodyPr>
          <a:lstStyle/>
          <a:p>
            <a:pPr marL="0" indent="0" algn="just">
              <a:lnSpc>
                <a:spcPct val="107000"/>
              </a:lnSpc>
              <a:spcAft>
                <a:spcPts val="800"/>
              </a:spcAft>
              <a:buNone/>
            </a:pPr>
            <a:r>
              <a:rPr lang="en-GB" sz="2000" dirty="0">
                <a:ea typeface="Calibri" panose="020F0502020204030204" pitchFamily="34" charset="0"/>
                <a:cs typeface="Times New Roman" panose="02020603050405020304" pitchFamily="18" charset="0"/>
              </a:rPr>
              <a:t>The ICO is </a:t>
            </a:r>
            <a:r>
              <a:rPr lang="en-GB" sz="2000" dirty="0">
                <a:solidFill>
                  <a:srgbClr val="000000"/>
                </a:solidFill>
                <a:ea typeface="Calibri" panose="020F0502020204030204" pitchFamily="34" charset="0"/>
                <a:cs typeface="Calibri" panose="020F0502020204030204" pitchFamily="34" charset="0"/>
              </a:rPr>
              <a:t>the UK’s independent authority set up to uphold information rights in the public interest, promoting openness by public bodies and data privacy for individuals.</a:t>
            </a:r>
          </a:p>
          <a:p>
            <a:pPr marL="0" indent="0" algn="just">
              <a:lnSpc>
                <a:spcPct val="107000"/>
              </a:lnSpc>
              <a:spcAft>
                <a:spcPts val="800"/>
              </a:spcAft>
              <a:buNone/>
            </a:pPr>
            <a:r>
              <a:rPr lang="en-GB" sz="2000" dirty="0">
                <a:ea typeface="Calibri" panose="020F0502020204030204" pitchFamily="34" charset="0"/>
                <a:cs typeface="Times New Roman" panose="02020603050405020304" pitchFamily="18" charset="0"/>
              </a:rPr>
              <a:t>These principles should be applied whenever a document is being shared with families. For example, does the Single Assessment contain the personal information of a separated parent who has not provided their consent for the other parent to see it?</a:t>
            </a:r>
          </a:p>
          <a:p>
            <a:pPr marL="0" indent="0" algn="just">
              <a:lnSpc>
                <a:spcPct val="107000"/>
              </a:lnSpc>
              <a:spcAft>
                <a:spcPts val="800"/>
              </a:spcAft>
              <a:buNone/>
            </a:pPr>
            <a:r>
              <a:rPr lang="en-GB" sz="2000" dirty="0">
                <a:ea typeface="Calibri" panose="020F0502020204030204" pitchFamily="34" charset="0"/>
                <a:cs typeface="Times New Roman" panose="02020603050405020304" pitchFamily="18" charset="0"/>
              </a:rPr>
              <a:t>When in doubt, the council’s Data Protection Officer is Jane Corrin who should be available for advice. Jane can be contacted via email </a:t>
            </a:r>
            <a:r>
              <a:rPr lang="en-GB" sz="2000" u="sng" dirty="0">
                <a:solidFill>
                  <a:srgbClr val="0563C1"/>
                </a:solidFill>
                <a:ea typeface="Calibri" panose="020F0502020204030204" pitchFamily="34" charset="0"/>
                <a:cs typeface="Times New Roman" panose="02020603050405020304" pitchFamily="18" charset="0"/>
                <a:hlinkClick r:id="rId2"/>
              </a:rPr>
              <a:t>DPO@wirral.gov.uk</a:t>
            </a:r>
            <a:endParaRPr lang="en-GB"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634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628694" y="211188"/>
            <a:ext cx="5362526" cy="1461778"/>
          </a:xfrm>
        </p:spPr>
        <p:txBody>
          <a:bodyPr>
            <a:normAutofit/>
          </a:bodyPr>
          <a:lstStyle/>
          <a:p>
            <a:r>
              <a:rPr lang="en-GB" sz="4800" b="1" dirty="0">
                <a:latin typeface="+mn-lt"/>
              </a:rPr>
              <a:t>Introduction</a:t>
            </a:r>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635661" y="1311610"/>
            <a:ext cx="5815651" cy="4550980"/>
          </a:xfrm>
        </p:spPr>
        <p:txBody>
          <a:bodyPr>
            <a:noAutofit/>
          </a:bodyPr>
          <a:lstStyle/>
          <a:p>
            <a:pPr marL="0" indent="0" algn="just">
              <a:lnSpc>
                <a:spcPct val="107000"/>
              </a:lnSpc>
              <a:spcAft>
                <a:spcPts val="800"/>
              </a:spcAft>
              <a:buNone/>
            </a:pPr>
            <a:r>
              <a:rPr lang="en-GB" sz="2200" dirty="0">
                <a:effectLst/>
                <a:ea typeface="Calibri" panose="020F0502020204030204" pitchFamily="34" charset="0"/>
                <a:cs typeface="Times New Roman" panose="02020603050405020304" pitchFamily="18" charset="0"/>
              </a:rPr>
              <a:t>The Department’s current procedure is that when a case is active the allocated social worker is responsible for processing the Subject Access Request (SAR). The Department’s “Access To Records” policy and procedure is available to view online at:</a:t>
            </a:r>
          </a:p>
          <a:p>
            <a:pPr marL="0" indent="0" algn="just">
              <a:lnSpc>
                <a:spcPct val="107000"/>
              </a:lnSpc>
              <a:spcBef>
                <a:spcPts val="0"/>
              </a:spcBef>
              <a:spcAft>
                <a:spcPts val="800"/>
              </a:spcAft>
              <a:buNone/>
            </a:pPr>
            <a:r>
              <a:rPr lang="en-GB" sz="2200" u="sng" dirty="0">
                <a:solidFill>
                  <a:srgbClr val="0563C1"/>
                </a:solidFill>
                <a:effectLst/>
                <a:ea typeface="Calibri" panose="020F0502020204030204" pitchFamily="34" charset="0"/>
                <a:cs typeface="Times New Roman" panose="02020603050405020304" pitchFamily="18" charset="0"/>
                <a:hlinkClick r:id="rId2"/>
              </a:rPr>
              <a:t>http://wirralchildcare.proceduresonline.com</a:t>
            </a:r>
            <a:r>
              <a:rPr lang="en-GB" sz="2200" dirty="0">
                <a:effectLst/>
                <a:ea typeface="Calibri" panose="020F0502020204030204" pitchFamily="34" charset="0"/>
                <a:cs typeface="Times New Roman" panose="02020603050405020304" pitchFamily="18" charset="0"/>
              </a:rPr>
              <a:t> </a:t>
            </a:r>
          </a:p>
          <a:p>
            <a:pPr marL="0" indent="0" algn="just">
              <a:lnSpc>
                <a:spcPct val="107000"/>
              </a:lnSpc>
              <a:spcAft>
                <a:spcPts val="800"/>
              </a:spcAft>
              <a:buNone/>
            </a:pPr>
            <a:endParaRPr lang="en-GB" sz="22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GB" sz="2200" dirty="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2200" dirty="0">
                <a:effectLst/>
                <a:ea typeface="Calibri" panose="020F0502020204030204" pitchFamily="34" charset="0"/>
                <a:cs typeface="Times New Roman" panose="02020603050405020304" pitchFamily="18" charset="0"/>
              </a:rPr>
              <a:t>The purpose of this guidance is to supplement the Department’s existing procedure. </a:t>
            </a:r>
          </a:p>
        </p:txBody>
      </p:sp>
    </p:spTree>
    <p:extLst>
      <p:ext uri="{BB962C8B-B14F-4D97-AF65-F5344CB8AC3E}">
        <p14:creationId xmlns:p14="http://schemas.microsoft.com/office/powerpoint/2010/main" val="190706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496824" y="277803"/>
            <a:ext cx="5362526" cy="1461778"/>
          </a:xfrm>
        </p:spPr>
        <p:txBody>
          <a:bodyPr>
            <a:normAutofit/>
          </a:bodyPr>
          <a:lstStyle/>
          <a:p>
            <a:r>
              <a:rPr lang="en-GB" sz="4800" b="1" dirty="0">
                <a:effectLst/>
                <a:latin typeface="+mn-lt"/>
                <a:ea typeface="Calibri" panose="020F0502020204030204" pitchFamily="34" charset="0"/>
                <a:cs typeface="Times New Roman" panose="02020603050405020304" pitchFamily="18" charset="0"/>
              </a:rPr>
              <a:t>What is a SAR?</a:t>
            </a:r>
            <a:endParaRPr lang="en-GB" sz="4800" b="1" dirty="0">
              <a:latin typeface="+mn-lt"/>
            </a:endParaRPr>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496824" y="1943352"/>
            <a:ext cx="6048332" cy="3792746"/>
          </a:xfrm>
        </p:spPr>
        <p:txBody>
          <a:bodyPr>
            <a:normAutofit/>
          </a:bodyPr>
          <a:lstStyle/>
          <a:p>
            <a:pPr marL="0" indent="0" algn="just">
              <a:lnSpc>
                <a:spcPct val="107000"/>
              </a:lnSpc>
              <a:spcAft>
                <a:spcPts val="800"/>
              </a:spcAft>
              <a:buNone/>
            </a:pPr>
            <a:r>
              <a:rPr lang="en-GB" sz="2200" dirty="0">
                <a:effectLst/>
                <a:ea typeface="Calibri" panose="020F0502020204030204" pitchFamily="34" charset="0"/>
                <a:cs typeface="Times New Roman" panose="02020603050405020304" pitchFamily="18" charset="0"/>
              </a:rPr>
              <a:t>A SAR is a request made by or on behalf of an individual for sight of the information that they are entitled to under Article 15 of the General Data Protection Regulations. Essentially, this is a request for sight of the individual’s personal information held by children’s social care.</a:t>
            </a: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79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272143" y="132861"/>
            <a:ext cx="7641772" cy="1461778"/>
          </a:xfrm>
        </p:spPr>
        <p:txBody>
          <a:bodyPr>
            <a:normAutofit fontScale="90000"/>
          </a:bodyPr>
          <a:lstStyle/>
          <a:p>
            <a:r>
              <a:rPr lang="en-GB" sz="5300" b="1" dirty="0">
                <a:effectLst/>
                <a:latin typeface="+mn-lt"/>
                <a:ea typeface="Calibri" panose="020F0502020204030204" pitchFamily="34" charset="0"/>
                <a:cs typeface="Times New Roman" panose="02020603050405020304" pitchFamily="18" charset="0"/>
              </a:rPr>
              <a:t>How can a request be made?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4800" b="1" dirty="0"/>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272143" y="2133119"/>
            <a:ext cx="6317796" cy="1747275"/>
          </a:xfrm>
        </p:spPr>
        <p:txBody>
          <a:bodyPr>
            <a:normAutofit fontScale="92500" lnSpcReduction="20000"/>
          </a:bodyPr>
          <a:lstStyle/>
          <a:p>
            <a:pPr marL="0" indent="0" algn="just">
              <a:lnSpc>
                <a:spcPct val="107000"/>
              </a:lnSpc>
              <a:spcAft>
                <a:spcPts val="800"/>
              </a:spcAft>
              <a:buNone/>
            </a:pPr>
            <a:r>
              <a:rPr lang="en-GB" sz="2400" dirty="0">
                <a:effectLst/>
                <a:ea typeface="Calibri" panose="020F0502020204030204" pitchFamily="34" charset="0"/>
                <a:cs typeface="Times New Roman" panose="02020603050405020304" pitchFamily="18" charset="0"/>
              </a:rPr>
              <a:t>A request can be made to the Department in almost any format. This covers verbal requests and even those received via social media! All requests, regardless of how they have been received, must be acted on.</a:t>
            </a:r>
          </a:p>
          <a:p>
            <a:pPr marL="0" indent="0" algn="just">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031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496824" y="605963"/>
            <a:ext cx="7783846" cy="1647714"/>
          </a:xfrm>
        </p:spPr>
        <p:txBody>
          <a:bodyPr>
            <a:normAutofit fontScale="90000"/>
          </a:bodyPr>
          <a:lstStyle/>
          <a:p>
            <a:r>
              <a:rPr lang="en-GB" sz="5300" b="1" dirty="0">
                <a:effectLst/>
                <a:latin typeface="+mn-lt"/>
                <a:ea typeface="Calibri" panose="020F0502020204030204" pitchFamily="34" charset="0"/>
                <a:cs typeface="Times New Roman" panose="02020603050405020304" pitchFamily="18" charset="0"/>
              </a:rPr>
              <a:t>Requests for information about children and </a:t>
            </a:r>
            <a:br>
              <a:rPr lang="en-GB" sz="5300" b="1" dirty="0">
                <a:effectLst/>
                <a:latin typeface="+mn-lt"/>
                <a:ea typeface="Calibri" panose="020F0502020204030204" pitchFamily="34" charset="0"/>
                <a:cs typeface="Times New Roman" panose="02020603050405020304" pitchFamily="18" charset="0"/>
              </a:rPr>
            </a:br>
            <a:r>
              <a:rPr lang="en-GB" sz="5300" b="1" dirty="0">
                <a:effectLst/>
                <a:latin typeface="+mn-lt"/>
                <a:ea typeface="Calibri" panose="020F0502020204030204" pitchFamily="34" charset="0"/>
                <a:cs typeface="Times New Roman" panose="02020603050405020304" pitchFamily="18" charset="0"/>
              </a:rPr>
              <a:t>young people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4800" b="1" dirty="0"/>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496825" y="2253677"/>
            <a:ext cx="5013546" cy="4827844"/>
          </a:xfrm>
        </p:spPr>
        <p:txBody>
          <a:bodyPr>
            <a:normAutofit/>
          </a:bodyPr>
          <a:lstStyle/>
          <a:p>
            <a:pPr marL="0" indent="0" algn="just">
              <a:lnSpc>
                <a:spcPct val="107000"/>
              </a:lnSpc>
              <a:spcAft>
                <a:spcPts val="800"/>
              </a:spcAft>
              <a:buNone/>
            </a:pPr>
            <a:r>
              <a:rPr lang="en-GB" sz="2200" dirty="0">
                <a:effectLst/>
                <a:ea typeface="Calibri" panose="020F0502020204030204" pitchFamily="34" charset="0"/>
                <a:cs typeface="Times New Roman" panose="02020603050405020304" pitchFamily="18" charset="0"/>
              </a:rPr>
              <a:t>Even if a child is too young to understand what the request is, or if the requester holds Parental Responsibility for the child, the personal information belongs to the child. Where it is not felt to be in the best interest of the child to release their personal information to a third party, a “Best Interest” decision can be made not to release. </a:t>
            </a:r>
          </a:p>
          <a:p>
            <a:pPr marL="0" indent="0" algn="just">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66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496824" y="365125"/>
            <a:ext cx="5497576" cy="5897384"/>
          </a:xfrm>
        </p:spPr>
        <p:txBody>
          <a:bodyPr>
            <a:normAutofit/>
          </a:bodyPr>
          <a:lstStyle/>
          <a:p>
            <a:pPr marL="0" indent="0" algn="just">
              <a:lnSpc>
                <a:spcPct val="107000"/>
              </a:lnSpc>
              <a:spcAft>
                <a:spcPts val="800"/>
              </a:spcAft>
              <a:buNone/>
            </a:pPr>
            <a:r>
              <a:rPr lang="en-GB" sz="2200" dirty="0">
                <a:ea typeface="Calibri" panose="020F0502020204030204" pitchFamily="34" charset="0"/>
                <a:cs typeface="Times New Roman" panose="02020603050405020304" pitchFamily="18" charset="0"/>
              </a:rPr>
              <a:t>A child aged 12+ and considered competent can provide consent for a third party to access their personal information. Good practice would be to check the child is aware of all of the information that is being released to the third party.</a:t>
            </a:r>
          </a:p>
          <a:p>
            <a:pPr marL="0" indent="0" algn="just">
              <a:lnSpc>
                <a:spcPct val="107000"/>
              </a:lnSpc>
              <a:spcAft>
                <a:spcPts val="800"/>
              </a:spcAft>
              <a:buNone/>
            </a:pPr>
            <a:r>
              <a:rPr lang="en-GB" sz="2200" dirty="0">
                <a:ea typeface="Calibri" panose="020F0502020204030204" pitchFamily="34" charset="0"/>
                <a:cs typeface="Times New Roman" panose="02020603050405020304" pitchFamily="18" charset="0"/>
              </a:rPr>
              <a:t>The more sensitive the information, the more robust the social worker’s checks need to be that the child understands what is being released.</a:t>
            </a: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280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496824" y="437991"/>
            <a:ext cx="8304841" cy="1461778"/>
          </a:xfrm>
        </p:spPr>
        <p:txBody>
          <a:bodyPr>
            <a:normAutofit/>
          </a:bodyPr>
          <a:lstStyle/>
          <a:p>
            <a:r>
              <a:rPr lang="en-GB" sz="4800" b="1" dirty="0">
                <a:effectLst/>
                <a:latin typeface="+mn-lt"/>
                <a:ea typeface="Calibri" panose="020F0502020204030204" pitchFamily="34" charset="0"/>
                <a:cs typeface="Times New Roman" panose="02020603050405020304" pitchFamily="18" charset="0"/>
              </a:rPr>
              <a:t>Where is the personal information held?</a:t>
            </a:r>
            <a:endParaRPr lang="en-GB" sz="4800" b="1" dirty="0">
              <a:latin typeface="+mn-lt"/>
            </a:endParaRPr>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496824" y="2538047"/>
            <a:ext cx="5013546" cy="3894195"/>
          </a:xfrm>
        </p:spPr>
        <p:txBody>
          <a:bodyPr>
            <a:normAutofit/>
          </a:bodyPr>
          <a:lstStyle/>
          <a:p>
            <a:pPr marL="0" indent="0" algn="just">
              <a:lnSpc>
                <a:spcPct val="107000"/>
              </a:lnSpc>
              <a:spcAft>
                <a:spcPts val="800"/>
              </a:spcAft>
              <a:buNone/>
            </a:pPr>
            <a:r>
              <a:rPr lang="en-GB" sz="2200" dirty="0">
                <a:effectLst/>
                <a:ea typeface="Calibri" panose="020F0502020204030204" pitchFamily="34" charset="0"/>
                <a:cs typeface="Times New Roman" panose="02020603050405020304" pitchFamily="18" charset="0"/>
              </a:rPr>
              <a:t>Liquid Logic is the database used to store information about individual case management and so should be the main source of personal data. </a:t>
            </a:r>
          </a:p>
          <a:p>
            <a:pPr marL="0" indent="0" algn="just">
              <a:lnSpc>
                <a:spcPct val="107000"/>
              </a:lnSpc>
              <a:spcAft>
                <a:spcPts val="800"/>
              </a:spcAft>
              <a:buNone/>
            </a:pPr>
            <a:endParaRPr lang="en-GB" sz="22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2200" dirty="0">
                <a:effectLst/>
                <a:ea typeface="Calibri" panose="020F0502020204030204" pitchFamily="34" charset="0"/>
                <a:cs typeface="Times New Roman" panose="02020603050405020304" pitchFamily="18" charset="0"/>
              </a:rPr>
              <a:t>The Data Protection Act 2018 covers emails. The right of access only applies to the individual’s personal information contained within an email.</a:t>
            </a:r>
          </a:p>
          <a:p>
            <a:pPr marL="0" indent="0" algn="just">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342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F7A2B1F-6196-493C-86C1-E0D33B41E026}"/>
              </a:ext>
            </a:extLst>
          </p:cNvPr>
          <p:cNvSpPr>
            <a:spLocks noGrp="1"/>
          </p:cNvSpPr>
          <p:nvPr>
            <p:ph type="title"/>
          </p:nvPr>
        </p:nvSpPr>
        <p:spPr>
          <a:xfrm>
            <a:off x="313260" y="120626"/>
            <a:ext cx="11247874" cy="1461778"/>
          </a:xfrm>
        </p:spPr>
        <p:txBody>
          <a:bodyPr>
            <a:normAutofit/>
          </a:bodyPr>
          <a:lstStyle/>
          <a:p>
            <a:r>
              <a:rPr lang="en-GB" sz="4800" b="1" dirty="0">
                <a:effectLst/>
                <a:latin typeface="+mn-lt"/>
                <a:ea typeface="Calibri" panose="020F0502020204030204" pitchFamily="34" charset="0"/>
                <a:cs typeface="Times New Roman" panose="02020603050405020304" pitchFamily="18" charset="0"/>
              </a:rPr>
              <a:t>Is social work data ever exempt from SARs?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4800" b="1" dirty="0"/>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386080" y="851516"/>
            <a:ext cx="5124290" cy="5885858"/>
          </a:xfrm>
        </p:spPr>
        <p:txBody>
          <a:bodyPr>
            <a:noAutofit/>
          </a:bodyPr>
          <a:lstStyle/>
          <a:p>
            <a:pPr marL="0" indent="0" algn="just">
              <a:lnSpc>
                <a:spcPct val="107000"/>
              </a:lnSpc>
              <a:spcAft>
                <a:spcPts val="800"/>
              </a:spcAft>
              <a:buNone/>
            </a:pPr>
            <a:r>
              <a:rPr lang="en-GB" sz="2000" dirty="0">
                <a:effectLst/>
                <a:ea typeface="Calibri" panose="020F0502020204030204" pitchFamily="34" charset="0"/>
                <a:cs typeface="Times New Roman" panose="02020603050405020304" pitchFamily="18" charset="0"/>
              </a:rPr>
              <a:t>The usual exemptions, such as third party data, applies to social work data. For instance, if the social work data contains the personal information of another family member this is likely to require redaction.</a:t>
            </a:r>
          </a:p>
          <a:p>
            <a:pPr marL="0" indent="0" algn="just">
              <a:lnSpc>
                <a:spcPct val="107000"/>
              </a:lnSpc>
              <a:spcAft>
                <a:spcPts val="800"/>
              </a:spcAft>
              <a:buNone/>
            </a:pPr>
            <a:r>
              <a:rPr lang="en-GB" sz="2000" dirty="0">
                <a:effectLst/>
                <a:ea typeface="Calibri" panose="020F0502020204030204" pitchFamily="34" charset="0"/>
                <a:cs typeface="Times New Roman" panose="02020603050405020304" pitchFamily="18" charset="0"/>
              </a:rPr>
              <a:t>Right of access to social work data is also exempted if the information is processed by or presented to the court.</a:t>
            </a:r>
          </a:p>
          <a:p>
            <a:pPr marL="0" indent="0" algn="just">
              <a:lnSpc>
                <a:spcPct val="107000"/>
              </a:lnSpc>
              <a:spcAft>
                <a:spcPts val="800"/>
              </a:spcAft>
              <a:buNone/>
            </a:pPr>
            <a:r>
              <a:rPr lang="en-GB" sz="2000" dirty="0">
                <a:effectLst/>
                <a:ea typeface="Calibri" panose="020F0502020204030204" pitchFamily="34" charset="0"/>
                <a:cs typeface="Times New Roman" panose="02020603050405020304" pitchFamily="18" charset="0"/>
              </a:rPr>
              <a:t>Social work data is also exempted if the request is from a person who holds Parental Responsibility for a child aged under 18 who does not consent to it being shared.</a:t>
            </a:r>
          </a:p>
          <a:p>
            <a:pPr marL="0" indent="0" algn="just">
              <a:lnSpc>
                <a:spcPct val="107000"/>
              </a:lnSpc>
              <a:spcAft>
                <a:spcPts val="800"/>
              </a:spcAft>
              <a:buNone/>
            </a:pPr>
            <a:r>
              <a:rPr lang="en-GB" sz="2000" dirty="0">
                <a:effectLst/>
                <a:ea typeface="Calibri" panose="020F0502020204030204" pitchFamily="34" charset="0"/>
                <a:cs typeface="Times New Roman" panose="02020603050405020304" pitchFamily="18" charset="0"/>
              </a:rPr>
              <a:t>Social work data is also exempted if disclosure could put any individual at risk or prejudice the carrying out of social work.</a:t>
            </a:r>
          </a:p>
        </p:txBody>
      </p:sp>
    </p:spTree>
    <p:extLst>
      <p:ext uri="{BB962C8B-B14F-4D97-AF65-F5344CB8AC3E}">
        <p14:creationId xmlns:p14="http://schemas.microsoft.com/office/powerpoint/2010/main" val="308409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A49E58-CB4D-4030-9281-D2E7F3DB7B67}"/>
              </a:ext>
            </a:extLst>
          </p:cNvPr>
          <p:cNvSpPr>
            <a:spLocks noGrp="1"/>
          </p:cNvSpPr>
          <p:nvPr>
            <p:ph idx="1"/>
          </p:nvPr>
        </p:nvSpPr>
        <p:spPr>
          <a:xfrm>
            <a:off x="386080" y="467360"/>
            <a:ext cx="5124290" cy="6024880"/>
          </a:xfrm>
        </p:spPr>
        <p:txBody>
          <a:bodyPr>
            <a:noAutofit/>
          </a:bodyPr>
          <a:lstStyle/>
          <a:p>
            <a:pPr marL="0" indent="0" algn="just">
              <a:lnSpc>
                <a:spcPct val="107000"/>
              </a:lnSpc>
              <a:spcAft>
                <a:spcPts val="800"/>
              </a:spcAft>
              <a:buNone/>
            </a:pPr>
            <a:r>
              <a:rPr lang="en-GB" sz="2000" dirty="0">
                <a:ea typeface="Calibri" panose="020F0502020204030204" pitchFamily="34" charset="0"/>
                <a:cs typeface="Calibri" panose="020F0502020204030204" pitchFamily="34" charset="0"/>
              </a:rPr>
              <a:t>Social work data consisting of information as to whether the data subject is or has been the subject of, or may be at risk of, child abuse</a:t>
            </a:r>
            <a:r>
              <a:rPr lang="en-GB" sz="2000" dirty="0">
                <a:ea typeface="Calibri" panose="020F0502020204030204" pitchFamily="34" charset="0"/>
                <a:cs typeface="Times New Roman" panose="02020603050405020304" pitchFamily="18" charset="0"/>
              </a:rPr>
              <a:t>  can also be exempted if the request is not considered to be in the child’s best interest. An example could be from a parent who has been subject to an allegation of child abuse by the child.</a:t>
            </a:r>
          </a:p>
          <a:p>
            <a:pPr marL="0" indent="0" algn="just">
              <a:lnSpc>
                <a:spcPct val="107000"/>
              </a:lnSpc>
              <a:spcAft>
                <a:spcPts val="800"/>
              </a:spcAft>
              <a:buNone/>
            </a:pPr>
            <a:r>
              <a:rPr lang="en-GB" sz="2000" dirty="0">
                <a:ea typeface="Calibri" panose="020F0502020204030204" pitchFamily="34" charset="0"/>
                <a:cs typeface="Times New Roman" panose="02020603050405020304" pitchFamily="18" charset="0"/>
              </a:rPr>
              <a:t>More information about the social work data exemptions can be found at the following link: </a:t>
            </a:r>
            <a:r>
              <a:rPr lang="en-GB" sz="2000" u="sng" dirty="0">
                <a:solidFill>
                  <a:srgbClr val="0563C1"/>
                </a:solidFill>
                <a:ea typeface="Calibri" panose="020F0502020204030204" pitchFamily="34" charset="0"/>
                <a:cs typeface="Times New Roman" panose="02020603050405020304" pitchFamily="18" charset="0"/>
                <a:hlinkClick r:id="rId2"/>
              </a:rPr>
              <a:t>https://ico.org.uk/for-organisations/guide-to-data-protection/guide-to-the-general-data-protection-regulation-gdpr/exemptions/#ex25</a:t>
            </a:r>
            <a:r>
              <a:rPr lang="en-GB" sz="2000" dirty="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n-GB" sz="2000" dirty="0">
                <a:ea typeface="Calibri" panose="020F0502020204030204" pitchFamily="34" charset="0"/>
                <a:cs typeface="Times New Roman" panose="02020603050405020304" pitchFamily="18" charset="0"/>
              </a:rPr>
              <a:t>If any decisions are made not to disclose a clear rationale why should be recorded on the child’s Liquid Logic file.</a:t>
            </a:r>
          </a:p>
        </p:txBody>
      </p:sp>
    </p:spTree>
    <p:extLst>
      <p:ext uri="{BB962C8B-B14F-4D97-AF65-F5344CB8AC3E}">
        <p14:creationId xmlns:p14="http://schemas.microsoft.com/office/powerpoint/2010/main" val="210393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871</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SUBJECT ACCESS REQUESTS (DATA PROTECTION ACT 2018) </vt:lpstr>
      <vt:lpstr>Introduction</vt:lpstr>
      <vt:lpstr>What is a SAR?</vt:lpstr>
      <vt:lpstr>How can a request be made? </vt:lpstr>
      <vt:lpstr>Requests for information about children and  young people </vt:lpstr>
      <vt:lpstr>PowerPoint Presentation</vt:lpstr>
      <vt:lpstr>Where is the personal information held?</vt:lpstr>
      <vt:lpstr>Is social work data ever exempt from SARs? </vt:lpstr>
      <vt:lpstr>PowerPoint Presentation</vt:lpstr>
      <vt:lpstr>How to supply the information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ACCESS REQUESTS (DATA PROTECTION ACT 2018)</dc:title>
  <dc:creator>Harrison, Molly</dc:creator>
  <cp:lastModifiedBy>Lesage, Karen J. (CYPD)</cp:lastModifiedBy>
  <cp:revision>10</cp:revision>
  <dcterms:created xsi:type="dcterms:W3CDTF">2020-11-19T14:19:35Z</dcterms:created>
  <dcterms:modified xsi:type="dcterms:W3CDTF">2021-02-26T15:55:05Z</dcterms:modified>
</cp:coreProperties>
</file>