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68" r:id="rId5"/>
    <p:sldId id="266" r:id="rId6"/>
    <p:sldId id="270" r:id="rId7"/>
    <p:sldId id="269" r:id="rId8"/>
    <p:sldId id="272" r:id="rId9"/>
    <p:sldId id="273" r:id="rId10"/>
    <p:sldId id="271" r:id="rId11"/>
    <p:sldId id="274" r:id="rId12"/>
    <p:sldId id="275" r:id="rId13"/>
    <p:sldId id="276" r:id="rId14"/>
    <p:sldId id="277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87A"/>
    <a:srgbClr val="005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73" autoAdjust="0"/>
  </p:normalViewPr>
  <p:slideViewPr>
    <p:cSldViewPr snapToGrid="0" snapToObjects="1">
      <p:cViewPr>
        <p:scale>
          <a:sx n="120" d="100"/>
          <a:sy n="120" d="100"/>
        </p:scale>
        <p:origin x="-288" y="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C0F8D-2091-4BD6-932D-E7A6C7EFC17F}" type="datetimeFigureOut">
              <a:rPr lang="en-GB" smtClean="0"/>
              <a:t>22/03/2021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35706-817A-4C1C-8CE2-9EDB2E81F5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78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2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05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302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156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389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981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35706-817A-4C1C-8CE2-9EDB2E81F55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4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000" y="2052000"/>
            <a:ext cx="8208000" cy="131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Secondary information </a:t>
            </a:r>
          </a:p>
          <a:p>
            <a:r>
              <a:rPr lang="en-GB" dirty="0" smtClean="0"/>
              <a:t>including author and date 24pt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340201"/>
            <a:ext cx="8208000" cy="720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 Arial Bold 40pt 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085118"/>
            <a:ext cx="8207375" cy="72000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Subheading Arial Regular 40pt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0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340201"/>
            <a:ext cx="8208000" cy="720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 Arial Bold 40pt 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000" y="2052000"/>
            <a:ext cx="8208000" cy="131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Secondary information </a:t>
            </a:r>
          </a:p>
          <a:p>
            <a:r>
              <a:rPr lang="en-GB" dirty="0" smtClean="0"/>
              <a:t>including author and date 24pt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085118"/>
            <a:ext cx="8207375" cy="720000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Subheading Arial Regular 40pt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38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 smtClean="0"/>
              <a:t>Header Arial Bold 40pt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2757" y="1409413"/>
            <a:ext cx="8218487" cy="3018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8218487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Subheading Arial Bold 20pt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6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289"/>
            <a:ext cx="8229600" cy="2990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 smtClean="0"/>
              <a:t>Header Arial Bold 40pt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8218487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Subheading Arial Bold 20pt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176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5399"/>
            <a:ext cx="4038600" cy="295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5399"/>
            <a:ext cx="4038600" cy="295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 smtClean="0"/>
              <a:t>Header Arial Bold 40pt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8218487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Subheading Arial Bold 20pt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30040"/>
            <a:ext cx="4040188" cy="303195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30040"/>
            <a:ext cx="4041775" cy="303195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 smtClean="0"/>
              <a:t>Header Arial Bold 40pt</a:t>
            </a:r>
            <a:endParaRPr lang="en-GB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757" y="902000"/>
            <a:ext cx="4034631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Subheading Arial Bold 20pt</a:t>
            </a:r>
            <a:endParaRPr lang="en-GB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45026" y="902000"/>
            <a:ext cx="4034631" cy="43200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Subheading Arial Bold 20pt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926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000"/>
            <a:ext cx="8229600" cy="648000"/>
          </a:xfrm>
        </p:spPr>
        <p:txBody>
          <a:bodyPr/>
          <a:lstStyle/>
          <a:p>
            <a:r>
              <a:rPr lang="en-US" dirty="0" smtClean="0"/>
              <a:t>Header Arial Bold 40pt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1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68001" y="4767263"/>
            <a:ext cx="1234191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7FF92-D75F-C143-812D-4E924DB0D687}" type="datetimeFigureOut">
              <a:rPr lang="en-US" smtClean="0"/>
              <a:pPr/>
              <a:t>3/22/2021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1403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6215" y="4767263"/>
            <a:ext cx="125440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478413-2A5F-0848-B810-DDC7A67AC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5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/>
          <a:lstStyle/>
          <a:p>
            <a:fld id="{142B6535-E51F-4590-AB55-5365C4B9C9A3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/>
          <a:lstStyle/>
          <a:p>
            <a:fld id="{E41D61DF-2492-48A0-AC11-FBD9DF02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1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10760"/>
            <a:ext cx="9144000" cy="732740"/>
          </a:xfrm>
          <a:prstGeom prst="rect">
            <a:avLst/>
          </a:prstGeom>
          <a:solidFill>
            <a:srgbClr val="0A38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4A4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Header Arial Bold 40pt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953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Line copy Arial Regular 20pt.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200" y="4539180"/>
            <a:ext cx="1842911" cy="473180"/>
          </a:xfrm>
          <a:prstGeom prst="rect">
            <a:avLst/>
          </a:prstGeom>
        </p:spPr>
      </p:pic>
      <p:pic>
        <p:nvPicPr>
          <p:cNvPr id="20" name="Picture 19" descr="GCC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79" y="4494781"/>
            <a:ext cx="337021" cy="568723"/>
          </a:xfrm>
          <a:prstGeom prst="rect">
            <a:avLst/>
          </a:prstGeom>
        </p:spPr>
      </p:pic>
      <p:pic>
        <p:nvPicPr>
          <p:cNvPr id="25" name="Picture 24" descr="Icon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86" y="4532315"/>
            <a:ext cx="2374861" cy="51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4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62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8000" y="634388"/>
            <a:ext cx="8208000" cy="720000"/>
          </a:xfrm>
        </p:spPr>
        <p:txBody>
          <a:bodyPr>
            <a:noAutofit/>
          </a:bodyPr>
          <a:lstStyle/>
          <a:p>
            <a:r>
              <a:rPr lang="en-GB" sz="2000" dirty="0" smtClean="0"/>
              <a:t>Legal Planning Meetings – revised protocol and guidance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8000" y="1208598"/>
            <a:ext cx="8208000" cy="3164619"/>
          </a:xfrm>
        </p:spPr>
        <p:txBody>
          <a:bodyPr>
            <a:noAutofit/>
          </a:bodyPr>
          <a:lstStyle/>
          <a:p>
            <a:r>
              <a:rPr lang="en-GB" sz="1400" b="1" dirty="0" smtClean="0"/>
              <a:t>Aim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introduce </a:t>
            </a:r>
            <a:r>
              <a:rPr lang="en-GB" sz="1400" dirty="0"/>
              <a:t>new protocol and </a:t>
            </a:r>
            <a:r>
              <a:rPr lang="en-GB" sz="1400" dirty="0" smtClean="0"/>
              <a:t>guidance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offer tips on approaching a LPM</a:t>
            </a:r>
            <a:endParaRPr lang="en-GB" sz="1400" dirty="0"/>
          </a:p>
          <a:p>
            <a:r>
              <a:rPr lang="en-GB" sz="1400" b="1" dirty="0" smtClean="0"/>
              <a:t/>
            </a:r>
            <a:br>
              <a:rPr lang="en-GB" sz="1400" b="1" dirty="0" smtClean="0"/>
            </a:br>
            <a:r>
              <a:rPr lang="en-GB" sz="1400" b="1" dirty="0" smtClean="0"/>
              <a:t>Content</a:t>
            </a:r>
            <a:endParaRPr lang="en-GB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What is a legal planning meeting?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Who does what?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Expectations, hints and tips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Review LPMs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 smtClean="0"/>
              <a:t>PLO reviews</a:t>
            </a:r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764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70059"/>
            <a:ext cx="8229600" cy="3428985"/>
          </a:xfrm>
        </p:spPr>
        <p:txBody>
          <a:bodyPr>
            <a:normAutofit fontScale="92500" lnSpcReduction="20000"/>
          </a:bodyPr>
          <a:lstStyle/>
          <a:p>
            <a:pPr marL="285750" lvl="2" indent="-285750"/>
            <a:r>
              <a:rPr lang="en-GB" b="1" dirty="0" smtClean="0"/>
              <a:t>Up-to-date</a:t>
            </a:r>
            <a:r>
              <a:rPr lang="en-GB" dirty="0" smtClean="0"/>
              <a:t> </a:t>
            </a:r>
          </a:p>
          <a:p>
            <a:pPr marL="285750" lvl="2" indent="-285750"/>
            <a:r>
              <a:rPr lang="en-GB" dirty="0" smtClean="0"/>
              <a:t>Needs to show </a:t>
            </a:r>
            <a:r>
              <a:rPr lang="en-GB" b="1" dirty="0" smtClean="0"/>
              <a:t>key </a:t>
            </a:r>
            <a:r>
              <a:rPr lang="en-GB" b="1" dirty="0"/>
              <a:t>events</a:t>
            </a:r>
            <a:r>
              <a:rPr lang="en-GB" dirty="0"/>
              <a:t> in the child’s life </a:t>
            </a:r>
            <a:r>
              <a:rPr lang="en-GB" b="1" dirty="0"/>
              <a:t>and their </a:t>
            </a:r>
            <a:r>
              <a:rPr lang="en-GB" b="1" dirty="0" smtClean="0"/>
              <a:t>impact</a:t>
            </a:r>
            <a:r>
              <a:rPr lang="en-GB" dirty="0" smtClean="0"/>
              <a:t>.</a:t>
            </a:r>
            <a:endParaRPr lang="en-GB" dirty="0"/>
          </a:p>
          <a:p>
            <a:pPr marL="285750" lvl="2" indent="-285750"/>
            <a:r>
              <a:rPr lang="en-GB" dirty="0" smtClean="0"/>
              <a:t>The </a:t>
            </a:r>
            <a:r>
              <a:rPr lang="en-GB" dirty="0"/>
              <a:t>e</a:t>
            </a:r>
            <a:r>
              <a:rPr lang="en-GB" dirty="0" smtClean="0"/>
              <a:t>volution </a:t>
            </a:r>
            <a:r>
              <a:rPr lang="en-GB" dirty="0"/>
              <a:t>of concerns, responses, progress or lack of progress, </a:t>
            </a:r>
            <a:r>
              <a:rPr lang="en-GB" b="1" dirty="0"/>
              <a:t>impact</a:t>
            </a:r>
            <a:r>
              <a:rPr lang="en-GB" dirty="0"/>
              <a:t> on child, outcomes and </a:t>
            </a:r>
            <a:r>
              <a:rPr lang="en-GB" dirty="0" smtClean="0"/>
              <a:t>decisions should be clear and illustrate how we got to this point.</a:t>
            </a:r>
          </a:p>
          <a:p>
            <a:pPr marL="285750" lvl="2" indent="-285750"/>
            <a:r>
              <a:rPr lang="en-GB" dirty="0" smtClean="0"/>
              <a:t>Don’t overlook significant </a:t>
            </a:r>
            <a:r>
              <a:rPr lang="en-GB" dirty="0"/>
              <a:t>events from other agencies’ </a:t>
            </a:r>
            <a:r>
              <a:rPr lang="en-GB" dirty="0" smtClean="0"/>
              <a:t>involvement: for example:</a:t>
            </a:r>
          </a:p>
          <a:p>
            <a:pPr marL="742950" lvl="3" indent="-285750"/>
            <a:r>
              <a:rPr lang="en-GB" dirty="0" smtClean="0"/>
              <a:t>evidence </a:t>
            </a:r>
            <a:r>
              <a:rPr lang="en-GB" dirty="0"/>
              <a:t>of missed dental and medical appointments for chronic conditions when considering child neglect; </a:t>
            </a:r>
            <a:endParaRPr lang="en-GB" dirty="0" smtClean="0"/>
          </a:p>
          <a:p>
            <a:pPr marL="742950" lvl="3" indent="-285750"/>
            <a:r>
              <a:rPr lang="en-GB" dirty="0" smtClean="0"/>
              <a:t>prosecution </a:t>
            </a:r>
            <a:r>
              <a:rPr lang="en-GB" dirty="0"/>
              <a:t>of parents for persistent unauthorised school absence; </a:t>
            </a:r>
            <a:endParaRPr lang="en-GB" dirty="0" smtClean="0"/>
          </a:p>
          <a:p>
            <a:pPr marL="742950" lvl="3" indent="-285750"/>
            <a:r>
              <a:rPr lang="en-GB" dirty="0" smtClean="0"/>
              <a:t>police involvement, arrests </a:t>
            </a:r>
            <a:r>
              <a:rPr lang="en-GB" dirty="0"/>
              <a:t>and </a:t>
            </a:r>
            <a:r>
              <a:rPr lang="en-GB" dirty="0" smtClean="0"/>
              <a:t>convictions;</a:t>
            </a:r>
          </a:p>
          <a:p>
            <a:pPr marL="742950" lvl="3" indent="-285750"/>
            <a:r>
              <a:rPr lang="en-GB" dirty="0" smtClean="0"/>
              <a:t>parental </a:t>
            </a:r>
            <a:r>
              <a:rPr lang="en-GB" dirty="0"/>
              <a:t>mental health crises. </a:t>
            </a:r>
            <a:endParaRPr lang="en-GB" dirty="0" smtClean="0"/>
          </a:p>
          <a:p>
            <a:pPr marL="285750" lvl="2" indent="-285750"/>
            <a:r>
              <a:rPr lang="en-GB" dirty="0" smtClean="0"/>
              <a:t>It can be valuable to include aspects of the parents’ own chronologies, especially trauma – subject to relevance to the child and consent.</a:t>
            </a:r>
          </a:p>
          <a:p>
            <a:pPr marL="285750" lvl="2" indent="-285750"/>
            <a:r>
              <a:rPr lang="en-GB" dirty="0" smtClean="0"/>
              <a:t>Do not assume the </a:t>
            </a:r>
            <a:r>
              <a:rPr lang="en-GB" dirty="0"/>
              <a:t>Liquid Logic chronology will </a:t>
            </a:r>
            <a:r>
              <a:rPr lang="en-GB" dirty="0" smtClean="0"/>
              <a:t>be good enough for LPM. </a:t>
            </a:r>
            <a:r>
              <a:rPr lang="en-GB" dirty="0"/>
              <a:t>These may be too long, with too many entries that do not describe key events; or too brief, with key events missing. </a:t>
            </a:r>
            <a:endParaRPr lang="en-GB" dirty="0" smtClean="0"/>
          </a:p>
          <a:p>
            <a:pPr marL="285750" lvl="2" indent="-285750"/>
            <a:r>
              <a:rPr lang="en-GB" dirty="0" smtClean="0"/>
              <a:t>It </a:t>
            </a:r>
            <a:r>
              <a:rPr lang="en-GB" dirty="0"/>
              <a:t>is worth taking time to develop a good chronology as it will save time later.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Document bundle: chronology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4334"/>
            <a:ext cx="8229600" cy="3272661"/>
          </a:xfrm>
        </p:spPr>
        <p:txBody>
          <a:bodyPr>
            <a:normAutofit/>
          </a:bodyPr>
          <a:lstStyle/>
          <a:p>
            <a:pPr marL="285750" lvl="2" indent="-285750"/>
            <a:r>
              <a:rPr lang="en-GB" sz="1400" b="1" dirty="0" smtClean="0"/>
              <a:t>Up </a:t>
            </a:r>
            <a:r>
              <a:rPr lang="en-GB" sz="1400" b="1" dirty="0"/>
              <a:t>to </a:t>
            </a:r>
            <a:r>
              <a:rPr lang="en-GB" sz="1400" b="1" dirty="0" smtClean="0"/>
              <a:t>date</a:t>
            </a:r>
          </a:p>
          <a:p>
            <a:pPr marL="285750" lvl="2" indent="-285750"/>
            <a:r>
              <a:rPr lang="en-GB" sz="1400" dirty="0" smtClean="0"/>
              <a:t>Can be </a:t>
            </a:r>
            <a:r>
              <a:rPr lang="en-GB" sz="1400" b="1" dirty="0" smtClean="0"/>
              <a:t>pre-birth assessment </a:t>
            </a:r>
            <a:r>
              <a:rPr lang="en-GB" sz="1400" dirty="0" smtClean="0"/>
              <a:t>where appropriate </a:t>
            </a:r>
          </a:p>
          <a:p>
            <a:pPr marL="285750" lvl="2" indent="-285750"/>
            <a:r>
              <a:rPr lang="en-GB" sz="1400" dirty="0" smtClean="0"/>
              <a:t>Relevant information and analysis </a:t>
            </a:r>
            <a:r>
              <a:rPr lang="en-GB" sz="1400" dirty="0"/>
              <a:t>informed by the </a:t>
            </a:r>
            <a:r>
              <a:rPr lang="en-GB" sz="1400" b="1" dirty="0"/>
              <a:t>Jones risk assessment </a:t>
            </a:r>
            <a:r>
              <a:rPr lang="en-GB" sz="1400" b="1" dirty="0" smtClean="0"/>
              <a:t>tool and where relevant the neglect toolkit</a:t>
            </a:r>
          </a:p>
          <a:p>
            <a:pPr marL="285750" lvl="2" indent="-285750"/>
            <a:r>
              <a:rPr lang="en-GB" sz="1400" dirty="0" smtClean="0"/>
              <a:t>Explain why </a:t>
            </a:r>
            <a:r>
              <a:rPr lang="en-GB" sz="1400" dirty="0"/>
              <a:t>it has become necessary to request a </a:t>
            </a:r>
            <a:r>
              <a:rPr lang="en-GB" sz="1400" dirty="0" smtClean="0"/>
              <a:t>LPM</a:t>
            </a:r>
          </a:p>
          <a:p>
            <a:pPr marL="285750" lvl="2" indent="-285750"/>
            <a:r>
              <a:rPr lang="en-GB" sz="1400" dirty="0" smtClean="0"/>
              <a:t>Clear </a:t>
            </a:r>
            <a:r>
              <a:rPr lang="en-GB" sz="1400" dirty="0"/>
              <a:t>understanding of the child’s circumstances </a:t>
            </a:r>
            <a:r>
              <a:rPr lang="en-GB" sz="1400" b="1" dirty="0"/>
              <a:t>as they are</a:t>
            </a:r>
            <a:r>
              <a:rPr lang="en-GB" sz="1400" dirty="0"/>
              <a:t>, not as they </a:t>
            </a:r>
            <a:r>
              <a:rPr lang="en-GB" sz="1400" dirty="0" smtClean="0"/>
              <a:t>were –understanding impact of past and present risk on the child </a:t>
            </a:r>
            <a:r>
              <a:rPr lang="en-GB" sz="1400" b="1" dirty="0" smtClean="0"/>
              <a:t>today</a:t>
            </a:r>
          </a:p>
          <a:p>
            <a:pPr marL="285750" lvl="2" indent="-285750"/>
            <a:r>
              <a:rPr lang="en-GB" sz="1400" dirty="0" smtClean="0"/>
              <a:t>Concrete</a:t>
            </a:r>
            <a:r>
              <a:rPr lang="en-GB" sz="1400" b="1" dirty="0" smtClean="0"/>
              <a:t> evidence of impact</a:t>
            </a:r>
            <a:r>
              <a:rPr lang="en-GB" sz="1400" dirty="0" smtClean="0"/>
              <a:t>; research to evidence likely impact</a:t>
            </a:r>
            <a:endParaRPr lang="en-GB" sz="1400" dirty="0"/>
          </a:p>
          <a:p>
            <a:pPr marL="285750" lvl="2" indent="-285750"/>
            <a:r>
              <a:rPr lang="en-GB" sz="1400" b="1" dirty="0" smtClean="0"/>
              <a:t>Balanced</a:t>
            </a:r>
            <a:r>
              <a:rPr lang="en-GB" sz="1400" dirty="0" smtClean="0"/>
              <a:t> view reflect </a:t>
            </a:r>
            <a:r>
              <a:rPr lang="en-GB" sz="1400" dirty="0"/>
              <a:t>both </a:t>
            </a:r>
            <a:r>
              <a:rPr lang="en-GB" sz="1400" dirty="0" smtClean="0"/>
              <a:t>concerns/risks </a:t>
            </a:r>
            <a:r>
              <a:rPr lang="en-GB" sz="1400" dirty="0"/>
              <a:t>and </a:t>
            </a:r>
            <a:r>
              <a:rPr lang="en-GB" sz="1400" dirty="0" smtClean="0"/>
              <a:t>strengths</a:t>
            </a:r>
          </a:p>
          <a:p>
            <a:pPr marL="285750" lvl="2" indent="-285750"/>
            <a:r>
              <a:rPr lang="en-GB" sz="1400" b="1" dirty="0" smtClean="0"/>
              <a:t>Child’s voice</a:t>
            </a:r>
            <a:r>
              <a:rPr lang="en-GB" sz="1400" dirty="0" smtClean="0"/>
              <a:t>. What do they think about their life? What is a day in their life like?</a:t>
            </a:r>
          </a:p>
          <a:p>
            <a:pPr marL="285750" lvl="2" indent="-285750"/>
            <a:r>
              <a:rPr lang="en-GB" sz="1400" dirty="0" smtClean="0"/>
              <a:t>Parenting capacity – behaviours and evidence of ability to meet needs in short and long term</a:t>
            </a:r>
          </a:p>
          <a:p>
            <a:pPr marL="285750" lvl="2" indent="-285750"/>
            <a:r>
              <a:rPr lang="en-GB" sz="1400" dirty="0" smtClean="0"/>
              <a:t>Information and professional opinion from other agencies</a:t>
            </a:r>
          </a:p>
          <a:p>
            <a:pPr marL="285750" lvl="2" indent="-285750"/>
            <a:endParaRPr lang="en-GB" sz="1400" dirty="0"/>
          </a:p>
          <a:p>
            <a:pPr marL="0" lvl="2" indent="0">
              <a:buNone/>
            </a:pPr>
            <a:endParaRPr lang="en-GB" sz="1400" dirty="0"/>
          </a:p>
          <a:p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86334"/>
            <a:ext cx="8229600" cy="648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Document bundle: single assessment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54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Avoid the temptation to throw everything at the LPM.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Relevance is much better than volume.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Only provide additional documents that add to understanding of the child’s situation </a:t>
            </a:r>
            <a:r>
              <a:rPr lang="en-GB" dirty="0"/>
              <a:t>and legal </a:t>
            </a:r>
            <a:r>
              <a:rPr lang="en-GB" dirty="0" smtClean="0"/>
              <a:t>threshold, and that aren’t summarised clearly in the single assessment.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May include</a:t>
            </a:r>
          </a:p>
          <a:p>
            <a:pPr marL="1085850" lvl="1" indent="-342900"/>
            <a:r>
              <a:rPr lang="en-GB" dirty="0" smtClean="0"/>
              <a:t>medical</a:t>
            </a:r>
            <a:r>
              <a:rPr lang="en-GB" dirty="0"/>
              <a:t>, parenting, cognitive and DOLS assessments </a:t>
            </a:r>
            <a:endParaRPr lang="en-GB" dirty="0" smtClean="0"/>
          </a:p>
          <a:p>
            <a:pPr marL="1085850" lvl="1" indent="-342900"/>
            <a:r>
              <a:rPr lang="en-GB" dirty="0" smtClean="0"/>
              <a:t>child’s </a:t>
            </a:r>
            <a:r>
              <a:rPr lang="en-GB" dirty="0"/>
              <a:t>current </a:t>
            </a:r>
            <a:r>
              <a:rPr lang="en-GB" dirty="0" smtClean="0"/>
              <a:t>plan</a:t>
            </a:r>
          </a:p>
          <a:p>
            <a:pPr marL="1085850" lvl="1" indent="-342900"/>
            <a:r>
              <a:rPr lang="en-GB" dirty="0" smtClean="0"/>
              <a:t>final </a:t>
            </a:r>
            <a:r>
              <a:rPr lang="en-GB" dirty="0"/>
              <a:t>evidence and fact finding from previous care </a:t>
            </a:r>
            <a:r>
              <a:rPr lang="en-GB" dirty="0" smtClean="0"/>
              <a:t>proceedings</a:t>
            </a:r>
          </a:p>
          <a:p>
            <a:pPr marL="1085850" lvl="1" indent="-342900"/>
            <a:r>
              <a:rPr lang="en-GB" dirty="0" smtClean="0"/>
              <a:t>minutes </a:t>
            </a:r>
            <a:r>
              <a:rPr lang="en-GB" dirty="0"/>
              <a:t>of the most recent strategy meeting, child protection conference or looked after child statutory </a:t>
            </a:r>
            <a:r>
              <a:rPr lang="en-GB" dirty="0" smtClean="0"/>
              <a:t>review</a:t>
            </a:r>
          </a:p>
          <a:p>
            <a:pPr marL="1085850" lvl="1" indent="-342900"/>
            <a:r>
              <a:rPr lang="en-GB" dirty="0"/>
              <a:t>n</a:t>
            </a:r>
            <a:r>
              <a:rPr lang="en-GB" dirty="0" smtClean="0"/>
              <a:t>eglect toolkit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Document bundle: other documents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Don’t overdo it</a:t>
            </a:r>
          </a:p>
        </p:txBody>
      </p:sp>
    </p:spTree>
    <p:extLst>
      <p:ext uri="{BB962C8B-B14F-4D97-AF65-F5344CB8AC3E}">
        <p14:creationId xmlns:p14="http://schemas.microsoft.com/office/powerpoint/2010/main" val="33444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4247"/>
            <a:ext cx="8229600" cy="287837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Prepare well. Be ready and able to say what it is about the child’s story, what you are proposing and why we need the outcome proposed.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Use the social work PLO summary to structure your input, drawing on evidence from your other docs to support your arguments.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Be clear about evidence in relation to threshold criteria.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Be clear about the child’s experiences and their impact on the child – actual (concrete evidence) and likely (research).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Be clear about what we’ve done with what effect (or lack of).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Be ready to be challenged and respond to challenge. It’s better to test your case and arguments fully in LPM than get caught on the hop in court.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 the LPM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2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99341"/>
              </p:ext>
            </p:extLst>
          </p:nvPr>
        </p:nvGraphicFramePr>
        <p:xfrm>
          <a:off x="23853" y="41926"/>
          <a:ext cx="9080389" cy="5101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7364"/>
                <a:gridCol w="2433687"/>
                <a:gridCol w="2434669"/>
                <a:gridCol w="2434669"/>
              </a:tblGrid>
              <a:tr h="72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 dirty="0">
                          <a:effectLst/>
                        </a:rPr>
                        <a:t>Theme</a:t>
                      </a:r>
                      <a:endParaRPr lang="en-GB" sz="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Purpose</a:t>
                      </a:r>
                      <a:endParaRPr lang="en-GB" sz="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Participants</a:t>
                      </a:r>
                      <a:endParaRPr lang="en-GB" sz="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">
                          <a:effectLst/>
                        </a:rPr>
                        <a:t>Documentation</a:t>
                      </a:r>
                      <a:endParaRPr lang="en-GB" sz="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</a:tr>
              <a:tr h="2679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LPMs within </a:t>
                      </a:r>
                      <a:r>
                        <a:rPr lang="en-GB" sz="1000" dirty="0" smtClean="0">
                          <a:effectLst/>
                        </a:rPr>
                        <a:t>LPM Panel (formerly Legal Gateway)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Make decisions against threshold to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Enter pre-proceedings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Issue proceedings (including children already s20)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smtClean="0">
                          <a:effectLst/>
                        </a:rPr>
                        <a:t>Revoke</a:t>
                      </a:r>
                    </a:p>
                    <a:p>
                      <a:pPr marL="342900" lvl="0" indent="142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smtClean="0">
                          <a:effectLst/>
                        </a:rPr>
                        <a:t> Care </a:t>
                      </a:r>
                      <a:r>
                        <a:rPr lang="en-GB" sz="1000" dirty="0">
                          <a:effectLst/>
                        </a:rPr>
                        <a:t>Order</a:t>
                      </a:r>
                    </a:p>
                    <a:p>
                      <a:pPr marL="342900" lvl="0" indent="142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smtClean="0">
                          <a:effectLst/>
                        </a:rPr>
                        <a:t> Supervision </a:t>
                      </a:r>
                      <a:r>
                        <a:rPr lang="en-GB" sz="1000" dirty="0">
                          <a:effectLst/>
                        </a:rPr>
                        <a:t>Order</a:t>
                      </a:r>
                    </a:p>
                    <a:p>
                      <a:pPr marL="342900" lvl="0" indent="1428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39395" algn="l"/>
                        </a:tabLst>
                      </a:pPr>
                      <a:r>
                        <a:rPr lang="en-GB" sz="1000" dirty="0" smtClean="0">
                          <a:effectLst/>
                        </a:rPr>
                        <a:t> Placement </a:t>
                      </a:r>
                      <a:r>
                        <a:rPr lang="en-GB" sz="1000" dirty="0">
                          <a:effectLst/>
                        </a:rPr>
                        <a:t>Order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Extend a Supervision </a:t>
                      </a:r>
                      <a:r>
                        <a:rPr lang="en-GB" sz="1000" dirty="0" smtClean="0">
                          <a:effectLst/>
                        </a:rPr>
                        <a:t>Order</a:t>
                      </a:r>
                    </a:p>
                    <a:p>
                      <a:pPr marL="3429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Required in all circs</a:t>
                      </a:r>
                      <a:endParaRPr lang="en-GB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Social worker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Team manager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Locality HoS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Legal adviser</a:t>
                      </a:r>
                      <a:br>
                        <a:rPr lang="en-GB" sz="1000" dirty="0">
                          <a:effectLst/>
                        </a:rPr>
                      </a:b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Others as relevant</a:t>
                      </a:r>
                      <a:endParaRPr lang="en-GB" sz="1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Team manager, Family and Friends Assessment and Support Team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Team manager from the Under 11s Permanence Team;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Team manager from the 11 Plus Permanence service;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manager from the Edge of Care Service;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TACS Service Manager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smtClean="0">
                          <a:effectLst/>
                        </a:rPr>
                        <a:t>NEW Social </a:t>
                      </a:r>
                      <a:r>
                        <a:rPr lang="en-GB" sz="1000" dirty="0">
                          <a:effectLst/>
                        </a:rPr>
                        <a:t>Worker’s PLO Summary (replaces Basic Information Sheet)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Up to date genogram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Up to date chronology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Up to date single assessment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Social work evidence template (draft) where the recommendation is to issue proceedings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Other documents only as relevant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</a:tr>
              <a:tr h="2349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Review LPMs</a:t>
                      </a:r>
                      <a:endParaRPr lang="en-GB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Decides against threshold whether to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step down from pre-proceedings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step up from pre-proceedings to issue care proceedings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extend pre-proceedings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Takes place in all cases of pre-proceedings in or before Week 20. Where circumstances change or new evidence emerges indicating a different direction may be required, a review should take place as soon as possible (having regard to risk). It should not wait until Week 20. That is a limit, not a target.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Required in all circs</a:t>
                      </a:r>
                      <a:endParaRPr lang="en-GB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Social worker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Team manager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Locality HoS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Legal adviser (the same legal advisor who was at the LPM or who has provided advice during pre-proceedings if different).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 smtClean="0">
                          <a:effectLst/>
                        </a:rPr>
                        <a:t>NEW Social </a:t>
                      </a:r>
                      <a:r>
                        <a:rPr lang="en-GB" sz="1000" dirty="0">
                          <a:effectLst/>
                        </a:rPr>
                        <a:t>Worker’s PLO Summary (replaces Basic Information Sheet)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Other documents only as relevant, for example a recent parenting assessment if undertaken.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</a:rPr>
                        <a:t>There is no expectation of a new single assessment unless one has been undertaken.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645" marR="24645" marT="0" marB="0"/>
                </a:tc>
              </a:tr>
            </a:tbl>
          </a:graphicData>
        </a:graphic>
      </p:graphicFrame>
      <p:sp>
        <p:nvSpPr>
          <p:cNvPr id="7" name="5-Point Star 6"/>
          <p:cNvSpPr/>
          <p:nvPr/>
        </p:nvSpPr>
        <p:spPr>
          <a:xfrm>
            <a:off x="6790413" y="52046"/>
            <a:ext cx="246491" cy="23853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A387A"/>
              </a:solidFill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6790413" y="2747538"/>
            <a:ext cx="246491" cy="23853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A38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Context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First lockdown - Nicola </a:t>
            </a:r>
            <a:r>
              <a:rPr lang="en-GB" sz="2400" dirty="0"/>
              <a:t>Bennett </a:t>
            </a:r>
            <a:r>
              <a:rPr lang="en-GB" sz="2400" dirty="0" smtClean="0"/>
              <a:t>(HMI, Ofsted) </a:t>
            </a:r>
            <a:r>
              <a:rPr lang="en-GB" sz="2400" dirty="0"/>
              <a:t>was seconded to GCC and undertook </a:t>
            </a:r>
            <a:r>
              <a:rPr lang="en-GB" sz="2400" dirty="0" smtClean="0"/>
              <a:t>QA of LPM document bundles.</a:t>
            </a:r>
            <a:endParaRPr lang="en-GB" sz="2400" dirty="0"/>
          </a:p>
          <a:p>
            <a:r>
              <a:rPr lang="en-GB" sz="2400" dirty="0" smtClean="0"/>
              <a:t>She provided </a:t>
            </a:r>
            <a:r>
              <a:rPr lang="en-GB" sz="2400" dirty="0"/>
              <a:t>written and verbal feedback to social workers and team </a:t>
            </a:r>
            <a:r>
              <a:rPr lang="en-GB" sz="2400" dirty="0" smtClean="0"/>
              <a:t>managers.</a:t>
            </a:r>
          </a:p>
          <a:p>
            <a:r>
              <a:rPr lang="en-GB" sz="2400" dirty="0" smtClean="0"/>
              <a:t>Left us with good learning to help improvement.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31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000" y="1168852"/>
            <a:ext cx="8208000" cy="3021486"/>
          </a:xfrm>
        </p:spPr>
        <p:txBody>
          <a:bodyPr>
            <a:noAutofit/>
          </a:bodyPr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Defined in </a:t>
            </a:r>
            <a:r>
              <a:rPr lang="en-GB" sz="1600" b="1" dirty="0" smtClean="0"/>
              <a:t>statutory guidance</a:t>
            </a:r>
            <a:r>
              <a:rPr lang="en-GB" sz="1600" dirty="0" smtClean="0"/>
              <a:t> – key part of Public Law Outline.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1" dirty="0" smtClean="0"/>
              <a:t>Purpose</a:t>
            </a:r>
            <a:r>
              <a:rPr lang="en-GB" sz="1600" dirty="0" smtClean="0"/>
              <a:t> – to get legal advice and consider next steps when there isn’t enough progress to protect the child.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Make a </a:t>
            </a:r>
            <a:r>
              <a:rPr lang="en-GB" sz="1600" b="1" dirty="0"/>
              <a:t>decision </a:t>
            </a:r>
            <a:r>
              <a:rPr lang="en-GB" sz="1600" b="1" dirty="0" smtClean="0"/>
              <a:t>in </a:t>
            </a:r>
            <a:r>
              <a:rPr lang="en-GB" sz="1600" b="1" dirty="0"/>
              <a:t>principle </a:t>
            </a:r>
            <a:r>
              <a:rPr lang="en-GB" sz="1600" dirty="0"/>
              <a:t>about whether the threshold criteria have been </a:t>
            </a:r>
            <a:r>
              <a:rPr lang="en-GB" sz="1600" dirty="0" smtClean="0"/>
              <a:t>met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1" dirty="0" smtClean="0"/>
              <a:t>Decide</a:t>
            </a:r>
            <a:r>
              <a:rPr lang="en-GB" sz="1600" dirty="0" smtClean="0"/>
              <a:t> whether pre-proceedings or proceedings are necessary in </a:t>
            </a:r>
            <a:r>
              <a:rPr lang="en-GB" sz="1600" dirty="0"/>
              <a:t>the best interests of the </a:t>
            </a:r>
            <a:r>
              <a:rPr lang="en-GB" sz="1600" dirty="0" smtClean="0"/>
              <a:t>child.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1" dirty="0" smtClean="0"/>
              <a:t>Identify</a:t>
            </a:r>
            <a:r>
              <a:rPr lang="en-GB" sz="1600" dirty="0" smtClean="0"/>
              <a:t> </a:t>
            </a:r>
            <a:r>
              <a:rPr lang="en-GB" sz="1600" dirty="0"/>
              <a:t>any evidence gaps, clarify whether additional assessments will be required, and consider what would be a suitable draft care plan for the </a:t>
            </a:r>
            <a:r>
              <a:rPr lang="en-GB" sz="1600" dirty="0" smtClean="0"/>
              <a:t>child.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LPMS also </a:t>
            </a:r>
            <a:r>
              <a:rPr lang="en-GB" sz="1600" dirty="0"/>
              <a:t>consider and test the evidence for proposals to </a:t>
            </a:r>
            <a:r>
              <a:rPr lang="en-GB" sz="1600" b="1" dirty="0" smtClean="0"/>
              <a:t>seek revocation of a Care Order, Supervision </a:t>
            </a:r>
            <a:r>
              <a:rPr lang="en-GB" sz="1600" b="1" dirty="0"/>
              <a:t>Order </a:t>
            </a:r>
            <a:r>
              <a:rPr lang="en-GB" sz="1600" b="1" dirty="0" smtClean="0"/>
              <a:t>or Placement Order, or </a:t>
            </a:r>
            <a:r>
              <a:rPr lang="en-GB" sz="1600" b="1" dirty="0"/>
              <a:t>extend a Supervision </a:t>
            </a:r>
            <a:r>
              <a:rPr lang="en-GB" sz="1600" b="1" dirty="0" smtClean="0"/>
              <a:t>Order.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A </a:t>
            </a:r>
            <a:r>
              <a:rPr lang="en-GB" sz="1600" b="1" dirty="0"/>
              <a:t>set agenda</a:t>
            </a:r>
            <a:r>
              <a:rPr lang="en-GB" sz="1600" dirty="0"/>
              <a:t>. </a:t>
            </a:r>
            <a:r>
              <a:rPr lang="en-GB" sz="1600" dirty="0" smtClean="0"/>
              <a:t>Found </a:t>
            </a:r>
            <a:r>
              <a:rPr lang="en-GB" sz="1600" dirty="0"/>
              <a:t>in the </a:t>
            </a:r>
            <a:r>
              <a:rPr lang="en-GB" sz="1600" dirty="0" smtClean="0"/>
              <a:t>LL document </a:t>
            </a:r>
            <a:r>
              <a:rPr lang="en-GB" sz="1600" i="1" dirty="0"/>
              <a:t>Legal Planning Meeting Agenda and Record.</a:t>
            </a:r>
            <a:endParaRPr lang="en-GB" sz="16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71450" indent="-17145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171450" indent="-171450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8313" y="449038"/>
            <a:ext cx="8207375" cy="338165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What is a legal planning meeting (LPM)?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7074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GB" sz="1600" dirty="0" smtClean="0"/>
              <a:t>Discuss concerns </a:t>
            </a:r>
            <a:r>
              <a:rPr lang="en-GB" sz="1600" dirty="0"/>
              <a:t>with </a:t>
            </a:r>
            <a:r>
              <a:rPr lang="en-GB" sz="1600" dirty="0" smtClean="0"/>
              <a:t>your team manager. Be clear about the </a:t>
            </a:r>
            <a:r>
              <a:rPr lang="en-GB" sz="1600" b="1" dirty="0" smtClean="0"/>
              <a:t>evidence</a:t>
            </a:r>
            <a:r>
              <a:rPr lang="en-GB" sz="1600" dirty="0" smtClean="0"/>
              <a:t> of lack of progress.</a:t>
            </a:r>
          </a:p>
          <a:p>
            <a:pPr marL="342900" lvl="1" indent="-342900"/>
            <a:r>
              <a:rPr lang="en-GB" sz="1600" dirty="0" smtClean="0"/>
              <a:t>Team </a:t>
            </a:r>
            <a:r>
              <a:rPr lang="en-GB" sz="1600" dirty="0"/>
              <a:t>manager may agree </a:t>
            </a:r>
            <a:r>
              <a:rPr lang="en-GB" sz="1600" dirty="0" smtClean="0"/>
              <a:t>LPM </a:t>
            </a:r>
            <a:r>
              <a:rPr lang="en-GB" sz="1600" dirty="0"/>
              <a:t>is needed or ask </a:t>
            </a:r>
            <a:r>
              <a:rPr lang="en-GB" sz="1600" dirty="0" smtClean="0"/>
              <a:t>you </a:t>
            </a:r>
            <a:r>
              <a:rPr lang="en-GB" sz="1600" dirty="0"/>
              <a:t>to gather more information or complete further tasks</a:t>
            </a:r>
            <a:r>
              <a:rPr lang="en-GB" sz="1600" dirty="0" smtClean="0"/>
              <a:t>.</a:t>
            </a:r>
          </a:p>
          <a:p>
            <a:pPr marL="342900" lvl="1" indent="-342900"/>
            <a:r>
              <a:rPr lang="en-GB" sz="1600" dirty="0" smtClean="0"/>
              <a:t>If child is already on CP plan, you or your TM should seek views of the conference chair. [NB: accountability for making formal LPM request lies with the TM.]</a:t>
            </a:r>
          </a:p>
          <a:p>
            <a:pPr marL="342900" lvl="1" indent="-342900"/>
            <a:r>
              <a:rPr lang="en-GB" sz="1600" dirty="0" smtClean="0"/>
              <a:t>TM consults SM.</a:t>
            </a:r>
          </a:p>
          <a:p>
            <a:pPr marL="342900" lvl="1" indent="-342900"/>
            <a:r>
              <a:rPr lang="en-GB" sz="1600" dirty="0"/>
              <a:t>O</a:t>
            </a:r>
            <a:r>
              <a:rPr lang="en-GB" sz="1600" dirty="0" smtClean="0"/>
              <a:t>nce TM agrees LPM may be needed, complete and collate the necessary document bundle (more on this in the following slides). </a:t>
            </a:r>
          </a:p>
          <a:p>
            <a:pPr marL="342900" lvl="1" indent="-342900"/>
            <a:r>
              <a:rPr lang="en-GB" sz="1600" dirty="0" smtClean="0"/>
              <a:t>Agreement to LPM rests with HoS.</a:t>
            </a:r>
            <a:endParaRPr lang="en-GB" sz="1600" dirty="0"/>
          </a:p>
          <a:p>
            <a:endParaRPr lang="en-GB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Expectations - summary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believe progress isn’t enough to protect a child from harm.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2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Social </a:t>
            </a:r>
            <a:r>
              <a:rPr lang="en-GB" b="1" dirty="0"/>
              <a:t>worker and team </a:t>
            </a:r>
            <a:r>
              <a:rPr lang="en-GB" b="1" dirty="0" smtClean="0"/>
              <a:t>manager:</a:t>
            </a:r>
            <a:r>
              <a:rPr lang="en-GB" dirty="0" smtClean="0"/>
              <a:t> </a:t>
            </a:r>
            <a:r>
              <a:rPr lang="en-GB" dirty="0"/>
              <a:t>set out the concerns, highlighting and summarising </a:t>
            </a:r>
            <a:r>
              <a:rPr lang="en-GB" dirty="0" smtClean="0"/>
              <a:t>key </a:t>
            </a:r>
            <a:r>
              <a:rPr lang="en-GB" dirty="0"/>
              <a:t>evidence in relation to the threshold </a:t>
            </a:r>
            <a:r>
              <a:rPr lang="en-GB" dirty="0" smtClean="0"/>
              <a:t>criteria.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Legal adviser: </a:t>
            </a:r>
            <a:r>
              <a:rPr lang="en-GB" dirty="0" smtClean="0"/>
              <a:t>evaluate evidence and </a:t>
            </a:r>
            <a:r>
              <a:rPr lang="en-GB" dirty="0"/>
              <a:t>provide privileged legal advice on whether it is sufficient to conclude </a:t>
            </a:r>
            <a:r>
              <a:rPr lang="en-GB" dirty="0" smtClean="0"/>
              <a:t>threshold is reached.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Head </a:t>
            </a:r>
            <a:r>
              <a:rPr lang="en-GB" b="1" dirty="0"/>
              <a:t>of </a:t>
            </a:r>
            <a:r>
              <a:rPr lang="en-GB" b="1" dirty="0" smtClean="0"/>
              <a:t>service. </a:t>
            </a:r>
            <a:r>
              <a:rPr lang="en-GB" dirty="0" smtClean="0"/>
              <a:t>Convene </a:t>
            </a:r>
            <a:r>
              <a:rPr lang="en-GB" dirty="0"/>
              <a:t>and chair </a:t>
            </a:r>
            <a:r>
              <a:rPr lang="en-GB" dirty="0" smtClean="0"/>
              <a:t>meeting, </a:t>
            </a:r>
            <a:r>
              <a:rPr lang="en-GB" dirty="0"/>
              <a:t>ensuring </a:t>
            </a:r>
            <a:r>
              <a:rPr lang="en-GB" dirty="0" smtClean="0"/>
              <a:t>all </a:t>
            </a:r>
            <a:r>
              <a:rPr lang="en-GB" dirty="0"/>
              <a:t>voices are </a:t>
            </a:r>
            <a:r>
              <a:rPr lang="en-GB" dirty="0" smtClean="0"/>
              <a:t>heard; confirm outcome </a:t>
            </a:r>
            <a:r>
              <a:rPr lang="en-GB" dirty="0"/>
              <a:t>including any instructions to the legal adviser. In doing so they must consider carefully the legal advice</a:t>
            </a:r>
            <a:r>
              <a:rPr lang="en-GB" dirty="0" smtClean="0"/>
              <a:t>.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Other participants:</a:t>
            </a:r>
            <a:r>
              <a:rPr lang="en-GB" b="1" dirty="0"/>
              <a:t> </a:t>
            </a:r>
            <a:r>
              <a:rPr lang="en-GB" dirty="0" smtClean="0"/>
              <a:t>provide </a:t>
            </a:r>
            <a:r>
              <a:rPr lang="en-GB" dirty="0"/>
              <a:t>advice and challenge from the perspective of their own service remit</a:t>
            </a:r>
            <a:r>
              <a:rPr lang="en-GB" dirty="0" smtClean="0"/>
              <a:t>.               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does what?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LPM members and roles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7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057523"/>
            <a:ext cx="4038600" cy="33398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Other documents </a:t>
            </a:r>
            <a:r>
              <a:rPr lang="en-GB" sz="2000" b="1" dirty="0"/>
              <a:t>only where relevant</a:t>
            </a:r>
            <a:r>
              <a:rPr lang="en-GB" sz="2000" dirty="0"/>
              <a:t>. May </a:t>
            </a:r>
            <a:r>
              <a:rPr lang="en-GB" sz="2000" dirty="0" smtClean="0"/>
              <a:t>include: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</a:t>
            </a:r>
            <a:r>
              <a:rPr lang="en-GB" sz="1400" dirty="0" smtClean="0"/>
              <a:t>eglect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medical</a:t>
            </a:r>
            <a:r>
              <a:rPr lang="en-GB" sz="1400" dirty="0"/>
              <a:t>, parenting, cognitive and DOLS </a:t>
            </a:r>
            <a:r>
              <a:rPr lang="en-GB" sz="1400" dirty="0" smtClean="0"/>
              <a:t>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current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final </a:t>
            </a:r>
            <a:r>
              <a:rPr lang="en-GB" sz="1400" dirty="0"/>
              <a:t>evidence and fact finding from previous care </a:t>
            </a:r>
            <a:r>
              <a:rPr lang="en-GB" sz="1400" dirty="0" smtClean="0"/>
              <a:t>proceedings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minutes </a:t>
            </a:r>
            <a:r>
              <a:rPr lang="en-GB" sz="1400" dirty="0"/>
              <a:t>of the most recent strategy meeting, child protection conference or looked after child statutory review.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Document bundle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44988"/>
            <a:ext cx="4038600" cy="32524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SW’s PLO </a:t>
            </a:r>
            <a:r>
              <a:rPr lang="en-GB" sz="2000" b="1" dirty="0" smtClean="0"/>
              <a:t>summary</a:t>
            </a:r>
            <a:endParaRPr lang="en-GB" sz="2000" dirty="0"/>
          </a:p>
          <a:p>
            <a:pPr marL="1028700" lvl="1"/>
            <a:r>
              <a:rPr lang="en-GB" sz="1600" dirty="0" smtClean="0"/>
              <a:t>Replaces </a:t>
            </a:r>
            <a:r>
              <a:rPr lang="en-GB" sz="1600" dirty="0"/>
              <a:t>Basic Info </a:t>
            </a:r>
            <a:r>
              <a:rPr lang="en-GB" sz="1600" dirty="0" smtClean="0"/>
              <a:t>template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Up-to-date genogram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Up-to-date </a:t>
            </a:r>
            <a:r>
              <a:rPr lang="en-GB" sz="2000" b="1" dirty="0" smtClean="0"/>
              <a:t>chronology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Up-to-date </a:t>
            </a:r>
            <a:r>
              <a:rPr lang="en-GB" sz="2000" b="1" dirty="0"/>
              <a:t>single </a:t>
            </a:r>
            <a:r>
              <a:rPr lang="en-GB" sz="2000" b="1" dirty="0" smtClean="0"/>
              <a:t>assessment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Draft SWET </a:t>
            </a:r>
            <a:r>
              <a:rPr lang="en-GB" sz="2000" dirty="0"/>
              <a:t>– if recommendation is to </a:t>
            </a:r>
            <a:r>
              <a:rPr lang="en-GB" sz="2000" dirty="0" smtClean="0"/>
              <a:t>issue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5418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5939"/>
            <a:ext cx="8229600" cy="2956933"/>
          </a:xfrm>
        </p:spPr>
        <p:txBody>
          <a:bodyPr>
            <a:noAutofit/>
          </a:bodyPr>
          <a:lstStyle/>
          <a:p>
            <a:pPr marL="342900" lvl="2" indent="-342900"/>
            <a:r>
              <a:rPr lang="en-GB" sz="2000" b="1" dirty="0" smtClean="0"/>
              <a:t>Summarises</a:t>
            </a:r>
            <a:r>
              <a:rPr lang="en-GB" sz="2000" dirty="0" smtClean="0"/>
              <a:t> </a:t>
            </a:r>
            <a:r>
              <a:rPr lang="en-GB" sz="2000" dirty="0"/>
              <a:t>for </a:t>
            </a:r>
            <a:r>
              <a:rPr lang="en-GB" sz="2000" dirty="0" smtClean="0"/>
              <a:t>the </a:t>
            </a:r>
            <a:r>
              <a:rPr lang="en-GB" sz="2000" dirty="0"/>
              <a:t>LPM the case for arguing </a:t>
            </a:r>
            <a:r>
              <a:rPr lang="en-GB" sz="2000" dirty="0" smtClean="0"/>
              <a:t>the </a:t>
            </a:r>
            <a:r>
              <a:rPr lang="en-GB" sz="2000" dirty="0"/>
              <a:t>threshold criteria are met</a:t>
            </a:r>
            <a:r>
              <a:rPr lang="en-GB" sz="2000" dirty="0" smtClean="0"/>
              <a:t>. What are the big issues for the child? </a:t>
            </a:r>
          </a:p>
          <a:p>
            <a:pPr marL="800100" lvl="3" indent="-342900"/>
            <a:r>
              <a:rPr lang="en-GB" sz="1800" dirty="0" smtClean="0"/>
              <a:t>the </a:t>
            </a:r>
            <a:r>
              <a:rPr lang="en-GB" sz="1800" dirty="0"/>
              <a:t>nature of the significant harm caused or </a:t>
            </a:r>
            <a:r>
              <a:rPr lang="en-GB" sz="1800" dirty="0" smtClean="0"/>
              <a:t>likely</a:t>
            </a:r>
          </a:p>
          <a:p>
            <a:pPr marL="800100" lvl="3" indent="-342900"/>
            <a:r>
              <a:rPr lang="en-GB" sz="1800" dirty="0"/>
              <a:t>e</a:t>
            </a:r>
            <a:r>
              <a:rPr lang="en-GB" sz="1800" dirty="0" smtClean="0"/>
              <a:t>vidence </a:t>
            </a:r>
            <a:r>
              <a:rPr lang="en-GB" sz="1800" dirty="0"/>
              <a:t>of that </a:t>
            </a:r>
            <a:r>
              <a:rPr lang="en-GB" sz="1800" dirty="0" smtClean="0"/>
              <a:t>harm and impact</a:t>
            </a:r>
          </a:p>
          <a:p>
            <a:pPr marL="800100" lvl="3" indent="-342900"/>
            <a:r>
              <a:rPr lang="en-GB" sz="1800" dirty="0"/>
              <a:t>i</a:t>
            </a:r>
            <a:r>
              <a:rPr lang="en-GB" sz="1800" dirty="0" smtClean="0"/>
              <a:t>nterventions so far </a:t>
            </a:r>
            <a:r>
              <a:rPr lang="en-GB" sz="1800" dirty="0"/>
              <a:t>with an analysis of why they have not </a:t>
            </a:r>
            <a:r>
              <a:rPr lang="en-GB" sz="1800" dirty="0" smtClean="0"/>
              <a:t>worked</a:t>
            </a:r>
          </a:p>
          <a:p>
            <a:pPr marL="800100" lvl="3" indent="-342900"/>
            <a:r>
              <a:rPr lang="en-GB" sz="1800" dirty="0" smtClean="0"/>
              <a:t>options</a:t>
            </a:r>
            <a:r>
              <a:rPr lang="en-GB" sz="1800" dirty="0"/>
              <a:t>; and proposed next </a:t>
            </a:r>
            <a:r>
              <a:rPr lang="en-GB" sz="1800" dirty="0" smtClean="0"/>
              <a:t>steps, with reasons.</a:t>
            </a:r>
          </a:p>
          <a:p>
            <a:pPr marL="342900" lvl="2" indent="-342900"/>
            <a:r>
              <a:rPr lang="en-GB" sz="2000" b="1" dirty="0" smtClean="0"/>
              <a:t>Includes</a:t>
            </a:r>
            <a:r>
              <a:rPr lang="en-GB" sz="2000" dirty="0" smtClean="0"/>
              <a:t> </a:t>
            </a:r>
            <a:r>
              <a:rPr lang="en-GB" sz="2000" dirty="0"/>
              <a:t>basic information about the child and their </a:t>
            </a:r>
            <a:r>
              <a:rPr lang="en-GB" sz="2000" dirty="0" smtClean="0"/>
              <a:t>family</a:t>
            </a:r>
          </a:p>
          <a:p>
            <a:pPr marL="342900" lvl="2" indent="-342900"/>
            <a:r>
              <a:rPr lang="en-GB" sz="2000" dirty="0" smtClean="0"/>
              <a:t>Consideration of permanence and FGCs (plans or outcomes)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Document bundle: PLO 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0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1864"/>
            <a:ext cx="8229600" cy="34051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Should show </a:t>
            </a:r>
            <a:r>
              <a:rPr lang="en-GB" b="1" dirty="0" smtClean="0"/>
              <a:t>minimum </a:t>
            </a:r>
            <a:r>
              <a:rPr lang="en-GB" b="1" dirty="0"/>
              <a:t>of three </a:t>
            </a:r>
            <a:r>
              <a:rPr lang="en-GB" b="1" dirty="0" smtClean="0"/>
              <a:t>generations</a:t>
            </a:r>
            <a:r>
              <a:rPr lang="en-GB" dirty="0" smtClean="0"/>
              <a:t> – more if relevant.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Done well, it provides </a:t>
            </a:r>
            <a:r>
              <a:rPr lang="en-GB" dirty="0"/>
              <a:t>an </a:t>
            </a:r>
            <a:r>
              <a:rPr lang="en-GB" b="1" dirty="0"/>
              <a:t>at-a-glance understanding</a:t>
            </a:r>
            <a:r>
              <a:rPr lang="en-GB" dirty="0"/>
              <a:t> of significant </a:t>
            </a:r>
            <a:r>
              <a:rPr lang="en-GB" dirty="0" smtClean="0"/>
              <a:t>relationships in </a:t>
            </a:r>
            <a:r>
              <a:rPr lang="en-GB" dirty="0"/>
              <a:t>a child’s </a:t>
            </a:r>
            <a:r>
              <a:rPr lang="en-GB" dirty="0" smtClean="0"/>
              <a:t>life and aids analysis and planning.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Show current </a:t>
            </a:r>
            <a:r>
              <a:rPr lang="en-GB" dirty="0"/>
              <a:t>and past relationships, names, and dates of birth.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Show who the child lives with.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elpful </a:t>
            </a:r>
            <a:r>
              <a:rPr lang="en-GB" dirty="0"/>
              <a:t>to annotate </a:t>
            </a:r>
            <a:r>
              <a:rPr lang="en-GB" dirty="0" smtClean="0"/>
              <a:t>it to </a:t>
            </a:r>
            <a:r>
              <a:rPr lang="en-GB" dirty="0"/>
              <a:t>show significant information, such as supportive relationships, domestic abuse risks and if an individual is in prison.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Example – next slide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Document bundle</a:t>
            </a:r>
            <a:r>
              <a:rPr lang="en-GB" dirty="0" smtClean="0"/>
              <a:t>: genogram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8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33946" y="552627"/>
            <a:ext cx="8481005" cy="3790036"/>
            <a:chOff x="333946" y="552627"/>
            <a:chExt cx="8481005" cy="3790036"/>
          </a:xfrm>
        </p:grpSpPr>
        <p:grpSp>
          <p:nvGrpSpPr>
            <p:cNvPr id="125" name="Group 124"/>
            <p:cNvGrpSpPr/>
            <p:nvPr/>
          </p:nvGrpSpPr>
          <p:grpSpPr>
            <a:xfrm>
              <a:off x="333946" y="552627"/>
              <a:ext cx="8481005" cy="3790036"/>
              <a:chOff x="333946" y="552627"/>
              <a:chExt cx="8481005" cy="3790036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333946" y="552627"/>
                <a:ext cx="6475045" cy="2914142"/>
                <a:chOff x="333946" y="552627"/>
                <a:chExt cx="6475045" cy="2914142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333946" y="2038184"/>
                  <a:ext cx="644056" cy="585749"/>
                </a:xfrm>
                <a:prstGeom prst="ellipse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484196" y="552627"/>
                  <a:ext cx="6324795" cy="2914142"/>
                  <a:chOff x="225802" y="552627"/>
                  <a:chExt cx="6583190" cy="2914142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803128" y="552627"/>
                    <a:ext cx="1152939" cy="861774"/>
                    <a:chOff x="1264257" y="978010"/>
                    <a:chExt cx="1152939" cy="861774"/>
                  </a:xfrm>
                </p:grpSpPr>
                <p:sp>
                  <p:nvSpPr>
                    <p:cNvPr id="5" name="TextBox 4"/>
                    <p:cNvSpPr txBox="1"/>
                    <p:nvPr/>
                  </p:nvSpPr>
                  <p:spPr>
                    <a:xfrm>
                      <a:off x="1264257" y="978010"/>
                      <a:ext cx="1152939" cy="861774"/>
                    </a:xfrm>
                    <a:prstGeom prst="rect">
                      <a:avLst/>
                    </a:prstGeom>
                    <a:noFill/>
                    <a:ln w="31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Peter Smith snr.</a:t>
                      </a:r>
                    </a:p>
                    <a:p>
                      <a:r>
                        <a:rPr lang="en-GB" sz="1000" dirty="0" smtClean="0"/>
                        <a:t>Died 2018</a:t>
                      </a:r>
                    </a:p>
                    <a:p>
                      <a:r>
                        <a:rPr lang="en-GB" sz="1000" dirty="0" smtClean="0"/>
                        <a:t>RSO</a:t>
                      </a:r>
                    </a:p>
                    <a:p>
                      <a:endParaRPr lang="en-GB" sz="1000" dirty="0"/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1319917" y="1176793"/>
                      <a:ext cx="922351" cy="469127"/>
                    </a:xfrm>
                    <a:prstGeom prst="rect">
                      <a:avLst/>
                    </a:prstGeom>
                    <a:noFill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858759" y="573891"/>
                    <a:ext cx="5950233" cy="2000084"/>
                    <a:chOff x="858759" y="573891"/>
                    <a:chExt cx="5950233" cy="2000084"/>
                  </a:xfrm>
                </p:grpSpPr>
                <p:grpSp>
                  <p:nvGrpSpPr>
                    <p:cNvPr id="16" name="Group 15"/>
                    <p:cNvGrpSpPr/>
                    <p:nvPr/>
                  </p:nvGrpSpPr>
                  <p:grpSpPr>
                    <a:xfrm>
                      <a:off x="5656053" y="573891"/>
                      <a:ext cx="1152939" cy="646603"/>
                      <a:chOff x="5177636" y="667913"/>
                      <a:chExt cx="1152939" cy="646603"/>
                    </a:xfrm>
                  </p:grpSpPr>
                  <p:sp>
                    <p:nvSpPr>
                      <p:cNvPr id="14" name="TextBox 13"/>
                      <p:cNvSpPr txBox="1"/>
                      <p:nvPr/>
                    </p:nvSpPr>
                    <p:spPr>
                      <a:xfrm>
                        <a:off x="5177636" y="667913"/>
                        <a:ext cx="1152939" cy="646603"/>
                      </a:xfrm>
                      <a:prstGeom prst="rect">
                        <a:avLst/>
                      </a:prstGeom>
                      <a:noFill/>
                      <a:ln w="31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en-GB" sz="1000" dirty="0" smtClean="0"/>
                      </a:p>
                      <a:p>
                        <a:r>
                          <a:rPr lang="en-GB" sz="1000" dirty="0" smtClean="0"/>
                          <a:t>Arnold Sharp</a:t>
                        </a:r>
                      </a:p>
                      <a:p>
                        <a:r>
                          <a:rPr lang="en-GB" sz="1000" dirty="0" smtClean="0"/>
                          <a:t>30/04/65</a:t>
                        </a:r>
                      </a:p>
                      <a:p>
                        <a:endParaRPr lang="en-GB" sz="1000" dirty="0"/>
                      </a:p>
                    </p:txBody>
                  </p:sp>
                  <p:sp>
                    <p:nvSpPr>
                      <p:cNvPr id="15" name="Rectangle 14"/>
                      <p:cNvSpPr/>
                      <p:nvPr/>
                    </p:nvSpPr>
                    <p:spPr>
                      <a:xfrm>
                        <a:off x="5233296" y="849487"/>
                        <a:ext cx="922351" cy="42851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858759" y="646606"/>
                      <a:ext cx="4852954" cy="1927369"/>
                      <a:chOff x="858759" y="646606"/>
                      <a:chExt cx="4852954" cy="1927369"/>
                    </a:xfrm>
                  </p:grpSpPr>
                  <p:grpSp>
                    <p:nvGrpSpPr>
                      <p:cNvPr id="12" name="Group 11"/>
                      <p:cNvGrpSpPr/>
                      <p:nvPr/>
                    </p:nvGrpSpPr>
                    <p:grpSpPr>
                      <a:xfrm>
                        <a:off x="2927863" y="646606"/>
                        <a:ext cx="977145" cy="1927369"/>
                        <a:chOff x="2927863" y="662508"/>
                        <a:chExt cx="977145" cy="1927369"/>
                      </a:xfrm>
                    </p:grpSpPr>
                    <p:sp>
                      <p:nvSpPr>
                        <p:cNvPr id="8" name="TextBox 7"/>
                        <p:cNvSpPr txBox="1"/>
                        <p:nvPr/>
                      </p:nvSpPr>
                      <p:spPr>
                        <a:xfrm>
                          <a:off x="3029447" y="834887"/>
                          <a:ext cx="875561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sz="1000" dirty="0" smtClean="0"/>
                            <a:t>Madge Sharp</a:t>
                          </a:r>
                        </a:p>
                        <a:p>
                          <a:r>
                            <a:rPr lang="en-GB" sz="1000" dirty="0" smtClean="0"/>
                            <a:t>15/06/69</a:t>
                          </a:r>
                          <a:endParaRPr lang="en-GB" sz="1000" dirty="0"/>
                        </a:p>
                      </p:txBody>
                    </p:sp>
                    <p:grpSp>
                      <p:nvGrpSpPr>
                        <p:cNvPr id="11" name="Group 10"/>
                        <p:cNvGrpSpPr/>
                        <p:nvPr/>
                      </p:nvGrpSpPr>
                      <p:grpSpPr>
                        <a:xfrm>
                          <a:off x="2927863" y="662508"/>
                          <a:ext cx="977145" cy="1927369"/>
                          <a:chOff x="2927863" y="742018"/>
                          <a:chExt cx="977145" cy="1927369"/>
                        </a:xfrm>
                      </p:grpSpPr>
                      <p:sp>
                        <p:nvSpPr>
                          <p:cNvPr id="9" name="Oval 8"/>
                          <p:cNvSpPr/>
                          <p:nvPr/>
                        </p:nvSpPr>
                        <p:spPr>
                          <a:xfrm>
                            <a:off x="3029447" y="763325"/>
                            <a:ext cx="875561" cy="599399"/>
                          </a:xfrm>
                          <a:prstGeom prst="ellipse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10" name="Oval 9"/>
                          <p:cNvSpPr/>
                          <p:nvPr/>
                        </p:nvSpPr>
                        <p:spPr>
                          <a:xfrm>
                            <a:off x="3005594" y="742018"/>
                            <a:ext cx="875561" cy="667910"/>
                          </a:xfrm>
                          <a:prstGeom prst="ellipse">
                            <a:avLst/>
                          </a:prstGeom>
                          <a:noFill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5" name="Oval 44"/>
                          <p:cNvSpPr/>
                          <p:nvPr/>
                        </p:nvSpPr>
                        <p:spPr>
                          <a:xfrm>
                            <a:off x="2949933" y="1941260"/>
                            <a:ext cx="875561" cy="599399"/>
                          </a:xfrm>
                          <a:prstGeom prst="ellipse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  <p:sp>
                        <p:nvSpPr>
                          <p:cNvPr id="46" name="Oval 45"/>
                          <p:cNvSpPr/>
                          <p:nvPr/>
                        </p:nvSpPr>
                        <p:spPr>
                          <a:xfrm>
                            <a:off x="2927863" y="2069988"/>
                            <a:ext cx="875561" cy="599399"/>
                          </a:xfrm>
                          <a:prstGeom prst="ellipse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GB"/>
                          </a:p>
                        </p:txBody>
                      </p:sp>
                    </p:grpSp>
                  </p:grpSp>
                  <p:cxnSp>
                    <p:nvCxnSpPr>
                      <p:cNvPr id="22" name="Straight Connector 21"/>
                      <p:cNvCxnSpPr>
                        <a:stCxn id="10" idx="6"/>
                        <a:endCxn id="15" idx="1"/>
                      </p:cNvCxnSpPr>
                      <p:nvPr/>
                    </p:nvCxnSpPr>
                    <p:spPr>
                      <a:xfrm flipV="1">
                        <a:off x="3881155" y="969722"/>
                        <a:ext cx="1830558" cy="10839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Straight Connector 23"/>
                      <p:cNvCxnSpPr>
                        <a:stCxn id="6" idx="3"/>
                        <a:endCxn id="10" idx="2"/>
                      </p:cNvCxnSpPr>
                      <p:nvPr/>
                    </p:nvCxnSpPr>
                    <p:spPr>
                      <a:xfrm flipV="1">
                        <a:off x="1781139" y="980561"/>
                        <a:ext cx="1224455" cy="5413"/>
                      </a:xfrm>
                      <a:prstGeom prst="lin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flipV="1">
                        <a:off x="858759" y="763341"/>
                        <a:ext cx="922351" cy="469127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Straight Connector 27"/>
                      <p:cNvCxnSpPr/>
                      <p:nvPr/>
                    </p:nvCxnSpPr>
                    <p:spPr>
                      <a:xfrm>
                        <a:off x="858759" y="763341"/>
                        <a:ext cx="922351" cy="469127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" name="Straight Connector 29"/>
                      <p:cNvCxnSpPr/>
                      <p:nvPr/>
                    </p:nvCxnSpPr>
                    <p:spPr>
                      <a:xfrm flipH="1">
                        <a:off x="2321781" y="762026"/>
                        <a:ext cx="357809" cy="428514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" name="TextBox 30"/>
                      <p:cNvSpPr txBox="1"/>
                      <p:nvPr/>
                    </p:nvSpPr>
                    <p:spPr>
                      <a:xfrm>
                        <a:off x="3933327" y="732201"/>
                        <a:ext cx="1632580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000" dirty="0" smtClean="0"/>
                          <a:t>Mary’s adoptive parents</a:t>
                        </a:r>
                        <a:endParaRPr lang="en-GB" sz="1000" dirty="0"/>
                      </a:p>
                    </p:txBody>
                  </p:sp>
                </p:grpSp>
              </p:grpSp>
              <p:sp>
                <p:nvSpPr>
                  <p:cNvPr id="40" name="Oval 39"/>
                  <p:cNvSpPr/>
                  <p:nvPr/>
                </p:nvSpPr>
                <p:spPr>
                  <a:xfrm>
                    <a:off x="3181847" y="1901649"/>
                    <a:ext cx="875561" cy="599399"/>
                  </a:xfrm>
                  <a:prstGeom prst="ellipse">
                    <a:avLst/>
                  </a:prstGeom>
                  <a:noFill/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1384621" y="1761855"/>
                    <a:ext cx="3594452" cy="1560480"/>
                    <a:chOff x="478444" y="1843389"/>
                    <a:chExt cx="3594452" cy="1560480"/>
                  </a:xfrm>
                </p:grpSpPr>
                <p:grpSp>
                  <p:nvGrpSpPr>
                    <p:cNvPr id="34" name="Group 33"/>
                    <p:cNvGrpSpPr/>
                    <p:nvPr/>
                  </p:nvGrpSpPr>
                  <p:grpSpPr>
                    <a:xfrm>
                      <a:off x="1754625" y="1845848"/>
                      <a:ext cx="1152939" cy="861774"/>
                      <a:chOff x="1264257" y="978010"/>
                      <a:chExt cx="1152939" cy="861774"/>
                    </a:xfrm>
                  </p:grpSpPr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264257" y="978010"/>
                        <a:ext cx="1152939" cy="861774"/>
                      </a:xfrm>
                      <a:prstGeom prst="rect">
                        <a:avLst/>
                      </a:prstGeom>
                      <a:noFill/>
                      <a:ln w="31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en-GB" sz="1000" dirty="0" smtClean="0"/>
                      </a:p>
                      <a:p>
                        <a:r>
                          <a:rPr lang="en-GB" sz="1000" dirty="0" smtClean="0"/>
                          <a:t>Mark Smith</a:t>
                        </a:r>
                      </a:p>
                      <a:p>
                        <a:r>
                          <a:rPr lang="en-GB" sz="1000" dirty="0" smtClean="0"/>
                          <a:t>27/05/88</a:t>
                        </a:r>
                      </a:p>
                      <a:p>
                        <a:endParaRPr lang="en-GB" sz="1000" dirty="0" smtClean="0"/>
                      </a:p>
                      <a:p>
                        <a:endParaRPr lang="en-GB" sz="1000" dirty="0"/>
                      </a:p>
                    </p:txBody>
                  </p:sp>
                  <p:sp>
                    <p:nvSpPr>
                      <p:cNvPr id="36" name="Rectangle 35"/>
                      <p:cNvSpPr/>
                      <p:nvPr/>
                    </p:nvSpPr>
                    <p:spPr>
                      <a:xfrm>
                        <a:off x="1319917" y="1176793"/>
                        <a:ext cx="922351" cy="469127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478444" y="1843389"/>
                      <a:ext cx="3594452" cy="1560480"/>
                      <a:chOff x="319424" y="1843389"/>
                      <a:chExt cx="3594452" cy="1560480"/>
                    </a:xfrm>
                  </p:grpSpPr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319424" y="1843389"/>
                        <a:ext cx="1152939" cy="707886"/>
                        <a:chOff x="1264257" y="978010"/>
                        <a:chExt cx="1152939" cy="707886"/>
                      </a:xfrm>
                    </p:grpSpPr>
                    <p:sp>
                      <p:nvSpPr>
                        <p:cNvPr id="38" name="TextBox 37"/>
                        <p:cNvSpPr txBox="1"/>
                        <p:nvPr/>
                      </p:nvSpPr>
                      <p:spPr>
                        <a:xfrm>
                          <a:off x="1264257" y="978010"/>
                          <a:ext cx="1152939" cy="707886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en-GB" sz="1000" dirty="0" smtClean="0"/>
                        </a:p>
                        <a:p>
                          <a:r>
                            <a:rPr lang="en-GB" sz="1000" dirty="0" smtClean="0"/>
                            <a:t>Peter Smith jnr.</a:t>
                          </a:r>
                        </a:p>
                        <a:p>
                          <a:r>
                            <a:rPr lang="en-GB" sz="1000" dirty="0" smtClean="0"/>
                            <a:t>14/06/87</a:t>
                          </a:r>
                        </a:p>
                        <a:p>
                          <a:endParaRPr lang="en-GB" sz="1000" dirty="0"/>
                        </a:p>
                      </p:txBody>
                    </p:sp>
                    <p:sp>
                      <p:nvSpPr>
                        <p:cNvPr id="39" name="Rectangle 38"/>
                        <p:cNvSpPr/>
                        <p:nvPr/>
                      </p:nvSpPr>
                      <p:spPr>
                        <a:xfrm>
                          <a:off x="1319917" y="1176793"/>
                          <a:ext cx="922351" cy="469127"/>
                        </a:xfrm>
                        <a:prstGeom prst="rect">
                          <a:avLst/>
                        </a:prstGeom>
                        <a:noFill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50" name="Group 49"/>
                      <p:cNvGrpSpPr/>
                      <p:nvPr/>
                    </p:nvGrpSpPr>
                    <p:grpSpPr>
                      <a:xfrm>
                        <a:off x="1642598" y="1988974"/>
                        <a:ext cx="2271278" cy="1414895"/>
                        <a:chOff x="1642598" y="1988974"/>
                        <a:chExt cx="2271278" cy="1414895"/>
                      </a:xfrm>
                    </p:grpSpPr>
                    <p:sp>
                      <p:nvSpPr>
                        <p:cNvPr id="47" name="Oval 46"/>
                        <p:cNvSpPr/>
                        <p:nvPr/>
                      </p:nvSpPr>
                      <p:spPr>
                        <a:xfrm>
                          <a:off x="3093057" y="1988974"/>
                          <a:ext cx="788098" cy="595202"/>
                        </a:xfrm>
                        <a:prstGeom prst="ellipse">
                          <a:avLst/>
                        </a:prstGeom>
                        <a:noFill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48" name="TextBox 47"/>
                        <p:cNvSpPr txBox="1"/>
                        <p:nvPr/>
                      </p:nvSpPr>
                      <p:spPr>
                        <a:xfrm>
                          <a:off x="1642598" y="2542095"/>
                          <a:ext cx="923067" cy="86177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1000" dirty="0" smtClean="0"/>
                            <a:t>In prison; due out (date).</a:t>
                          </a:r>
                        </a:p>
                        <a:p>
                          <a:r>
                            <a:rPr lang="en-GB" sz="1000" dirty="0" smtClean="0"/>
                            <a:t>Risk of sexual harm to children</a:t>
                          </a:r>
                          <a:endParaRPr lang="en-GB" sz="1000" dirty="0"/>
                        </a:p>
                      </p:txBody>
                    </p:sp>
                    <p:sp>
                      <p:nvSpPr>
                        <p:cNvPr id="49" name="TextBox 48"/>
                        <p:cNvSpPr txBox="1"/>
                        <p:nvPr/>
                      </p:nvSpPr>
                      <p:spPr>
                        <a:xfrm>
                          <a:off x="3126481" y="2117936"/>
                          <a:ext cx="787395" cy="55399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sz="1000" dirty="0" smtClean="0"/>
                            <a:t>Mary Smith</a:t>
                          </a:r>
                        </a:p>
                        <a:p>
                          <a:r>
                            <a:rPr lang="en-GB" sz="1000" dirty="0" smtClean="0"/>
                            <a:t>18/04/84</a:t>
                          </a:r>
                        </a:p>
                        <a:p>
                          <a:endParaRPr lang="en-GB" sz="1000" dirty="0"/>
                        </a:p>
                      </p:txBody>
                    </p:sp>
                  </p:grpSp>
                </p:grpSp>
              </p:grpSp>
              <p:cxnSp>
                <p:nvCxnSpPr>
                  <p:cNvPr id="54" name="Straight Connector 53"/>
                  <p:cNvCxnSpPr/>
                  <p:nvPr/>
                </p:nvCxnSpPr>
                <p:spPr>
                  <a:xfrm>
                    <a:off x="2362632" y="985973"/>
                    <a:ext cx="0" cy="707655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901456" y="1693628"/>
                    <a:ext cx="2650847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901456" y="1693628"/>
                    <a:ext cx="0" cy="26701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>
                    <a:endCxn id="36" idx="0"/>
                  </p:cNvCxnSpPr>
                  <p:nvPr/>
                </p:nvCxnSpPr>
                <p:spPr>
                  <a:xfrm flipH="1">
                    <a:off x="3177638" y="1693628"/>
                    <a:ext cx="4209" cy="269469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>
                    <a:endCxn id="47" idx="0"/>
                  </p:cNvCxnSpPr>
                  <p:nvPr/>
                </p:nvCxnSpPr>
                <p:spPr>
                  <a:xfrm>
                    <a:off x="4552303" y="1693628"/>
                    <a:ext cx="0" cy="213812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flipH="1">
                    <a:off x="747423" y="2313401"/>
                    <a:ext cx="692858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225802" y="2154740"/>
                    <a:ext cx="51809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GB" sz="1000" dirty="0" smtClean="0"/>
                      <a:t>Susan </a:t>
                    </a:r>
                  </a:p>
                  <a:p>
                    <a:r>
                      <a:rPr lang="en-GB" sz="1000" dirty="0" smtClean="0"/>
                      <a:t>Lott</a:t>
                    </a:r>
                    <a:endParaRPr lang="en-GB" sz="1000" dirty="0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759145" y="2767056"/>
                    <a:ext cx="712940" cy="699713"/>
                  </a:xfrm>
                  <a:prstGeom prst="ellipse">
                    <a:avLst/>
                  </a:prstGeom>
                  <a:no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843950" y="2793581"/>
                    <a:ext cx="707246" cy="5539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000" dirty="0" smtClean="0"/>
                      <a:t>Ellie </a:t>
                    </a:r>
                  </a:p>
                  <a:p>
                    <a:r>
                      <a:rPr lang="en-GB" sz="1000" dirty="0" smtClean="0"/>
                      <a:t>Smith</a:t>
                    </a:r>
                  </a:p>
                  <a:p>
                    <a:r>
                      <a:rPr lang="en-GB" sz="1000" dirty="0" smtClean="0"/>
                      <a:t>14/07/10 </a:t>
                    </a:r>
                    <a:endParaRPr lang="en-GB" sz="1000" dirty="0"/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 flipH="1">
                    <a:off x="1093852" y="2313401"/>
                    <a:ext cx="21763" cy="48018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858788" y="2115798"/>
                    <a:ext cx="235064" cy="437693"/>
                  </a:xfrm>
                  <a:prstGeom prst="line">
                    <a:avLst/>
                  </a:prstGeom>
                  <a:ln w="3175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0" name="Group 79"/>
              <p:cNvGrpSpPr/>
              <p:nvPr/>
            </p:nvGrpSpPr>
            <p:grpSpPr>
              <a:xfrm>
                <a:off x="5908885" y="1871213"/>
                <a:ext cx="886148" cy="553998"/>
                <a:chOff x="5614698" y="1974576"/>
                <a:chExt cx="886148" cy="553998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5614698" y="2000614"/>
                  <a:ext cx="886148" cy="469127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5694531" y="1974576"/>
                  <a:ext cx="726481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dirty="0" smtClean="0"/>
                    <a:t>Paul Jones</a:t>
                  </a:r>
                </a:p>
                <a:p>
                  <a:r>
                    <a:rPr lang="en-GB" sz="1000" dirty="0" smtClean="0"/>
                    <a:t>21/03/87</a:t>
                  </a:r>
                </a:p>
                <a:p>
                  <a:endParaRPr lang="en-GB" sz="1000" dirty="0"/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5060296" y="1942772"/>
                <a:ext cx="75533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/>
                  <a:t>No contact</a:t>
                </a:r>
                <a:endParaRPr lang="en-GB" sz="10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5759079" y="2430380"/>
                <a:ext cx="122180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 smtClean="0"/>
                  <a:t>Domestic abuse risk</a:t>
                </a:r>
                <a:endParaRPr lang="en-GB" sz="1000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5437964" y="2173091"/>
                <a:ext cx="26209" cy="88158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oup 91"/>
              <p:cNvGrpSpPr/>
              <p:nvPr/>
            </p:nvGrpSpPr>
            <p:grpSpPr>
              <a:xfrm>
                <a:off x="4559372" y="3323642"/>
                <a:ext cx="919306" cy="731520"/>
                <a:chOff x="4821755" y="3252083"/>
                <a:chExt cx="919306" cy="731520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830448" y="3252083"/>
                  <a:ext cx="784250" cy="731520"/>
                </a:xfrm>
                <a:prstGeom prst="ellipse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4821755" y="3364776"/>
                  <a:ext cx="919306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 smtClean="0"/>
                    <a:t>Emma Jones</a:t>
                  </a:r>
                </a:p>
                <a:p>
                  <a:r>
                    <a:rPr lang="en-GB" sz="1000" dirty="0" smtClean="0"/>
                    <a:t>23/04/09</a:t>
                  </a:r>
                </a:p>
                <a:p>
                  <a:r>
                    <a:rPr lang="en-GB" sz="1000" dirty="0" smtClean="0"/>
                    <a:t> </a:t>
                  </a:r>
                  <a:endParaRPr lang="en-GB" sz="1000" dirty="0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5642039" y="3332924"/>
                <a:ext cx="919306" cy="731520"/>
                <a:chOff x="4821755" y="3252083"/>
                <a:chExt cx="919306" cy="731520"/>
              </a:xfrm>
            </p:grpSpPr>
            <p:sp>
              <p:nvSpPr>
                <p:cNvPr id="94" name="Oval 93"/>
                <p:cNvSpPr/>
                <p:nvPr/>
              </p:nvSpPr>
              <p:spPr>
                <a:xfrm>
                  <a:off x="4830448" y="3252083"/>
                  <a:ext cx="784250" cy="731520"/>
                </a:xfrm>
                <a:prstGeom prst="ellipse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4821755" y="3364776"/>
                  <a:ext cx="91930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 smtClean="0"/>
                    <a:t>Emily Jones</a:t>
                  </a:r>
                </a:p>
                <a:p>
                  <a:r>
                    <a:rPr lang="en-GB" sz="1000" dirty="0" smtClean="0"/>
                    <a:t>15/09/13</a:t>
                  </a:r>
                  <a:endParaRPr lang="en-GB" sz="1000" dirty="0"/>
                </a:p>
              </p:txBody>
            </p:sp>
          </p:grpSp>
          <p:cxnSp>
            <p:nvCxnSpPr>
              <p:cNvPr id="97" name="Straight Connector 96"/>
              <p:cNvCxnSpPr/>
              <p:nvPr/>
            </p:nvCxnSpPr>
            <p:spPr>
              <a:xfrm>
                <a:off x="4875427" y="3069206"/>
                <a:ext cx="122626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4883378" y="3085108"/>
                <a:ext cx="0" cy="23853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6093261" y="3086439"/>
                <a:ext cx="0" cy="23853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H="1">
                <a:off x="5642039" y="1942772"/>
                <a:ext cx="173592" cy="412023"/>
              </a:xfrm>
              <a:prstGeom prst="line">
                <a:avLst/>
              </a:prstGeom>
              <a:ln w="3175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78" idx="3"/>
              </p:cNvCxnSpPr>
              <p:nvPr/>
            </p:nvCxnSpPr>
            <p:spPr>
              <a:xfrm>
                <a:off x="6795033" y="2131815"/>
                <a:ext cx="1100612" cy="137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endCxn id="78" idx="1"/>
              </p:cNvCxnSpPr>
              <p:nvPr/>
            </p:nvCxnSpPr>
            <p:spPr>
              <a:xfrm flipV="1">
                <a:off x="5019025" y="2131815"/>
                <a:ext cx="889860" cy="2292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0" name="Group 109"/>
              <p:cNvGrpSpPr/>
              <p:nvPr/>
            </p:nvGrpSpPr>
            <p:grpSpPr>
              <a:xfrm>
                <a:off x="7895645" y="1816177"/>
                <a:ext cx="919306" cy="731520"/>
                <a:chOff x="4821755" y="3252083"/>
                <a:chExt cx="919306" cy="731520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4830448" y="3252083"/>
                  <a:ext cx="784250" cy="731520"/>
                </a:xfrm>
                <a:prstGeom prst="ellipse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821755" y="3364776"/>
                  <a:ext cx="919306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000" dirty="0" smtClean="0"/>
                    <a:t>Lucy Jackson</a:t>
                  </a:r>
                </a:p>
                <a:p>
                  <a:r>
                    <a:rPr lang="en-GB" sz="1000" dirty="0" smtClean="0"/>
                    <a:t>O4/04/95</a:t>
                  </a:r>
                </a:p>
                <a:p>
                  <a:endParaRPr lang="en-GB" sz="1000" dirty="0"/>
                </a:p>
              </p:txBody>
            </p:sp>
          </p:grpSp>
          <p:cxnSp>
            <p:nvCxnSpPr>
              <p:cNvPr id="114" name="Straight Connector 113"/>
              <p:cNvCxnSpPr/>
              <p:nvPr/>
            </p:nvCxnSpPr>
            <p:spPr>
              <a:xfrm>
                <a:off x="7345339" y="2138681"/>
                <a:ext cx="0" cy="75276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8" name="Group 117"/>
              <p:cNvGrpSpPr/>
              <p:nvPr/>
            </p:nvGrpSpPr>
            <p:grpSpPr>
              <a:xfrm>
                <a:off x="6902265" y="2841246"/>
                <a:ext cx="912112" cy="553998"/>
                <a:chOff x="5614698" y="1942772"/>
                <a:chExt cx="912112" cy="553998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5614698" y="2000614"/>
                  <a:ext cx="886148" cy="469127"/>
                </a:xfrm>
                <a:prstGeom prst="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5694531" y="1942772"/>
                  <a:ext cx="832279" cy="553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dirty="0" smtClean="0"/>
                    <a:t>Daniel Jones</a:t>
                  </a:r>
                </a:p>
                <a:p>
                  <a:r>
                    <a:rPr lang="en-GB" sz="1000" dirty="0" smtClean="0"/>
                    <a:t>10/10/19</a:t>
                  </a:r>
                </a:p>
                <a:p>
                  <a:endParaRPr lang="en-GB" sz="1000" dirty="0"/>
                </a:p>
              </p:txBody>
            </p:sp>
          </p:grpSp>
          <p:sp>
            <p:nvSpPr>
              <p:cNvPr id="121" name="Freeform 120"/>
              <p:cNvSpPr/>
              <p:nvPr/>
            </p:nvSpPr>
            <p:spPr>
              <a:xfrm>
                <a:off x="4023093" y="1815323"/>
                <a:ext cx="2501683" cy="2527340"/>
              </a:xfrm>
              <a:custGeom>
                <a:avLst/>
                <a:gdLst>
                  <a:gd name="connsiteX0" fmla="*/ 588664 w 2501683"/>
                  <a:gd name="connsiteY0" fmla="*/ 13477 h 2527340"/>
                  <a:gd name="connsiteX1" fmla="*/ 310368 w 2501683"/>
                  <a:gd name="connsiteY1" fmla="*/ 85039 h 2527340"/>
                  <a:gd name="connsiteX2" fmla="*/ 16170 w 2501683"/>
                  <a:gd name="connsiteY2" fmla="*/ 864267 h 2527340"/>
                  <a:gd name="connsiteX3" fmla="*/ 63877 w 2501683"/>
                  <a:gd name="connsiteY3" fmla="*/ 1563981 h 2527340"/>
                  <a:gd name="connsiteX4" fmla="*/ 278563 w 2501683"/>
                  <a:gd name="connsiteY4" fmla="*/ 2104670 h 2527340"/>
                  <a:gd name="connsiteX5" fmla="*/ 668177 w 2501683"/>
                  <a:gd name="connsiteY5" fmla="*/ 2406820 h 2527340"/>
                  <a:gd name="connsiteX6" fmla="*/ 1256573 w 2501683"/>
                  <a:gd name="connsiteY6" fmla="*/ 2518138 h 2527340"/>
                  <a:gd name="connsiteX7" fmla="*/ 1662090 w 2501683"/>
                  <a:gd name="connsiteY7" fmla="*/ 2518138 h 2527340"/>
                  <a:gd name="connsiteX8" fmla="*/ 1988093 w 2501683"/>
                  <a:gd name="connsiteY8" fmla="*/ 2494284 h 2527340"/>
                  <a:gd name="connsiteX9" fmla="*/ 2155070 w 2501683"/>
                  <a:gd name="connsiteY9" fmla="*/ 2382966 h 2527340"/>
                  <a:gd name="connsiteX10" fmla="*/ 2361804 w 2501683"/>
                  <a:gd name="connsiteY10" fmla="*/ 2176232 h 2527340"/>
                  <a:gd name="connsiteX11" fmla="*/ 2489025 w 2501683"/>
                  <a:gd name="connsiteY11" fmla="*/ 1850228 h 2527340"/>
                  <a:gd name="connsiteX12" fmla="*/ 2489025 w 2501683"/>
                  <a:gd name="connsiteY12" fmla="*/ 1738910 h 2527340"/>
                  <a:gd name="connsiteX13" fmla="*/ 2417464 w 2501683"/>
                  <a:gd name="connsiteY13" fmla="*/ 1444712 h 2527340"/>
                  <a:gd name="connsiteX14" fmla="*/ 2393610 w 2501683"/>
                  <a:gd name="connsiteY14" fmla="*/ 1428809 h 2527340"/>
                  <a:gd name="connsiteX15" fmla="*/ 2242535 w 2501683"/>
                  <a:gd name="connsiteY15" fmla="*/ 1190270 h 2527340"/>
                  <a:gd name="connsiteX16" fmla="*/ 2178924 w 2501683"/>
                  <a:gd name="connsiteY16" fmla="*/ 1094854 h 2527340"/>
                  <a:gd name="connsiteX17" fmla="*/ 2099411 w 2501683"/>
                  <a:gd name="connsiteY17" fmla="*/ 1047147 h 2527340"/>
                  <a:gd name="connsiteX18" fmla="*/ 1980142 w 2501683"/>
                  <a:gd name="connsiteY18" fmla="*/ 1015341 h 2527340"/>
                  <a:gd name="connsiteX19" fmla="*/ 1765457 w 2501683"/>
                  <a:gd name="connsiteY19" fmla="*/ 951731 h 2527340"/>
                  <a:gd name="connsiteX20" fmla="*/ 1566674 w 2501683"/>
                  <a:gd name="connsiteY20" fmla="*/ 888120 h 2527340"/>
                  <a:gd name="connsiteX21" fmla="*/ 1177060 w 2501683"/>
                  <a:gd name="connsiteY21" fmla="*/ 713192 h 2527340"/>
                  <a:gd name="connsiteX22" fmla="*/ 1113450 w 2501683"/>
                  <a:gd name="connsiteY22" fmla="*/ 673435 h 2527340"/>
                  <a:gd name="connsiteX23" fmla="*/ 1057790 w 2501683"/>
                  <a:gd name="connsiteY23" fmla="*/ 514409 h 2527340"/>
                  <a:gd name="connsiteX24" fmla="*/ 1057790 w 2501683"/>
                  <a:gd name="connsiteY24" fmla="*/ 466701 h 2527340"/>
                  <a:gd name="connsiteX25" fmla="*/ 1057790 w 2501683"/>
                  <a:gd name="connsiteY25" fmla="*/ 371286 h 2527340"/>
                  <a:gd name="connsiteX26" fmla="*/ 1025985 w 2501683"/>
                  <a:gd name="connsiteY26" fmla="*/ 252016 h 2527340"/>
                  <a:gd name="connsiteX27" fmla="*/ 1010083 w 2501683"/>
                  <a:gd name="connsiteY27" fmla="*/ 188406 h 2527340"/>
                  <a:gd name="connsiteX28" fmla="*/ 970326 w 2501683"/>
                  <a:gd name="connsiteY28" fmla="*/ 156600 h 2527340"/>
                  <a:gd name="connsiteX29" fmla="*/ 938521 w 2501683"/>
                  <a:gd name="connsiteY29" fmla="*/ 124795 h 2527340"/>
                  <a:gd name="connsiteX30" fmla="*/ 890813 w 2501683"/>
                  <a:gd name="connsiteY30" fmla="*/ 92990 h 2527340"/>
                  <a:gd name="connsiteX31" fmla="*/ 819251 w 2501683"/>
                  <a:gd name="connsiteY31" fmla="*/ 45282 h 2527340"/>
                  <a:gd name="connsiteX32" fmla="*/ 731787 w 2501683"/>
                  <a:gd name="connsiteY32" fmla="*/ 21428 h 2527340"/>
                  <a:gd name="connsiteX33" fmla="*/ 699982 w 2501683"/>
                  <a:gd name="connsiteY33" fmla="*/ 21428 h 2527340"/>
                  <a:gd name="connsiteX34" fmla="*/ 588664 w 2501683"/>
                  <a:gd name="connsiteY34" fmla="*/ 13477 h 2527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501683" h="2527340">
                    <a:moveTo>
                      <a:pt x="588664" y="13477"/>
                    </a:moveTo>
                    <a:cubicBezTo>
                      <a:pt x="523729" y="24079"/>
                      <a:pt x="405784" y="-56759"/>
                      <a:pt x="310368" y="85039"/>
                    </a:cubicBezTo>
                    <a:cubicBezTo>
                      <a:pt x="214952" y="226837"/>
                      <a:pt x="57252" y="617777"/>
                      <a:pt x="16170" y="864267"/>
                    </a:cubicBezTo>
                    <a:cubicBezTo>
                      <a:pt x="-24912" y="1110757"/>
                      <a:pt x="20145" y="1357247"/>
                      <a:pt x="63877" y="1563981"/>
                    </a:cubicBezTo>
                    <a:cubicBezTo>
                      <a:pt x="107609" y="1770715"/>
                      <a:pt x="177846" y="1964197"/>
                      <a:pt x="278563" y="2104670"/>
                    </a:cubicBezTo>
                    <a:cubicBezTo>
                      <a:pt x="379280" y="2245143"/>
                      <a:pt x="505175" y="2337909"/>
                      <a:pt x="668177" y="2406820"/>
                    </a:cubicBezTo>
                    <a:cubicBezTo>
                      <a:pt x="831179" y="2475731"/>
                      <a:pt x="1090921" y="2499585"/>
                      <a:pt x="1256573" y="2518138"/>
                    </a:cubicBezTo>
                    <a:cubicBezTo>
                      <a:pt x="1422225" y="2536691"/>
                      <a:pt x="1540170" y="2522114"/>
                      <a:pt x="1662090" y="2518138"/>
                    </a:cubicBezTo>
                    <a:cubicBezTo>
                      <a:pt x="1784010" y="2514162"/>
                      <a:pt x="1905930" y="2516813"/>
                      <a:pt x="1988093" y="2494284"/>
                    </a:cubicBezTo>
                    <a:cubicBezTo>
                      <a:pt x="2070256" y="2471755"/>
                      <a:pt x="2092785" y="2435975"/>
                      <a:pt x="2155070" y="2382966"/>
                    </a:cubicBezTo>
                    <a:cubicBezTo>
                      <a:pt x="2217355" y="2329957"/>
                      <a:pt x="2306145" y="2265022"/>
                      <a:pt x="2361804" y="2176232"/>
                    </a:cubicBezTo>
                    <a:cubicBezTo>
                      <a:pt x="2417463" y="2087442"/>
                      <a:pt x="2467822" y="1923115"/>
                      <a:pt x="2489025" y="1850228"/>
                    </a:cubicBezTo>
                    <a:cubicBezTo>
                      <a:pt x="2510228" y="1777341"/>
                      <a:pt x="2500952" y="1806496"/>
                      <a:pt x="2489025" y="1738910"/>
                    </a:cubicBezTo>
                    <a:cubicBezTo>
                      <a:pt x="2477098" y="1671324"/>
                      <a:pt x="2433366" y="1496395"/>
                      <a:pt x="2417464" y="1444712"/>
                    </a:cubicBezTo>
                    <a:cubicBezTo>
                      <a:pt x="2401562" y="1393029"/>
                      <a:pt x="2422765" y="1471216"/>
                      <a:pt x="2393610" y="1428809"/>
                    </a:cubicBezTo>
                    <a:cubicBezTo>
                      <a:pt x="2364455" y="1386402"/>
                      <a:pt x="2278316" y="1245929"/>
                      <a:pt x="2242535" y="1190270"/>
                    </a:cubicBezTo>
                    <a:cubicBezTo>
                      <a:pt x="2206754" y="1134611"/>
                      <a:pt x="2202778" y="1118708"/>
                      <a:pt x="2178924" y="1094854"/>
                    </a:cubicBezTo>
                    <a:cubicBezTo>
                      <a:pt x="2155070" y="1071000"/>
                      <a:pt x="2132541" y="1060399"/>
                      <a:pt x="2099411" y="1047147"/>
                    </a:cubicBezTo>
                    <a:cubicBezTo>
                      <a:pt x="2066281" y="1033895"/>
                      <a:pt x="2035801" y="1031244"/>
                      <a:pt x="1980142" y="1015341"/>
                    </a:cubicBezTo>
                    <a:cubicBezTo>
                      <a:pt x="1924483" y="999438"/>
                      <a:pt x="1834368" y="972935"/>
                      <a:pt x="1765457" y="951731"/>
                    </a:cubicBezTo>
                    <a:cubicBezTo>
                      <a:pt x="1696546" y="930527"/>
                      <a:pt x="1664740" y="927877"/>
                      <a:pt x="1566674" y="888120"/>
                    </a:cubicBezTo>
                    <a:cubicBezTo>
                      <a:pt x="1468608" y="848364"/>
                      <a:pt x="1252597" y="748973"/>
                      <a:pt x="1177060" y="713192"/>
                    </a:cubicBezTo>
                    <a:cubicBezTo>
                      <a:pt x="1101523" y="677411"/>
                      <a:pt x="1133328" y="706565"/>
                      <a:pt x="1113450" y="673435"/>
                    </a:cubicBezTo>
                    <a:cubicBezTo>
                      <a:pt x="1093572" y="640305"/>
                      <a:pt x="1067067" y="548865"/>
                      <a:pt x="1057790" y="514409"/>
                    </a:cubicBezTo>
                    <a:cubicBezTo>
                      <a:pt x="1048513" y="479953"/>
                      <a:pt x="1057790" y="466701"/>
                      <a:pt x="1057790" y="466701"/>
                    </a:cubicBezTo>
                    <a:cubicBezTo>
                      <a:pt x="1057790" y="442847"/>
                      <a:pt x="1063091" y="407067"/>
                      <a:pt x="1057790" y="371286"/>
                    </a:cubicBezTo>
                    <a:cubicBezTo>
                      <a:pt x="1052489" y="335505"/>
                      <a:pt x="1033936" y="282496"/>
                      <a:pt x="1025985" y="252016"/>
                    </a:cubicBezTo>
                    <a:cubicBezTo>
                      <a:pt x="1018034" y="221536"/>
                      <a:pt x="1019359" y="204309"/>
                      <a:pt x="1010083" y="188406"/>
                    </a:cubicBezTo>
                    <a:cubicBezTo>
                      <a:pt x="1000807" y="172503"/>
                      <a:pt x="982253" y="167202"/>
                      <a:pt x="970326" y="156600"/>
                    </a:cubicBezTo>
                    <a:cubicBezTo>
                      <a:pt x="958399" y="145998"/>
                      <a:pt x="951773" y="135397"/>
                      <a:pt x="938521" y="124795"/>
                    </a:cubicBezTo>
                    <a:cubicBezTo>
                      <a:pt x="925269" y="114193"/>
                      <a:pt x="890813" y="92990"/>
                      <a:pt x="890813" y="92990"/>
                    </a:cubicBezTo>
                    <a:cubicBezTo>
                      <a:pt x="870935" y="79738"/>
                      <a:pt x="845755" y="57209"/>
                      <a:pt x="819251" y="45282"/>
                    </a:cubicBezTo>
                    <a:cubicBezTo>
                      <a:pt x="792747" y="33355"/>
                      <a:pt x="751665" y="25404"/>
                      <a:pt x="731787" y="21428"/>
                    </a:cubicBezTo>
                    <a:cubicBezTo>
                      <a:pt x="711909" y="17452"/>
                      <a:pt x="719860" y="22753"/>
                      <a:pt x="699982" y="21428"/>
                    </a:cubicBezTo>
                    <a:cubicBezTo>
                      <a:pt x="680104" y="20103"/>
                      <a:pt x="653599" y="2875"/>
                      <a:pt x="588664" y="13477"/>
                    </a:cubicBezTo>
                    <a:close/>
                  </a:path>
                </a:pathLst>
              </a:custGeom>
              <a:noFill/>
              <a:ln w="12700">
                <a:prstDash val="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3" name="Straight Connector 122"/>
              <p:cNvCxnSpPr>
                <a:stCxn id="10" idx="5"/>
                <a:endCxn id="47" idx="1"/>
              </p:cNvCxnSpPr>
              <p:nvPr/>
            </p:nvCxnSpPr>
            <p:spPr>
              <a:xfrm>
                <a:off x="3872883" y="1216703"/>
                <a:ext cx="500298" cy="777902"/>
              </a:xfrm>
              <a:prstGeom prst="line">
                <a:avLst/>
              </a:prstGeom>
              <a:ln cmpd="dbl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Rectangle 123"/>
              <p:cNvSpPr/>
              <p:nvPr/>
            </p:nvSpPr>
            <p:spPr>
              <a:xfrm>
                <a:off x="3674435" y="1267312"/>
                <a:ext cx="197629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00" dirty="0"/>
                  <a:t>Strong relationship. Lives nearby, provides day to day support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902265" y="3404531"/>
              <a:ext cx="1047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/>
                <a:t>Half-brother to</a:t>
              </a:r>
            </a:p>
            <a:p>
              <a:r>
                <a:rPr lang="en-GB" sz="1000" dirty="0" smtClean="0"/>
                <a:t>Emma and Emily</a:t>
              </a:r>
              <a:endParaRPr lang="en-GB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6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cc-powerpoint-template-with-values">
  <a:themeElements>
    <a:clrScheme name="GCC">
      <a:dk1>
        <a:srgbClr val="0A387A"/>
      </a:dk1>
      <a:lt1>
        <a:sysClr val="window" lastClr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gcc-powerpoint-template-with-values</Template>
  <TotalTime>3230</TotalTime>
  <Words>1483</Words>
  <Application>Microsoft Office PowerPoint</Application>
  <PresentationFormat>On-screen Show (16:9)</PresentationFormat>
  <Paragraphs>211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gcc-powerpoint-template-with-values</vt:lpstr>
      <vt:lpstr>Legal Planning Meetings – revised protocol and guidance </vt:lpstr>
      <vt:lpstr>Context </vt:lpstr>
      <vt:lpstr> </vt:lpstr>
      <vt:lpstr>Expectations - summary</vt:lpstr>
      <vt:lpstr>Who does what?</vt:lpstr>
      <vt:lpstr> Document bundle </vt:lpstr>
      <vt:lpstr>Document bundle: PLO summary</vt:lpstr>
      <vt:lpstr>Document bundle: genogram</vt:lpstr>
      <vt:lpstr>PowerPoint Presentation</vt:lpstr>
      <vt:lpstr>Document bundle: chronology </vt:lpstr>
      <vt:lpstr>Document bundle: single assessment</vt:lpstr>
      <vt:lpstr>Document bundle: other documents</vt:lpstr>
      <vt:lpstr>At the LPM</vt:lpstr>
      <vt:lpstr>PowerPoint Presentation</vt:lpstr>
    </vt:vector>
  </TitlesOfParts>
  <Company>Gloucestershire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RUSHALL, Simon</dc:creator>
  <cp:lastModifiedBy>RUSHALL, Simon</cp:lastModifiedBy>
  <cp:revision>131</cp:revision>
  <dcterms:created xsi:type="dcterms:W3CDTF">2020-12-21T10:37:28Z</dcterms:created>
  <dcterms:modified xsi:type="dcterms:W3CDTF">2021-03-22T11:44:10Z</dcterms:modified>
</cp:coreProperties>
</file>