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2" r:id="rId6"/>
    <p:sldId id="26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Angela (Council)" initials="WA(" lastIdx="4" clrIdx="0">
    <p:extLst>
      <p:ext uri="{19B8F6BF-5375-455C-9EA6-DF929625EA0E}">
        <p15:presenceInfo xmlns:p15="http://schemas.microsoft.com/office/powerpoint/2012/main" userId="S-1-5-21-2047894233-766325340-581009308-97186" providerId="AD"/>
      </p:ext>
    </p:extLst>
  </p:cmAuthor>
  <p:cmAuthor id="2" name="Thomas, Cath (Herefordshire Council)" initials="TC(C" lastIdx="27" clrIdx="1">
    <p:extLst>
      <p:ext uri="{19B8F6BF-5375-455C-9EA6-DF929625EA0E}">
        <p15:presenceInfo xmlns:p15="http://schemas.microsoft.com/office/powerpoint/2012/main" userId="S-1-5-21-2047894233-766325340-581009308-68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DE621-1CAC-49AE-BB73-A866A13D20D8}" type="doc">
      <dgm:prSet loTypeId="urn:microsoft.com/office/officeart/2005/8/layout/cycle4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F8CA45A-DBEB-455E-9A6F-ACAAEA2D1917}">
      <dgm:prSet phldrT="[Text]" custT="1"/>
      <dgm:spPr/>
      <dgm:t>
        <a:bodyPr/>
        <a:lstStyle/>
        <a:p>
          <a:r>
            <a:rPr lang="en-US" sz="2000" b="1" dirty="0" smtClean="0"/>
            <a:t>Signs of Safety</a:t>
          </a:r>
        </a:p>
        <a:p>
          <a:r>
            <a:rPr lang="en-US" sz="1200" dirty="0" smtClean="0"/>
            <a:t>A strengths-based, safety-oriented approach to child protection social work</a:t>
          </a:r>
        </a:p>
        <a:p>
          <a:endParaRPr lang="en-US" sz="1200" dirty="0" smtClean="0"/>
        </a:p>
        <a:p>
          <a:endParaRPr lang="en-US" sz="1200" dirty="0" smtClean="0"/>
        </a:p>
        <a:p>
          <a:endParaRPr lang="en-US" sz="1200" dirty="0"/>
        </a:p>
      </dgm:t>
    </dgm:pt>
    <dgm:pt modelId="{BC8FF78D-9779-415E-BE25-3433A6407C1E}" type="parTrans" cxnId="{622B0B20-7164-418F-9D53-D89DBD0FF3B7}">
      <dgm:prSet/>
      <dgm:spPr/>
      <dgm:t>
        <a:bodyPr/>
        <a:lstStyle/>
        <a:p>
          <a:endParaRPr lang="en-US" sz="1200"/>
        </a:p>
      </dgm:t>
    </dgm:pt>
    <dgm:pt modelId="{903DDE16-3F45-4666-B608-0EE7DDCC4215}" type="sibTrans" cxnId="{622B0B20-7164-418F-9D53-D89DBD0FF3B7}">
      <dgm:prSet/>
      <dgm:spPr/>
      <dgm:t>
        <a:bodyPr/>
        <a:lstStyle/>
        <a:p>
          <a:endParaRPr lang="en-US" sz="1200"/>
        </a:p>
      </dgm:t>
    </dgm:pt>
    <dgm:pt modelId="{A8FEF2D3-1F47-4136-A793-FA33BA987EB7}">
      <dgm:prSet phldrT="[Text]" custT="1"/>
      <dgm:spPr/>
      <dgm:t>
        <a:bodyPr/>
        <a:lstStyle/>
        <a:p>
          <a:pPr defTabSz="622300"/>
          <a:r>
            <a:rPr lang="en-US" sz="1400" dirty="0" smtClean="0"/>
            <a:t>Signs of Safety plan for every child (CIN/CP/LAC plan)</a:t>
          </a:r>
          <a:endParaRPr lang="en-US" sz="1400" dirty="0"/>
        </a:p>
      </dgm:t>
    </dgm:pt>
    <dgm:pt modelId="{FEA08BE5-7937-44C4-9022-9D7C3E78089C}" type="parTrans" cxnId="{34506235-4F05-46D5-BAC3-260E3EDB4323}">
      <dgm:prSet/>
      <dgm:spPr/>
      <dgm:t>
        <a:bodyPr/>
        <a:lstStyle/>
        <a:p>
          <a:endParaRPr lang="en-US" sz="1200"/>
        </a:p>
      </dgm:t>
    </dgm:pt>
    <dgm:pt modelId="{955FCA8D-7187-45F4-8760-7BAD0845A2A1}" type="sibTrans" cxnId="{34506235-4F05-46D5-BAC3-260E3EDB4323}">
      <dgm:prSet/>
      <dgm:spPr/>
      <dgm:t>
        <a:bodyPr/>
        <a:lstStyle/>
        <a:p>
          <a:endParaRPr lang="en-US" sz="1200"/>
        </a:p>
      </dgm:t>
    </dgm:pt>
    <dgm:pt modelId="{893BFA35-BD90-42BE-8BA7-1AA61537DF51}">
      <dgm:prSet phldrT="[Text]" custT="1"/>
      <dgm:spPr/>
      <dgm:t>
        <a:bodyPr/>
        <a:lstStyle/>
        <a:p>
          <a:r>
            <a:rPr lang="en-US" sz="2000" b="1" dirty="0" err="1" smtClean="0"/>
            <a:t>Solihull</a:t>
          </a:r>
          <a:r>
            <a:rPr lang="en-US" sz="2000" b="1" dirty="0" smtClean="0"/>
            <a:t> Parenting </a:t>
          </a:r>
        </a:p>
        <a:p>
          <a:r>
            <a:rPr lang="en-US" sz="1200" b="0" dirty="0" smtClean="0"/>
            <a:t>A parenting </a:t>
          </a:r>
          <a:r>
            <a:rPr lang="en-US" sz="1200" b="0" dirty="0" err="1" smtClean="0"/>
            <a:t>programme</a:t>
          </a:r>
          <a:r>
            <a:rPr lang="en-US" sz="1200" b="0" dirty="0" smtClean="0"/>
            <a:t> focusing on containment, reciprocity and behavior management </a:t>
          </a:r>
        </a:p>
        <a:p>
          <a:endParaRPr lang="en-US" sz="1200" b="0" dirty="0" smtClean="0"/>
        </a:p>
        <a:p>
          <a:endParaRPr lang="en-US" sz="1200" b="0" dirty="0" smtClean="0"/>
        </a:p>
        <a:p>
          <a:endParaRPr lang="en-US" sz="1200" dirty="0" smtClean="0"/>
        </a:p>
        <a:p>
          <a:endParaRPr lang="en-US" sz="1200" dirty="0"/>
        </a:p>
      </dgm:t>
    </dgm:pt>
    <dgm:pt modelId="{510CC7B4-08BD-49E4-98F9-560EBA03484C}" type="parTrans" cxnId="{0F9D4A2C-4C72-4FC3-A1AA-983D0EA00D04}">
      <dgm:prSet/>
      <dgm:spPr/>
      <dgm:t>
        <a:bodyPr/>
        <a:lstStyle/>
        <a:p>
          <a:endParaRPr lang="en-US" sz="1200"/>
        </a:p>
      </dgm:t>
    </dgm:pt>
    <dgm:pt modelId="{A1E538E5-153F-41EB-A83F-1111D8471E3B}" type="sibTrans" cxnId="{0F9D4A2C-4C72-4FC3-A1AA-983D0EA00D04}">
      <dgm:prSet/>
      <dgm:spPr/>
      <dgm:t>
        <a:bodyPr/>
        <a:lstStyle/>
        <a:p>
          <a:endParaRPr lang="en-US" sz="1200"/>
        </a:p>
      </dgm:t>
    </dgm:pt>
    <dgm:pt modelId="{846D4B8B-0562-4B85-942D-0A682A1DAF3A}">
      <dgm:prSet phldrT="[Text]" custT="1"/>
      <dgm:spPr/>
      <dgm:t>
        <a:bodyPr/>
        <a:lstStyle/>
        <a:p>
          <a:pPr marL="0" indent="0"/>
          <a:r>
            <a:rPr lang="en-US" sz="1400" dirty="0" smtClean="0"/>
            <a:t> ECHo family support workers trained in </a:t>
          </a:r>
          <a:r>
            <a:rPr lang="en-US" sz="1400" dirty="0" err="1" smtClean="0"/>
            <a:t>Solihull</a:t>
          </a:r>
          <a:r>
            <a:rPr lang="en-US" sz="1400" dirty="0" smtClean="0"/>
            <a:t> Approach</a:t>
          </a:r>
          <a:endParaRPr lang="en-US" sz="1400" dirty="0"/>
        </a:p>
      </dgm:t>
    </dgm:pt>
    <dgm:pt modelId="{830E55D1-E910-4A51-8BB8-BE8268EFC3A3}" type="parTrans" cxnId="{020715A3-2061-460F-9E57-7F8D5E25E665}">
      <dgm:prSet/>
      <dgm:spPr/>
      <dgm:t>
        <a:bodyPr/>
        <a:lstStyle/>
        <a:p>
          <a:endParaRPr lang="en-US" sz="1200"/>
        </a:p>
      </dgm:t>
    </dgm:pt>
    <dgm:pt modelId="{41814F69-E5B0-4C5F-B03E-9394C6F62D39}" type="sibTrans" cxnId="{020715A3-2061-460F-9E57-7F8D5E25E665}">
      <dgm:prSet/>
      <dgm:spPr/>
      <dgm:t>
        <a:bodyPr/>
        <a:lstStyle/>
        <a:p>
          <a:endParaRPr lang="en-US" sz="1200"/>
        </a:p>
      </dgm:t>
    </dgm:pt>
    <dgm:pt modelId="{D61298D5-7AC9-4051-B3F3-AF7A24A0F2ED}">
      <dgm:prSet phldrT="[Text]" custT="1"/>
      <dgm:spPr/>
      <dgm:t>
        <a:bodyPr/>
        <a:lstStyle/>
        <a:p>
          <a:endParaRPr lang="en-US" sz="1200" dirty="0" smtClean="0"/>
        </a:p>
        <a:p>
          <a:endParaRPr lang="en-US" sz="1200" dirty="0" smtClean="0"/>
        </a:p>
        <a:p>
          <a:endParaRPr lang="en-US" sz="1200" dirty="0" smtClean="0"/>
        </a:p>
        <a:p>
          <a:endParaRPr lang="en-US" sz="2000" b="1" dirty="0" smtClean="0"/>
        </a:p>
        <a:p>
          <a:endParaRPr lang="en-US" sz="1600" b="1" dirty="0" smtClean="0"/>
        </a:p>
        <a:p>
          <a:r>
            <a:rPr lang="en-US" sz="2000" b="1" dirty="0" smtClean="0"/>
            <a:t>Research-informed family reunification</a:t>
          </a:r>
        </a:p>
      </dgm:t>
    </dgm:pt>
    <dgm:pt modelId="{E69AEC3E-B570-4E40-9260-3991EC44AFD7}" type="parTrans" cxnId="{F2AA2BAC-0289-401A-9B8B-D8D422D29AE7}">
      <dgm:prSet/>
      <dgm:spPr/>
      <dgm:t>
        <a:bodyPr/>
        <a:lstStyle/>
        <a:p>
          <a:endParaRPr lang="en-US" sz="1200"/>
        </a:p>
      </dgm:t>
    </dgm:pt>
    <dgm:pt modelId="{65F038E9-51BB-4C5A-A551-31482BD95B0C}" type="sibTrans" cxnId="{F2AA2BAC-0289-401A-9B8B-D8D422D29AE7}">
      <dgm:prSet/>
      <dgm:spPr/>
      <dgm:t>
        <a:bodyPr/>
        <a:lstStyle/>
        <a:p>
          <a:endParaRPr lang="en-US" sz="1200"/>
        </a:p>
      </dgm:t>
    </dgm:pt>
    <dgm:pt modelId="{C1BAB94A-FC08-4E31-ABA0-6FC23037233C}">
      <dgm:prSet phldrT="[Text]" custT="1"/>
      <dgm:spPr/>
      <dgm:t>
        <a:bodyPr/>
        <a:lstStyle/>
        <a:p>
          <a:endParaRPr lang="en-US" sz="1200" dirty="0" smtClean="0"/>
        </a:p>
        <a:p>
          <a:endParaRPr lang="en-US" sz="1200" dirty="0" smtClean="0"/>
        </a:p>
        <a:p>
          <a:endParaRPr lang="en-US" sz="1200" dirty="0" smtClean="0"/>
        </a:p>
        <a:p>
          <a:endParaRPr lang="en-US" sz="1200" dirty="0" smtClean="0"/>
        </a:p>
        <a:p>
          <a:endParaRPr lang="en-US" sz="2000" b="1" dirty="0" smtClean="0"/>
        </a:p>
        <a:p>
          <a:r>
            <a:rPr lang="en-US" sz="2000" b="1" dirty="0" smtClean="0"/>
            <a:t>Family Group Conferencing</a:t>
          </a:r>
        </a:p>
        <a:p>
          <a:r>
            <a:rPr lang="en-US" sz="1200" dirty="0" smtClean="0"/>
            <a:t>A process led by family members to plan and make decisions for a child who is at risk.</a:t>
          </a:r>
          <a:endParaRPr lang="en-US" sz="1200" dirty="0"/>
        </a:p>
      </dgm:t>
    </dgm:pt>
    <dgm:pt modelId="{4E73908A-C5B2-4DB4-B2E4-4DE968627D9E}" type="parTrans" cxnId="{37E7943C-30E8-4A8A-8340-B71ED2863187}">
      <dgm:prSet/>
      <dgm:spPr/>
      <dgm:t>
        <a:bodyPr/>
        <a:lstStyle/>
        <a:p>
          <a:endParaRPr lang="en-US" sz="1200"/>
        </a:p>
      </dgm:t>
    </dgm:pt>
    <dgm:pt modelId="{40C3FDC2-D875-48B4-B77F-587FDDB14C65}" type="sibTrans" cxnId="{37E7943C-30E8-4A8A-8340-B71ED2863187}">
      <dgm:prSet/>
      <dgm:spPr/>
      <dgm:t>
        <a:bodyPr/>
        <a:lstStyle/>
        <a:p>
          <a:endParaRPr lang="en-US" sz="1200"/>
        </a:p>
      </dgm:t>
    </dgm:pt>
    <dgm:pt modelId="{251C0335-B4B7-49D6-9D62-A9F9BC5865DF}">
      <dgm:prSet phldrT="[Text]" custT="1"/>
      <dgm:spPr/>
      <dgm:t>
        <a:bodyPr/>
        <a:lstStyle/>
        <a:p>
          <a:r>
            <a:rPr lang="en-GB" sz="1400" dirty="0" smtClean="0"/>
            <a:t>Every family</a:t>
          </a:r>
          <a:r>
            <a:rPr lang="en-GB" sz="1400" baseline="0" dirty="0" smtClean="0"/>
            <a:t> is offered a family group   conference</a:t>
          </a:r>
          <a:endParaRPr lang="en-US" sz="1400" dirty="0"/>
        </a:p>
      </dgm:t>
    </dgm:pt>
    <dgm:pt modelId="{C6EB7F29-28DF-411D-9CCA-1A0D3EFB8F51}" type="parTrans" cxnId="{A14B8DA9-074E-4E7A-9946-9905F1366880}">
      <dgm:prSet/>
      <dgm:spPr/>
      <dgm:t>
        <a:bodyPr/>
        <a:lstStyle/>
        <a:p>
          <a:endParaRPr lang="en-US" sz="1200"/>
        </a:p>
      </dgm:t>
    </dgm:pt>
    <dgm:pt modelId="{3B00CC3E-C902-4632-9646-90AC279BD95A}" type="sibTrans" cxnId="{A14B8DA9-074E-4E7A-9946-9905F1366880}">
      <dgm:prSet/>
      <dgm:spPr/>
      <dgm:t>
        <a:bodyPr/>
        <a:lstStyle/>
        <a:p>
          <a:endParaRPr lang="en-US" sz="1200"/>
        </a:p>
      </dgm:t>
    </dgm:pt>
    <dgm:pt modelId="{1ECDEF6E-2662-4E3D-91B0-A69F8DC083C3}">
      <dgm:prSet phldrT="[Text]" custT="1"/>
      <dgm:spPr/>
      <dgm:t>
        <a:bodyPr/>
        <a:lstStyle/>
        <a:p>
          <a:pPr defTabSz="622300"/>
          <a:r>
            <a:rPr lang="en-US" sz="1400" dirty="0" smtClean="0"/>
            <a:t>Danger statement</a:t>
          </a:r>
          <a:endParaRPr lang="en-US" sz="1400" dirty="0"/>
        </a:p>
      </dgm:t>
    </dgm:pt>
    <dgm:pt modelId="{303D96D2-63EA-4A82-914B-829A68823AB7}" type="parTrans" cxnId="{BAC62224-41C6-45BA-ACF5-610C609520C4}">
      <dgm:prSet/>
      <dgm:spPr/>
      <dgm:t>
        <a:bodyPr/>
        <a:lstStyle/>
        <a:p>
          <a:endParaRPr lang="en-US"/>
        </a:p>
      </dgm:t>
    </dgm:pt>
    <dgm:pt modelId="{A0D1C1C6-F371-4B92-B5E1-8DDE27ABAE87}" type="sibTrans" cxnId="{BAC62224-41C6-45BA-ACF5-610C609520C4}">
      <dgm:prSet/>
      <dgm:spPr/>
      <dgm:t>
        <a:bodyPr/>
        <a:lstStyle/>
        <a:p>
          <a:endParaRPr lang="en-US"/>
        </a:p>
      </dgm:t>
    </dgm:pt>
    <dgm:pt modelId="{EC21868F-ADDF-4981-BE8E-7E23742F081E}">
      <dgm:prSet phldrT="[Text]" custT="1"/>
      <dgm:spPr/>
      <dgm:t>
        <a:bodyPr/>
        <a:lstStyle/>
        <a:p>
          <a:pPr defTabSz="622300"/>
          <a:r>
            <a:rPr lang="en-US" sz="1400" dirty="0" smtClean="0"/>
            <a:t>Scaling questions</a:t>
          </a:r>
          <a:endParaRPr lang="en-US" sz="1400" dirty="0"/>
        </a:p>
      </dgm:t>
    </dgm:pt>
    <dgm:pt modelId="{12822FB6-E31B-4ACD-8BB4-C0272A2D0028}" type="parTrans" cxnId="{14204293-A03B-4EEE-8D49-0B2521CBAFD1}">
      <dgm:prSet/>
      <dgm:spPr/>
      <dgm:t>
        <a:bodyPr/>
        <a:lstStyle/>
        <a:p>
          <a:endParaRPr lang="en-US"/>
        </a:p>
      </dgm:t>
    </dgm:pt>
    <dgm:pt modelId="{EB423A9D-4E26-41C4-96CD-3B8DB18AB994}" type="sibTrans" cxnId="{14204293-A03B-4EEE-8D49-0B2521CBAFD1}">
      <dgm:prSet/>
      <dgm:spPr/>
      <dgm:t>
        <a:bodyPr/>
        <a:lstStyle/>
        <a:p>
          <a:endParaRPr lang="en-US"/>
        </a:p>
      </dgm:t>
    </dgm:pt>
    <dgm:pt modelId="{6D485838-014D-415E-9367-62BA2AD21575}">
      <dgm:prSet phldrT="[Text]" custT="1"/>
      <dgm:spPr/>
      <dgm:t>
        <a:bodyPr/>
        <a:lstStyle/>
        <a:p>
          <a:pPr defTabSz="622300"/>
          <a:r>
            <a:rPr lang="en-US" sz="1400" dirty="0" smtClean="0"/>
            <a:t>What is working well / what is not working well / what needs to change</a:t>
          </a:r>
          <a:endParaRPr lang="en-US" sz="1400" dirty="0"/>
        </a:p>
      </dgm:t>
    </dgm:pt>
    <dgm:pt modelId="{2ACA2E4E-FB38-47B1-B022-35EF866CDF45}" type="parTrans" cxnId="{0CC8AA7F-33D5-497D-B1DB-1495F4395C41}">
      <dgm:prSet/>
      <dgm:spPr/>
      <dgm:t>
        <a:bodyPr/>
        <a:lstStyle/>
        <a:p>
          <a:endParaRPr lang="en-US"/>
        </a:p>
      </dgm:t>
    </dgm:pt>
    <dgm:pt modelId="{85DE90F2-8A67-4009-9306-204BB9BD4C9A}" type="sibTrans" cxnId="{0CC8AA7F-33D5-497D-B1DB-1495F4395C41}">
      <dgm:prSet/>
      <dgm:spPr/>
      <dgm:t>
        <a:bodyPr/>
        <a:lstStyle/>
        <a:p>
          <a:endParaRPr lang="en-US"/>
        </a:p>
      </dgm:t>
    </dgm:pt>
    <dgm:pt modelId="{8A09B019-C3F2-403D-B2C2-8FED250D4A48}">
      <dgm:prSet phldrT="[Text]" custT="1"/>
      <dgm:spPr/>
      <dgm:t>
        <a:bodyPr/>
        <a:lstStyle/>
        <a:p>
          <a:pPr defTabSz="804863">
            <a:tabLst>
              <a:tab pos="2871788" algn="l"/>
            </a:tabLst>
          </a:pPr>
          <a:r>
            <a:rPr lang="en-US" sz="1400" dirty="0" smtClean="0"/>
            <a:t>All ECHo team (including MDT) trained in         </a:t>
          </a:r>
          <a:r>
            <a:rPr lang="en-US" sz="1400" dirty="0" err="1" smtClean="0"/>
            <a:t>SofS</a:t>
          </a:r>
          <a:r>
            <a:rPr lang="en-US" sz="1400" dirty="0" smtClean="0"/>
            <a:t> basics</a:t>
          </a:r>
          <a:endParaRPr lang="en-US" sz="1400" dirty="0"/>
        </a:p>
      </dgm:t>
    </dgm:pt>
    <dgm:pt modelId="{D78FF150-4AFB-4F51-8537-31174DD371BD}" type="parTrans" cxnId="{4DF424C6-A142-42AC-A716-458955919AEC}">
      <dgm:prSet/>
      <dgm:spPr/>
      <dgm:t>
        <a:bodyPr/>
        <a:lstStyle/>
        <a:p>
          <a:endParaRPr lang="en-US"/>
        </a:p>
      </dgm:t>
    </dgm:pt>
    <dgm:pt modelId="{F59F6D5C-62B1-44D2-94FC-5216BF1EC856}" type="sibTrans" cxnId="{4DF424C6-A142-42AC-A716-458955919AEC}">
      <dgm:prSet/>
      <dgm:spPr/>
      <dgm:t>
        <a:bodyPr/>
        <a:lstStyle/>
        <a:p>
          <a:endParaRPr lang="en-US"/>
        </a:p>
      </dgm:t>
    </dgm:pt>
    <dgm:pt modelId="{C4AB3AC8-74FE-4ABD-A01D-7AF0DEFF250E}">
      <dgm:prSet phldrT="[Text]" custT="1"/>
      <dgm:spPr/>
      <dgm:t>
        <a:bodyPr/>
        <a:lstStyle/>
        <a:p>
          <a:pPr defTabSz="804863">
            <a:tabLst>
              <a:tab pos="2871788" algn="l"/>
            </a:tabLst>
          </a:pPr>
          <a:r>
            <a:rPr lang="en-US" sz="1400" dirty="0" smtClean="0"/>
            <a:t>ECHo worker will attend &amp; contribute to       multi-agency safeguarding reviews</a:t>
          </a:r>
          <a:endParaRPr lang="en-US" sz="1400" dirty="0"/>
        </a:p>
      </dgm:t>
    </dgm:pt>
    <dgm:pt modelId="{B3383590-136D-46D9-8B4F-1182843122C6}" type="parTrans" cxnId="{D4A15EA6-80F4-4BBA-9B47-658395F8A90E}">
      <dgm:prSet/>
      <dgm:spPr/>
      <dgm:t>
        <a:bodyPr/>
        <a:lstStyle/>
        <a:p>
          <a:endParaRPr lang="en-US"/>
        </a:p>
      </dgm:t>
    </dgm:pt>
    <dgm:pt modelId="{97CB68C4-3360-4AD5-93D4-69C65E7AAC9F}" type="sibTrans" cxnId="{D4A15EA6-80F4-4BBA-9B47-658395F8A90E}">
      <dgm:prSet/>
      <dgm:spPr/>
      <dgm:t>
        <a:bodyPr/>
        <a:lstStyle/>
        <a:p>
          <a:endParaRPr lang="en-US"/>
        </a:p>
      </dgm:t>
    </dgm:pt>
    <dgm:pt modelId="{F1F340DB-CFE2-46A8-AB93-61DB5B1EC0DF}">
      <dgm:prSet phldrT="[Text]" custT="1"/>
      <dgm:spPr/>
      <dgm:t>
        <a:bodyPr/>
        <a:lstStyle/>
        <a:p>
          <a:pPr marL="0" indent="0"/>
          <a:r>
            <a:rPr lang="en-US" sz="1400" dirty="0" smtClean="0"/>
            <a:t> </a:t>
          </a:r>
          <a:r>
            <a:rPr lang="en-US" sz="1400" dirty="0" err="1" smtClean="0"/>
            <a:t>Solihull</a:t>
          </a:r>
          <a:r>
            <a:rPr lang="en-US" sz="1400" dirty="0" smtClean="0"/>
            <a:t> approach will guide family support workers’ interactions with children and families</a:t>
          </a:r>
          <a:endParaRPr lang="en-US" sz="1400" dirty="0"/>
        </a:p>
      </dgm:t>
    </dgm:pt>
    <dgm:pt modelId="{6DE8009F-C4D3-42E4-A79A-70CA47AEA5FD}" type="parTrans" cxnId="{22E9962E-01F5-4B06-BE36-D1E5E22A6E02}">
      <dgm:prSet/>
      <dgm:spPr/>
      <dgm:t>
        <a:bodyPr/>
        <a:lstStyle/>
        <a:p>
          <a:endParaRPr lang="en-US"/>
        </a:p>
      </dgm:t>
    </dgm:pt>
    <dgm:pt modelId="{3F60986A-BD8E-4A52-9455-D200BB30A90C}" type="sibTrans" cxnId="{22E9962E-01F5-4B06-BE36-D1E5E22A6E02}">
      <dgm:prSet/>
      <dgm:spPr/>
      <dgm:t>
        <a:bodyPr/>
        <a:lstStyle/>
        <a:p>
          <a:endParaRPr lang="en-US"/>
        </a:p>
      </dgm:t>
    </dgm:pt>
    <dgm:pt modelId="{3B808065-90B9-4D31-A5F9-D71CCCE4D6D0}">
      <dgm:prSet phldrT="[Text]" custT="1"/>
      <dgm:spPr/>
      <dgm:t>
        <a:bodyPr/>
        <a:lstStyle/>
        <a:p>
          <a:pPr marL="723900" indent="0"/>
          <a:r>
            <a:rPr lang="en-US" sz="1400" dirty="0" smtClean="0"/>
            <a:t>ECHo will use research-informed reunification approaches, for e.g. informed by NSPCC reunification framework</a:t>
          </a:r>
          <a:endParaRPr lang="en-US" sz="1400" dirty="0"/>
        </a:p>
      </dgm:t>
    </dgm:pt>
    <dgm:pt modelId="{7B7CD544-982A-478D-B925-5572F05C45DE}" type="parTrans" cxnId="{C2CB40E4-CD08-4F42-9297-8C3279D10516}">
      <dgm:prSet/>
      <dgm:spPr/>
      <dgm:t>
        <a:bodyPr/>
        <a:lstStyle/>
        <a:p>
          <a:endParaRPr lang="en-US"/>
        </a:p>
      </dgm:t>
    </dgm:pt>
    <dgm:pt modelId="{E52EE16A-E94A-40E4-8FAE-B976385B2D70}" type="sibTrans" cxnId="{C2CB40E4-CD08-4F42-9297-8C3279D10516}">
      <dgm:prSet/>
      <dgm:spPr/>
      <dgm:t>
        <a:bodyPr/>
        <a:lstStyle/>
        <a:p>
          <a:endParaRPr lang="en-US"/>
        </a:p>
      </dgm:t>
    </dgm:pt>
    <dgm:pt modelId="{64623407-691C-480E-BB7E-F5072821FD0F}">
      <dgm:prSet phldrT="[Text]" custT="1"/>
      <dgm:spPr/>
      <dgm:t>
        <a:bodyPr/>
        <a:lstStyle/>
        <a:p>
          <a:r>
            <a:rPr lang="en-US" sz="1400" dirty="0" smtClean="0"/>
            <a:t>At the end of ECHo support, family review their Family</a:t>
          </a:r>
          <a:endParaRPr lang="en-US" sz="1400" dirty="0"/>
        </a:p>
      </dgm:t>
    </dgm:pt>
    <dgm:pt modelId="{6C453108-71F6-43FE-8FC5-84C2B152968B}" type="parTrans" cxnId="{CB73EB74-46B1-475B-8563-7E7097F3BFC1}">
      <dgm:prSet/>
      <dgm:spPr/>
      <dgm:t>
        <a:bodyPr/>
        <a:lstStyle/>
        <a:p>
          <a:endParaRPr lang="en-US"/>
        </a:p>
      </dgm:t>
    </dgm:pt>
    <dgm:pt modelId="{5E6F8DC2-56BD-422C-9BD0-D01B16AA7930}" type="sibTrans" cxnId="{CB73EB74-46B1-475B-8563-7E7097F3BFC1}">
      <dgm:prSet/>
      <dgm:spPr/>
      <dgm:t>
        <a:bodyPr/>
        <a:lstStyle/>
        <a:p>
          <a:endParaRPr lang="en-US"/>
        </a:p>
      </dgm:t>
    </dgm:pt>
    <dgm:pt modelId="{BF3F8664-AFF1-4088-991E-2A902F75BAE0}">
      <dgm:prSet phldrT="[Text]" custT="1"/>
      <dgm:spPr/>
      <dgm:t>
        <a:bodyPr/>
        <a:lstStyle/>
        <a:p>
          <a:pPr marL="357188" indent="0"/>
          <a:endParaRPr lang="en-US" sz="1400" dirty="0"/>
        </a:p>
      </dgm:t>
    </dgm:pt>
    <dgm:pt modelId="{72132E9C-B0DC-4949-A10D-78E512216403}" type="parTrans" cxnId="{DB791954-8EC4-4A83-BF58-11EE9C4DE3F8}">
      <dgm:prSet/>
      <dgm:spPr/>
      <dgm:t>
        <a:bodyPr/>
        <a:lstStyle/>
        <a:p>
          <a:endParaRPr lang="en-US"/>
        </a:p>
      </dgm:t>
    </dgm:pt>
    <dgm:pt modelId="{AA55DDAC-33D8-4C5E-94D0-4109A2DDB0D5}" type="sibTrans" cxnId="{DB791954-8EC4-4A83-BF58-11EE9C4DE3F8}">
      <dgm:prSet/>
      <dgm:spPr/>
      <dgm:t>
        <a:bodyPr/>
        <a:lstStyle/>
        <a:p>
          <a:endParaRPr lang="en-US"/>
        </a:p>
      </dgm:t>
    </dgm:pt>
    <dgm:pt modelId="{67E7A46A-8D9D-4018-91E1-5B1B6EE743E0}">
      <dgm:prSet phldrT="[Text]" custT="1"/>
      <dgm:spPr/>
      <dgm:t>
        <a:bodyPr/>
        <a:lstStyle/>
        <a:p>
          <a:pPr marL="357188" indent="0"/>
          <a:endParaRPr lang="en-US" sz="1400" dirty="0"/>
        </a:p>
      </dgm:t>
    </dgm:pt>
    <dgm:pt modelId="{386C757A-0715-471B-888C-07C02293B0E8}" type="parTrans" cxnId="{CA98D9CF-9492-44CD-8237-0BE7CA358444}">
      <dgm:prSet/>
      <dgm:spPr/>
      <dgm:t>
        <a:bodyPr/>
        <a:lstStyle/>
        <a:p>
          <a:endParaRPr lang="en-US"/>
        </a:p>
      </dgm:t>
    </dgm:pt>
    <dgm:pt modelId="{E0E06B23-9224-435D-80B2-B61888F55890}" type="sibTrans" cxnId="{CA98D9CF-9492-44CD-8237-0BE7CA358444}">
      <dgm:prSet/>
      <dgm:spPr/>
      <dgm:t>
        <a:bodyPr/>
        <a:lstStyle/>
        <a:p>
          <a:endParaRPr lang="en-US"/>
        </a:p>
      </dgm:t>
    </dgm:pt>
    <dgm:pt modelId="{67F2E330-2E19-4082-94C8-BC706AAC9474}">
      <dgm:prSet phldrT="[Text]" custT="1"/>
      <dgm:spPr/>
      <dgm:t>
        <a:bodyPr/>
        <a:lstStyle/>
        <a:p>
          <a:r>
            <a:rPr lang="en-US" sz="1400" dirty="0" smtClean="0"/>
            <a:t>Family Group Conference Coordinators will support families to develop a Family Plan,     which can be reviewed throughout the period   of ECHo support</a:t>
          </a:r>
          <a:endParaRPr lang="en-US" sz="1400" dirty="0"/>
        </a:p>
      </dgm:t>
    </dgm:pt>
    <dgm:pt modelId="{2736BF14-FB77-45C1-A1AE-5D76CA6EB891}" type="parTrans" cxnId="{4956206C-998C-458A-A88B-86C4F160E710}">
      <dgm:prSet/>
      <dgm:spPr/>
      <dgm:t>
        <a:bodyPr/>
        <a:lstStyle/>
        <a:p>
          <a:endParaRPr lang="en-US"/>
        </a:p>
      </dgm:t>
    </dgm:pt>
    <dgm:pt modelId="{D6762744-6B6C-4948-B205-7EDD09F06844}" type="sibTrans" cxnId="{4956206C-998C-458A-A88B-86C4F160E710}">
      <dgm:prSet/>
      <dgm:spPr/>
      <dgm:t>
        <a:bodyPr/>
        <a:lstStyle/>
        <a:p>
          <a:endParaRPr lang="en-US"/>
        </a:p>
      </dgm:t>
    </dgm:pt>
    <dgm:pt modelId="{CF424C55-B6EF-4A1D-9FF2-46C90A40CAF9}" type="pres">
      <dgm:prSet presAssocID="{B09DE621-1CAC-49AE-BB73-A866A13D20D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904D-6112-48F4-9904-C45BE7DED957}" type="pres">
      <dgm:prSet presAssocID="{B09DE621-1CAC-49AE-BB73-A866A13D20D8}" presName="children" presStyleCnt="0"/>
      <dgm:spPr/>
      <dgm:t>
        <a:bodyPr/>
        <a:lstStyle/>
        <a:p>
          <a:endParaRPr lang="en-US"/>
        </a:p>
      </dgm:t>
    </dgm:pt>
    <dgm:pt modelId="{C090126D-77A6-40D9-8765-6B559732CAC5}" type="pres">
      <dgm:prSet presAssocID="{B09DE621-1CAC-49AE-BB73-A866A13D20D8}" presName="child1group" presStyleCnt="0"/>
      <dgm:spPr/>
      <dgm:t>
        <a:bodyPr/>
        <a:lstStyle/>
        <a:p>
          <a:endParaRPr lang="en-US"/>
        </a:p>
      </dgm:t>
    </dgm:pt>
    <dgm:pt modelId="{6A823F35-52C0-4DA0-A0AA-15595F5CAB9A}" type="pres">
      <dgm:prSet presAssocID="{B09DE621-1CAC-49AE-BB73-A866A13D20D8}" presName="child1" presStyleLbl="bgAcc1" presStyleIdx="0" presStyleCnt="4" custScaleX="179806" custScaleY="127592" custLinFactNeighborX="-21793" custLinFactNeighborY="17358"/>
      <dgm:spPr/>
      <dgm:t>
        <a:bodyPr/>
        <a:lstStyle/>
        <a:p>
          <a:endParaRPr lang="en-US"/>
        </a:p>
      </dgm:t>
    </dgm:pt>
    <dgm:pt modelId="{F682C738-6DED-4E6D-A470-0A8F51DEF62F}" type="pres">
      <dgm:prSet presAssocID="{B09DE621-1CAC-49AE-BB73-A866A13D20D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86CB9-D7F6-4393-B4F3-5E38F083779A}" type="pres">
      <dgm:prSet presAssocID="{B09DE621-1CAC-49AE-BB73-A866A13D20D8}" presName="child2group" presStyleCnt="0"/>
      <dgm:spPr/>
      <dgm:t>
        <a:bodyPr/>
        <a:lstStyle/>
        <a:p>
          <a:endParaRPr lang="en-US"/>
        </a:p>
      </dgm:t>
    </dgm:pt>
    <dgm:pt modelId="{6EC05B6B-D86C-45EB-8C60-44DCA8A6169D}" type="pres">
      <dgm:prSet presAssocID="{B09DE621-1CAC-49AE-BB73-A866A13D20D8}" presName="child2" presStyleLbl="bgAcc1" presStyleIdx="1" presStyleCnt="4" custScaleX="180100" custScaleY="133023" custLinFactNeighborX="14681" custLinFactNeighborY="21003"/>
      <dgm:spPr/>
      <dgm:t>
        <a:bodyPr/>
        <a:lstStyle/>
        <a:p>
          <a:endParaRPr lang="en-US"/>
        </a:p>
      </dgm:t>
    </dgm:pt>
    <dgm:pt modelId="{C94BCDA0-9439-44F2-9E5B-503F29054618}" type="pres">
      <dgm:prSet presAssocID="{B09DE621-1CAC-49AE-BB73-A866A13D20D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3C7FB-2ABD-4450-8B73-BCE54D5C7F1D}" type="pres">
      <dgm:prSet presAssocID="{B09DE621-1CAC-49AE-BB73-A866A13D20D8}" presName="child3group" presStyleCnt="0"/>
      <dgm:spPr/>
      <dgm:t>
        <a:bodyPr/>
        <a:lstStyle/>
        <a:p>
          <a:endParaRPr lang="en-US"/>
        </a:p>
      </dgm:t>
    </dgm:pt>
    <dgm:pt modelId="{45CAC2FB-099F-4E5A-9042-A0F60124C401}" type="pres">
      <dgm:prSet presAssocID="{B09DE621-1CAC-49AE-BB73-A866A13D20D8}" presName="child3" presStyleLbl="bgAcc1" presStyleIdx="2" presStyleCnt="4" custScaleX="182141" custScaleY="139790" custLinFactNeighborX="10982" custLinFactNeighborY="-18498"/>
      <dgm:spPr/>
      <dgm:t>
        <a:bodyPr/>
        <a:lstStyle/>
        <a:p>
          <a:endParaRPr lang="en-US"/>
        </a:p>
      </dgm:t>
    </dgm:pt>
    <dgm:pt modelId="{EB42DD97-F6CC-47D9-82DB-15B2CC42CC66}" type="pres">
      <dgm:prSet presAssocID="{B09DE621-1CAC-49AE-BB73-A866A13D20D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F666D-A516-4FF9-AB12-A4BEDB618653}" type="pres">
      <dgm:prSet presAssocID="{B09DE621-1CAC-49AE-BB73-A866A13D20D8}" presName="child4group" presStyleCnt="0"/>
      <dgm:spPr/>
      <dgm:t>
        <a:bodyPr/>
        <a:lstStyle/>
        <a:p>
          <a:endParaRPr lang="en-US"/>
        </a:p>
      </dgm:t>
    </dgm:pt>
    <dgm:pt modelId="{0FFA9344-0DD6-482F-89F6-1D94C02E1367}" type="pres">
      <dgm:prSet presAssocID="{B09DE621-1CAC-49AE-BB73-A866A13D20D8}" presName="child4" presStyleLbl="bgAcc1" presStyleIdx="3" presStyleCnt="4" custScaleX="179747" custScaleY="141581" custLinFactNeighborX="-14710" custLinFactNeighborY="-19649"/>
      <dgm:spPr/>
      <dgm:t>
        <a:bodyPr/>
        <a:lstStyle/>
        <a:p>
          <a:endParaRPr lang="en-US"/>
        </a:p>
      </dgm:t>
    </dgm:pt>
    <dgm:pt modelId="{4281D03A-4FE3-4C60-B4D1-19A111143FBF}" type="pres">
      <dgm:prSet presAssocID="{B09DE621-1CAC-49AE-BB73-A866A13D20D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1FA57-A679-4CF4-9C5E-3CB6785090B0}" type="pres">
      <dgm:prSet presAssocID="{B09DE621-1CAC-49AE-BB73-A866A13D20D8}" presName="childPlaceholder" presStyleCnt="0"/>
      <dgm:spPr/>
      <dgm:t>
        <a:bodyPr/>
        <a:lstStyle/>
        <a:p>
          <a:endParaRPr lang="en-US"/>
        </a:p>
      </dgm:t>
    </dgm:pt>
    <dgm:pt modelId="{CB7C55DB-16BB-408B-873A-6338E5380B9C}" type="pres">
      <dgm:prSet presAssocID="{B09DE621-1CAC-49AE-BB73-A866A13D20D8}" presName="circle" presStyleCnt="0"/>
      <dgm:spPr/>
      <dgm:t>
        <a:bodyPr/>
        <a:lstStyle/>
        <a:p>
          <a:endParaRPr lang="en-US"/>
        </a:p>
      </dgm:t>
    </dgm:pt>
    <dgm:pt modelId="{4242016D-D96B-4DC7-B3D6-821E6159ACC2}" type="pres">
      <dgm:prSet presAssocID="{B09DE621-1CAC-49AE-BB73-A866A13D20D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D3526-05E3-4E62-8CF4-41A18D6EECC3}" type="pres">
      <dgm:prSet presAssocID="{B09DE621-1CAC-49AE-BB73-A866A13D20D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CE003-8A7A-45C3-90A9-96EFC94C6F58}" type="pres">
      <dgm:prSet presAssocID="{B09DE621-1CAC-49AE-BB73-A866A13D20D8}" presName="quadrant3" presStyleLbl="node1" presStyleIdx="2" presStyleCnt="4" custScaleX="102299" custScaleY="1024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18A29-5DA4-4A26-98BB-D4564A5D079A}" type="pres">
      <dgm:prSet presAssocID="{B09DE621-1CAC-49AE-BB73-A866A13D20D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94618-BF4A-47C1-961B-9A68F8D3B95C}" type="pres">
      <dgm:prSet presAssocID="{B09DE621-1CAC-49AE-BB73-A866A13D20D8}" presName="quadrantPlaceholder" presStyleCnt="0"/>
      <dgm:spPr/>
      <dgm:t>
        <a:bodyPr/>
        <a:lstStyle/>
        <a:p>
          <a:endParaRPr lang="en-US"/>
        </a:p>
      </dgm:t>
    </dgm:pt>
    <dgm:pt modelId="{C56DFD64-8C36-4743-B493-F9422A001595}" type="pres">
      <dgm:prSet presAssocID="{B09DE621-1CAC-49AE-BB73-A866A13D20D8}" presName="center1" presStyleLbl="fgShp" presStyleIdx="0" presStyleCnt="2"/>
      <dgm:spPr/>
      <dgm:t>
        <a:bodyPr/>
        <a:lstStyle/>
        <a:p>
          <a:endParaRPr lang="en-US"/>
        </a:p>
      </dgm:t>
    </dgm:pt>
    <dgm:pt modelId="{B9964234-EFA7-4793-B873-7B15205FF837}" type="pres">
      <dgm:prSet presAssocID="{B09DE621-1CAC-49AE-BB73-A866A13D20D8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0503F563-976F-41C8-8C78-B1C4769FA957}" type="presOf" srcId="{F1F340DB-CFE2-46A8-AB93-61DB5B1EC0DF}" destId="{C94BCDA0-9439-44F2-9E5B-503F29054618}" srcOrd="1" destOrd="0" presId="urn:microsoft.com/office/officeart/2005/8/layout/cycle4"/>
    <dgm:cxn modelId="{74E0BFF0-1045-44D1-971F-EAFF311726B4}" type="presOf" srcId="{EC21868F-ADDF-4981-BE8E-7E23742F081E}" destId="{F682C738-6DED-4E6D-A470-0A8F51DEF62F}" srcOrd="1" destOrd="2" presId="urn:microsoft.com/office/officeart/2005/8/layout/cycle4"/>
    <dgm:cxn modelId="{48281639-D684-4B90-B765-CB683EEAA8BD}" type="presOf" srcId="{3B808065-90B9-4D31-A5F9-D71CCCE4D6D0}" destId="{45CAC2FB-099F-4E5A-9042-A0F60124C401}" srcOrd="0" destOrd="2" presId="urn:microsoft.com/office/officeart/2005/8/layout/cycle4"/>
    <dgm:cxn modelId="{0DE5C263-E01C-4EBB-A635-FAC77CE6DFC0}" type="presOf" srcId="{3B808065-90B9-4D31-A5F9-D71CCCE4D6D0}" destId="{EB42DD97-F6CC-47D9-82DB-15B2CC42CC66}" srcOrd="1" destOrd="2" presId="urn:microsoft.com/office/officeart/2005/8/layout/cycle4"/>
    <dgm:cxn modelId="{2E558F70-C528-4F0C-908C-F7EC1A7BD2C2}" type="presOf" srcId="{67E7A46A-8D9D-4018-91E1-5B1B6EE743E0}" destId="{45CAC2FB-099F-4E5A-9042-A0F60124C401}" srcOrd="0" destOrd="1" presId="urn:microsoft.com/office/officeart/2005/8/layout/cycle4"/>
    <dgm:cxn modelId="{72C93D59-0D0C-4997-AF79-C2BD1B78A2A3}" type="presOf" srcId="{64623407-691C-480E-BB7E-F5072821FD0F}" destId="{0FFA9344-0DD6-482F-89F6-1D94C02E1367}" srcOrd="0" destOrd="2" presId="urn:microsoft.com/office/officeart/2005/8/layout/cycle4"/>
    <dgm:cxn modelId="{C7ACA271-FF52-44F2-A900-C2764E57CB2F}" type="presOf" srcId="{1ECDEF6E-2662-4E3D-91B0-A69F8DC083C3}" destId="{F682C738-6DED-4E6D-A470-0A8F51DEF62F}" srcOrd="1" destOrd="1" presId="urn:microsoft.com/office/officeart/2005/8/layout/cycle4"/>
    <dgm:cxn modelId="{4956206C-998C-458A-A88B-86C4F160E710}" srcId="{C1BAB94A-FC08-4E31-ABA0-6FC23037233C}" destId="{67F2E330-2E19-4082-94C8-BC706AAC9474}" srcOrd="1" destOrd="0" parTransId="{2736BF14-FB77-45C1-A1AE-5D76CA6EB891}" sibTransId="{D6762744-6B6C-4948-B205-7EDD09F06844}"/>
    <dgm:cxn modelId="{0F9D4A2C-4C72-4FC3-A1AA-983D0EA00D04}" srcId="{B09DE621-1CAC-49AE-BB73-A866A13D20D8}" destId="{893BFA35-BD90-42BE-8BA7-1AA61537DF51}" srcOrd="1" destOrd="0" parTransId="{510CC7B4-08BD-49E4-98F9-560EBA03484C}" sibTransId="{A1E538E5-153F-41EB-A83F-1111D8471E3B}"/>
    <dgm:cxn modelId="{622B0B20-7164-418F-9D53-D89DBD0FF3B7}" srcId="{B09DE621-1CAC-49AE-BB73-A866A13D20D8}" destId="{7F8CA45A-DBEB-455E-9A6F-ACAAEA2D1917}" srcOrd="0" destOrd="0" parTransId="{BC8FF78D-9779-415E-BE25-3433A6407C1E}" sibTransId="{903DDE16-3F45-4666-B608-0EE7DDCC4215}"/>
    <dgm:cxn modelId="{37E7943C-30E8-4A8A-8340-B71ED2863187}" srcId="{B09DE621-1CAC-49AE-BB73-A866A13D20D8}" destId="{C1BAB94A-FC08-4E31-ABA0-6FC23037233C}" srcOrd="3" destOrd="0" parTransId="{4E73908A-C5B2-4DB4-B2E4-4DE968627D9E}" sibTransId="{40C3FDC2-D875-48B4-B77F-587FDDB14C65}"/>
    <dgm:cxn modelId="{DB791954-8EC4-4A83-BF58-11EE9C4DE3F8}" srcId="{D61298D5-7AC9-4051-B3F3-AF7A24A0F2ED}" destId="{BF3F8664-AFF1-4088-991E-2A902F75BAE0}" srcOrd="0" destOrd="0" parTransId="{72132E9C-B0DC-4949-A10D-78E512216403}" sibTransId="{AA55DDAC-33D8-4C5E-94D0-4109A2DDB0D5}"/>
    <dgm:cxn modelId="{778A24EF-5D48-4454-8530-3B2636570331}" type="presOf" srcId="{846D4B8B-0562-4B85-942D-0A682A1DAF3A}" destId="{6EC05B6B-D86C-45EB-8C60-44DCA8A6169D}" srcOrd="0" destOrd="1" presId="urn:microsoft.com/office/officeart/2005/8/layout/cycle4"/>
    <dgm:cxn modelId="{CC6AB170-7963-456B-96DC-640885EFCFD0}" type="presOf" srcId="{D61298D5-7AC9-4051-B3F3-AF7A24A0F2ED}" destId="{B72CE003-8A7A-45C3-90A9-96EFC94C6F58}" srcOrd="0" destOrd="0" presId="urn:microsoft.com/office/officeart/2005/8/layout/cycle4"/>
    <dgm:cxn modelId="{A14B8DA9-074E-4E7A-9946-9905F1366880}" srcId="{C1BAB94A-FC08-4E31-ABA0-6FC23037233C}" destId="{251C0335-B4B7-49D6-9D62-A9F9BC5865DF}" srcOrd="0" destOrd="0" parTransId="{C6EB7F29-28DF-411D-9CCA-1A0D3EFB8F51}" sibTransId="{3B00CC3E-C902-4632-9646-90AC279BD95A}"/>
    <dgm:cxn modelId="{5ED83E4C-C320-4EE2-B4A9-286302F1662B}" type="presOf" srcId="{A8FEF2D3-1F47-4136-A793-FA33BA987EB7}" destId="{6A823F35-52C0-4DA0-A0AA-15595F5CAB9A}" srcOrd="0" destOrd="0" presId="urn:microsoft.com/office/officeart/2005/8/layout/cycle4"/>
    <dgm:cxn modelId="{BB1F7F10-4F37-4AE4-955F-2A386A5A4831}" type="presOf" srcId="{7F8CA45A-DBEB-455E-9A6F-ACAAEA2D1917}" destId="{4242016D-D96B-4DC7-B3D6-821E6159ACC2}" srcOrd="0" destOrd="0" presId="urn:microsoft.com/office/officeart/2005/8/layout/cycle4"/>
    <dgm:cxn modelId="{942603A9-DACA-4D92-9F72-4DC9EE2AC0D7}" type="presOf" srcId="{C4AB3AC8-74FE-4ABD-A01D-7AF0DEFF250E}" destId="{6A823F35-52C0-4DA0-A0AA-15595F5CAB9A}" srcOrd="0" destOrd="4" presId="urn:microsoft.com/office/officeart/2005/8/layout/cycle4"/>
    <dgm:cxn modelId="{0CC8AA7F-33D5-497D-B1DB-1495F4395C41}" srcId="{A8FEF2D3-1F47-4136-A793-FA33BA987EB7}" destId="{6D485838-014D-415E-9367-62BA2AD21575}" srcOrd="2" destOrd="0" parTransId="{2ACA2E4E-FB38-47B1-B022-35EF866CDF45}" sibTransId="{85DE90F2-8A67-4009-9306-204BB9BD4C9A}"/>
    <dgm:cxn modelId="{B57AC614-A979-47D0-BDDC-3551B6906090}" type="presOf" srcId="{EC21868F-ADDF-4981-BE8E-7E23742F081E}" destId="{6A823F35-52C0-4DA0-A0AA-15595F5CAB9A}" srcOrd="0" destOrd="2" presId="urn:microsoft.com/office/officeart/2005/8/layout/cycle4"/>
    <dgm:cxn modelId="{C78DE787-FD13-4BE4-8F9D-8E2F1CA93F0E}" type="presOf" srcId="{893BFA35-BD90-42BE-8BA7-1AA61537DF51}" destId="{E6BD3526-05E3-4E62-8CF4-41A18D6EECC3}" srcOrd="0" destOrd="0" presId="urn:microsoft.com/office/officeart/2005/8/layout/cycle4"/>
    <dgm:cxn modelId="{962C19E0-A70D-4620-9147-57701D3A21D8}" type="presOf" srcId="{8A09B019-C3F2-403D-B2C2-8FED250D4A48}" destId="{F682C738-6DED-4E6D-A470-0A8F51DEF62F}" srcOrd="1" destOrd="5" presId="urn:microsoft.com/office/officeart/2005/8/layout/cycle4"/>
    <dgm:cxn modelId="{4BD72D1A-A40C-4E85-823D-14DEBFDBBD3A}" type="presOf" srcId="{1ECDEF6E-2662-4E3D-91B0-A69F8DC083C3}" destId="{6A823F35-52C0-4DA0-A0AA-15595F5CAB9A}" srcOrd="0" destOrd="1" presId="urn:microsoft.com/office/officeart/2005/8/layout/cycle4"/>
    <dgm:cxn modelId="{2386E6E6-FAC7-45F0-A955-65E376D55CB8}" type="presOf" srcId="{BF3F8664-AFF1-4088-991E-2A902F75BAE0}" destId="{45CAC2FB-099F-4E5A-9042-A0F60124C401}" srcOrd="0" destOrd="0" presId="urn:microsoft.com/office/officeart/2005/8/layout/cycle4"/>
    <dgm:cxn modelId="{22E9962E-01F5-4B06-BE36-D1E5E22A6E02}" srcId="{893BFA35-BD90-42BE-8BA7-1AA61537DF51}" destId="{F1F340DB-CFE2-46A8-AB93-61DB5B1EC0DF}" srcOrd="0" destOrd="0" parTransId="{6DE8009F-C4D3-42E4-A79A-70CA47AEA5FD}" sibTransId="{3F60986A-BD8E-4A52-9455-D200BB30A90C}"/>
    <dgm:cxn modelId="{C4A795AB-DFA6-4DE4-8481-47C723788D44}" type="presOf" srcId="{F1F340DB-CFE2-46A8-AB93-61DB5B1EC0DF}" destId="{6EC05B6B-D86C-45EB-8C60-44DCA8A6169D}" srcOrd="0" destOrd="0" presId="urn:microsoft.com/office/officeart/2005/8/layout/cycle4"/>
    <dgm:cxn modelId="{B4342316-D7DB-48CD-9479-720C40D6ACA7}" type="presOf" srcId="{251C0335-B4B7-49D6-9D62-A9F9BC5865DF}" destId="{4281D03A-4FE3-4C60-B4D1-19A111143FBF}" srcOrd="1" destOrd="0" presId="urn:microsoft.com/office/officeart/2005/8/layout/cycle4"/>
    <dgm:cxn modelId="{14204293-A03B-4EEE-8D49-0B2521CBAFD1}" srcId="{A8FEF2D3-1F47-4136-A793-FA33BA987EB7}" destId="{EC21868F-ADDF-4981-BE8E-7E23742F081E}" srcOrd="1" destOrd="0" parTransId="{12822FB6-E31B-4ACD-8BB4-C0272A2D0028}" sibTransId="{EB423A9D-4E26-41C4-96CD-3B8DB18AB994}"/>
    <dgm:cxn modelId="{BAC62224-41C6-45BA-ACF5-610C609520C4}" srcId="{A8FEF2D3-1F47-4136-A793-FA33BA987EB7}" destId="{1ECDEF6E-2662-4E3D-91B0-A69F8DC083C3}" srcOrd="0" destOrd="0" parTransId="{303D96D2-63EA-4A82-914B-829A68823AB7}" sibTransId="{A0D1C1C6-F371-4B92-B5E1-8DDE27ABAE87}"/>
    <dgm:cxn modelId="{F2AA2BAC-0289-401A-9B8B-D8D422D29AE7}" srcId="{B09DE621-1CAC-49AE-BB73-A866A13D20D8}" destId="{D61298D5-7AC9-4051-B3F3-AF7A24A0F2ED}" srcOrd="2" destOrd="0" parTransId="{E69AEC3E-B570-4E40-9260-3991EC44AFD7}" sibTransId="{65F038E9-51BB-4C5A-A551-31482BD95B0C}"/>
    <dgm:cxn modelId="{05F8B57D-31C8-4DAA-98DC-532649CF1F0D}" type="presOf" srcId="{8A09B019-C3F2-403D-B2C2-8FED250D4A48}" destId="{6A823F35-52C0-4DA0-A0AA-15595F5CAB9A}" srcOrd="0" destOrd="5" presId="urn:microsoft.com/office/officeart/2005/8/layout/cycle4"/>
    <dgm:cxn modelId="{4DF424C6-A142-42AC-A716-458955919AEC}" srcId="{7F8CA45A-DBEB-455E-9A6F-ACAAEA2D1917}" destId="{8A09B019-C3F2-403D-B2C2-8FED250D4A48}" srcOrd="2" destOrd="0" parTransId="{D78FF150-4AFB-4F51-8537-31174DD371BD}" sibTransId="{F59F6D5C-62B1-44D2-94FC-5216BF1EC856}"/>
    <dgm:cxn modelId="{CB73EB74-46B1-475B-8563-7E7097F3BFC1}" srcId="{C1BAB94A-FC08-4E31-ABA0-6FC23037233C}" destId="{64623407-691C-480E-BB7E-F5072821FD0F}" srcOrd="2" destOrd="0" parTransId="{6C453108-71F6-43FE-8FC5-84C2B152968B}" sibTransId="{5E6F8DC2-56BD-422C-9BD0-D01B16AA7930}"/>
    <dgm:cxn modelId="{C2CB40E4-CD08-4F42-9297-8C3279D10516}" srcId="{D61298D5-7AC9-4051-B3F3-AF7A24A0F2ED}" destId="{3B808065-90B9-4D31-A5F9-D71CCCE4D6D0}" srcOrd="2" destOrd="0" parTransId="{7B7CD544-982A-478D-B925-5572F05C45DE}" sibTransId="{E52EE16A-E94A-40E4-8FAE-B976385B2D70}"/>
    <dgm:cxn modelId="{AD5DA1C9-875C-480F-BB4E-037DBFE64EA1}" type="presOf" srcId="{A8FEF2D3-1F47-4136-A793-FA33BA987EB7}" destId="{F682C738-6DED-4E6D-A470-0A8F51DEF62F}" srcOrd="1" destOrd="0" presId="urn:microsoft.com/office/officeart/2005/8/layout/cycle4"/>
    <dgm:cxn modelId="{34506235-4F05-46D5-BAC3-260E3EDB4323}" srcId="{7F8CA45A-DBEB-455E-9A6F-ACAAEA2D1917}" destId="{A8FEF2D3-1F47-4136-A793-FA33BA987EB7}" srcOrd="0" destOrd="0" parTransId="{FEA08BE5-7937-44C4-9022-9D7C3E78089C}" sibTransId="{955FCA8D-7187-45F4-8760-7BAD0845A2A1}"/>
    <dgm:cxn modelId="{CA98D9CF-9492-44CD-8237-0BE7CA358444}" srcId="{D61298D5-7AC9-4051-B3F3-AF7A24A0F2ED}" destId="{67E7A46A-8D9D-4018-91E1-5B1B6EE743E0}" srcOrd="1" destOrd="0" parTransId="{386C757A-0715-471B-888C-07C02293B0E8}" sibTransId="{E0E06B23-9224-435D-80B2-B61888F55890}"/>
    <dgm:cxn modelId="{7F787F66-0A68-417C-9E04-38E6184900D0}" type="presOf" srcId="{C1BAB94A-FC08-4E31-ABA0-6FC23037233C}" destId="{72F18A29-5DA4-4A26-98BB-D4564A5D079A}" srcOrd="0" destOrd="0" presId="urn:microsoft.com/office/officeart/2005/8/layout/cycle4"/>
    <dgm:cxn modelId="{99D6F05F-2319-4C86-A64F-2C3F10E185B8}" type="presOf" srcId="{BF3F8664-AFF1-4088-991E-2A902F75BAE0}" destId="{EB42DD97-F6CC-47D9-82DB-15B2CC42CC66}" srcOrd="1" destOrd="0" presId="urn:microsoft.com/office/officeart/2005/8/layout/cycle4"/>
    <dgm:cxn modelId="{70CB9694-4529-4A1B-A729-395B5831D054}" type="presOf" srcId="{6D485838-014D-415E-9367-62BA2AD21575}" destId="{6A823F35-52C0-4DA0-A0AA-15595F5CAB9A}" srcOrd="0" destOrd="3" presId="urn:microsoft.com/office/officeart/2005/8/layout/cycle4"/>
    <dgm:cxn modelId="{881FB4E5-45A0-4D25-BAB2-430706C2BE44}" type="presOf" srcId="{64623407-691C-480E-BB7E-F5072821FD0F}" destId="{4281D03A-4FE3-4C60-B4D1-19A111143FBF}" srcOrd="1" destOrd="2" presId="urn:microsoft.com/office/officeart/2005/8/layout/cycle4"/>
    <dgm:cxn modelId="{020715A3-2061-460F-9E57-7F8D5E25E665}" srcId="{893BFA35-BD90-42BE-8BA7-1AA61537DF51}" destId="{846D4B8B-0562-4B85-942D-0A682A1DAF3A}" srcOrd="1" destOrd="0" parTransId="{830E55D1-E910-4A51-8BB8-BE8268EFC3A3}" sibTransId="{41814F69-E5B0-4C5F-B03E-9394C6F62D39}"/>
    <dgm:cxn modelId="{A6383617-D4A1-44F1-9A97-DA2D81699361}" type="presOf" srcId="{C4AB3AC8-74FE-4ABD-A01D-7AF0DEFF250E}" destId="{F682C738-6DED-4E6D-A470-0A8F51DEF62F}" srcOrd="1" destOrd="4" presId="urn:microsoft.com/office/officeart/2005/8/layout/cycle4"/>
    <dgm:cxn modelId="{D4A15EA6-80F4-4BBA-9B47-658395F8A90E}" srcId="{7F8CA45A-DBEB-455E-9A6F-ACAAEA2D1917}" destId="{C4AB3AC8-74FE-4ABD-A01D-7AF0DEFF250E}" srcOrd="1" destOrd="0" parTransId="{B3383590-136D-46D9-8B4F-1182843122C6}" sibTransId="{97CB68C4-3360-4AD5-93D4-69C65E7AAC9F}"/>
    <dgm:cxn modelId="{2C4F02FC-CF7C-4559-ABC4-AEDB4D88365E}" type="presOf" srcId="{846D4B8B-0562-4B85-942D-0A682A1DAF3A}" destId="{C94BCDA0-9439-44F2-9E5B-503F29054618}" srcOrd="1" destOrd="1" presId="urn:microsoft.com/office/officeart/2005/8/layout/cycle4"/>
    <dgm:cxn modelId="{05F33444-D931-4540-81E2-ECEE8FA7B16F}" type="presOf" srcId="{6D485838-014D-415E-9367-62BA2AD21575}" destId="{F682C738-6DED-4E6D-A470-0A8F51DEF62F}" srcOrd="1" destOrd="3" presId="urn:microsoft.com/office/officeart/2005/8/layout/cycle4"/>
    <dgm:cxn modelId="{051D251E-4217-411D-A29E-E3AB4E828DF0}" type="presOf" srcId="{B09DE621-1CAC-49AE-BB73-A866A13D20D8}" destId="{CF424C55-B6EF-4A1D-9FF2-46C90A40CAF9}" srcOrd="0" destOrd="0" presId="urn:microsoft.com/office/officeart/2005/8/layout/cycle4"/>
    <dgm:cxn modelId="{93F22514-3159-4D62-B542-F88CBB81F30B}" type="presOf" srcId="{67F2E330-2E19-4082-94C8-BC706AAC9474}" destId="{0FFA9344-0DD6-482F-89F6-1D94C02E1367}" srcOrd="0" destOrd="1" presId="urn:microsoft.com/office/officeart/2005/8/layout/cycle4"/>
    <dgm:cxn modelId="{EF7FDAC8-2670-4F06-9125-4E3C3324AD37}" type="presOf" srcId="{67F2E330-2E19-4082-94C8-BC706AAC9474}" destId="{4281D03A-4FE3-4C60-B4D1-19A111143FBF}" srcOrd="1" destOrd="1" presId="urn:microsoft.com/office/officeart/2005/8/layout/cycle4"/>
    <dgm:cxn modelId="{8832EDCE-1960-451C-B615-7733ACA53A39}" type="presOf" srcId="{251C0335-B4B7-49D6-9D62-A9F9BC5865DF}" destId="{0FFA9344-0DD6-482F-89F6-1D94C02E1367}" srcOrd="0" destOrd="0" presId="urn:microsoft.com/office/officeart/2005/8/layout/cycle4"/>
    <dgm:cxn modelId="{D32D5202-ACFE-4A32-8E6A-D3D27F36848C}" type="presOf" srcId="{67E7A46A-8D9D-4018-91E1-5B1B6EE743E0}" destId="{EB42DD97-F6CC-47D9-82DB-15B2CC42CC66}" srcOrd="1" destOrd="1" presId="urn:microsoft.com/office/officeart/2005/8/layout/cycle4"/>
    <dgm:cxn modelId="{BF12CB17-FCB6-4F7F-B9BC-138822E418A1}" type="presParOf" srcId="{CF424C55-B6EF-4A1D-9FF2-46C90A40CAF9}" destId="{DC29904D-6112-48F4-9904-C45BE7DED957}" srcOrd="0" destOrd="0" presId="urn:microsoft.com/office/officeart/2005/8/layout/cycle4"/>
    <dgm:cxn modelId="{E7076E82-4A26-429B-97C3-2AC1FB1512A4}" type="presParOf" srcId="{DC29904D-6112-48F4-9904-C45BE7DED957}" destId="{C090126D-77A6-40D9-8765-6B559732CAC5}" srcOrd="0" destOrd="0" presId="urn:microsoft.com/office/officeart/2005/8/layout/cycle4"/>
    <dgm:cxn modelId="{968E3B4A-7B3A-4F12-B35B-0EFC9D894F37}" type="presParOf" srcId="{C090126D-77A6-40D9-8765-6B559732CAC5}" destId="{6A823F35-52C0-4DA0-A0AA-15595F5CAB9A}" srcOrd="0" destOrd="0" presId="urn:microsoft.com/office/officeart/2005/8/layout/cycle4"/>
    <dgm:cxn modelId="{E10CDFB9-585A-429B-AB4C-C1644C4F5438}" type="presParOf" srcId="{C090126D-77A6-40D9-8765-6B559732CAC5}" destId="{F682C738-6DED-4E6D-A470-0A8F51DEF62F}" srcOrd="1" destOrd="0" presId="urn:microsoft.com/office/officeart/2005/8/layout/cycle4"/>
    <dgm:cxn modelId="{176572E7-98F4-4D43-924C-7164C40541F1}" type="presParOf" srcId="{DC29904D-6112-48F4-9904-C45BE7DED957}" destId="{64286CB9-D7F6-4393-B4F3-5E38F083779A}" srcOrd="1" destOrd="0" presId="urn:microsoft.com/office/officeart/2005/8/layout/cycle4"/>
    <dgm:cxn modelId="{374A3FF7-5092-43EA-A534-AA7A344177E2}" type="presParOf" srcId="{64286CB9-D7F6-4393-B4F3-5E38F083779A}" destId="{6EC05B6B-D86C-45EB-8C60-44DCA8A6169D}" srcOrd="0" destOrd="0" presId="urn:microsoft.com/office/officeart/2005/8/layout/cycle4"/>
    <dgm:cxn modelId="{60CAAD34-1183-4F0E-BC0F-3CE7C32C375E}" type="presParOf" srcId="{64286CB9-D7F6-4393-B4F3-5E38F083779A}" destId="{C94BCDA0-9439-44F2-9E5B-503F29054618}" srcOrd="1" destOrd="0" presId="urn:microsoft.com/office/officeart/2005/8/layout/cycle4"/>
    <dgm:cxn modelId="{E7C58FEE-6D1C-4ED8-9D1F-4086C34C5E5D}" type="presParOf" srcId="{DC29904D-6112-48F4-9904-C45BE7DED957}" destId="{83D3C7FB-2ABD-4450-8B73-BCE54D5C7F1D}" srcOrd="2" destOrd="0" presId="urn:microsoft.com/office/officeart/2005/8/layout/cycle4"/>
    <dgm:cxn modelId="{FB49E24B-6C10-4AF3-BC05-575007171255}" type="presParOf" srcId="{83D3C7FB-2ABD-4450-8B73-BCE54D5C7F1D}" destId="{45CAC2FB-099F-4E5A-9042-A0F60124C401}" srcOrd="0" destOrd="0" presId="urn:microsoft.com/office/officeart/2005/8/layout/cycle4"/>
    <dgm:cxn modelId="{98E18F86-C4D1-4FF6-A767-9A35D9C21F5A}" type="presParOf" srcId="{83D3C7FB-2ABD-4450-8B73-BCE54D5C7F1D}" destId="{EB42DD97-F6CC-47D9-82DB-15B2CC42CC66}" srcOrd="1" destOrd="0" presId="urn:microsoft.com/office/officeart/2005/8/layout/cycle4"/>
    <dgm:cxn modelId="{7EBA04C8-48C7-4E94-9D4B-2DEBEC1C7250}" type="presParOf" srcId="{DC29904D-6112-48F4-9904-C45BE7DED957}" destId="{B3FF666D-A516-4FF9-AB12-A4BEDB618653}" srcOrd="3" destOrd="0" presId="urn:microsoft.com/office/officeart/2005/8/layout/cycle4"/>
    <dgm:cxn modelId="{213C9885-CAEA-463A-9EF1-DFF431578F8F}" type="presParOf" srcId="{B3FF666D-A516-4FF9-AB12-A4BEDB618653}" destId="{0FFA9344-0DD6-482F-89F6-1D94C02E1367}" srcOrd="0" destOrd="0" presId="urn:microsoft.com/office/officeart/2005/8/layout/cycle4"/>
    <dgm:cxn modelId="{44D5DDAD-B4F9-4281-BFED-4004D9B852B6}" type="presParOf" srcId="{B3FF666D-A516-4FF9-AB12-A4BEDB618653}" destId="{4281D03A-4FE3-4C60-B4D1-19A111143FBF}" srcOrd="1" destOrd="0" presId="urn:microsoft.com/office/officeart/2005/8/layout/cycle4"/>
    <dgm:cxn modelId="{87C8CC53-B9FD-4187-A0EA-35B100EDAAD6}" type="presParOf" srcId="{DC29904D-6112-48F4-9904-C45BE7DED957}" destId="{8591FA57-A679-4CF4-9C5E-3CB6785090B0}" srcOrd="4" destOrd="0" presId="urn:microsoft.com/office/officeart/2005/8/layout/cycle4"/>
    <dgm:cxn modelId="{1DBC97AA-3306-40BC-B82F-BC6EF7A867B3}" type="presParOf" srcId="{CF424C55-B6EF-4A1D-9FF2-46C90A40CAF9}" destId="{CB7C55DB-16BB-408B-873A-6338E5380B9C}" srcOrd="1" destOrd="0" presId="urn:microsoft.com/office/officeart/2005/8/layout/cycle4"/>
    <dgm:cxn modelId="{A33D1523-D411-4155-87E8-E81B1D2229E6}" type="presParOf" srcId="{CB7C55DB-16BB-408B-873A-6338E5380B9C}" destId="{4242016D-D96B-4DC7-B3D6-821E6159ACC2}" srcOrd="0" destOrd="0" presId="urn:microsoft.com/office/officeart/2005/8/layout/cycle4"/>
    <dgm:cxn modelId="{EC129FA0-1946-40E9-95F3-543EA2DE61C4}" type="presParOf" srcId="{CB7C55DB-16BB-408B-873A-6338E5380B9C}" destId="{E6BD3526-05E3-4E62-8CF4-41A18D6EECC3}" srcOrd="1" destOrd="0" presId="urn:microsoft.com/office/officeart/2005/8/layout/cycle4"/>
    <dgm:cxn modelId="{A34382C0-AE0E-454C-9DC7-5FF2F2162105}" type="presParOf" srcId="{CB7C55DB-16BB-408B-873A-6338E5380B9C}" destId="{B72CE003-8A7A-45C3-90A9-96EFC94C6F58}" srcOrd="2" destOrd="0" presId="urn:microsoft.com/office/officeart/2005/8/layout/cycle4"/>
    <dgm:cxn modelId="{10027C87-9BA9-42A4-AC19-F3A063942AA6}" type="presParOf" srcId="{CB7C55DB-16BB-408B-873A-6338E5380B9C}" destId="{72F18A29-5DA4-4A26-98BB-D4564A5D079A}" srcOrd="3" destOrd="0" presId="urn:microsoft.com/office/officeart/2005/8/layout/cycle4"/>
    <dgm:cxn modelId="{53A8CCA3-CD94-43C5-93EA-B77EAFE026DF}" type="presParOf" srcId="{CB7C55DB-16BB-408B-873A-6338E5380B9C}" destId="{09294618-BF4A-47C1-961B-9A68F8D3B95C}" srcOrd="4" destOrd="0" presId="urn:microsoft.com/office/officeart/2005/8/layout/cycle4"/>
    <dgm:cxn modelId="{0B390D17-CA09-4628-94CA-132E869D1C7C}" type="presParOf" srcId="{CF424C55-B6EF-4A1D-9FF2-46C90A40CAF9}" destId="{C56DFD64-8C36-4743-B493-F9422A001595}" srcOrd="2" destOrd="0" presId="urn:microsoft.com/office/officeart/2005/8/layout/cycle4"/>
    <dgm:cxn modelId="{E884994E-5001-4122-B079-61B7CC06E6A6}" type="presParOf" srcId="{CF424C55-B6EF-4A1D-9FF2-46C90A40CAF9}" destId="{B9964234-EFA7-4793-B873-7B15205FF83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AC2FB-099F-4E5A-9042-A0F60124C401}">
      <dsp:nvSpPr>
        <dsp:cNvPr id="0" name=""/>
        <dsp:cNvSpPr/>
      </dsp:nvSpPr>
      <dsp:spPr>
        <a:xfrm>
          <a:off x="5721558" y="3482154"/>
          <a:ext cx="5658392" cy="2813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357188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357188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7239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ECHo will use research-informed reunification approaches, for e.g. informed by NSPCC reunification framework</a:t>
          </a:r>
          <a:endParaRPr lang="en-US" sz="1400" kern="1200" dirty="0"/>
        </a:p>
      </dsp:txBody>
      <dsp:txXfrm>
        <a:off x="7480871" y="4247223"/>
        <a:ext cx="3837284" cy="1986231"/>
      </dsp:txXfrm>
    </dsp:sp>
    <dsp:sp modelId="{0FFA9344-0DD6-482F-89F6-1D94C02E1367}">
      <dsp:nvSpPr>
        <dsp:cNvPr id="0" name=""/>
        <dsp:cNvSpPr/>
      </dsp:nvSpPr>
      <dsp:spPr>
        <a:xfrm>
          <a:off x="0" y="3440970"/>
          <a:ext cx="5584020" cy="2849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Every family</a:t>
          </a:r>
          <a:r>
            <a:rPr lang="en-GB" sz="1400" kern="1200" baseline="0" dirty="0" smtClean="0"/>
            <a:t> is offered a family group   conference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Family Group Conference Coordinators will support families to develop a Family Plan,     which can be reviewed throughout the period   of ECHo support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At the end of ECHo support, family review their Family</a:t>
          </a:r>
          <a:endParaRPr lang="en-US" sz="1400" kern="1200" dirty="0"/>
        </a:p>
      </dsp:txBody>
      <dsp:txXfrm>
        <a:off x="62586" y="4215841"/>
        <a:ext cx="3783642" cy="2011680"/>
      </dsp:txXfrm>
    </dsp:sp>
    <dsp:sp modelId="{6EC05B6B-D86C-45EB-8C60-44DCA8A6169D}">
      <dsp:nvSpPr>
        <dsp:cNvPr id="0" name=""/>
        <dsp:cNvSpPr/>
      </dsp:nvSpPr>
      <dsp:spPr>
        <a:xfrm>
          <a:off x="5791795" y="68858"/>
          <a:ext cx="5594986" cy="2676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r>
            <a:rPr lang="en-US" sz="1400" kern="1200" dirty="0" err="1" smtClean="0"/>
            <a:t>Solihull</a:t>
          </a:r>
          <a:r>
            <a:rPr lang="en-US" sz="1400" kern="1200" dirty="0" smtClean="0"/>
            <a:t> approach will guide family support workers’ interactions with children and families</a:t>
          </a:r>
          <a:endParaRPr lang="en-US" sz="1400" kern="1200" dirty="0"/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ECHo family support workers trained in </a:t>
          </a:r>
          <a:r>
            <a:rPr lang="en-US" sz="1400" kern="1200" dirty="0" err="1" smtClean="0"/>
            <a:t>Solihull</a:t>
          </a:r>
          <a:r>
            <a:rPr lang="en-US" sz="1400" kern="1200" dirty="0" smtClean="0"/>
            <a:t> Approach</a:t>
          </a:r>
          <a:endParaRPr lang="en-US" sz="1400" kern="1200" dirty="0"/>
        </a:p>
      </dsp:txBody>
      <dsp:txXfrm>
        <a:off x="7529094" y="127661"/>
        <a:ext cx="3798884" cy="1890082"/>
      </dsp:txXfrm>
    </dsp:sp>
    <dsp:sp modelId="{6A823F35-52C0-4DA0-A0AA-15595F5CAB9A}">
      <dsp:nvSpPr>
        <dsp:cNvPr id="0" name=""/>
        <dsp:cNvSpPr/>
      </dsp:nvSpPr>
      <dsp:spPr>
        <a:xfrm>
          <a:off x="0" y="50153"/>
          <a:ext cx="5585853" cy="2567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Signs of Safety plan for every child (CIN/CP/LAC plan)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Danger statement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Scaling questions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What is working well / what is not working well / what needs to change</a:t>
          </a:r>
          <a:endParaRPr lang="en-US" sz="1400" kern="1200" dirty="0"/>
        </a:p>
        <a:p>
          <a:pPr marL="114300" lvl="1" indent="-114300" algn="l" defTabSz="804863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871788" algn="l"/>
            </a:tabLst>
          </a:pPr>
          <a:r>
            <a:rPr lang="en-US" sz="1400" kern="1200" dirty="0" smtClean="0"/>
            <a:t>ECHo worker will attend &amp; contribute to       multi-agency safeguarding reviews</a:t>
          </a:r>
          <a:endParaRPr lang="en-US" sz="1400" kern="1200" dirty="0"/>
        </a:p>
        <a:p>
          <a:pPr marL="114300" lvl="1" indent="-114300" algn="l" defTabSz="804863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871788" algn="l"/>
            </a:tabLst>
          </a:pPr>
          <a:r>
            <a:rPr lang="en-US" sz="1400" kern="1200" dirty="0" smtClean="0"/>
            <a:t>All ECHo team (including MDT) trained in         </a:t>
          </a:r>
          <a:r>
            <a:rPr lang="en-US" sz="1400" kern="1200" dirty="0" err="1" smtClean="0"/>
            <a:t>SofS</a:t>
          </a:r>
          <a:r>
            <a:rPr lang="en-US" sz="1400" kern="1200" dirty="0" smtClean="0"/>
            <a:t> basics</a:t>
          </a:r>
          <a:endParaRPr lang="en-US" sz="1400" kern="1200" dirty="0"/>
        </a:p>
      </dsp:txBody>
      <dsp:txXfrm>
        <a:off x="56402" y="106555"/>
        <a:ext cx="3797293" cy="1812915"/>
      </dsp:txXfrm>
    </dsp:sp>
    <dsp:sp modelId="{4242016D-D96B-4DC7-B3D6-821E6159ACC2}">
      <dsp:nvSpPr>
        <dsp:cNvPr id="0" name=""/>
        <dsp:cNvSpPr/>
      </dsp:nvSpPr>
      <dsp:spPr>
        <a:xfrm>
          <a:off x="2907512" y="379981"/>
          <a:ext cx="2722991" cy="272299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Signs of Safety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strengths-based, safety-oriented approach to child protection social work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705058" y="1177527"/>
        <a:ext cx="1925445" cy="1925445"/>
      </dsp:txXfrm>
    </dsp:sp>
    <dsp:sp modelId="{E6BD3526-05E3-4E62-8CF4-41A18D6EECC3}">
      <dsp:nvSpPr>
        <dsp:cNvPr id="0" name=""/>
        <dsp:cNvSpPr/>
      </dsp:nvSpPr>
      <dsp:spPr>
        <a:xfrm rot="5400000">
          <a:off x="5756277" y="379981"/>
          <a:ext cx="2722991" cy="2722991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Solihull</a:t>
          </a:r>
          <a:r>
            <a:rPr lang="en-US" sz="2000" b="1" kern="1200" dirty="0" smtClean="0"/>
            <a:t> Parenting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A parenting </a:t>
          </a:r>
          <a:r>
            <a:rPr lang="en-US" sz="1200" b="0" kern="1200" dirty="0" err="1" smtClean="0"/>
            <a:t>programme</a:t>
          </a:r>
          <a:r>
            <a:rPr lang="en-US" sz="1200" b="0" kern="1200" dirty="0" smtClean="0"/>
            <a:t> focusing on containment, reciprocity and behavior management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5756277" y="1177527"/>
        <a:ext cx="1925445" cy="1925445"/>
      </dsp:txXfrm>
    </dsp:sp>
    <dsp:sp modelId="{B72CE003-8A7A-45C3-90A9-96EFC94C6F58}">
      <dsp:nvSpPr>
        <dsp:cNvPr id="0" name=""/>
        <dsp:cNvSpPr/>
      </dsp:nvSpPr>
      <dsp:spPr>
        <a:xfrm rot="10800000">
          <a:off x="5724976" y="3195607"/>
          <a:ext cx="2785593" cy="2789269"/>
        </a:xfrm>
        <a:prstGeom prst="pieWedg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Research-informed family reunification</a:t>
          </a:r>
        </a:p>
      </dsp:txBody>
      <dsp:txXfrm rot="10800000">
        <a:off x="5724976" y="3195607"/>
        <a:ext cx="1969712" cy="1972311"/>
      </dsp:txXfrm>
    </dsp:sp>
    <dsp:sp modelId="{72F18A29-5DA4-4A26-98BB-D4564A5D079A}">
      <dsp:nvSpPr>
        <dsp:cNvPr id="0" name=""/>
        <dsp:cNvSpPr/>
      </dsp:nvSpPr>
      <dsp:spPr>
        <a:xfrm rot="16200000">
          <a:off x="2907512" y="3228746"/>
          <a:ext cx="2722991" cy="2722991"/>
        </a:xfrm>
        <a:prstGeom prst="pieWedg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Family Group Conferencing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process led by family members to plan and make decisions for a child who is at risk.</a:t>
          </a:r>
          <a:endParaRPr lang="en-US" sz="1200" kern="1200" dirty="0"/>
        </a:p>
      </dsp:txBody>
      <dsp:txXfrm rot="5400000">
        <a:off x="3705058" y="3228746"/>
        <a:ext cx="1925445" cy="1925445"/>
      </dsp:txXfrm>
    </dsp:sp>
    <dsp:sp modelId="{C56DFD64-8C36-4743-B493-F9422A001595}">
      <dsp:nvSpPr>
        <dsp:cNvPr id="0" name=""/>
        <dsp:cNvSpPr/>
      </dsp:nvSpPr>
      <dsp:spPr>
        <a:xfrm>
          <a:off x="5223313" y="2599879"/>
          <a:ext cx="940155" cy="81752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64234-EFA7-4793-B873-7B15205FF837}">
      <dsp:nvSpPr>
        <dsp:cNvPr id="0" name=""/>
        <dsp:cNvSpPr/>
      </dsp:nvSpPr>
      <dsp:spPr>
        <a:xfrm rot="10800000">
          <a:off x="5223313" y="2914312"/>
          <a:ext cx="940155" cy="81752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42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7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6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3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5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72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4D77-117D-42CE-8D59-BCEF523D99A2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C183-C132-4F43-8E3F-C133B2B18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5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7231206" y="196595"/>
            <a:ext cx="4634854" cy="60774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8263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300428" y="278932"/>
            <a:ext cx="2565779" cy="23395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300428" y="3780363"/>
            <a:ext cx="2565779" cy="23395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0" y="3132583"/>
            <a:ext cx="12192000" cy="211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62336" y="385768"/>
            <a:ext cx="1851173" cy="25038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b="1" dirty="0" smtClean="0"/>
              <a:t>Edge of Care </a:t>
            </a:r>
          </a:p>
          <a:p>
            <a:pPr algn="ctr"/>
            <a:r>
              <a:rPr lang="en-GB" sz="1600" dirty="0" smtClean="0"/>
              <a:t>“For children on the edge of care due to risk of family breakdown”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662337" y="3258318"/>
            <a:ext cx="1567929" cy="2566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b="1" dirty="0" smtClean="0"/>
              <a:t>Reunification </a:t>
            </a:r>
          </a:p>
          <a:p>
            <a:pPr algn="ctr"/>
            <a:r>
              <a:rPr lang="en-GB" sz="1600" dirty="0" smtClean="0"/>
              <a:t>“For children who can leave care to live with their immediate or extended family”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047975" y="1664683"/>
            <a:ext cx="1558706" cy="77500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Referral from child’s social worker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1049421" y="5103541"/>
            <a:ext cx="1558706" cy="77724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Referral from child’s social worker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047976" y="2430403"/>
            <a:ext cx="1558706" cy="6765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Child in need, Child protection, C&amp;F Assessment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1049421" y="5880788"/>
            <a:ext cx="1558706" cy="5097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Child in care (any legal status)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239112" y="505606"/>
            <a:ext cx="900084" cy="51083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r>
              <a:rPr lang="en-GB" sz="1400" dirty="0"/>
              <a:t>Intake/ allocation </a:t>
            </a:r>
            <a:r>
              <a:rPr lang="en-GB" sz="1400" dirty="0" smtClean="0"/>
              <a:t>decision by ECHo Team Manager and Senior Worker</a:t>
            </a:r>
            <a:endParaRPr lang="en-GB" sz="1400" dirty="0"/>
          </a:p>
          <a:p>
            <a:pPr algn="ctr"/>
            <a:r>
              <a:rPr lang="en-GB" sz="1400" dirty="0" smtClean="0"/>
              <a:t>(Quick response – approx. 1 day)</a:t>
            </a:r>
            <a:endParaRPr lang="en-GB" sz="1400" dirty="0" smtClean="0">
              <a:solidFill>
                <a:schemeClr val="accent4"/>
              </a:solidFill>
            </a:endParaRPr>
          </a:p>
          <a:p>
            <a:pPr algn="ctr"/>
            <a:endParaRPr lang="en-GB" sz="14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</p:txBody>
      </p:sp>
      <p:sp>
        <p:nvSpPr>
          <p:cNvPr id="9" name="Right Arrow 8"/>
          <p:cNvSpPr/>
          <p:nvPr/>
        </p:nvSpPr>
        <p:spPr>
          <a:xfrm>
            <a:off x="2447822" y="657156"/>
            <a:ext cx="1179563" cy="65121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Referral by email/verbal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-1080980" y="1440007"/>
            <a:ext cx="2694225" cy="5322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EDGE OF CARE</a:t>
            </a:r>
            <a:endParaRPr lang="en-GB" dirty="0">
              <a:solidFill>
                <a:schemeClr val="tx1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-1271971" y="4530290"/>
            <a:ext cx="3076208" cy="5322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REUNIFICATION</a:t>
            </a:r>
            <a:endParaRPr lang="en-GB" dirty="0">
              <a:solidFill>
                <a:schemeClr val="tx1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102015" y="3535988"/>
            <a:ext cx="958025" cy="48874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Accepted</a:t>
            </a:r>
            <a:endParaRPr lang="en-GB" sz="1200" dirty="0"/>
          </a:p>
        </p:txBody>
      </p:sp>
      <p:sp>
        <p:nvSpPr>
          <p:cNvPr id="15" name="Right Arrow 14"/>
          <p:cNvSpPr/>
          <p:nvPr/>
        </p:nvSpPr>
        <p:spPr>
          <a:xfrm>
            <a:off x="4111802" y="862310"/>
            <a:ext cx="982526" cy="48874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Accepted</a:t>
            </a:r>
            <a:endParaRPr lang="en-GB" sz="1200" dirty="0"/>
          </a:p>
        </p:txBody>
      </p:sp>
      <p:sp>
        <p:nvSpPr>
          <p:cNvPr id="16" name="Bent-Up Arrow 15"/>
          <p:cNvSpPr/>
          <p:nvPr/>
        </p:nvSpPr>
        <p:spPr>
          <a:xfrm rot="5400000">
            <a:off x="3097703" y="5671876"/>
            <a:ext cx="985888" cy="709683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Declined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06687" y="5264321"/>
            <a:ext cx="1346960" cy="12218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Declined – disputes escalated to Head of Service, then AD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51705" y="712072"/>
            <a:ext cx="1980359" cy="184402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Agree ECHo Support </a:t>
            </a:r>
            <a:r>
              <a:rPr lang="en-GB" sz="1600" dirty="0"/>
              <a:t>P</a:t>
            </a:r>
            <a:r>
              <a:rPr lang="en-GB" sz="1600" dirty="0" smtClean="0"/>
              <a:t>lan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</p:txBody>
      </p:sp>
      <p:sp>
        <p:nvSpPr>
          <p:cNvPr id="20" name="Oval 19"/>
          <p:cNvSpPr/>
          <p:nvPr/>
        </p:nvSpPr>
        <p:spPr>
          <a:xfrm>
            <a:off x="7418035" y="4181530"/>
            <a:ext cx="1925767" cy="184402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dirty="0" smtClean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Agree </a:t>
            </a:r>
            <a:r>
              <a:rPr lang="en-GB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ECHo </a:t>
            </a:r>
            <a:r>
              <a:rPr lang="en-GB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600" dirty="0" smtClean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upport </a:t>
            </a:r>
            <a:r>
              <a:rPr lang="en-GB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600" dirty="0" smtClean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lan</a:t>
            </a:r>
          </a:p>
          <a:p>
            <a:pPr lvl="0" algn="ctr"/>
            <a:endParaRPr lang="en-GB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400" dirty="0"/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481" y="5710060"/>
            <a:ext cx="788620" cy="56397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5115174" y="715373"/>
            <a:ext cx="1118425" cy="88129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Allocated to an ECHo family support worker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69828" y="3506016"/>
            <a:ext cx="1129484" cy="8872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Allocated to an ECHo family support worker</a:t>
            </a:r>
          </a:p>
        </p:txBody>
      </p:sp>
      <p:sp>
        <p:nvSpPr>
          <p:cNvPr id="27" name="TextBox 26"/>
          <p:cNvSpPr txBox="1"/>
          <p:nvPr/>
        </p:nvSpPr>
        <p:spPr>
          <a:xfrm rot="2565399">
            <a:off x="8501246" y="758274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CIN / CP plan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 rot="2565399">
            <a:off x="8537747" y="4283042"/>
            <a:ext cx="1623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CIN / LAC plan</a:t>
            </a:r>
            <a:endParaRPr lang="en-GB" dirty="0"/>
          </a:p>
        </p:txBody>
      </p:sp>
      <p:sp>
        <p:nvSpPr>
          <p:cNvPr id="36" name="Right Arrow 35"/>
          <p:cNvSpPr/>
          <p:nvPr/>
        </p:nvSpPr>
        <p:spPr>
          <a:xfrm>
            <a:off x="6569392" y="4835113"/>
            <a:ext cx="911047" cy="48874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27296"/>
            <a:ext cx="1205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ECHo Pathway – Intake and developing ECHo support plan</a:t>
            </a:r>
            <a:endParaRPr lang="en-GB" dirty="0"/>
          </a:p>
        </p:txBody>
      </p:sp>
      <p:sp>
        <p:nvSpPr>
          <p:cNvPr id="45" name="Rounded Rectangle 44"/>
          <p:cNvSpPr/>
          <p:nvPr/>
        </p:nvSpPr>
        <p:spPr>
          <a:xfrm>
            <a:off x="7625376" y="1671210"/>
            <a:ext cx="1433015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ECHo, SW, Child, Family</a:t>
            </a:r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19" name="Picture 18" descr="Andrew Fountain - The Unshakable Kingdom of Love (Hebrew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609" y="2048616"/>
            <a:ext cx="877881" cy="621039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7683283" y="5175777"/>
            <a:ext cx="1433015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ECHo, SW, Child, Family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88935" y="4726329"/>
            <a:ext cx="1193217" cy="111659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Discussion – ECHo Manager, ECHo worker, SW to clarify outcomes</a:t>
            </a:r>
            <a:endParaRPr lang="en-GB" sz="1200" dirty="0"/>
          </a:p>
        </p:txBody>
      </p:sp>
      <p:sp>
        <p:nvSpPr>
          <p:cNvPr id="40" name="Right Arrow 39"/>
          <p:cNvSpPr/>
          <p:nvPr/>
        </p:nvSpPr>
        <p:spPr>
          <a:xfrm>
            <a:off x="2408226" y="4791183"/>
            <a:ext cx="1256083" cy="65121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Referral by email/verbal</a:t>
            </a:r>
            <a:endParaRPr lang="en-GB" sz="1200" dirty="0"/>
          </a:p>
        </p:txBody>
      </p:sp>
      <p:sp>
        <p:nvSpPr>
          <p:cNvPr id="42" name="Bent-Up Arrow 41"/>
          <p:cNvSpPr/>
          <p:nvPr/>
        </p:nvSpPr>
        <p:spPr>
          <a:xfrm rot="5400000">
            <a:off x="4999355" y="4502191"/>
            <a:ext cx="544789" cy="354842"/>
          </a:xfrm>
          <a:prstGeom prst="bentUp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6626684" y="1818545"/>
            <a:ext cx="911047" cy="48874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44" name="Rectangle 43"/>
          <p:cNvSpPr/>
          <p:nvPr/>
        </p:nvSpPr>
        <p:spPr>
          <a:xfrm>
            <a:off x="5446227" y="1832593"/>
            <a:ext cx="1193217" cy="111659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Discussion – ECHo Manager, ECHo worker, SW to clarify outcomes</a:t>
            </a:r>
            <a:endParaRPr lang="en-GB" sz="1200" dirty="0"/>
          </a:p>
        </p:txBody>
      </p:sp>
      <p:sp>
        <p:nvSpPr>
          <p:cNvPr id="48" name="Bent-Up Arrow 47"/>
          <p:cNvSpPr/>
          <p:nvPr/>
        </p:nvSpPr>
        <p:spPr>
          <a:xfrm rot="5400000">
            <a:off x="5041829" y="1715948"/>
            <a:ext cx="544789" cy="354842"/>
          </a:xfrm>
          <a:prstGeom prst="bentUp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877366" y="306695"/>
            <a:ext cx="1957583" cy="58939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9050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Intensive and responsive </a:t>
            </a:r>
            <a:r>
              <a:rPr lang="en-GB" sz="1600" dirty="0" err="1">
                <a:solidFill>
                  <a:prstClr val="black"/>
                </a:solidFill>
              </a:rPr>
              <a:t>ECHo</a:t>
            </a:r>
            <a:r>
              <a:rPr lang="en-GB" sz="1600" dirty="0">
                <a:solidFill>
                  <a:prstClr val="black"/>
                </a:solidFill>
              </a:rPr>
              <a:t> support</a:t>
            </a:r>
          </a:p>
          <a:p>
            <a:pPr marL="190500" lvl="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prstClr val="black"/>
                </a:solidFill>
              </a:rPr>
              <a:t>ECHo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>
                <a:solidFill>
                  <a:prstClr val="black"/>
                </a:solidFill>
              </a:rPr>
              <a:t>weekly triage meeting to identify needs and develop MDT </a:t>
            </a:r>
            <a:r>
              <a:rPr lang="en-GB" sz="1600" dirty="0" smtClean="0">
                <a:solidFill>
                  <a:prstClr val="black"/>
                </a:solidFill>
              </a:rPr>
              <a:t>plan</a:t>
            </a:r>
          </a:p>
          <a:p>
            <a:pPr marL="190500" lvl="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Joint </a:t>
            </a:r>
            <a:r>
              <a:rPr lang="en-GB" sz="1600" dirty="0">
                <a:solidFill>
                  <a:prstClr val="black"/>
                </a:solidFill>
              </a:rPr>
              <a:t>visit ECHo worker &amp; SW – to develop the ECHo plan with family</a:t>
            </a:r>
            <a:r>
              <a:rPr lang="en-GB" sz="1600" dirty="0" smtClean="0">
                <a:solidFill>
                  <a:prstClr val="black"/>
                </a:solidFill>
              </a:rPr>
              <a:t>, plan </a:t>
            </a:r>
            <a:r>
              <a:rPr lang="en-GB" sz="1600" dirty="0">
                <a:solidFill>
                  <a:prstClr val="black"/>
                </a:solidFill>
              </a:rPr>
              <a:t>approved by ECHo </a:t>
            </a:r>
            <a:r>
              <a:rPr lang="en-GB" sz="1600" dirty="0" smtClean="0">
                <a:solidFill>
                  <a:prstClr val="black"/>
                </a:solidFill>
              </a:rPr>
              <a:t>manager</a:t>
            </a:r>
          </a:p>
          <a:p>
            <a:pPr marL="190500" lvl="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Family </a:t>
            </a:r>
            <a:r>
              <a:rPr lang="en-GB" sz="1600" dirty="0">
                <a:solidFill>
                  <a:prstClr val="black"/>
                </a:solidFill>
              </a:rPr>
              <a:t>therapist inputs to every </a:t>
            </a:r>
            <a:r>
              <a:rPr lang="en-GB" sz="1600" dirty="0" smtClean="0">
                <a:solidFill>
                  <a:prstClr val="black"/>
                </a:solidFill>
              </a:rPr>
              <a:t>plan</a:t>
            </a:r>
          </a:p>
          <a:p>
            <a:pPr marL="190500" lvl="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MDT </a:t>
            </a:r>
            <a:r>
              <a:rPr lang="en-GB" sz="1600" dirty="0">
                <a:solidFill>
                  <a:prstClr val="black"/>
                </a:solidFill>
              </a:rPr>
              <a:t>members allocated &amp; input where </a:t>
            </a:r>
            <a:r>
              <a:rPr lang="en-GB" sz="1600" dirty="0" smtClean="0">
                <a:solidFill>
                  <a:prstClr val="black"/>
                </a:solidFill>
              </a:rPr>
              <a:t>relevant</a:t>
            </a:r>
          </a:p>
          <a:p>
            <a:pPr marL="190500" lvl="0" indent="-190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FGC </a:t>
            </a:r>
            <a:r>
              <a:rPr lang="en-GB" sz="1600" dirty="0">
                <a:solidFill>
                  <a:prstClr val="black"/>
                </a:solidFill>
              </a:rPr>
              <a:t>offered &amp; encouraged to every family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90374" y="6743701"/>
            <a:ext cx="9483856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0374" y="6391396"/>
            <a:ext cx="0" cy="366187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874230" y="6360575"/>
            <a:ext cx="0" cy="366187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15174" y="6371821"/>
            <a:ext cx="0" cy="366187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91868" y="6487230"/>
            <a:ext cx="1715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 working day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570792" y="6481367"/>
            <a:ext cx="1715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 working days</a:t>
            </a:r>
            <a:endParaRPr lang="en-GB" sz="1400" dirty="0"/>
          </a:p>
        </p:txBody>
      </p:sp>
      <p:sp>
        <p:nvSpPr>
          <p:cNvPr id="50" name="Oval 49"/>
          <p:cNvSpPr/>
          <p:nvPr/>
        </p:nvSpPr>
        <p:spPr>
          <a:xfrm>
            <a:off x="6420580" y="2421599"/>
            <a:ext cx="997455" cy="69114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Families First check-in</a:t>
            </a:r>
            <a:endParaRPr lang="en-GB" sz="1200" dirty="0"/>
          </a:p>
        </p:txBody>
      </p:sp>
      <p:sp>
        <p:nvSpPr>
          <p:cNvPr id="56" name="Oval 55"/>
          <p:cNvSpPr/>
          <p:nvPr/>
        </p:nvSpPr>
        <p:spPr>
          <a:xfrm>
            <a:off x="6422015" y="5439400"/>
            <a:ext cx="997455" cy="69114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Families First check-in</a:t>
            </a:r>
            <a:endParaRPr lang="en-GB" sz="1200" dirty="0"/>
          </a:p>
        </p:txBody>
      </p:sp>
      <p:sp>
        <p:nvSpPr>
          <p:cNvPr id="39" name="Right Arrow 38"/>
          <p:cNvSpPr/>
          <p:nvPr/>
        </p:nvSpPr>
        <p:spPr>
          <a:xfrm rot="6682630">
            <a:off x="2094937" y="4817893"/>
            <a:ext cx="423394" cy="175591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5" name="Oval 24"/>
          <p:cNvSpPr/>
          <p:nvPr/>
        </p:nvSpPr>
        <p:spPr>
          <a:xfrm>
            <a:off x="2016874" y="3421375"/>
            <a:ext cx="1406617" cy="141450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LAC review endorses decision to commence reunification plan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lbow Connector 13"/>
          <p:cNvCxnSpPr>
            <a:endCxn id="13" idx="3"/>
          </p:cNvCxnSpPr>
          <p:nvPr/>
        </p:nvCxnSpPr>
        <p:spPr>
          <a:xfrm rot="16200000" flipH="1">
            <a:off x="1596561" y="2280285"/>
            <a:ext cx="2157144" cy="172241"/>
          </a:xfrm>
          <a:prstGeom prst="bentConnector2">
            <a:avLst/>
          </a:prstGeom>
          <a:ln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5140" y="1074990"/>
            <a:ext cx="17702" cy="1481228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ight Arrow 63"/>
          <p:cNvSpPr/>
          <p:nvPr/>
        </p:nvSpPr>
        <p:spPr>
          <a:xfrm>
            <a:off x="2189511" y="1333074"/>
            <a:ext cx="1667755" cy="89409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Family Group Conferencing</a:t>
            </a:r>
            <a:endParaRPr lang="en-GB" sz="1400" dirty="0"/>
          </a:p>
        </p:txBody>
      </p:sp>
      <p:sp>
        <p:nvSpPr>
          <p:cNvPr id="69" name="Line Callout 1 68"/>
          <p:cNvSpPr/>
          <p:nvPr/>
        </p:nvSpPr>
        <p:spPr>
          <a:xfrm>
            <a:off x="3755337" y="1963490"/>
            <a:ext cx="834737" cy="654941"/>
          </a:xfrm>
          <a:prstGeom prst="borderCallout1">
            <a:avLst>
              <a:gd name="adj1" fmla="val 18750"/>
              <a:gd name="adj2" fmla="val -8333"/>
              <a:gd name="adj3" fmla="val -25005"/>
              <a:gd name="adj4" fmla="val -320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Family Plan in place</a:t>
            </a:r>
          </a:p>
          <a:p>
            <a:pPr algn="ctr"/>
            <a:r>
              <a:rPr lang="en-GB" sz="1000" dirty="0" smtClean="0"/>
              <a:t>(within first 4 weeks)</a:t>
            </a:r>
            <a:endParaRPr lang="en-GB" sz="1000" dirty="0"/>
          </a:p>
        </p:txBody>
      </p:sp>
      <p:sp>
        <p:nvSpPr>
          <p:cNvPr id="58" name="Line Callout 1 57"/>
          <p:cNvSpPr/>
          <p:nvPr/>
        </p:nvSpPr>
        <p:spPr>
          <a:xfrm>
            <a:off x="6454033" y="5105159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</a:t>
            </a:r>
            <a:endParaRPr lang="en-GB" sz="1000" dirty="0"/>
          </a:p>
        </p:txBody>
      </p:sp>
      <p:sp>
        <p:nvSpPr>
          <p:cNvPr id="57" name="Line Callout 1 56"/>
          <p:cNvSpPr/>
          <p:nvPr/>
        </p:nvSpPr>
        <p:spPr>
          <a:xfrm>
            <a:off x="4920419" y="5127866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</a:t>
            </a:r>
            <a:endParaRPr lang="en-GB" sz="1000" dirty="0"/>
          </a:p>
        </p:txBody>
      </p:sp>
      <p:sp>
        <p:nvSpPr>
          <p:cNvPr id="62" name="Line Callout 1 61"/>
          <p:cNvSpPr/>
          <p:nvPr/>
        </p:nvSpPr>
        <p:spPr>
          <a:xfrm>
            <a:off x="7970589" y="5105159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review…</a:t>
            </a:r>
            <a:endParaRPr lang="en-GB" sz="1000" dirty="0"/>
          </a:p>
        </p:txBody>
      </p:sp>
      <p:sp>
        <p:nvSpPr>
          <p:cNvPr id="51" name="Right Arrow 50"/>
          <p:cNvSpPr/>
          <p:nvPr/>
        </p:nvSpPr>
        <p:spPr>
          <a:xfrm>
            <a:off x="1885198" y="4764680"/>
            <a:ext cx="1929737" cy="94157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Family Group Conferencing</a:t>
            </a:r>
            <a:endParaRPr lang="en-GB" sz="1400" dirty="0"/>
          </a:p>
        </p:txBody>
      </p:sp>
      <p:sp>
        <p:nvSpPr>
          <p:cNvPr id="7" name="Line Callout 1 6"/>
          <p:cNvSpPr/>
          <p:nvPr/>
        </p:nvSpPr>
        <p:spPr>
          <a:xfrm>
            <a:off x="4924530" y="1749756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</a:t>
            </a:r>
            <a:endParaRPr lang="en-GB" sz="1000" dirty="0"/>
          </a:p>
        </p:txBody>
      </p:sp>
      <p:sp>
        <p:nvSpPr>
          <p:cNvPr id="43" name="Line Callout 1 42"/>
          <p:cNvSpPr/>
          <p:nvPr/>
        </p:nvSpPr>
        <p:spPr>
          <a:xfrm>
            <a:off x="6439971" y="1725344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</a:t>
            </a:r>
            <a:endParaRPr lang="en-GB" sz="1000" dirty="0"/>
          </a:p>
        </p:txBody>
      </p:sp>
      <p:cxnSp>
        <p:nvCxnSpPr>
          <p:cNvPr id="15" name="Elbow Connector 14"/>
          <p:cNvCxnSpPr>
            <a:endCxn id="13" idx="0"/>
          </p:cNvCxnSpPr>
          <p:nvPr/>
        </p:nvCxnSpPr>
        <p:spPr>
          <a:xfrm rot="5400000">
            <a:off x="6961687" y="2206271"/>
            <a:ext cx="2302539" cy="174875"/>
          </a:xfrm>
          <a:prstGeom prst="bentConnector2">
            <a:avLst/>
          </a:prstGeom>
          <a:ln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863559" y="1076936"/>
            <a:ext cx="5912" cy="1462606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11074" y="3745714"/>
            <a:ext cx="122173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41408" y="588560"/>
            <a:ext cx="7446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Allocated social worker remains responsible for case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478" y="13648"/>
            <a:ext cx="1205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ECHo pathway (2) – Intervention &amp; Closure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306362" y="663201"/>
            <a:ext cx="1450274" cy="59162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review of ECHo Plan and Family Plan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761255" y="2677815"/>
            <a:ext cx="5264263" cy="49979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May include a short period where the child is accommodated to give the family a break and space to plan a way forward</a:t>
            </a:r>
            <a:endParaRPr lang="en-GB" sz="1200" dirty="0"/>
          </a:p>
        </p:txBody>
      </p:sp>
      <p:sp>
        <p:nvSpPr>
          <p:cNvPr id="13" name="Hexagon 12"/>
          <p:cNvSpPr/>
          <p:nvPr/>
        </p:nvSpPr>
        <p:spPr>
          <a:xfrm>
            <a:off x="2761254" y="3233088"/>
            <a:ext cx="5264264" cy="423779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If risks escalate, safeguarding protocols take precedence and child may be taken into care</a:t>
            </a:r>
            <a:endParaRPr lang="en-GB" sz="1200" dirty="0"/>
          </a:p>
        </p:txBody>
      </p:sp>
      <p:pic>
        <p:nvPicPr>
          <p:cNvPr id="21" name="Picture 20" descr="BIG IMAGE (PNG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470" y="3457158"/>
            <a:ext cx="9525" cy="8984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27169" y="5518725"/>
            <a:ext cx="888889" cy="630867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6317349" y="5799066"/>
            <a:ext cx="2880704" cy="7803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Start </a:t>
            </a:r>
            <a:r>
              <a:rPr lang="en-US" sz="1200" dirty="0"/>
              <a:t>process to make application to court at 4-month point if </a:t>
            </a:r>
            <a:r>
              <a:rPr lang="en-US" sz="1200" dirty="0" smtClean="0"/>
              <a:t>possible;</a:t>
            </a:r>
            <a:endParaRPr lang="en-GB" sz="1200" dirty="0"/>
          </a:p>
          <a:p>
            <a:pPr algn="ctr"/>
            <a:r>
              <a:rPr lang="en-GB" sz="1200" dirty="0"/>
              <a:t>e</a:t>
            </a:r>
            <a:r>
              <a:rPr lang="en-GB" sz="1200" dirty="0" smtClean="0"/>
              <a:t>ffort should be made to discharge the care order at pace, as quickly as is safe</a:t>
            </a:r>
            <a:endParaRPr lang="en-GB" sz="1200" dirty="0"/>
          </a:p>
        </p:txBody>
      </p:sp>
      <p:sp>
        <p:nvSpPr>
          <p:cNvPr id="38" name="Right Arrow 37"/>
          <p:cNvSpPr/>
          <p:nvPr/>
        </p:nvSpPr>
        <p:spPr>
          <a:xfrm>
            <a:off x="1793807" y="608701"/>
            <a:ext cx="7404246" cy="958122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ECHo Team implement plan with family – 3-6 months programme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78691" y="3775391"/>
            <a:ext cx="7446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Allocated social worker remains responsible for case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920419" y="1589152"/>
            <a:ext cx="1102391" cy="37687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Final ECHo report provided to child’s social worker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1697606" y="3779717"/>
            <a:ext cx="7522222" cy="958122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ECHo Team implement plan with family – 4-6 months programme</a:t>
            </a:r>
          </a:p>
        </p:txBody>
      </p:sp>
      <p:sp>
        <p:nvSpPr>
          <p:cNvPr id="59" name="Line Callout 1 58"/>
          <p:cNvSpPr/>
          <p:nvPr/>
        </p:nvSpPr>
        <p:spPr>
          <a:xfrm>
            <a:off x="3467193" y="5717178"/>
            <a:ext cx="834737" cy="696978"/>
          </a:xfrm>
          <a:prstGeom prst="borderCallout1">
            <a:avLst>
              <a:gd name="adj1" fmla="val 18750"/>
              <a:gd name="adj2" fmla="val -8333"/>
              <a:gd name="adj3" fmla="val -42628"/>
              <a:gd name="adj4" fmla="val -4186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Family Plan in place</a:t>
            </a:r>
          </a:p>
          <a:p>
            <a:pPr algn="ctr"/>
            <a:r>
              <a:rPr lang="en-GB" sz="1000" dirty="0" smtClean="0"/>
              <a:t>(within first 4 weeks)</a:t>
            </a:r>
            <a:endParaRPr lang="en-GB" sz="1000" dirty="0"/>
          </a:p>
        </p:txBody>
      </p:sp>
      <p:sp>
        <p:nvSpPr>
          <p:cNvPr id="60" name="Line Callout 1 59"/>
          <p:cNvSpPr/>
          <p:nvPr/>
        </p:nvSpPr>
        <p:spPr>
          <a:xfrm>
            <a:off x="7955412" y="1747287"/>
            <a:ext cx="641445" cy="553543"/>
          </a:xfrm>
          <a:prstGeom prst="borderCallout1">
            <a:avLst>
              <a:gd name="adj1" fmla="val 18750"/>
              <a:gd name="adj2" fmla="val -8333"/>
              <a:gd name="adj3" fmla="val -71850"/>
              <a:gd name="adj4" fmla="val -4269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4-6 week review…</a:t>
            </a:r>
            <a:endParaRPr lang="en-GB" sz="1000" dirty="0"/>
          </a:p>
        </p:txBody>
      </p:sp>
      <p:sp>
        <p:nvSpPr>
          <p:cNvPr id="29" name="Right Arrow 28"/>
          <p:cNvSpPr/>
          <p:nvPr/>
        </p:nvSpPr>
        <p:spPr>
          <a:xfrm>
            <a:off x="2094707" y="4574568"/>
            <a:ext cx="7638495" cy="500503"/>
          </a:xfrm>
          <a:prstGeom prst="rightArrow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Child should return home 4-8 weeks into plan, majority of ECHo support provided after return home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3788535" y="4873415"/>
            <a:ext cx="875111" cy="748122"/>
          </a:xfrm>
          <a:prstGeom prst="star5">
            <a:avLst>
              <a:gd name="adj" fmla="val 33434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Return home</a:t>
            </a:r>
            <a:endParaRPr lang="en-GB" sz="1100" b="1" dirty="0"/>
          </a:p>
        </p:txBody>
      </p:sp>
      <p:sp>
        <p:nvSpPr>
          <p:cNvPr id="40" name="Oval 39"/>
          <p:cNvSpPr/>
          <p:nvPr/>
        </p:nvSpPr>
        <p:spPr>
          <a:xfrm>
            <a:off x="9535214" y="3628954"/>
            <a:ext cx="992570" cy="78706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Families First check-in</a:t>
            </a:r>
            <a:endParaRPr lang="en-GB" sz="1200" dirty="0"/>
          </a:p>
        </p:txBody>
      </p:sp>
      <p:sp>
        <p:nvSpPr>
          <p:cNvPr id="18" name="Right Arrow 17"/>
          <p:cNvSpPr/>
          <p:nvPr/>
        </p:nvSpPr>
        <p:spPr>
          <a:xfrm>
            <a:off x="10544456" y="3426171"/>
            <a:ext cx="519740" cy="48874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ight Arrow 1"/>
          <p:cNvSpPr/>
          <p:nvPr/>
        </p:nvSpPr>
        <p:spPr>
          <a:xfrm>
            <a:off x="2168368" y="4331114"/>
            <a:ext cx="6597682" cy="495572"/>
          </a:xfrm>
          <a:prstGeom prst="rightArrow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7-day intensive family </a:t>
            </a:r>
            <a:r>
              <a:rPr lang="en-GB" sz="1400" dirty="0" smtClean="0">
                <a:solidFill>
                  <a:schemeClr val="tx1"/>
                </a:solidFill>
              </a:rPr>
              <a:t>support available at start; this reduces as plan progresses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1646" y="3873308"/>
            <a:ext cx="1925767" cy="184402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dirty="0" smtClean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ECHo Support Plan - Reunification</a:t>
            </a:r>
            <a:endParaRPr lang="en-GB" sz="1600" dirty="0"/>
          </a:p>
        </p:txBody>
      </p:sp>
      <p:sp>
        <p:nvSpPr>
          <p:cNvPr id="48" name="Rectangle 47"/>
          <p:cNvSpPr/>
          <p:nvPr/>
        </p:nvSpPr>
        <p:spPr>
          <a:xfrm rot="16200000">
            <a:off x="-1083524" y="4961679"/>
            <a:ext cx="2703185" cy="5322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REUNIFICATION</a:t>
            </a:r>
            <a:endParaRPr lang="en-GB" dirty="0">
              <a:solidFill>
                <a:schemeClr val="tx1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5" y="5328332"/>
            <a:ext cx="788620" cy="563970"/>
          </a:xfrm>
          <a:prstGeom prst="rect">
            <a:avLst/>
          </a:prstGeom>
        </p:spPr>
      </p:pic>
      <p:sp>
        <p:nvSpPr>
          <p:cNvPr id="42" name="Right Arrow 41"/>
          <p:cNvSpPr/>
          <p:nvPr/>
        </p:nvSpPr>
        <p:spPr>
          <a:xfrm>
            <a:off x="2190468" y="1196791"/>
            <a:ext cx="6575582" cy="495572"/>
          </a:xfrm>
          <a:prstGeom prst="rightArrow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7-day intensive family </a:t>
            </a:r>
            <a:r>
              <a:rPr lang="en-GB" sz="1400" dirty="0" smtClean="0">
                <a:solidFill>
                  <a:schemeClr val="tx1"/>
                </a:solidFill>
              </a:rPr>
              <a:t>support available at start; this reduces as plan progresses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1646" y="712196"/>
            <a:ext cx="1980359" cy="184402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ECHo Support Plan – </a:t>
            </a:r>
          </a:p>
          <a:p>
            <a:pPr algn="ctr"/>
            <a:r>
              <a:rPr lang="en-GB" sz="1600" dirty="0" smtClean="0"/>
              <a:t>Edge of Care</a:t>
            </a:r>
          </a:p>
          <a:p>
            <a:pPr algn="ctr"/>
            <a:endParaRPr lang="en-GB" sz="1400" dirty="0"/>
          </a:p>
        </p:txBody>
      </p:sp>
      <p:pic>
        <p:nvPicPr>
          <p:cNvPr id="10" name="Picture 9" descr="Andrew Fountain - The Unshakable Kingdom of Love (Hebrews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34" y="2057034"/>
            <a:ext cx="877881" cy="621039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 rot="16200000">
            <a:off x="-1190313" y="1904442"/>
            <a:ext cx="2916759" cy="5322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EDGE OF CARE</a:t>
            </a:r>
            <a:endParaRPr lang="en-GB" dirty="0">
              <a:solidFill>
                <a:schemeClr val="tx1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rot="16200000" flipH="1">
            <a:off x="5523580" y="5336332"/>
            <a:ext cx="1119460" cy="305907"/>
          </a:xfrm>
          <a:prstGeom prst="bentConnector3">
            <a:avLst>
              <a:gd name="adj1" fmla="val 99985"/>
            </a:avLst>
          </a:prstGeom>
          <a:ln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6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1084" y="1598460"/>
            <a:ext cx="3630304" cy="13528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“The ECHo (Edge of Care/Home) model is strengths-based and solutions-focused”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6478" y="0"/>
            <a:ext cx="1205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ECHo (Edge of Care/Home) practice model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59285"/>
            <a:ext cx="12192000" cy="230832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Core principles: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We work with the whole family, mainly in the home environment but also in other community settings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dedicate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more time to support individual families than other types family support or social care roles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can normally 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offer</a:t>
            </a: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prstClr val="black"/>
                </a:solidFill>
              </a:rPr>
              <a:t>We </a:t>
            </a:r>
            <a:r>
              <a:rPr lang="en-GB" dirty="0" smtClean="0">
                <a:solidFill>
                  <a:prstClr val="black"/>
                </a:solidFill>
              </a:rPr>
              <a:t>work </a:t>
            </a:r>
            <a:r>
              <a:rPr lang="en-GB" dirty="0">
                <a:solidFill>
                  <a:prstClr val="black"/>
                </a:solidFill>
              </a:rPr>
              <a:t>together as a multi-disciplinary team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We apply evidence-based interventions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We work with each child and family to develop clear and measurable goals, which we will review on a regular basis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We are responsive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to changing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needs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We work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closely with the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Safeguarding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and Looked After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services, with multi-agency partners and the voluntary sector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4825" y="132576"/>
            <a:ext cx="5076966" cy="369332"/>
          </a:xfrm>
          <a:custGeom>
            <a:avLst/>
            <a:gdLst>
              <a:gd name="connsiteX0" fmla="*/ 0 w 2388358"/>
              <a:gd name="connsiteY0" fmla="*/ 0 h 369332"/>
              <a:gd name="connsiteX1" fmla="*/ 2388358 w 2388358"/>
              <a:gd name="connsiteY1" fmla="*/ 0 h 369332"/>
              <a:gd name="connsiteX2" fmla="*/ 2388358 w 2388358"/>
              <a:gd name="connsiteY2" fmla="*/ 369332 h 369332"/>
              <a:gd name="connsiteX3" fmla="*/ 0 w 2388358"/>
              <a:gd name="connsiteY3" fmla="*/ 369332 h 369332"/>
              <a:gd name="connsiteX4" fmla="*/ 0 w 2388358"/>
              <a:gd name="connsiteY4" fmla="*/ 0 h 369332"/>
              <a:gd name="connsiteX0" fmla="*/ 0 w 2388358"/>
              <a:gd name="connsiteY0" fmla="*/ 0 h 369332"/>
              <a:gd name="connsiteX1" fmla="*/ 2388358 w 2388358"/>
              <a:gd name="connsiteY1" fmla="*/ 0 h 369332"/>
              <a:gd name="connsiteX2" fmla="*/ 2388358 w 2388358"/>
              <a:gd name="connsiteY2" fmla="*/ 369332 h 369332"/>
              <a:gd name="connsiteX3" fmla="*/ 1160059 w 2388358"/>
              <a:gd name="connsiteY3" fmla="*/ 136478 h 369332"/>
              <a:gd name="connsiteX4" fmla="*/ 0 w 2388358"/>
              <a:gd name="connsiteY4" fmla="*/ 369332 h 369332"/>
              <a:gd name="connsiteX5" fmla="*/ 0 w 2388358"/>
              <a:gd name="connsiteY5" fmla="*/ 0 h 369332"/>
              <a:gd name="connsiteX0" fmla="*/ 0 w 2388358"/>
              <a:gd name="connsiteY0" fmla="*/ 232012 h 601344"/>
              <a:gd name="connsiteX1" fmla="*/ 1173706 w 2388358"/>
              <a:gd name="connsiteY1" fmla="*/ 0 h 601344"/>
              <a:gd name="connsiteX2" fmla="*/ 2388358 w 2388358"/>
              <a:gd name="connsiteY2" fmla="*/ 232012 h 601344"/>
              <a:gd name="connsiteX3" fmla="*/ 2388358 w 2388358"/>
              <a:gd name="connsiteY3" fmla="*/ 601344 h 601344"/>
              <a:gd name="connsiteX4" fmla="*/ 1160059 w 2388358"/>
              <a:gd name="connsiteY4" fmla="*/ 368490 h 601344"/>
              <a:gd name="connsiteX5" fmla="*/ 0 w 2388358"/>
              <a:gd name="connsiteY5" fmla="*/ 601344 h 601344"/>
              <a:gd name="connsiteX6" fmla="*/ 0 w 2388358"/>
              <a:gd name="connsiteY6" fmla="*/ 232012 h 6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8358" h="601344">
                <a:moveTo>
                  <a:pt x="0" y="232012"/>
                </a:moveTo>
                <a:cubicBezTo>
                  <a:pt x="400334" y="227463"/>
                  <a:pt x="773372" y="4549"/>
                  <a:pt x="1173706" y="0"/>
                </a:cubicBezTo>
                <a:lnTo>
                  <a:pt x="2388358" y="232012"/>
                </a:lnTo>
                <a:lnTo>
                  <a:pt x="2388358" y="601344"/>
                </a:lnTo>
                <a:cubicBezTo>
                  <a:pt x="1997122" y="601063"/>
                  <a:pt x="1551295" y="368771"/>
                  <a:pt x="1160059" y="368490"/>
                </a:cubicBezTo>
                <a:lnTo>
                  <a:pt x="0" y="601344"/>
                </a:lnTo>
                <a:lnTo>
                  <a:pt x="0" y="232012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Led by a multi-disciplinary team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21653" y="2274892"/>
            <a:ext cx="1100138" cy="93400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Weekly Echo team triage meetings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46" y="501908"/>
            <a:ext cx="5578323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2880303"/>
              </p:ext>
            </p:extLst>
          </p:nvPr>
        </p:nvGraphicFramePr>
        <p:xfrm>
          <a:off x="395785" y="383822"/>
          <a:ext cx="11386782" cy="6331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95967" y="2726121"/>
            <a:ext cx="5186417" cy="1817173"/>
          </a:xfrm>
          <a:prstGeom prst="roundRect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Systemic Approach</a:t>
            </a:r>
          </a:p>
          <a:p>
            <a:pPr marL="185738" lvl="0" indent="-18573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ECHo </a:t>
            </a:r>
            <a:r>
              <a:rPr lang="en-US" sz="1200" dirty="0">
                <a:solidFill>
                  <a:prstClr val="white"/>
                </a:solidFill>
              </a:rPr>
              <a:t>works systemically, understanding families as a system, and investing time and resources into understanding how they relate to and communicate with one </a:t>
            </a:r>
            <a:r>
              <a:rPr lang="en-US" sz="1200" dirty="0" smtClean="0">
                <a:solidFill>
                  <a:prstClr val="white"/>
                </a:solidFill>
              </a:rPr>
              <a:t>another</a:t>
            </a:r>
          </a:p>
          <a:p>
            <a:pPr marL="185738" lvl="0" indent="-18573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Systemic family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therapist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systemic formulation of the family’s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situation and offer family therapy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85738" marR="0" lvl="0" indent="-1857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Systemic family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therapist will guide ECHo team members to shape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  <a:p>
            <a:pPr marL="185738" marR="0" lvl="0" indent="-1857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Weekly triage meetings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will allow systemic family therapist to support ECHo workers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478" y="0"/>
            <a:ext cx="1205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ECHo practice model (2)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71296" y="2579427"/>
            <a:ext cx="2470244" cy="1828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err="1">
                <a:solidFill>
                  <a:schemeClr val="tx1"/>
                </a:solidFill>
              </a:rPr>
              <a:t>ECHo</a:t>
            </a:r>
            <a:r>
              <a:rPr lang="en-US" sz="1400" dirty="0">
                <a:solidFill>
                  <a:schemeClr val="tx1"/>
                </a:solidFill>
              </a:rPr>
              <a:t> team may also apply elements or tools from other approaches, for e.g. Outcomes Star, PPP, Graded Care Profile and children’s and family yoga/mindfulness</a:t>
            </a:r>
          </a:p>
        </p:txBody>
      </p:sp>
    </p:spTree>
    <p:extLst>
      <p:ext uri="{BB962C8B-B14F-4D97-AF65-F5344CB8AC3E}">
        <p14:creationId xmlns:p14="http://schemas.microsoft.com/office/powerpoint/2010/main" val="19255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9A1F47622BA045BDD014B198E5F55B" ma:contentTypeVersion="1" ma:contentTypeDescription="Create a new document." ma:contentTypeScope="" ma:versionID="d2c74d6ed44461652ab3fff568d0f8a0">
  <xsd:schema xmlns:xsd="http://www.w3.org/2001/XMLSchema" xmlns:xs="http://www.w3.org/2001/XMLSchema" xmlns:p="http://schemas.microsoft.com/office/2006/metadata/properties" xmlns:ns2="29642645-2968-4148-9832-457998e3998b" targetNamespace="http://schemas.microsoft.com/office/2006/metadata/properties" ma:root="true" ma:fieldsID="205db579ac5e29c62b344edfa0ef1304" ns2:_="">
    <xsd:import namespace="29642645-2968-4148-9832-457998e3998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42645-2968-4148-9832-457998e399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D1F940-2011-4BCD-9543-07DFB89F2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42645-2968-4148-9832-457998e399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94F780-6E4F-47D1-9D16-6A426FDBA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EA8F6-DF1E-4293-BAC6-D0089D84A0A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9642645-2968-4148-9832-457998e399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910</Words>
  <Application>Microsoft Office PowerPoint</Application>
  <PresentationFormat>Widescreen</PresentationFormat>
  <Paragraphs>149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Angela (Council)</dc:creator>
  <cp:lastModifiedBy>kvanderstraete@herefordshire.gov.uk</cp:lastModifiedBy>
  <cp:revision>176</cp:revision>
  <dcterms:created xsi:type="dcterms:W3CDTF">2020-06-05T12:49:35Z</dcterms:created>
  <dcterms:modified xsi:type="dcterms:W3CDTF">2020-09-02T09:57:06Z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0x010100B69A1F47622BA045BDD014B198E5F55B</vt:lpwstr>
  </property>
</Properties>
</file>