
<file path=[Content_Types].xml><?xml version="1.0" encoding="utf-8"?>
<Types xmlns="http://schemas.openxmlformats.org/package/2006/content-types">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60" r:id="rId1"/>
  </p:sldMasterIdLst>
  <p:notesMasterIdLst>
    <p:notesMasterId r:id="rId6"/>
  </p:notesMasterIdLst>
  <p:handoutMasterIdLst>
    <p:handoutMasterId r:id="rId7"/>
  </p:handoutMasterIdLst>
  <p:sldIdLst>
    <p:sldId id="622" r:id="rId2"/>
    <p:sldId id="638" r:id="rId3"/>
    <p:sldId id="644" r:id="rId4"/>
    <p:sldId id="645" r:id="rId5"/>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D04A7CB-25BC-40A8-B631-61171DD0CF1F}">
          <p14:sldIdLst>
            <p14:sldId id="622"/>
            <p14:sldId id="638"/>
            <p14:sldId id="644"/>
            <p14:sldId id="645"/>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oyce, Paul" initials="BP" lastIdx="1" clrIdx="0">
    <p:extLst>
      <p:ext uri="{19B8F6BF-5375-455C-9EA6-DF929625EA0E}">
        <p15:presenceInfo xmlns:p15="http://schemas.microsoft.com/office/powerpoint/2012/main" userId="S::paulboyce@wirral.gov.uk::a0506021-4375-46c7-b3ca-ceb8c3c67997" providerId="AD"/>
      </p:ext>
    </p:extLst>
  </p:cmAuthor>
  <p:cmAuthor id="2" name="Kirk, Anthony" initials="KA" lastIdx="1" clrIdx="1">
    <p:extLst>
      <p:ext uri="{19B8F6BF-5375-455C-9EA6-DF929625EA0E}">
        <p15:presenceInfo xmlns:p15="http://schemas.microsoft.com/office/powerpoint/2012/main" userId="S::anthonykirk1@wirral.gov.uk::2ad37c92-5350-439a-9962-67330b2172b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17" autoAdjust="0"/>
    <p:restoredTop sz="88411" autoAdjust="0"/>
  </p:normalViewPr>
  <p:slideViewPr>
    <p:cSldViewPr>
      <p:cViewPr varScale="1">
        <p:scale>
          <a:sx n="108" d="100"/>
          <a:sy n="108" d="100"/>
        </p:scale>
        <p:origin x="1596"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handoutMaster" Target="handoutMasters/handout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2945659" cy="496332"/>
          </a:xfrm>
          <a:prstGeom prst="rect">
            <a:avLst/>
          </a:prstGeom>
        </p:spPr>
        <p:txBody>
          <a:bodyPr vert="horz" lIns="91424" tIns="45712" rIns="91424" bIns="45712" rtlCol="0"/>
          <a:lstStyle>
            <a:lvl1pPr algn="l">
              <a:defRPr sz="1200"/>
            </a:lvl1pPr>
          </a:lstStyle>
          <a:p>
            <a:endParaRPr lang="en-GB" dirty="0"/>
          </a:p>
        </p:txBody>
      </p:sp>
      <p:sp>
        <p:nvSpPr>
          <p:cNvPr id="3" name="Date Placeholder 2"/>
          <p:cNvSpPr>
            <a:spLocks noGrp="1"/>
          </p:cNvSpPr>
          <p:nvPr>
            <p:ph type="dt" sz="quarter" idx="1"/>
          </p:nvPr>
        </p:nvSpPr>
        <p:spPr>
          <a:xfrm>
            <a:off x="3850445" y="2"/>
            <a:ext cx="2945659" cy="496332"/>
          </a:xfrm>
          <a:prstGeom prst="rect">
            <a:avLst/>
          </a:prstGeom>
        </p:spPr>
        <p:txBody>
          <a:bodyPr vert="horz" lIns="91424" tIns="45712" rIns="91424" bIns="45712" rtlCol="0"/>
          <a:lstStyle>
            <a:lvl1pPr algn="r">
              <a:defRPr sz="1200"/>
            </a:lvl1pPr>
          </a:lstStyle>
          <a:p>
            <a:fld id="{91454226-2B9A-4E61-A3EE-5ACEDE04CC03}" type="datetimeFigureOut">
              <a:rPr lang="en-GB" smtClean="0"/>
              <a:t>07/04/2021</a:t>
            </a:fld>
            <a:endParaRPr lang="en-GB" dirty="0"/>
          </a:p>
        </p:txBody>
      </p:sp>
      <p:sp>
        <p:nvSpPr>
          <p:cNvPr id="4" name="Footer Placeholder 3"/>
          <p:cNvSpPr>
            <a:spLocks noGrp="1"/>
          </p:cNvSpPr>
          <p:nvPr>
            <p:ph type="ftr" sz="quarter" idx="2"/>
          </p:nvPr>
        </p:nvSpPr>
        <p:spPr>
          <a:xfrm>
            <a:off x="2" y="9428585"/>
            <a:ext cx="2945659" cy="496332"/>
          </a:xfrm>
          <a:prstGeom prst="rect">
            <a:avLst/>
          </a:prstGeom>
        </p:spPr>
        <p:txBody>
          <a:bodyPr vert="horz" lIns="91424" tIns="45712" rIns="91424" bIns="45712"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50445" y="9428585"/>
            <a:ext cx="2945659" cy="496332"/>
          </a:xfrm>
          <a:prstGeom prst="rect">
            <a:avLst/>
          </a:prstGeom>
        </p:spPr>
        <p:txBody>
          <a:bodyPr vert="horz" lIns="91424" tIns="45712" rIns="91424" bIns="45712" rtlCol="0" anchor="b"/>
          <a:lstStyle>
            <a:lvl1pPr algn="r">
              <a:defRPr sz="1200"/>
            </a:lvl1pPr>
          </a:lstStyle>
          <a:p>
            <a:fld id="{790A2D5A-0154-40B2-A1C8-8C781FB37EED}" type="slidenum">
              <a:rPr lang="en-GB" smtClean="0"/>
              <a:t>‹#›</a:t>
            </a:fld>
            <a:endParaRPr lang="en-GB" dirty="0"/>
          </a:p>
        </p:txBody>
      </p:sp>
    </p:spTree>
    <p:extLst>
      <p:ext uri="{BB962C8B-B14F-4D97-AF65-F5344CB8AC3E}">
        <p14:creationId xmlns:p14="http://schemas.microsoft.com/office/powerpoint/2010/main" val="12420473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2945659" cy="496332"/>
          </a:xfrm>
          <a:prstGeom prst="rect">
            <a:avLst/>
          </a:prstGeom>
        </p:spPr>
        <p:txBody>
          <a:bodyPr vert="horz" lIns="91424" tIns="45712" rIns="91424" bIns="45712" rtlCol="0"/>
          <a:lstStyle>
            <a:lvl1pPr algn="l">
              <a:defRPr sz="1200"/>
            </a:lvl1pPr>
          </a:lstStyle>
          <a:p>
            <a:endParaRPr lang="en-GB" dirty="0"/>
          </a:p>
        </p:txBody>
      </p:sp>
      <p:sp>
        <p:nvSpPr>
          <p:cNvPr id="3" name="Date Placeholder 2"/>
          <p:cNvSpPr>
            <a:spLocks noGrp="1"/>
          </p:cNvSpPr>
          <p:nvPr>
            <p:ph type="dt" idx="1"/>
          </p:nvPr>
        </p:nvSpPr>
        <p:spPr>
          <a:xfrm>
            <a:off x="3850445" y="2"/>
            <a:ext cx="2945659" cy="496332"/>
          </a:xfrm>
          <a:prstGeom prst="rect">
            <a:avLst/>
          </a:prstGeom>
        </p:spPr>
        <p:txBody>
          <a:bodyPr vert="horz" lIns="91424" tIns="45712" rIns="91424" bIns="45712" rtlCol="0"/>
          <a:lstStyle>
            <a:lvl1pPr algn="r">
              <a:defRPr sz="1200"/>
            </a:lvl1pPr>
          </a:lstStyle>
          <a:p>
            <a:fld id="{1B60FD54-2FE2-4133-ACE8-D15990A5681B}" type="datetimeFigureOut">
              <a:rPr lang="en-GB" smtClean="0"/>
              <a:t>07/04/2021</a:t>
            </a:fld>
            <a:endParaRPr lang="en-GB"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24" tIns="45712" rIns="91424" bIns="45712" rtlCol="0" anchor="ctr"/>
          <a:lstStyle/>
          <a:p>
            <a:endParaRPr lang="en-GB" dirty="0"/>
          </a:p>
        </p:txBody>
      </p:sp>
      <p:sp>
        <p:nvSpPr>
          <p:cNvPr id="5" name="Notes Placeholder 4"/>
          <p:cNvSpPr>
            <a:spLocks noGrp="1"/>
          </p:cNvSpPr>
          <p:nvPr>
            <p:ph type="body" sz="quarter" idx="3"/>
          </p:nvPr>
        </p:nvSpPr>
        <p:spPr>
          <a:xfrm>
            <a:off x="679768" y="4715155"/>
            <a:ext cx="5438140" cy="4466987"/>
          </a:xfrm>
          <a:prstGeom prst="rect">
            <a:avLst/>
          </a:prstGeom>
        </p:spPr>
        <p:txBody>
          <a:bodyPr vert="horz" lIns="91424" tIns="45712" rIns="91424" bIns="4571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2" y="9428585"/>
            <a:ext cx="2945659" cy="496332"/>
          </a:xfrm>
          <a:prstGeom prst="rect">
            <a:avLst/>
          </a:prstGeom>
        </p:spPr>
        <p:txBody>
          <a:bodyPr vert="horz" lIns="91424" tIns="45712" rIns="91424" bIns="45712"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5" y="9428585"/>
            <a:ext cx="2945659" cy="496332"/>
          </a:xfrm>
          <a:prstGeom prst="rect">
            <a:avLst/>
          </a:prstGeom>
        </p:spPr>
        <p:txBody>
          <a:bodyPr vert="horz" lIns="91424" tIns="45712" rIns="91424" bIns="45712" rtlCol="0" anchor="b"/>
          <a:lstStyle>
            <a:lvl1pPr algn="r">
              <a:defRPr sz="1200"/>
            </a:lvl1pPr>
          </a:lstStyle>
          <a:p>
            <a:fld id="{B247F32C-A678-45E9-81D0-87218867D54D}" type="slidenum">
              <a:rPr lang="en-GB" smtClean="0"/>
              <a:t>‹#›</a:t>
            </a:fld>
            <a:endParaRPr lang="en-GB" dirty="0"/>
          </a:p>
        </p:txBody>
      </p:sp>
    </p:spTree>
    <p:extLst>
      <p:ext uri="{BB962C8B-B14F-4D97-AF65-F5344CB8AC3E}">
        <p14:creationId xmlns:p14="http://schemas.microsoft.com/office/powerpoint/2010/main" val="26828919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48AEF836-2828-47CC-B5F4-2F0231BD5A26}"/>
              </a:ext>
            </a:extLst>
          </p:cNvPr>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5610149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8B78FD22-2142-4D5B-A3F4-FDF2DAB1FBE6}"/>
              </a:ext>
            </a:extLst>
          </p:cNvPr>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8676438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8B78FD22-2142-4D5B-A3F4-FDF2DAB1FBE6}"/>
              </a:ext>
            </a:extLst>
          </p:cNvPr>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1363386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8B78FD22-2142-4D5B-A3F4-FDF2DAB1FBE6}"/>
              </a:ext>
            </a:extLst>
          </p:cNvPr>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7766266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5EAB7CE3-3CD8-44A0-87E6-558219A9A03F}" type="datetimeFigureOut">
              <a:rPr lang="en-GB" smtClean="0"/>
              <a:t>07/04/2021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CB2FE33-2817-44B2-88A8-B043B0C1D57F}" type="slidenum">
              <a:rPr lang="en-GB" smtClean="0"/>
              <a:t>‹#›</a:t>
            </a:fld>
            <a:endParaRPr lang="en-GB" dirty="0"/>
          </a:p>
        </p:txBody>
      </p:sp>
    </p:spTree>
    <p:extLst>
      <p:ext uri="{BB962C8B-B14F-4D97-AF65-F5344CB8AC3E}">
        <p14:creationId xmlns:p14="http://schemas.microsoft.com/office/powerpoint/2010/main" val="21585663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EAB7CE3-3CD8-44A0-87E6-558219A9A03F}" type="datetimeFigureOut">
              <a:rPr lang="en-GB" smtClean="0"/>
              <a:t>07/04/2021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CB2FE33-2817-44B2-88A8-B043B0C1D57F}" type="slidenum">
              <a:rPr lang="en-GB" smtClean="0"/>
              <a:t>‹#›</a:t>
            </a:fld>
            <a:endParaRPr lang="en-GB" dirty="0"/>
          </a:p>
        </p:txBody>
      </p:sp>
    </p:spTree>
    <p:extLst>
      <p:ext uri="{BB962C8B-B14F-4D97-AF65-F5344CB8AC3E}">
        <p14:creationId xmlns:p14="http://schemas.microsoft.com/office/powerpoint/2010/main" val="38842180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EAB7CE3-3CD8-44A0-87E6-558219A9A03F}" type="datetimeFigureOut">
              <a:rPr lang="en-GB" smtClean="0"/>
              <a:t>07/04/2021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CB2FE33-2817-44B2-88A8-B043B0C1D57F}" type="slidenum">
              <a:rPr lang="en-GB" smtClean="0"/>
              <a:t>‹#›</a:t>
            </a:fld>
            <a:endParaRPr lang="en-GB" dirty="0"/>
          </a:p>
        </p:txBody>
      </p:sp>
    </p:spTree>
    <p:extLst>
      <p:ext uri="{BB962C8B-B14F-4D97-AF65-F5344CB8AC3E}">
        <p14:creationId xmlns:p14="http://schemas.microsoft.com/office/powerpoint/2010/main" val="18613215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EAB7CE3-3CD8-44A0-87E6-558219A9A03F}" type="datetimeFigureOut">
              <a:rPr lang="en-GB" smtClean="0"/>
              <a:t>07/04/2021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CB2FE33-2817-44B2-88A8-B043B0C1D57F}" type="slidenum">
              <a:rPr lang="en-GB" smtClean="0"/>
              <a:t>‹#›</a:t>
            </a:fld>
            <a:endParaRPr lang="en-GB" dirty="0"/>
          </a:p>
        </p:txBody>
      </p:sp>
    </p:spTree>
    <p:extLst>
      <p:ext uri="{BB962C8B-B14F-4D97-AF65-F5344CB8AC3E}">
        <p14:creationId xmlns:p14="http://schemas.microsoft.com/office/powerpoint/2010/main" val="16803908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EAB7CE3-3CD8-44A0-87E6-558219A9A03F}" type="datetimeFigureOut">
              <a:rPr lang="en-GB" smtClean="0"/>
              <a:t>07/04/2021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CB2FE33-2817-44B2-88A8-B043B0C1D57F}" type="slidenum">
              <a:rPr lang="en-GB" smtClean="0"/>
              <a:t>‹#›</a:t>
            </a:fld>
            <a:endParaRPr lang="en-GB" dirty="0"/>
          </a:p>
        </p:txBody>
      </p:sp>
    </p:spTree>
    <p:extLst>
      <p:ext uri="{BB962C8B-B14F-4D97-AF65-F5344CB8AC3E}">
        <p14:creationId xmlns:p14="http://schemas.microsoft.com/office/powerpoint/2010/main" val="12769544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5EAB7CE3-3CD8-44A0-87E6-558219A9A03F}" type="datetimeFigureOut">
              <a:rPr lang="en-GB" smtClean="0"/>
              <a:t>07/04/2021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0CB2FE33-2817-44B2-88A8-B043B0C1D57F}" type="slidenum">
              <a:rPr lang="en-GB" smtClean="0"/>
              <a:t>‹#›</a:t>
            </a:fld>
            <a:endParaRPr lang="en-GB" dirty="0"/>
          </a:p>
        </p:txBody>
      </p:sp>
    </p:spTree>
    <p:extLst>
      <p:ext uri="{BB962C8B-B14F-4D97-AF65-F5344CB8AC3E}">
        <p14:creationId xmlns:p14="http://schemas.microsoft.com/office/powerpoint/2010/main" val="37768895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5EAB7CE3-3CD8-44A0-87E6-558219A9A03F}" type="datetimeFigureOut">
              <a:rPr lang="en-GB" smtClean="0"/>
              <a:t>07/04/2021</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0CB2FE33-2817-44B2-88A8-B043B0C1D57F}" type="slidenum">
              <a:rPr lang="en-GB" smtClean="0"/>
              <a:t>‹#›</a:t>
            </a:fld>
            <a:endParaRPr lang="en-GB" dirty="0"/>
          </a:p>
        </p:txBody>
      </p:sp>
    </p:spTree>
    <p:extLst>
      <p:ext uri="{BB962C8B-B14F-4D97-AF65-F5344CB8AC3E}">
        <p14:creationId xmlns:p14="http://schemas.microsoft.com/office/powerpoint/2010/main" val="18684451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5EAB7CE3-3CD8-44A0-87E6-558219A9A03F}" type="datetimeFigureOut">
              <a:rPr lang="en-GB" smtClean="0"/>
              <a:t>07/04/2021</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0CB2FE33-2817-44B2-88A8-B043B0C1D57F}" type="slidenum">
              <a:rPr lang="en-GB" smtClean="0"/>
              <a:t>‹#›</a:t>
            </a:fld>
            <a:endParaRPr lang="en-GB" dirty="0"/>
          </a:p>
        </p:txBody>
      </p:sp>
    </p:spTree>
    <p:extLst>
      <p:ext uri="{BB962C8B-B14F-4D97-AF65-F5344CB8AC3E}">
        <p14:creationId xmlns:p14="http://schemas.microsoft.com/office/powerpoint/2010/main" val="7220407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AB7CE3-3CD8-44A0-87E6-558219A9A03F}" type="datetimeFigureOut">
              <a:rPr lang="en-GB" smtClean="0"/>
              <a:t>07/04/2021</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0CB2FE33-2817-44B2-88A8-B043B0C1D57F}" type="slidenum">
              <a:rPr lang="en-GB" smtClean="0"/>
              <a:t>‹#›</a:t>
            </a:fld>
            <a:endParaRPr lang="en-GB" dirty="0"/>
          </a:p>
        </p:txBody>
      </p:sp>
    </p:spTree>
    <p:extLst>
      <p:ext uri="{BB962C8B-B14F-4D97-AF65-F5344CB8AC3E}">
        <p14:creationId xmlns:p14="http://schemas.microsoft.com/office/powerpoint/2010/main" val="16189563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EAB7CE3-3CD8-44A0-87E6-558219A9A03F}" type="datetimeFigureOut">
              <a:rPr lang="en-GB" smtClean="0"/>
              <a:t>07/04/2021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0CB2FE33-2817-44B2-88A8-B043B0C1D57F}" type="slidenum">
              <a:rPr lang="en-GB" smtClean="0"/>
              <a:t>‹#›</a:t>
            </a:fld>
            <a:endParaRPr lang="en-GB" dirty="0"/>
          </a:p>
        </p:txBody>
      </p:sp>
    </p:spTree>
    <p:extLst>
      <p:ext uri="{BB962C8B-B14F-4D97-AF65-F5344CB8AC3E}">
        <p14:creationId xmlns:p14="http://schemas.microsoft.com/office/powerpoint/2010/main" val="12956941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EAB7CE3-3CD8-44A0-87E6-558219A9A03F}" type="datetimeFigureOut">
              <a:rPr lang="en-GB" smtClean="0"/>
              <a:t>07/04/2021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0CB2FE33-2817-44B2-88A8-B043B0C1D57F}" type="slidenum">
              <a:rPr lang="en-GB" smtClean="0"/>
              <a:t>‹#›</a:t>
            </a:fld>
            <a:endParaRPr lang="en-GB" dirty="0"/>
          </a:p>
        </p:txBody>
      </p:sp>
    </p:spTree>
    <p:extLst>
      <p:ext uri="{BB962C8B-B14F-4D97-AF65-F5344CB8AC3E}">
        <p14:creationId xmlns:p14="http://schemas.microsoft.com/office/powerpoint/2010/main" val="35785233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AB7CE3-3CD8-44A0-87E6-558219A9A03F}" type="datetimeFigureOut">
              <a:rPr lang="en-GB" smtClean="0"/>
              <a:t>07/04/2021</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B2FE33-2817-44B2-88A8-B043B0C1D57F}" type="slidenum">
              <a:rPr lang="en-GB" smtClean="0"/>
              <a:t>‹#›</a:t>
            </a:fld>
            <a:endParaRPr lang="en-GB" dirty="0"/>
          </a:p>
        </p:txBody>
      </p:sp>
    </p:spTree>
    <p:extLst>
      <p:ext uri="{BB962C8B-B14F-4D97-AF65-F5344CB8AC3E}">
        <p14:creationId xmlns:p14="http://schemas.microsoft.com/office/powerpoint/2010/main" val="30966355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wmf"/></Relationships>
</file>

<file path=ppt/slides/_rels/slide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s://wbcnet.wirral.gov.uk/business-support-childrens-services/use-social-media-information-social-work" TargetMode="External"/><Relationship Id="rId4" Type="http://schemas.openxmlformats.org/officeDocument/2006/relationships/hyperlink" Target="mailto:csdpaauthorisations@wirral.gov.uk"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wirralchildcare.proceduresonline.com/t_retention_records.html?zoom_highlight=retentio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3E0D090-0B1B-4772-BD5C-63636F06CF76}"/>
              </a:ext>
            </a:extLst>
          </p:cNvPr>
          <p:cNvPicPr>
            <a:picLocks noChangeAspect="1"/>
          </p:cNvPicPr>
          <p:nvPr/>
        </p:nvPicPr>
        <p:blipFill>
          <a:blip r:embed="rId3">
            <a:alphaModFix amt="54000"/>
          </a:blip>
          <a:stretch>
            <a:fillRect/>
          </a:stretch>
        </p:blipFill>
        <p:spPr>
          <a:xfrm>
            <a:off x="-4901" y="251356"/>
            <a:ext cx="9144000" cy="5966920"/>
          </a:xfrm>
          <a:prstGeom prst="rect">
            <a:avLst/>
          </a:prstGeom>
          <a:noFill/>
        </p:spPr>
      </p:pic>
      <p:sp>
        <p:nvSpPr>
          <p:cNvPr id="5" name="Rectangle 4"/>
          <p:cNvSpPr/>
          <p:nvPr/>
        </p:nvSpPr>
        <p:spPr>
          <a:xfrm>
            <a:off x="0" y="6116256"/>
            <a:ext cx="9144000" cy="74174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grpSp>
        <p:nvGrpSpPr>
          <p:cNvPr id="6" name="Group 5"/>
          <p:cNvGrpSpPr/>
          <p:nvPr/>
        </p:nvGrpSpPr>
        <p:grpSpPr>
          <a:xfrm>
            <a:off x="179512" y="6237312"/>
            <a:ext cx="8640961" cy="369332"/>
            <a:chOff x="179512" y="6237312"/>
            <a:chExt cx="8640961" cy="369332"/>
          </a:xfrm>
        </p:grpSpPr>
        <p:sp>
          <p:nvSpPr>
            <p:cNvPr id="7" name="TextBox 6"/>
            <p:cNvSpPr txBox="1"/>
            <p:nvPr/>
          </p:nvSpPr>
          <p:spPr>
            <a:xfrm>
              <a:off x="179512" y="6237312"/>
              <a:ext cx="3744416" cy="369332"/>
            </a:xfrm>
            <a:prstGeom prst="rect">
              <a:avLst/>
            </a:prstGeom>
            <a:noFill/>
          </p:spPr>
          <p:txBody>
            <a:bodyPr wrap="square" rtlCol="0">
              <a:spAutoFit/>
            </a:bodyPr>
            <a:lstStyle/>
            <a:p>
              <a:r>
                <a:rPr lang="en-GB" b="1" dirty="0">
                  <a:solidFill>
                    <a:prstClr val="white"/>
                  </a:solidFill>
                </a:rPr>
                <a:t>WIRRAL PLAN 2025</a:t>
              </a: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92280" y="6284555"/>
              <a:ext cx="1728193" cy="278027"/>
            </a:xfrm>
            <a:prstGeom prst="rect">
              <a:avLst/>
            </a:prstGeom>
          </p:spPr>
        </p:pic>
      </p:grpSp>
      <p:sp>
        <p:nvSpPr>
          <p:cNvPr id="9" name="Rectangle 8">
            <a:extLst>
              <a:ext uri="{FF2B5EF4-FFF2-40B4-BE49-F238E27FC236}">
                <a16:creationId xmlns:a16="http://schemas.microsoft.com/office/drawing/2014/main" id="{C5DBF6CC-A464-4CA0-A73E-E97E38FF28C8}"/>
              </a:ext>
            </a:extLst>
          </p:cNvPr>
          <p:cNvSpPr/>
          <p:nvPr/>
        </p:nvSpPr>
        <p:spPr>
          <a:xfrm>
            <a:off x="4901" y="-170"/>
            <a:ext cx="9144000" cy="5232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b="1" dirty="0">
              <a:solidFill>
                <a:prstClr val="white"/>
              </a:solidFill>
            </a:endParaRPr>
          </a:p>
        </p:txBody>
      </p:sp>
      <p:sp>
        <p:nvSpPr>
          <p:cNvPr id="4" name="TextBox 3">
            <a:extLst>
              <a:ext uri="{FF2B5EF4-FFF2-40B4-BE49-F238E27FC236}">
                <a16:creationId xmlns:a16="http://schemas.microsoft.com/office/drawing/2014/main" id="{925DC74F-CE0C-4FCF-A344-72B1CB2CC35B}"/>
              </a:ext>
            </a:extLst>
          </p:cNvPr>
          <p:cNvSpPr txBox="1"/>
          <p:nvPr/>
        </p:nvSpPr>
        <p:spPr>
          <a:xfrm>
            <a:off x="827584" y="1353504"/>
            <a:ext cx="7704856" cy="615553"/>
          </a:xfrm>
          <a:prstGeom prst="rect">
            <a:avLst/>
          </a:prstGeom>
          <a:noFill/>
        </p:spPr>
        <p:txBody>
          <a:bodyPr wrap="square" rtlCol="0">
            <a:spAutoFit/>
          </a:bodyPr>
          <a:lstStyle/>
          <a:p>
            <a:r>
              <a:rPr lang="en-GB" sz="1600" dirty="0">
                <a:effectLst/>
                <a:latin typeface="Calibri" panose="020F0502020204030204" pitchFamily="34" charset="0"/>
                <a:ea typeface="Calibri" panose="020F0502020204030204" pitchFamily="34" charset="0"/>
              </a:rPr>
              <a:t> </a:t>
            </a:r>
          </a:p>
          <a:p>
            <a:endParaRPr lang="en-GB" dirty="0"/>
          </a:p>
        </p:txBody>
      </p:sp>
      <p:sp>
        <p:nvSpPr>
          <p:cNvPr id="12" name="TextBox 11">
            <a:extLst>
              <a:ext uri="{FF2B5EF4-FFF2-40B4-BE49-F238E27FC236}">
                <a16:creationId xmlns:a16="http://schemas.microsoft.com/office/drawing/2014/main" id="{DDA359CE-B046-457C-8E59-3491D17D2795}"/>
              </a:ext>
            </a:extLst>
          </p:cNvPr>
          <p:cNvSpPr txBox="1"/>
          <p:nvPr/>
        </p:nvSpPr>
        <p:spPr>
          <a:xfrm>
            <a:off x="323528" y="635766"/>
            <a:ext cx="8424936" cy="307777"/>
          </a:xfrm>
          <a:prstGeom prst="rect">
            <a:avLst/>
          </a:prstGeom>
          <a:noFill/>
        </p:spPr>
        <p:txBody>
          <a:bodyPr wrap="square">
            <a:spAutoFit/>
          </a:bodyPr>
          <a:lstStyle/>
          <a:p>
            <a:pPr algn="just"/>
            <a:endParaRPr lang="en-GB" sz="1400" dirty="0">
              <a:solidFill>
                <a:schemeClr val="tx2"/>
              </a:solidFill>
            </a:endParaRPr>
          </a:p>
        </p:txBody>
      </p:sp>
      <p:sp>
        <p:nvSpPr>
          <p:cNvPr id="14" name="TextBox 13">
            <a:extLst>
              <a:ext uri="{FF2B5EF4-FFF2-40B4-BE49-F238E27FC236}">
                <a16:creationId xmlns:a16="http://schemas.microsoft.com/office/drawing/2014/main" id="{97616A82-081D-4083-96E8-B1062BA19A8F}"/>
              </a:ext>
            </a:extLst>
          </p:cNvPr>
          <p:cNvSpPr txBox="1"/>
          <p:nvPr/>
        </p:nvSpPr>
        <p:spPr>
          <a:xfrm>
            <a:off x="395536" y="2363342"/>
            <a:ext cx="8568952" cy="1754326"/>
          </a:xfrm>
          <a:prstGeom prst="rect">
            <a:avLst/>
          </a:prstGeom>
          <a:noFill/>
        </p:spPr>
        <p:txBody>
          <a:bodyPr wrap="square" rtlCol="0">
            <a:spAutoFit/>
          </a:bodyPr>
          <a:lstStyle/>
          <a:p>
            <a:pPr algn="ctr"/>
            <a:r>
              <a:rPr lang="en-GB" sz="5400" b="1" dirty="0">
                <a:solidFill>
                  <a:srgbClr val="002060"/>
                </a:solidFill>
                <a:effectLst>
                  <a:outerShdw blurRad="50800" dist="38100" dir="2700000" algn="tl" rotWithShape="0">
                    <a:prstClr val="black">
                      <a:alpha val="40000"/>
                    </a:prstClr>
                  </a:outerShdw>
                </a:effectLst>
              </a:rPr>
              <a:t>Use of Social Media in Social Work </a:t>
            </a:r>
          </a:p>
        </p:txBody>
      </p:sp>
    </p:spTree>
    <p:extLst>
      <p:ext uri="{BB962C8B-B14F-4D97-AF65-F5344CB8AC3E}">
        <p14:creationId xmlns:p14="http://schemas.microsoft.com/office/powerpoint/2010/main" val="25417727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116256"/>
            <a:ext cx="9144000" cy="74174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grpSp>
        <p:nvGrpSpPr>
          <p:cNvPr id="6" name="Group 5"/>
          <p:cNvGrpSpPr/>
          <p:nvPr/>
        </p:nvGrpSpPr>
        <p:grpSpPr>
          <a:xfrm>
            <a:off x="179512" y="6237312"/>
            <a:ext cx="8640961" cy="369332"/>
            <a:chOff x="179512" y="6237312"/>
            <a:chExt cx="8640961" cy="369332"/>
          </a:xfrm>
        </p:grpSpPr>
        <p:sp>
          <p:nvSpPr>
            <p:cNvPr id="7" name="TextBox 6"/>
            <p:cNvSpPr txBox="1"/>
            <p:nvPr/>
          </p:nvSpPr>
          <p:spPr>
            <a:xfrm>
              <a:off x="179512" y="6237312"/>
              <a:ext cx="3744416" cy="369332"/>
            </a:xfrm>
            <a:prstGeom prst="rect">
              <a:avLst/>
            </a:prstGeom>
            <a:noFill/>
          </p:spPr>
          <p:txBody>
            <a:bodyPr wrap="square" rtlCol="0">
              <a:spAutoFit/>
            </a:bodyPr>
            <a:lstStyle/>
            <a:p>
              <a:r>
                <a:rPr lang="en-GB" b="1" dirty="0">
                  <a:solidFill>
                    <a:prstClr val="white"/>
                  </a:solidFill>
                </a:rPr>
                <a:t>WIRRAL PLAN 2025</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92280" y="6284555"/>
              <a:ext cx="1728193" cy="278027"/>
            </a:xfrm>
            <a:prstGeom prst="rect">
              <a:avLst/>
            </a:prstGeom>
          </p:spPr>
        </p:pic>
      </p:grpSp>
      <p:sp>
        <p:nvSpPr>
          <p:cNvPr id="9" name="Rectangle 8">
            <a:extLst>
              <a:ext uri="{FF2B5EF4-FFF2-40B4-BE49-F238E27FC236}">
                <a16:creationId xmlns:a16="http://schemas.microsoft.com/office/drawing/2014/main" id="{C5DBF6CC-A464-4CA0-A73E-E97E38FF28C8}"/>
              </a:ext>
            </a:extLst>
          </p:cNvPr>
          <p:cNvSpPr/>
          <p:nvPr/>
        </p:nvSpPr>
        <p:spPr>
          <a:xfrm>
            <a:off x="4901" y="-35618"/>
            <a:ext cx="9144000" cy="5232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b="1" dirty="0">
              <a:solidFill>
                <a:prstClr val="white"/>
              </a:solidFill>
            </a:endParaRPr>
          </a:p>
        </p:txBody>
      </p:sp>
      <p:sp>
        <p:nvSpPr>
          <p:cNvPr id="4" name="TextBox 3">
            <a:extLst>
              <a:ext uri="{FF2B5EF4-FFF2-40B4-BE49-F238E27FC236}">
                <a16:creationId xmlns:a16="http://schemas.microsoft.com/office/drawing/2014/main" id="{925DC74F-CE0C-4FCF-A344-72B1CB2CC35B}"/>
              </a:ext>
            </a:extLst>
          </p:cNvPr>
          <p:cNvSpPr txBox="1"/>
          <p:nvPr/>
        </p:nvSpPr>
        <p:spPr>
          <a:xfrm>
            <a:off x="827584" y="636193"/>
            <a:ext cx="7704856" cy="523220"/>
          </a:xfrm>
          <a:prstGeom prst="rect">
            <a:avLst/>
          </a:prstGeom>
          <a:noFill/>
        </p:spPr>
        <p:txBody>
          <a:bodyPr wrap="square" rtlCol="0">
            <a:spAutoFit/>
          </a:bodyPr>
          <a:lstStyle/>
          <a:p>
            <a:pPr algn="ctr"/>
            <a:r>
              <a:rPr lang="en-GB" sz="2800" b="1" dirty="0">
                <a:solidFill>
                  <a:srgbClr val="002060"/>
                </a:solidFill>
                <a:latin typeface="Calibri" panose="020F0502020204030204" pitchFamily="34" charset="0"/>
                <a:ea typeface="Calibri" panose="020F0502020204030204" pitchFamily="34" charset="0"/>
              </a:rPr>
              <a:t>Introduction</a:t>
            </a:r>
            <a:r>
              <a:rPr lang="en-GB" sz="2800" b="1" dirty="0">
                <a:solidFill>
                  <a:srgbClr val="002060"/>
                </a:solidFill>
                <a:effectLst/>
                <a:latin typeface="Calibri" panose="020F0502020204030204" pitchFamily="34" charset="0"/>
                <a:ea typeface="Calibri" panose="020F0502020204030204" pitchFamily="34" charset="0"/>
              </a:rPr>
              <a:t> </a:t>
            </a:r>
          </a:p>
        </p:txBody>
      </p:sp>
      <p:sp>
        <p:nvSpPr>
          <p:cNvPr id="2" name="TextBox 1">
            <a:extLst>
              <a:ext uri="{FF2B5EF4-FFF2-40B4-BE49-F238E27FC236}">
                <a16:creationId xmlns:a16="http://schemas.microsoft.com/office/drawing/2014/main" id="{732CC4D9-A3FE-419C-9A6B-B2673E3C466D}"/>
              </a:ext>
            </a:extLst>
          </p:cNvPr>
          <p:cNvSpPr txBox="1"/>
          <p:nvPr/>
        </p:nvSpPr>
        <p:spPr>
          <a:xfrm>
            <a:off x="323528" y="1582340"/>
            <a:ext cx="8604956" cy="3693319"/>
          </a:xfrm>
          <a:prstGeom prst="rect">
            <a:avLst/>
          </a:prstGeom>
          <a:noFill/>
        </p:spPr>
        <p:txBody>
          <a:bodyPr wrap="square" rtlCol="0">
            <a:spAutoFit/>
          </a:bodyPr>
          <a:lstStyle/>
          <a:p>
            <a:pPr algn="l"/>
            <a:r>
              <a:rPr lang="en-GB" b="0" i="0" u="none" strike="noStrike" dirty="0">
                <a:solidFill>
                  <a:srgbClr val="000000"/>
                </a:solidFill>
                <a:effectLst/>
                <a:latin typeface="&amp;quot"/>
              </a:rPr>
              <a:t>Social media can provide critical information to keep young people safe, inform an assessment or form part of a report for court; however the access and use must be subject to controls. </a:t>
            </a:r>
          </a:p>
          <a:p>
            <a:pPr algn="l"/>
            <a:endParaRPr lang="en-GB" dirty="0">
              <a:solidFill>
                <a:srgbClr val="000000"/>
              </a:solidFill>
              <a:latin typeface="&amp;quot"/>
            </a:endParaRPr>
          </a:p>
          <a:p>
            <a:pPr algn="l"/>
            <a:r>
              <a:rPr lang="en-GB" b="0" i="0" u="none" strike="noStrike" dirty="0">
                <a:solidFill>
                  <a:srgbClr val="000000"/>
                </a:solidFill>
                <a:effectLst/>
                <a:latin typeface="&amp;quot"/>
              </a:rPr>
              <a:t>This is a growing area of practice but can be a very complex legal area. Monitoring activity can potentially stray into activity requiring a magistrates approval in some instances. </a:t>
            </a:r>
          </a:p>
          <a:p>
            <a:pPr algn="l"/>
            <a:endParaRPr lang="en-GB" b="0" i="0" u="none" strike="noStrike" dirty="0">
              <a:solidFill>
                <a:srgbClr val="000000"/>
              </a:solidFill>
              <a:effectLst/>
              <a:latin typeface="&amp;quot"/>
            </a:endParaRPr>
          </a:p>
          <a:p>
            <a:pPr algn="l"/>
            <a:r>
              <a:rPr lang="en-GB" b="0" i="0" u="none" strike="noStrike" dirty="0">
                <a:solidFill>
                  <a:srgbClr val="000000"/>
                </a:solidFill>
                <a:effectLst/>
                <a:latin typeface="&amp;quot"/>
              </a:rPr>
              <a:t>This area is overseen nationally by the Office of Information Commissioner; and the authority is subject to regular inspection as to how we comply with the various aspects of legislation and regulation. Misuse of data and inappropriate access could result in fines and has the potential for reputational damage for the organisation. </a:t>
            </a:r>
          </a:p>
          <a:p>
            <a:endParaRPr lang="en-GB" dirty="0"/>
          </a:p>
          <a:p>
            <a:pPr algn="ctr"/>
            <a:r>
              <a:rPr lang="en-GB" b="1" dirty="0">
                <a:solidFill>
                  <a:srgbClr val="FF0000"/>
                </a:solidFill>
              </a:rPr>
              <a:t>This activity </a:t>
            </a:r>
            <a:r>
              <a:rPr lang="en-GB" b="1" u="sng" dirty="0">
                <a:solidFill>
                  <a:srgbClr val="FF0000"/>
                </a:solidFill>
              </a:rPr>
              <a:t>must not </a:t>
            </a:r>
            <a:r>
              <a:rPr lang="en-GB" b="1" dirty="0">
                <a:solidFill>
                  <a:srgbClr val="FF0000"/>
                </a:solidFill>
              </a:rPr>
              <a:t>be undertaken by colleagues using their own social media access.</a:t>
            </a:r>
          </a:p>
        </p:txBody>
      </p:sp>
    </p:spTree>
    <p:extLst>
      <p:ext uri="{BB962C8B-B14F-4D97-AF65-F5344CB8AC3E}">
        <p14:creationId xmlns:p14="http://schemas.microsoft.com/office/powerpoint/2010/main" val="4843634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116256"/>
            <a:ext cx="9144000" cy="74174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grpSp>
        <p:nvGrpSpPr>
          <p:cNvPr id="6" name="Group 5"/>
          <p:cNvGrpSpPr/>
          <p:nvPr/>
        </p:nvGrpSpPr>
        <p:grpSpPr>
          <a:xfrm>
            <a:off x="179512" y="6237312"/>
            <a:ext cx="8640961" cy="369332"/>
            <a:chOff x="179512" y="6237312"/>
            <a:chExt cx="8640961" cy="369332"/>
          </a:xfrm>
        </p:grpSpPr>
        <p:sp>
          <p:nvSpPr>
            <p:cNvPr id="7" name="TextBox 6"/>
            <p:cNvSpPr txBox="1"/>
            <p:nvPr/>
          </p:nvSpPr>
          <p:spPr>
            <a:xfrm>
              <a:off x="179512" y="6237312"/>
              <a:ext cx="3744416" cy="369332"/>
            </a:xfrm>
            <a:prstGeom prst="rect">
              <a:avLst/>
            </a:prstGeom>
            <a:noFill/>
          </p:spPr>
          <p:txBody>
            <a:bodyPr wrap="square" rtlCol="0">
              <a:spAutoFit/>
            </a:bodyPr>
            <a:lstStyle/>
            <a:p>
              <a:r>
                <a:rPr lang="en-GB" b="1" dirty="0">
                  <a:solidFill>
                    <a:prstClr val="white"/>
                  </a:solidFill>
                </a:rPr>
                <a:t>WIRRAL PLAN 2025</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92280" y="6284555"/>
              <a:ext cx="1728193" cy="278027"/>
            </a:xfrm>
            <a:prstGeom prst="rect">
              <a:avLst/>
            </a:prstGeom>
          </p:spPr>
        </p:pic>
      </p:grpSp>
      <p:sp>
        <p:nvSpPr>
          <p:cNvPr id="9" name="Rectangle 8">
            <a:extLst>
              <a:ext uri="{FF2B5EF4-FFF2-40B4-BE49-F238E27FC236}">
                <a16:creationId xmlns:a16="http://schemas.microsoft.com/office/drawing/2014/main" id="{C5DBF6CC-A464-4CA0-A73E-E97E38FF28C8}"/>
              </a:ext>
            </a:extLst>
          </p:cNvPr>
          <p:cNvSpPr/>
          <p:nvPr/>
        </p:nvSpPr>
        <p:spPr>
          <a:xfrm>
            <a:off x="4901" y="-35618"/>
            <a:ext cx="9144000" cy="5232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b="1" dirty="0">
              <a:solidFill>
                <a:prstClr val="white"/>
              </a:solidFill>
            </a:endParaRPr>
          </a:p>
        </p:txBody>
      </p:sp>
      <p:sp>
        <p:nvSpPr>
          <p:cNvPr id="4" name="TextBox 3">
            <a:extLst>
              <a:ext uri="{FF2B5EF4-FFF2-40B4-BE49-F238E27FC236}">
                <a16:creationId xmlns:a16="http://schemas.microsoft.com/office/drawing/2014/main" id="{925DC74F-CE0C-4FCF-A344-72B1CB2CC35B}"/>
              </a:ext>
            </a:extLst>
          </p:cNvPr>
          <p:cNvSpPr txBox="1"/>
          <p:nvPr/>
        </p:nvSpPr>
        <p:spPr>
          <a:xfrm>
            <a:off x="827584" y="636193"/>
            <a:ext cx="7704856" cy="523220"/>
          </a:xfrm>
          <a:prstGeom prst="rect">
            <a:avLst/>
          </a:prstGeom>
          <a:noFill/>
        </p:spPr>
        <p:txBody>
          <a:bodyPr wrap="square" rtlCol="0">
            <a:spAutoFit/>
          </a:bodyPr>
          <a:lstStyle/>
          <a:p>
            <a:pPr algn="ctr"/>
            <a:r>
              <a:rPr lang="en-GB" sz="2800" b="1" dirty="0">
                <a:solidFill>
                  <a:srgbClr val="002060"/>
                </a:solidFill>
                <a:effectLst/>
                <a:latin typeface="Calibri" panose="020F0502020204030204" pitchFamily="34" charset="0"/>
                <a:ea typeface="Calibri" panose="020F0502020204030204" pitchFamily="34" charset="0"/>
              </a:rPr>
              <a:t>Support </a:t>
            </a:r>
            <a:r>
              <a:rPr lang="en-GB" b="1" dirty="0">
                <a:solidFill>
                  <a:srgbClr val="002060"/>
                </a:solidFill>
                <a:effectLst/>
                <a:latin typeface="Calibri" panose="020F0502020204030204" pitchFamily="34" charset="0"/>
                <a:ea typeface="Calibri" panose="020F0502020204030204" pitchFamily="34" charset="0"/>
              </a:rPr>
              <a:t> </a:t>
            </a:r>
          </a:p>
        </p:txBody>
      </p:sp>
      <p:sp>
        <p:nvSpPr>
          <p:cNvPr id="2" name="TextBox 1">
            <a:extLst>
              <a:ext uri="{FF2B5EF4-FFF2-40B4-BE49-F238E27FC236}">
                <a16:creationId xmlns:a16="http://schemas.microsoft.com/office/drawing/2014/main" id="{732CC4D9-A3FE-419C-9A6B-B2673E3C466D}"/>
              </a:ext>
            </a:extLst>
          </p:cNvPr>
          <p:cNvSpPr txBox="1"/>
          <p:nvPr/>
        </p:nvSpPr>
        <p:spPr>
          <a:xfrm>
            <a:off x="539551" y="1052736"/>
            <a:ext cx="8280921" cy="5078313"/>
          </a:xfrm>
          <a:prstGeom prst="rect">
            <a:avLst/>
          </a:prstGeom>
          <a:noFill/>
        </p:spPr>
        <p:txBody>
          <a:bodyPr wrap="square" rtlCol="0">
            <a:spAutoFit/>
          </a:bodyPr>
          <a:lstStyle/>
          <a:p>
            <a:r>
              <a:rPr lang="en-GB" dirty="0"/>
              <a:t>To support colleagues in staying within the bounds of permitted and authorised use of social media information we have set up a process to gain better oversight; and support professionals with the right advice and guidance.</a:t>
            </a:r>
          </a:p>
          <a:p>
            <a:r>
              <a:rPr lang="en-GB" dirty="0"/>
              <a:t>There is a now a central email for colleagues to use in seeking advice and support to research social media information, where appropriate: </a:t>
            </a:r>
            <a:r>
              <a:rPr lang="en-GB" dirty="0">
                <a:hlinkClick r:id="rId4"/>
              </a:rPr>
              <a:t>csdpaauthorisations@wirral.gov.uk</a:t>
            </a:r>
            <a:endParaRPr lang="en-GB" dirty="0"/>
          </a:p>
          <a:p>
            <a:endParaRPr lang="en-GB" dirty="0"/>
          </a:p>
          <a:p>
            <a:r>
              <a:rPr lang="en-GB" dirty="0"/>
              <a:t>Any such activity must be undertaken by specific colleagues trained in the relevant areas of legislation and guidance; and under controlled conditions. </a:t>
            </a:r>
          </a:p>
          <a:p>
            <a:endParaRPr lang="en-GB" dirty="0"/>
          </a:p>
          <a:p>
            <a:r>
              <a:rPr lang="en-GB" dirty="0"/>
              <a:t>The above email address is the route through which to request any advice and support. An advice and request form is available to help gather sufficient information to provide accurate advice and inform any subsequent social media research. This will also help us maintain an accurate central record of our activity. The form and further information can be found at the below link: This link also names the local champions who will be able to offer advice and guidance. </a:t>
            </a:r>
          </a:p>
          <a:p>
            <a:r>
              <a:rPr lang="en-GB" dirty="0">
                <a:hlinkClick r:id="rId5"/>
              </a:rPr>
              <a:t>https://wbcnet.wirral.gov.uk/business-support-childrens-services/use-social-media-information-social-work</a:t>
            </a:r>
            <a:endParaRPr lang="en-GB" dirty="0"/>
          </a:p>
        </p:txBody>
      </p:sp>
    </p:spTree>
    <p:extLst>
      <p:ext uri="{BB962C8B-B14F-4D97-AF65-F5344CB8AC3E}">
        <p14:creationId xmlns:p14="http://schemas.microsoft.com/office/powerpoint/2010/main" val="24641509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116256"/>
            <a:ext cx="9144000" cy="74174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grpSp>
        <p:nvGrpSpPr>
          <p:cNvPr id="6" name="Group 5"/>
          <p:cNvGrpSpPr/>
          <p:nvPr/>
        </p:nvGrpSpPr>
        <p:grpSpPr>
          <a:xfrm>
            <a:off x="179512" y="6237312"/>
            <a:ext cx="8640961" cy="369332"/>
            <a:chOff x="179512" y="6237312"/>
            <a:chExt cx="8640961" cy="369332"/>
          </a:xfrm>
        </p:grpSpPr>
        <p:sp>
          <p:nvSpPr>
            <p:cNvPr id="7" name="TextBox 6"/>
            <p:cNvSpPr txBox="1"/>
            <p:nvPr/>
          </p:nvSpPr>
          <p:spPr>
            <a:xfrm>
              <a:off x="179512" y="6237312"/>
              <a:ext cx="3744416" cy="369332"/>
            </a:xfrm>
            <a:prstGeom prst="rect">
              <a:avLst/>
            </a:prstGeom>
            <a:noFill/>
          </p:spPr>
          <p:txBody>
            <a:bodyPr wrap="square" rtlCol="0">
              <a:spAutoFit/>
            </a:bodyPr>
            <a:lstStyle/>
            <a:p>
              <a:r>
                <a:rPr lang="en-GB" b="1" dirty="0">
                  <a:solidFill>
                    <a:prstClr val="white"/>
                  </a:solidFill>
                </a:rPr>
                <a:t>WIRRAL PLAN 2025</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92280" y="6284555"/>
              <a:ext cx="1728193" cy="278027"/>
            </a:xfrm>
            <a:prstGeom prst="rect">
              <a:avLst/>
            </a:prstGeom>
          </p:spPr>
        </p:pic>
      </p:grpSp>
      <p:sp>
        <p:nvSpPr>
          <p:cNvPr id="9" name="Rectangle 8">
            <a:extLst>
              <a:ext uri="{FF2B5EF4-FFF2-40B4-BE49-F238E27FC236}">
                <a16:creationId xmlns:a16="http://schemas.microsoft.com/office/drawing/2014/main" id="{C5DBF6CC-A464-4CA0-A73E-E97E38FF28C8}"/>
              </a:ext>
            </a:extLst>
          </p:cNvPr>
          <p:cNvSpPr/>
          <p:nvPr/>
        </p:nvSpPr>
        <p:spPr>
          <a:xfrm>
            <a:off x="4901" y="-35618"/>
            <a:ext cx="9144000" cy="5232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b="1" dirty="0">
              <a:solidFill>
                <a:prstClr val="white"/>
              </a:solidFill>
            </a:endParaRPr>
          </a:p>
        </p:txBody>
      </p:sp>
      <p:sp>
        <p:nvSpPr>
          <p:cNvPr id="4" name="TextBox 3">
            <a:extLst>
              <a:ext uri="{FF2B5EF4-FFF2-40B4-BE49-F238E27FC236}">
                <a16:creationId xmlns:a16="http://schemas.microsoft.com/office/drawing/2014/main" id="{925DC74F-CE0C-4FCF-A344-72B1CB2CC35B}"/>
              </a:ext>
            </a:extLst>
          </p:cNvPr>
          <p:cNvSpPr txBox="1"/>
          <p:nvPr/>
        </p:nvSpPr>
        <p:spPr>
          <a:xfrm>
            <a:off x="827584" y="636193"/>
            <a:ext cx="7704856" cy="523220"/>
          </a:xfrm>
          <a:prstGeom prst="rect">
            <a:avLst/>
          </a:prstGeom>
          <a:noFill/>
        </p:spPr>
        <p:txBody>
          <a:bodyPr wrap="square" rtlCol="0">
            <a:spAutoFit/>
          </a:bodyPr>
          <a:lstStyle/>
          <a:p>
            <a:pPr algn="ctr"/>
            <a:r>
              <a:rPr lang="en-GB" sz="2800" b="1" dirty="0">
                <a:solidFill>
                  <a:srgbClr val="002060"/>
                </a:solidFill>
                <a:latin typeface="Calibri" panose="020F0502020204030204" pitchFamily="34" charset="0"/>
                <a:ea typeface="Calibri" panose="020F0502020204030204" pitchFamily="34" charset="0"/>
              </a:rPr>
              <a:t>Guidance </a:t>
            </a:r>
            <a:endParaRPr lang="en-GB" sz="2800" b="1" dirty="0">
              <a:solidFill>
                <a:srgbClr val="002060"/>
              </a:solidFill>
              <a:effectLst/>
              <a:latin typeface="Calibri" panose="020F0502020204030204" pitchFamily="34" charset="0"/>
              <a:ea typeface="Calibri" panose="020F0502020204030204" pitchFamily="34" charset="0"/>
            </a:endParaRPr>
          </a:p>
        </p:txBody>
      </p:sp>
      <p:sp>
        <p:nvSpPr>
          <p:cNvPr id="2" name="TextBox 1">
            <a:extLst>
              <a:ext uri="{FF2B5EF4-FFF2-40B4-BE49-F238E27FC236}">
                <a16:creationId xmlns:a16="http://schemas.microsoft.com/office/drawing/2014/main" id="{732CC4D9-A3FE-419C-9A6B-B2673E3C466D}"/>
              </a:ext>
            </a:extLst>
          </p:cNvPr>
          <p:cNvSpPr txBox="1"/>
          <p:nvPr/>
        </p:nvSpPr>
        <p:spPr>
          <a:xfrm>
            <a:off x="503548" y="1082814"/>
            <a:ext cx="8136904" cy="5078313"/>
          </a:xfrm>
          <a:prstGeom prst="rect">
            <a:avLst/>
          </a:prstGeom>
          <a:noFill/>
        </p:spPr>
        <p:txBody>
          <a:bodyPr wrap="square" rtlCol="0">
            <a:spAutoFit/>
          </a:bodyPr>
          <a:lstStyle/>
          <a:p>
            <a:r>
              <a:rPr lang="en-GB" dirty="0"/>
              <a:t>The council has a corporate policy and procedure document, within which the considerations on use and access of social media for this purpose is set out.</a:t>
            </a:r>
          </a:p>
          <a:p>
            <a:r>
              <a:rPr lang="en-GB" dirty="0"/>
              <a:t>There are some key points to consider:</a:t>
            </a:r>
          </a:p>
          <a:p>
            <a:pPr marL="285750" indent="-285750">
              <a:buFont typeface="Arial" panose="020B0604020202020204" pitchFamily="34" charset="0"/>
              <a:buChar char="•"/>
            </a:pPr>
            <a:r>
              <a:rPr lang="en-GB" dirty="0"/>
              <a:t>Activity which is deemed to be covert (where the subject of any research is unaware of its existence or possible existence); and happens more than on a one off/preliminary basis requires specific approval from a senior officer within the authority.</a:t>
            </a:r>
          </a:p>
          <a:p>
            <a:pPr marL="285750" indent="-285750">
              <a:buFont typeface="Arial" panose="020B0604020202020204" pitchFamily="34" charset="0"/>
              <a:buChar char="•"/>
            </a:pPr>
            <a:r>
              <a:rPr lang="en-GB" dirty="0"/>
              <a:t>If the issue being investigated by colleagues relates to a crime in law, this approval must come from a magistrate.</a:t>
            </a:r>
          </a:p>
          <a:p>
            <a:pPr marL="285750" indent="-285750">
              <a:buFont typeface="Arial" panose="020B0604020202020204" pitchFamily="34" charset="0"/>
              <a:buChar char="•"/>
            </a:pPr>
            <a:r>
              <a:rPr lang="en-GB" dirty="0"/>
              <a:t>Searches will not be undertaken where they are merely speculative in nature.</a:t>
            </a:r>
          </a:p>
          <a:p>
            <a:pPr marL="285750" indent="-285750">
              <a:buFont typeface="Arial" panose="020B0604020202020204" pitchFamily="34" charset="0"/>
              <a:buChar char="•"/>
            </a:pPr>
            <a:r>
              <a:rPr lang="en-GB" dirty="0"/>
              <a:t>Those seeking support in the more routine overt monitoring of social media (where the subject is aware of the activity) must complete the advice and request form and submit via the dedicated email address.</a:t>
            </a:r>
          </a:p>
          <a:p>
            <a:pPr marL="285750" indent="-285750">
              <a:buFont typeface="Arial" panose="020B0604020202020204" pitchFamily="34" charset="0"/>
              <a:buChar char="•"/>
            </a:pPr>
            <a:r>
              <a:rPr lang="en-GB" dirty="0"/>
              <a:t>Private information must always be handled in accordance with GDPR rules.</a:t>
            </a:r>
          </a:p>
          <a:p>
            <a:r>
              <a:rPr lang="en-GB" dirty="0"/>
              <a:t>The following link contains the policy and procedure for retention.</a:t>
            </a:r>
          </a:p>
          <a:p>
            <a:r>
              <a:rPr lang="en-GB" sz="1800" u="sng" dirty="0">
                <a:solidFill>
                  <a:srgbClr val="0563C1"/>
                </a:solidFill>
                <a:effectLst/>
                <a:latin typeface="Calibri" panose="020F0502020204030204" pitchFamily="34" charset="0"/>
                <a:ea typeface="Calibri" panose="020F0502020204030204" pitchFamily="34" charset="0"/>
                <a:hlinkClick r:id="rId4"/>
              </a:rPr>
              <a:t>https://wirralchildcare.proceduresonline.com/t_retention_records.html?zoom_highlight=retention</a:t>
            </a:r>
            <a:endParaRPr lang="en-GB" sz="1800" dirty="0">
              <a:effectLst/>
              <a:latin typeface="Calibri" panose="020F0502020204030204" pitchFamily="34" charset="0"/>
              <a:ea typeface="Calibri" panose="020F0502020204030204" pitchFamily="34" charset="0"/>
            </a:endParaRPr>
          </a:p>
          <a:p>
            <a:endParaRPr lang="en-GB" dirty="0"/>
          </a:p>
        </p:txBody>
      </p:sp>
    </p:spTree>
    <p:extLst>
      <p:ext uri="{BB962C8B-B14F-4D97-AF65-F5344CB8AC3E}">
        <p14:creationId xmlns:p14="http://schemas.microsoft.com/office/powerpoint/2010/main" val="41187040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11217</TotalTime>
  <Words>547</Words>
  <Application>Microsoft Office PowerPoint</Application>
  <PresentationFormat>On-screen Show (4:3)</PresentationFormat>
  <Paragraphs>32</Paragraphs>
  <Slides>4</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&amp;quot</vt:lpstr>
      <vt:lpstr>Arial</vt:lpstr>
      <vt:lpstr>Calibri</vt:lpstr>
      <vt:lpstr>Office Theme</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Myers, Hannah</dc:creator>
  <cp:lastModifiedBy>Kirk, Anthony</cp:lastModifiedBy>
  <cp:revision>217</cp:revision>
  <dcterms:created xsi:type="dcterms:W3CDTF">2020-06-17T19:23:10Z</dcterms:created>
  <dcterms:modified xsi:type="dcterms:W3CDTF">2021-04-07T10:59:09Z</dcterms:modified>
</cp:coreProperties>
</file>