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9" r:id="rId4"/>
    <p:sldId id="257" r:id="rId5"/>
    <p:sldId id="297" r:id="rId6"/>
    <p:sldId id="296" r:id="rId7"/>
    <p:sldId id="266" r:id="rId8"/>
    <p:sldId id="260" r:id="rId9"/>
    <p:sldId id="309" r:id="rId10"/>
    <p:sldId id="263" r:id="rId11"/>
    <p:sldId id="259" r:id="rId12"/>
    <p:sldId id="261" r:id="rId13"/>
    <p:sldId id="269" r:id="rId14"/>
    <p:sldId id="271" r:id="rId15"/>
    <p:sldId id="273" r:id="rId16"/>
    <p:sldId id="274" r:id="rId17"/>
    <p:sldId id="275" r:id="rId18"/>
    <p:sldId id="276" r:id="rId19"/>
    <p:sldId id="272" r:id="rId20"/>
    <p:sldId id="303" r:id="rId21"/>
    <p:sldId id="304" r:id="rId22"/>
    <p:sldId id="305"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E36AD-4A38-4A78-849B-678EA0A953F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68181B3-E08B-4313-8D3D-46A8A4F409E7}">
      <dgm:prSet/>
      <dgm:spPr/>
      <dgm:t>
        <a:bodyPr/>
        <a:lstStyle/>
        <a:p>
          <a:r>
            <a:rPr lang="en-GB" dirty="0"/>
            <a:t>A Genogram is used an assessment tool- gathering information- paying attention to relationships within the family and wider social network( school, church etc..)</a:t>
          </a:r>
        </a:p>
        <a:p>
          <a:endParaRPr lang="en-GB" dirty="0"/>
        </a:p>
        <a:p>
          <a:endParaRPr lang="en-US" dirty="0"/>
        </a:p>
      </dgm:t>
    </dgm:pt>
    <dgm:pt modelId="{76290AA4-C158-4577-9054-10ABE0F5B1CD}" type="parTrans" cxnId="{3C8DB0FC-7AC3-4033-AB57-7F602B3BB9B0}">
      <dgm:prSet/>
      <dgm:spPr/>
      <dgm:t>
        <a:bodyPr/>
        <a:lstStyle/>
        <a:p>
          <a:endParaRPr lang="en-US"/>
        </a:p>
      </dgm:t>
    </dgm:pt>
    <dgm:pt modelId="{1339D808-F44A-4678-BED0-A0488FC83CFE}" type="sibTrans" cxnId="{3C8DB0FC-7AC3-4033-AB57-7F602B3BB9B0}">
      <dgm:prSet/>
      <dgm:spPr/>
      <dgm:t>
        <a:bodyPr/>
        <a:lstStyle/>
        <a:p>
          <a:endParaRPr lang="en-US"/>
        </a:p>
      </dgm:t>
    </dgm:pt>
    <dgm:pt modelId="{B0D7C92B-BD25-4451-8EDF-D41A36708A73}">
      <dgm:prSet/>
      <dgm:spPr/>
      <dgm:t>
        <a:bodyPr/>
        <a:lstStyle/>
        <a:p>
          <a:r>
            <a:rPr lang="en-GB" dirty="0"/>
            <a:t>Helpful for safety planning – exploitation, Gang</a:t>
          </a:r>
          <a:endParaRPr lang="en-US" dirty="0"/>
        </a:p>
      </dgm:t>
    </dgm:pt>
    <dgm:pt modelId="{24A044D2-1221-4BB4-A396-B10489A4387E}" type="parTrans" cxnId="{02EF91BF-86C7-4CF1-BFC4-3AC07381E19E}">
      <dgm:prSet/>
      <dgm:spPr/>
      <dgm:t>
        <a:bodyPr/>
        <a:lstStyle/>
        <a:p>
          <a:endParaRPr lang="en-US"/>
        </a:p>
      </dgm:t>
    </dgm:pt>
    <dgm:pt modelId="{BC8B2B3A-1E64-4CEF-8AB3-CDD1BE83E2C5}" type="sibTrans" cxnId="{02EF91BF-86C7-4CF1-BFC4-3AC07381E19E}">
      <dgm:prSet/>
      <dgm:spPr/>
      <dgm:t>
        <a:bodyPr/>
        <a:lstStyle/>
        <a:p>
          <a:endParaRPr lang="en-US"/>
        </a:p>
      </dgm:t>
    </dgm:pt>
    <dgm:pt modelId="{AF289962-4160-4AE3-A3F8-36D84F84A56D}">
      <dgm:prSet/>
      <dgm:spPr/>
      <dgm:t>
        <a:bodyPr/>
        <a:lstStyle/>
        <a:p>
          <a:r>
            <a:rPr lang="en-GB" dirty="0"/>
            <a:t>Explore family scripts / intergenerational stories of trauma</a:t>
          </a:r>
          <a:endParaRPr lang="en-US" dirty="0"/>
        </a:p>
      </dgm:t>
    </dgm:pt>
    <dgm:pt modelId="{D2DBF13D-6840-49F8-B782-F6DE595149EB}" type="parTrans" cxnId="{3C70B266-129D-438C-9E2D-D5F11CF1E83C}">
      <dgm:prSet/>
      <dgm:spPr/>
      <dgm:t>
        <a:bodyPr/>
        <a:lstStyle/>
        <a:p>
          <a:endParaRPr lang="en-US"/>
        </a:p>
      </dgm:t>
    </dgm:pt>
    <dgm:pt modelId="{7FB2AE8D-E6AE-48F4-84F5-2502AA5384A9}" type="sibTrans" cxnId="{3C70B266-129D-438C-9E2D-D5F11CF1E83C}">
      <dgm:prSet/>
      <dgm:spPr/>
      <dgm:t>
        <a:bodyPr/>
        <a:lstStyle/>
        <a:p>
          <a:endParaRPr lang="en-US"/>
        </a:p>
      </dgm:t>
    </dgm:pt>
    <dgm:pt modelId="{BC9D453D-1BE0-4E09-AE10-869FD494C900}">
      <dgm:prSet/>
      <dgm:spPr/>
      <dgm:t>
        <a:bodyPr/>
        <a:lstStyle/>
        <a:p>
          <a:r>
            <a:rPr lang="en-GB" dirty="0"/>
            <a:t>Promote cultural awareness and sensitivity – culturally competent social workers </a:t>
          </a:r>
          <a:endParaRPr lang="en-US" dirty="0"/>
        </a:p>
      </dgm:t>
    </dgm:pt>
    <dgm:pt modelId="{F4D7F99F-D231-4C68-B8AE-6384FD8A84BE}" type="parTrans" cxnId="{043DE5CA-7D6C-4F98-9319-357445706FDD}">
      <dgm:prSet/>
      <dgm:spPr/>
      <dgm:t>
        <a:bodyPr/>
        <a:lstStyle/>
        <a:p>
          <a:endParaRPr lang="en-US"/>
        </a:p>
      </dgm:t>
    </dgm:pt>
    <dgm:pt modelId="{5FD0779B-3008-41F4-8655-F7F0555CEF1F}" type="sibTrans" cxnId="{043DE5CA-7D6C-4F98-9319-357445706FDD}">
      <dgm:prSet/>
      <dgm:spPr/>
      <dgm:t>
        <a:bodyPr/>
        <a:lstStyle/>
        <a:p>
          <a:endParaRPr lang="en-US"/>
        </a:p>
      </dgm:t>
    </dgm:pt>
    <dgm:pt modelId="{47DC09C3-4622-4F01-822B-16614413A1C1}">
      <dgm:prSet/>
      <dgm:spPr/>
      <dgm:t>
        <a:bodyPr/>
        <a:lstStyle/>
        <a:p>
          <a:r>
            <a:rPr lang="en-US" dirty="0"/>
            <a:t>A Genogram is used as an intervention tool</a:t>
          </a:r>
        </a:p>
      </dgm:t>
    </dgm:pt>
    <dgm:pt modelId="{B044BBB3-AFB7-4214-879E-ABCFA003A3A2}" type="parTrans" cxnId="{963EC92D-4F48-4F13-A81F-8AF2DBC4ADB7}">
      <dgm:prSet/>
      <dgm:spPr/>
      <dgm:t>
        <a:bodyPr/>
        <a:lstStyle/>
        <a:p>
          <a:endParaRPr lang="en-US"/>
        </a:p>
      </dgm:t>
    </dgm:pt>
    <dgm:pt modelId="{F8FC3AF1-0207-40EE-A3D4-98A756DECE15}" type="sibTrans" cxnId="{963EC92D-4F48-4F13-A81F-8AF2DBC4ADB7}">
      <dgm:prSet/>
      <dgm:spPr/>
      <dgm:t>
        <a:bodyPr/>
        <a:lstStyle/>
        <a:p>
          <a:endParaRPr lang="en-US"/>
        </a:p>
      </dgm:t>
    </dgm:pt>
    <dgm:pt modelId="{3BE6429A-D961-4F12-9275-2B2326C2D2CF}" type="pres">
      <dgm:prSet presAssocID="{CDDE36AD-4A38-4A78-849B-678EA0A953F7}" presName="diagram" presStyleCnt="0">
        <dgm:presLayoutVars>
          <dgm:dir/>
          <dgm:resizeHandles val="exact"/>
        </dgm:presLayoutVars>
      </dgm:prSet>
      <dgm:spPr/>
    </dgm:pt>
    <dgm:pt modelId="{B8DE1107-4EEA-4DF2-8F67-94A124F22C12}" type="pres">
      <dgm:prSet presAssocID="{868181B3-E08B-4313-8D3D-46A8A4F409E7}" presName="node" presStyleLbl="node1" presStyleIdx="0" presStyleCnt="5">
        <dgm:presLayoutVars>
          <dgm:bulletEnabled val="1"/>
        </dgm:presLayoutVars>
      </dgm:prSet>
      <dgm:spPr/>
    </dgm:pt>
    <dgm:pt modelId="{DD7AA48E-C728-4624-B9AC-ED7C15B9FEA4}" type="pres">
      <dgm:prSet presAssocID="{1339D808-F44A-4678-BED0-A0488FC83CFE}" presName="sibTrans" presStyleCnt="0"/>
      <dgm:spPr/>
    </dgm:pt>
    <dgm:pt modelId="{56FB5180-8F73-48D4-BC14-D26BC09B4D61}" type="pres">
      <dgm:prSet presAssocID="{B0D7C92B-BD25-4451-8EDF-D41A36708A73}" presName="node" presStyleLbl="node1" presStyleIdx="1" presStyleCnt="5" custLinFactY="9975" custLinFactNeighborX="-91563" custLinFactNeighborY="100000">
        <dgm:presLayoutVars>
          <dgm:bulletEnabled val="1"/>
        </dgm:presLayoutVars>
      </dgm:prSet>
      <dgm:spPr/>
    </dgm:pt>
    <dgm:pt modelId="{2E7CA24D-850E-4754-AEB4-6FBF8DAC130D}" type="pres">
      <dgm:prSet presAssocID="{BC8B2B3A-1E64-4CEF-8AB3-CDD1BE83E2C5}" presName="sibTrans" presStyleCnt="0"/>
      <dgm:spPr/>
    </dgm:pt>
    <dgm:pt modelId="{117E812E-24AB-49F3-9A2E-C617D4B21911}" type="pres">
      <dgm:prSet presAssocID="{AF289962-4160-4AE3-A3F8-36D84F84A56D}" presName="node" presStyleLbl="node1" presStyleIdx="2" presStyleCnt="5">
        <dgm:presLayoutVars>
          <dgm:bulletEnabled val="1"/>
        </dgm:presLayoutVars>
      </dgm:prSet>
      <dgm:spPr/>
    </dgm:pt>
    <dgm:pt modelId="{8DF7B6B2-E3BD-418E-A262-323283DC8613}" type="pres">
      <dgm:prSet presAssocID="{7FB2AE8D-E6AE-48F4-84F5-2502AA5384A9}" presName="sibTrans" presStyleCnt="0"/>
      <dgm:spPr/>
    </dgm:pt>
    <dgm:pt modelId="{C3BB8950-499B-4646-B5A2-036FF746CA2A}" type="pres">
      <dgm:prSet presAssocID="{BC9D453D-1BE0-4E09-AE10-869FD494C900}" presName="node" presStyleLbl="node1" presStyleIdx="3" presStyleCnt="5" custLinFactNeighborX="68114" custLinFactNeighborY="-11509">
        <dgm:presLayoutVars>
          <dgm:bulletEnabled val="1"/>
        </dgm:presLayoutVars>
      </dgm:prSet>
      <dgm:spPr/>
    </dgm:pt>
    <dgm:pt modelId="{6FBE4243-5EE4-4DE0-8D4B-F668D924D889}" type="pres">
      <dgm:prSet presAssocID="{5FD0779B-3008-41F4-8655-F7F0555CEF1F}" presName="sibTrans" presStyleCnt="0"/>
      <dgm:spPr/>
    </dgm:pt>
    <dgm:pt modelId="{1B2D69E7-A3E2-4798-ABCC-4E93273829AE}" type="pres">
      <dgm:prSet presAssocID="{47DC09C3-4622-4F01-822B-16614413A1C1}" presName="node" presStyleLbl="node1" presStyleIdx="4" presStyleCnt="5" custLinFactY="-17708" custLinFactNeighborX="-57441" custLinFactNeighborY="-100000">
        <dgm:presLayoutVars>
          <dgm:bulletEnabled val="1"/>
        </dgm:presLayoutVars>
      </dgm:prSet>
      <dgm:spPr/>
    </dgm:pt>
  </dgm:ptLst>
  <dgm:cxnLst>
    <dgm:cxn modelId="{9073AC19-94C2-4656-B265-139BDD2728F0}" type="presOf" srcId="{CDDE36AD-4A38-4A78-849B-678EA0A953F7}" destId="{3BE6429A-D961-4F12-9275-2B2326C2D2CF}" srcOrd="0" destOrd="0" presId="urn:microsoft.com/office/officeart/2005/8/layout/default"/>
    <dgm:cxn modelId="{963EC92D-4F48-4F13-A81F-8AF2DBC4ADB7}" srcId="{CDDE36AD-4A38-4A78-849B-678EA0A953F7}" destId="{47DC09C3-4622-4F01-822B-16614413A1C1}" srcOrd="4" destOrd="0" parTransId="{B044BBB3-AFB7-4214-879E-ABCFA003A3A2}" sibTransId="{F8FC3AF1-0207-40EE-A3D4-98A756DECE15}"/>
    <dgm:cxn modelId="{AE236540-39D2-4550-B756-E0FE8495FB52}" type="presOf" srcId="{47DC09C3-4622-4F01-822B-16614413A1C1}" destId="{1B2D69E7-A3E2-4798-ABCC-4E93273829AE}" srcOrd="0" destOrd="0" presId="urn:microsoft.com/office/officeart/2005/8/layout/default"/>
    <dgm:cxn modelId="{0AD69942-3799-4AED-9CE2-D1881113B793}" type="presOf" srcId="{868181B3-E08B-4313-8D3D-46A8A4F409E7}" destId="{B8DE1107-4EEA-4DF2-8F67-94A124F22C12}" srcOrd="0" destOrd="0" presId="urn:microsoft.com/office/officeart/2005/8/layout/default"/>
    <dgm:cxn modelId="{E234A466-B10B-4A18-9891-5A7ADFA1C349}" type="presOf" srcId="{BC9D453D-1BE0-4E09-AE10-869FD494C900}" destId="{C3BB8950-499B-4646-B5A2-036FF746CA2A}" srcOrd="0" destOrd="0" presId="urn:microsoft.com/office/officeart/2005/8/layout/default"/>
    <dgm:cxn modelId="{3C70B266-129D-438C-9E2D-D5F11CF1E83C}" srcId="{CDDE36AD-4A38-4A78-849B-678EA0A953F7}" destId="{AF289962-4160-4AE3-A3F8-36D84F84A56D}" srcOrd="2" destOrd="0" parTransId="{D2DBF13D-6840-49F8-B782-F6DE595149EB}" sibTransId="{7FB2AE8D-E6AE-48F4-84F5-2502AA5384A9}"/>
    <dgm:cxn modelId="{4EB229A2-E7D1-421D-9684-605DC5AD017D}" type="presOf" srcId="{AF289962-4160-4AE3-A3F8-36D84F84A56D}" destId="{117E812E-24AB-49F3-9A2E-C617D4B21911}" srcOrd="0" destOrd="0" presId="urn:microsoft.com/office/officeart/2005/8/layout/default"/>
    <dgm:cxn modelId="{BF7292B1-F2AF-47F0-8D2A-DEF82525AA32}" type="presOf" srcId="{B0D7C92B-BD25-4451-8EDF-D41A36708A73}" destId="{56FB5180-8F73-48D4-BC14-D26BC09B4D61}" srcOrd="0" destOrd="0" presId="urn:microsoft.com/office/officeart/2005/8/layout/default"/>
    <dgm:cxn modelId="{02EF91BF-86C7-4CF1-BFC4-3AC07381E19E}" srcId="{CDDE36AD-4A38-4A78-849B-678EA0A953F7}" destId="{B0D7C92B-BD25-4451-8EDF-D41A36708A73}" srcOrd="1" destOrd="0" parTransId="{24A044D2-1221-4BB4-A396-B10489A4387E}" sibTransId="{BC8B2B3A-1E64-4CEF-8AB3-CDD1BE83E2C5}"/>
    <dgm:cxn modelId="{043DE5CA-7D6C-4F98-9319-357445706FDD}" srcId="{CDDE36AD-4A38-4A78-849B-678EA0A953F7}" destId="{BC9D453D-1BE0-4E09-AE10-869FD494C900}" srcOrd="3" destOrd="0" parTransId="{F4D7F99F-D231-4C68-B8AE-6384FD8A84BE}" sibTransId="{5FD0779B-3008-41F4-8655-F7F0555CEF1F}"/>
    <dgm:cxn modelId="{3C8DB0FC-7AC3-4033-AB57-7F602B3BB9B0}" srcId="{CDDE36AD-4A38-4A78-849B-678EA0A953F7}" destId="{868181B3-E08B-4313-8D3D-46A8A4F409E7}" srcOrd="0" destOrd="0" parTransId="{76290AA4-C158-4577-9054-10ABE0F5B1CD}" sibTransId="{1339D808-F44A-4678-BED0-A0488FC83CFE}"/>
    <dgm:cxn modelId="{48D1ADFB-008F-4B44-9F3A-51A668D5F025}" type="presParOf" srcId="{3BE6429A-D961-4F12-9275-2B2326C2D2CF}" destId="{B8DE1107-4EEA-4DF2-8F67-94A124F22C12}" srcOrd="0" destOrd="0" presId="urn:microsoft.com/office/officeart/2005/8/layout/default"/>
    <dgm:cxn modelId="{30ED0255-AAF2-4B57-B2F3-11E1A999171F}" type="presParOf" srcId="{3BE6429A-D961-4F12-9275-2B2326C2D2CF}" destId="{DD7AA48E-C728-4624-B9AC-ED7C15B9FEA4}" srcOrd="1" destOrd="0" presId="urn:microsoft.com/office/officeart/2005/8/layout/default"/>
    <dgm:cxn modelId="{465D6301-23E5-458A-A70D-0DE064A59FD8}" type="presParOf" srcId="{3BE6429A-D961-4F12-9275-2B2326C2D2CF}" destId="{56FB5180-8F73-48D4-BC14-D26BC09B4D61}" srcOrd="2" destOrd="0" presId="urn:microsoft.com/office/officeart/2005/8/layout/default"/>
    <dgm:cxn modelId="{D4657E75-B5E8-49B6-937E-4A34FFACF966}" type="presParOf" srcId="{3BE6429A-D961-4F12-9275-2B2326C2D2CF}" destId="{2E7CA24D-850E-4754-AEB4-6FBF8DAC130D}" srcOrd="3" destOrd="0" presId="urn:microsoft.com/office/officeart/2005/8/layout/default"/>
    <dgm:cxn modelId="{1FFB1835-8C01-4313-8BB8-6A6108CD9107}" type="presParOf" srcId="{3BE6429A-D961-4F12-9275-2B2326C2D2CF}" destId="{117E812E-24AB-49F3-9A2E-C617D4B21911}" srcOrd="4" destOrd="0" presId="urn:microsoft.com/office/officeart/2005/8/layout/default"/>
    <dgm:cxn modelId="{6C6F6C9D-3C68-4365-836B-63CA27E2E749}" type="presParOf" srcId="{3BE6429A-D961-4F12-9275-2B2326C2D2CF}" destId="{8DF7B6B2-E3BD-418E-A262-323283DC8613}" srcOrd="5" destOrd="0" presId="urn:microsoft.com/office/officeart/2005/8/layout/default"/>
    <dgm:cxn modelId="{1DE37264-E1B8-490F-B35C-327BE74D5555}" type="presParOf" srcId="{3BE6429A-D961-4F12-9275-2B2326C2D2CF}" destId="{C3BB8950-499B-4646-B5A2-036FF746CA2A}" srcOrd="6" destOrd="0" presId="urn:microsoft.com/office/officeart/2005/8/layout/default"/>
    <dgm:cxn modelId="{8FC765E2-F676-433C-8E7E-CAA8709A10C6}" type="presParOf" srcId="{3BE6429A-D961-4F12-9275-2B2326C2D2CF}" destId="{6FBE4243-5EE4-4DE0-8D4B-F668D924D889}" srcOrd="7" destOrd="0" presId="urn:microsoft.com/office/officeart/2005/8/layout/default"/>
    <dgm:cxn modelId="{C85B043A-EC04-4EA7-96C2-51F2EC786882}" type="presParOf" srcId="{3BE6429A-D961-4F12-9275-2B2326C2D2CF}" destId="{1B2D69E7-A3E2-4798-ABCC-4E93273829A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A530E2-2FF7-4C20-B7F3-AC28F781D1B3}" type="doc">
      <dgm:prSet loTypeId="urn:microsoft.com/office/officeart/2009/3/layout/HorizontalOrganizationChart" loCatId="hierarchy" qsTypeId="urn:microsoft.com/office/officeart/2005/8/quickstyle/simple1" qsCatId="simple" csTypeId="urn:microsoft.com/office/officeart/2005/8/colors/colorful2" csCatId="colorful"/>
      <dgm:spPr/>
      <dgm:t>
        <a:bodyPr/>
        <a:lstStyle/>
        <a:p>
          <a:endParaRPr lang="en-US"/>
        </a:p>
      </dgm:t>
    </dgm:pt>
    <dgm:pt modelId="{441FFC75-B74A-48EB-9B1E-35A7477F9629}">
      <dgm:prSet/>
      <dgm:spPr/>
      <dgm:t>
        <a:bodyPr/>
        <a:lstStyle/>
        <a:p>
          <a:r>
            <a:rPr lang="en-GB"/>
            <a:t>Gathering family information and construction of the genogram should be part  of a general process of joining assessing  and helping a family.</a:t>
          </a:r>
          <a:endParaRPr lang="en-US"/>
        </a:p>
      </dgm:t>
    </dgm:pt>
    <dgm:pt modelId="{9D5080A0-AC46-4DAF-BD8A-8692F41900B8}" type="parTrans" cxnId="{CB93AC7E-932A-412B-B7EE-171EACFB663B}">
      <dgm:prSet/>
      <dgm:spPr/>
      <dgm:t>
        <a:bodyPr/>
        <a:lstStyle/>
        <a:p>
          <a:endParaRPr lang="en-US"/>
        </a:p>
      </dgm:t>
    </dgm:pt>
    <dgm:pt modelId="{6DB130EE-2761-4773-8952-FDC8EEBEB0DB}" type="sibTrans" cxnId="{CB93AC7E-932A-412B-B7EE-171EACFB663B}">
      <dgm:prSet/>
      <dgm:spPr/>
      <dgm:t>
        <a:bodyPr/>
        <a:lstStyle/>
        <a:p>
          <a:endParaRPr lang="en-US"/>
        </a:p>
      </dgm:t>
    </dgm:pt>
    <dgm:pt modelId="{C44CA755-BF60-4DA8-B6A0-3A2E3D375143}">
      <dgm:prSet/>
      <dgm:spPr/>
      <dgm:t>
        <a:bodyPr/>
        <a:lstStyle/>
        <a:p>
          <a:r>
            <a:rPr lang="en-GB"/>
            <a:t>Interviewing – family approach </a:t>
          </a:r>
          <a:endParaRPr lang="en-US"/>
        </a:p>
      </dgm:t>
    </dgm:pt>
    <dgm:pt modelId="{5048A2C4-FB43-4AE9-969F-18A739790739}" type="parTrans" cxnId="{5608C509-638A-4F2D-BEF6-184E900483B6}">
      <dgm:prSet/>
      <dgm:spPr/>
      <dgm:t>
        <a:bodyPr/>
        <a:lstStyle/>
        <a:p>
          <a:endParaRPr lang="en-US"/>
        </a:p>
      </dgm:t>
    </dgm:pt>
    <dgm:pt modelId="{86E296AC-0608-47DC-BCBC-1DC089F0F37F}" type="sibTrans" cxnId="{5608C509-638A-4F2D-BEF6-184E900483B6}">
      <dgm:prSet/>
      <dgm:spPr/>
      <dgm:t>
        <a:bodyPr/>
        <a:lstStyle/>
        <a:p>
          <a:endParaRPr lang="en-US"/>
        </a:p>
      </dgm:t>
    </dgm:pt>
    <dgm:pt modelId="{53313FA4-098E-4A70-8F30-125EDABFB109}">
      <dgm:prSet/>
      <dgm:spPr/>
      <dgm:t>
        <a:bodyPr/>
        <a:lstStyle/>
        <a:p>
          <a:r>
            <a:rPr lang="en-GB"/>
            <a:t>Information gathered should be done with purpose and this needs to be explained to the family and with respect.</a:t>
          </a:r>
          <a:endParaRPr lang="en-US"/>
        </a:p>
      </dgm:t>
    </dgm:pt>
    <dgm:pt modelId="{B3640C3E-01B7-47C5-B8FC-2ED829AB1F56}" type="parTrans" cxnId="{1EDAF19D-BFA6-49D7-9035-A38F39BE3DAC}">
      <dgm:prSet/>
      <dgm:spPr/>
      <dgm:t>
        <a:bodyPr/>
        <a:lstStyle/>
        <a:p>
          <a:endParaRPr lang="en-US"/>
        </a:p>
      </dgm:t>
    </dgm:pt>
    <dgm:pt modelId="{72ACCB43-79A4-4338-BF9B-191E848A5F7F}" type="sibTrans" cxnId="{1EDAF19D-BFA6-49D7-9035-A38F39BE3DAC}">
      <dgm:prSet/>
      <dgm:spPr/>
      <dgm:t>
        <a:bodyPr/>
        <a:lstStyle/>
        <a:p>
          <a:endParaRPr lang="en-US"/>
        </a:p>
      </dgm:t>
    </dgm:pt>
    <dgm:pt modelId="{E02B65DB-94AD-4160-AF0C-0912B02F963E}">
      <dgm:prSet/>
      <dgm:spPr/>
      <dgm:t>
        <a:bodyPr/>
        <a:lstStyle/>
        <a:p>
          <a:r>
            <a:rPr lang="en-GB"/>
            <a:t>What is the practitioner emotional posture? In context of social care </a:t>
          </a:r>
          <a:endParaRPr lang="en-US"/>
        </a:p>
      </dgm:t>
    </dgm:pt>
    <dgm:pt modelId="{2D7B9D65-7B47-4073-8F40-E65F1740ADE5}" type="parTrans" cxnId="{01B2BCD7-B070-4BD4-9967-8E382BDEA0B3}">
      <dgm:prSet/>
      <dgm:spPr/>
      <dgm:t>
        <a:bodyPr/>
        <a:lstStyle/>
        <a:p>
          <a:endParaRPr lang="en-US"/>
        </a:p>
      </dgm:t>
    </dgm:pt>
    <dgm:pt modelId="{4190CE19-EC77-45FE-9648-D2E880A3BEF8}" type="sibTrans" cxnId="{01B2BCD7-B070-4BD4-9967-8E382BDEA0B3}">
      <dgm:prSet/>
      <dgm:spPr/>
      <dgm:t>
        <a:bodyPr/>
        <a:lstStyle/>
        <a:p>
          <a:endParaRPr lang="en-US"/>
        </a:p>
      </dgm:t>
    </dgm:pt>
    <dgm:pt modelId="{942F2FC9-805A-4ABA-AEE0-D2C02D120666}">
      <dgm:prSet/>
      <dgm:spPr/>
      <dgm:t>
        <a:bodyPr/>
        <a:lstStyle/>
        <a:p>
          <a:r>
            <a:rPr lang="en-GB"/>
            <a:t>The genograms tell the family story ( ies) – what is the story ( ies) they are choosing to share .</a:t>
          </a:r>
          <a:endParaRPr lang="en-US"/>
        </a:p>
      </dgm:t>
    </dgm:pt>
    <dgm:pt modelId="{001CC1D6-0D63-4E21-86A9-5E6301C6C31A}" type="parTrans" cxnId="{1E6AAADC-062D-4943-BEAC-D8B5032B32D2}">
      <dgm:prSet/>
      <dgm:spPr/>
      <dgm:t>
        <a:bodyPr/>
        <a:lstStyle/>
        <a:p>
          <a:endParaRPr lang="en-US"/>
        </a:p>
      </dgm:t>
    </dgm:pt>
    <dgm:pt modelId="{A887EEAF-918A-40AE-A881-D6553DB90F04}" type="sibTrans" cxnId="{1E6AAADC-062D-4943-BEAC-D8B5032B32D2}">
      <dgm:prSet/>
      <dgm:spPr/>
      <dgm:t>
        <a:bodyPr/>
        <a:lstStyle/>
        <a:p>
          <a:endParaRPr lang="en-US"/>
        </a:p>
      </dgm:t>
    </dgm:pt>
    <dgm:pt modelId="{FC1A8621-ADC3-4735-A3B1-55B63C5EDFDD}">
      <dgm:prSet/>
      <dgm:spPr/>
      <dgm:t>
        <a:bodyPr/>
        <a:lstStyle/>
        <a:p>
          <a:r>
            <a:rPr lang="en-GB"/>
            <a:t>What relationship do you have with the family?</a:t>
          </a:r>
          <a:endParaRPr lang="en-US"/>
        </a:p>
      </dgm:t>
    </dgm:pt>
    <dgm:pt modelId="{B6561803-5B7E-4542-AFAF-61149C5E3440}" type="parTrans" cxnId="{33B5FC01-D1D1-4575-8440-CCE1E461EDD0}">
      <dgm:prSet/>
      <dgm:spPr/>
      <dgm:t>
        <a:bodyPr/>
        <a:lstStyle/>
        <a:p>
          <a:endParaRPr lang="en-US"/>
        </a:p>
      </dgm:t>
    </dgm:pt>
    <dgm:pt modelId="{E10C4D93-1EE2-4279-B703-C0F6FF8B2126}" type="sibTrans" cxnId="{33B5FC01-D1D1-4575-8440-CCE1E461EDD0}">
      <dgm:prSet/>
      <dgm:spPr/>
      <dgm:t>
        <a:bodyPr/>
        <a:lstStyle/>
        <a:p>
          <a:endParaRPr lang="en-US"/>
        </a:p>
      </dgm:t>
    </dgm:pt>
    <dgm:pt modelId="{4C34C296-E244-4185-992F-F3E707001475}">
      <dgm:prSet/>
      <dgm:spPr/>
      <dgm:t>
        <a:bodyPr/>
        <a:lstStyle/>
        <a:p>
          <a:r>
            <a:rPr lang="en-GB"/>
            <a:t>When is the right time to do a genogram</a:t>
          </a:r>
          <a:endParaRPr lang="en-US"/>
        </a:p>
      </dgm:t>
    </dgm:pt>
    <dgm:pt modelId="{FFE595F8-5704-4D29-8A59-B1340263DCE6}" type="parTrans" cxnId="{8272738A-28BD-48C7-8ED3-D1E00CC586C6}">
      <dgm:prSet/>
      <dgm:spPr/>
      <dgm:t>
        <a:bodyPr/>
        <a:lstStyle/>
        <a:p>
          <a:endParaRPr lang="en-US"/>
        </a:p>
      </dgm:t>
    </dgm:pt>
    <dgm:pt modelId="{F347CD37-9C6F-4BD4-A380-32522C0997A0}" type="sibTrans" cxnId="{8272738A-28BD-48C7-8ED3-D1E00CC586C6}">
      <dgm:prSet/>
      <dgm:spPr/>
      <dgm:t>
        <a:bodyPr/>
        <a:lstStyle/>
        <a:p>
          <a:endParaRPr lang="en-US"/>
        </a:p>
      </dgm:t>
    </dgm:pt>
    <dgm:pt modelId="{CA132B6F-D3BC-46A9-AD2B-7E5142821619}">
      <dgm:prSet/>
      <dgm:spPr/>
      <dgm:t>
        <a:bodyPr/>
        <a:lstStyle/>
        <a:p>
          <a:r>
            <a:rPr lang="en-GB"/>
            <a:t>How do I ask questions and what questions?</a:t>
          </a:r>
          <a:endParaRPr lang="en-US"/>
        </a:p>
      </dgm:t>
    </dgm:pt>
    <dgm:pt modelId="{3C88449B-A468-4BF6-9C75-B8C875D7EEF9}" type="parTrans" cxnId="{AB75CFF6-D38F-4782-A832-50D3F2B02DBB}">
      <dgm:prSet/>
      <dgm:spPr/>
      <dgm:t>
        <a:bodyPr/>
        <a:lstStyle/>
        <a:p>
          <a:endParaRPr lang="en-US"/>
        </a:p>
      </dgm:t>
    </dgm:pt>
    <dgm:pt modelId="{53E20C3E-797B-4AD0-9D16-10975DB0F49B}" type="sibTrans" cxnId="{AB75CFF6-D38F-4782-A832-50D3F2B02DBB}">
      <dgm:prSet/>
      <dgm:spPr/>
      <dgm:t>
        <a:bodyPr/>
        <a:lstStyle/>
        <a:p>
          <a:endParaRPr lang="en-US"/>
        </a:p>
      </dgm:t>
    </dgm:pt>
    <dgm:pt modelId="{C119AD98-61C9-427E-A5FD-3AA3ACACB32A}" type="pres">
      <dgm:prSet presAssocID="{4EA530E2-2FF7-4C20-B7F3-AC28F781D1B3}" presName="hierChild1" presStyleCnt="0">
        <dgm:presLayoutVars>
          <dgm:orgChart val="1"/>
          <dgm:chPref val="1"/>
          <dgm:dir/>
          <dgm:animOne val="branch"/>
          <dgm:animLvl val="lvl"/>
          <dgm:resizeHandles/>
        </dgm:presLayoutVars>
      </dgm:prSet>
      <dgm:spPr/>
    </dgm:pt>
    <dgm:pt modelId="{62A240D0-A4B4-4B09-A55F-EF08ED3E813E}" type="pres">
      <dgm:prSet presAssocID="{441FFC75-B74A-48EB-9B1E-35A7477F9629}" presName="hierRoot1" presStyleCnt="0">
        <dgm:presLayoutVars>
          <dgm:hierBranch val="init"/>
        </dgm:presLayoutVars>
      </dgm:prSet>
      <dgm:spPr/>
    </dgm:pt>
    <dgm:pt modelId="{A9FBD1E4-9A59-46C7-A183-627E07ACAEBE}" type="pres">
      <dgm:prSet presAssocID="{441FFC75-B74A-48EB-9B1E-35A7477F9629}" presName="rootComposite1" presStyleCnt="0"/>
      <dgm:spPr/>
    </dgm:pt>
    <dgm:pt modelId="{F3874A5A-8A90-457D-9190-CDD79DED1841}" type="pres">
      <dgm:prSet presAssocID="{441FFC75-B74A-48EB-9B1E-35A7477F9629}" presName="rootText1" presStyleLbl="node0" presStyleIdx="0" presStyleCnt="4">
        <dgm:presLayoutVars>
          <dgm:chPref val="3"/>
        </dgm:presLayoutVars>
      </dgm:prSet>
      <dgm:spPr/>
    </dgm:pt>
    <dgm:pt modelId="{6C7C4B84-8EFC-47DA-B677-E5C2600FCEC4}" type="pres">
      <dgm:prSet presAssocID="{441FFC75-B74A-48EB-9B1E-35A7477F9629}" presName="rootConnector1" presStyleLbl="node1" presStyleIdx="0" presStyleCnt="0"/>
      <dgm:spPr/>
    </dgm:pt>
    <dgm:pt modelId="{2100C8E9-FDA3-4A61-8CF1-5F94EC213A18}" type="pres">
      <dgm:prSet presAssocID="{441FFC75-B74A-48EB-9B1E-35A7477F9629}" presName="hierChild2" presStyleCnt="0"/>
      <dgm:spPr/>
    </dgm:pt>
    <dgm:pt modelId="{E423D68A-0DA2-49F9-A3FC-36DD176DE5B5}" type="pres">
      <dgm:prSet presAssocID="{441FFC75-B74A-48EB-9B1E-35A7477F9629}" presName="hierChild3" presStyleCnt="0"/>
      <dgm:spPr/>
    </dgm:pt>
    <dgm:pt modelId="{6AE65C61-E011-48FF-954C-98A5D10034DA}" type="pres">
      <dgm:prSet presAssocID="{C44CA755-BF60-4DA8-B6A0-3A2E3D375143}" presName="hierRoot1" presStyleCnt="0">
        <dgm:presLayoutVars>
          <dgm:hierBranch val="init"/>
        </dgm:presLayoutVars>
      </dgm:prSet>
      <dgm:spPr/>
    </dgm:pt>
    <dgm:pt modelId="{6F18A2F6-9E49-4660-85B0-11EF15580F31}" type="pres">
      <dgm:prSet presAssocID="{C44CA755-BF60-4DA8-B6A0-3A2E3D375143}" presName="rootComposite1" presStyleCnt="0"/>
      <dgm:spPr/>
    </dgm:pt>
    <dgm:pt modelId="{32538389-9EAC-431E-9F6E-09834D736BA3}" type="pres">
      <dgm:prSet presAssocID="{C44CA755-BF60-4DA8-B6A0-3A2E3D375143}" presName="rootText1" presStyleLbl="node0" presStyleIdx="1" presStyleCnt="4">
        <dgm:presLayoutVars>
          <dgm:chPref val="3"/>
        </dgm:presLayoutVars>
      </dgm:prSet>
      <dgm:spPr/>
    </dgm:pt>
    <dgm:pt modelId="{0355F1D2-091B-4FF2-8634-95164E6ED11B}" type="pres">
      <dgm:prSet presAssocID="{C44CA755-BF60-4DA8-B6A0-3A2E3D375143}" presName="rootConnector1" presStyleLbl="node1" presStyleIdx="0" presStyleCnt="0"/>
      <dgm:spPr/>
    </dgm:pt>
    <dgm:pt modelId="{8C94840D-19EF-4068-9025-8006BC298C14}" type="pres">
      <dgm:prSet presAssocID="{C44CA755-BF60-4DA8-B6A0-3A2E3D375143}" presName="hierChild2" presStyleCnt="0"/>
      <dgm:spPr/>
    </dgm:pt>
    <dgm:pt modelId="{5BEA9578-FC12-4F17-A9BD-923803133E90}" type="pres">
      <dgm:prSet presAssocID="{C44CA755-BF60-4DA8-B6A0-3A2E3D375143}" presName="hierChild3" presStyleCnt="0"/>
      <dgm:spPr/>
    </dgm:pt>
    <dgm:pt modelId="{9078CC84-5455-42EF-B332-8827D6E4A729}" type="pres">
      <dgm:prSet presAssocID="{53313FA4-098E-4A70-8F30-125EDABFB109}" presName="hierRoot1" presStyleCnt="0">
        <dgm:presLayoutVars>
          <dgm:hierBranch val="init"/>
        </dgm:presLayoutVars>
      </dgm:prSet>
      <dgm:spPr/>
    </dgm:pt>
    <dgm:pt modelId="{ED2843CB-C0BF-42DE-9912-E13524A80523}" type="pres">
      <dgm:prSet presAssocID="{53313FA4-098E-4A70-8F30-125EDABFB109}" presName="rootComposite1" presStyleCnt="0"/>
      <dgm:spPr/>
    </dgm:pt>
    <dgm:pt modelId="{5B431875-5B21-4D41-9C1D-D24B10B1AAF0}" type="pres">
      <dgm:prSet presAssocID="{53313FA4-098E-4A70-8F30-125EDABFB109}" presName="rootText1" presStyleLbl="node0" presStyleIdx="2" presStyleCnt="4">
        <dgm:presLayoutVars>
          <dgm:chPref val="3"/>
        </dgm:presLayoutVars>
      </dgm:prSet>
      <dgm:spPr/>
    </dgm:pt>
    <dgm:pt modelId="{811C6073-2EDE-4B8F-9022-F6325E559C3E}" type="pres">
      <dgm:prSet presAssocID="{53313FA4-098E-4A70-8F30-125EDABFB109}" presName="rootConnector1" presStyleLbl="node1" presStyleIdx="0" presStyleCnt="0"/>
      <dgm:spPr/>
    </dgm:pt>
    <dgm:pt modelId="{C591CFBA-BE9E-42EB-83C6-4DC3E3EED605}" type="pres">
      <dgm:prSet presAssocID="{53313FA4-098E-4A70-8F30-125EDABFB109}" presName="hierChild2" presStyleCnt="0"/>
      <dgm:spPr/>
    </dgm:pt>
    <dgm:pt modelId="{4F5D0E3B-0BB4-44E6-B4F5-0F8877137750}" type="pres">
      <dgm:prSet presAssocID="{53313FA4-098E-4A70-8F30-125EDABFB109}" presName="hierChild3" presStyleCnt="0"/>
      <dgm:spPr/>
    </dgm:pt>
    <dgm:pt modelId="{638882B9-18C0-488D-B07E-E8238B66BE71}" type="pres">
      <dgm:prSet presAssocID="{E02B65DB-94AD-4160-AF0C-0912B02F963E}" presName="hierRoot1" presStyleCnt="0">
        <dgm:presLayoutVars>
          <dgm:hierBranch val="init"/>
        </dgm:presLayoutVars>
      </dgm:prSet>
      <dgm:spPr/>
    </dgm:pt>
    <dgm:pt modelId="{B472AD6D-6163-45B6-B4E4-C11EDD720AB7}" type="pres">
      <dgm:prSet presAssocID="{E02B65DB-94AD-4160-AF0C-0912B02F963E}" presName="rootComposite1" presStyleCnt="0"/>
      <dgm:spPr/>
    </dgm:pt>
    <dgm:pt modelId="{CDB7E40C-16CD-4816-AA6F-0EF558A4E15F}" type="pres">
      <dgm:prSet presAssocID="{E02B65DB-94AD-4160-AF0C-0912B02F963E}" presName="rootText1" presStyleLbl="node0" presStyleIdx="3" presStyleCnt="4">
        <dgm:presLayoutVars>
          <dgm:chPref val="3"/>
        </dgm:presLayoutVars>
      </dgm:prSet>
      <dgm:spPr/>
    </dgm:pt>
    <dgm:pt modelId="{FDDBF68B-0B59-466C-8616-E235D78B44A1}" type="pres">
      <dgm:prSet presAssocID="{E02B65DB-94AD-4160-AF0C-0912B02F963E}" presName="rootConnector1" presStyleLbl="node1" presStyleIdx="0" presStyleCnt="0"/>
      <dgm:spPr/>
    </dgm:pt>
    <dgm:pt modelId="{1E630438-F82D-4994-BF75-E27E2C547C59}" type="pres">
      <dgm:prSet presAssocID="{E02B65DB-94AD-4160-AF0C-0912B02F963E}" presName="hierChild2" presStyleCnt="0"/>
      <dgm:spPr/>
    </dgm:pt>
    <dgm:pt modelId="{67BFE5F7-4323-48A7-852F-2979130B7648}" type="pres">
      <dgm:prSet presAssocID="{001CC1D6-0D63-4E21-86A9-5E6301C6C31A}" presName="Name64" presStyleLbl="parChTrans1D2" presStyleIdx="0" presStyleCnt="4"/>
      <dgm:spPr/>
    </dgm:pt>
    <dgm:pt modelId="{05D50454-0D5B-4202-AF6D-24536FB0CD4E}" type="pres">
      <dgm:prSet presAssocID="{942F2FC9-805A-4ABA-AEE0-D2C02D120666}" presName="hierRoot2" presStyleCnt="0">
        <dgm:presLayoutVars>
          <dgm:hierBranch val="init"/>
        </dgm:presLayoutVars>
      </dgm:prSet>
      <dgm:spPr/>
    </dgm:pt>
    <dgm:pt modelId="{A1D513E5-BAE3-42B3-8F65-F382E73D49F6}" type="pres">
      <dgm:prSet presAssocID="{942F2FC9-805A-4ABA-AEE0-D2C02D120666}" presName="rootComposite" presStyleCnt="0"/>
      <dgm:spPr/>
    </dgm:pt>
    <dgm:pt modelId="{E5E1CE83-CD00-4926-B9BF-32010FD79364}" type="pres">
      <dgm:prSet presAssocID="{942F2FC9-805A-4ABA-AEE0-D2C02D120666}" presName="rootText" presStyleLbl="node2" presStyleIdx="0" presStyleCnt="4">
        <dgm:presLayoutVars>
          <dgm:chPref val="3"/>
        </dgm:presLayoutVars>
      </dgm:prSet>
      <dgm:spPr/>
    </dgm:pt>
    <dgm:pt modelId="{80590623-55B2-49F7-8107-8DFD2EE7CB26}" type="pres">
      <dgm:prSet presAssocID="{942F2FC9-805A-4ABA-AEE0-D2C02D120666}" presName="rootConnector" presStyleLbl="node2" presStyleIdx="0" presStyleCnt="4"/>
      <dgm:spPr/>
    </dgm:pt>
    <dgm:pt modelId="{DF57CD88-CD60-4B63-A1F3-D8B8B8522CE7}" type="pres">
      <dgm:prSet presAssocID="{942F2FC9-805A-4ABA-AEE0-D2C02D120666}" presName="hierChild4" presStyleCnt="0"/>
      <dgm:spPr/>
    </dgm:pt>
    <dgm:pt modelId="{963ECC7D-D831-4C9E-9731-D7FE4C9CF4DC}" type="pres">
      <dgm:prSet presAssocID="{942F2FC9-805A-4ABA-AEE0-D2C02D120666}" presName="hierChild5" presStyleCnt="0"/>
      <dgm:spPr/>
    </dgm:pt>
    <dgm:pt modelId="{92DF47C2-E9B3-47FB-B7C9-C8246D66F445}" type="pres">
      <dgm:prSet presAssocID="{B6561803-5B7E-4542-AFAF-61149C5E3440}" presName="Name64" presStyleLbl="parChTrans1D2" presStyleIdx="1" presStyleCnt="4"/>
      <dgm:spPr/>
    </dgm:pt>
    <dgm:pt modelId="{F866C7E0-019F-46A3-A96D-524B1E245B8C}" type="pres">
      <dgm:prSet presAssocID="{FC1A8621-ADC3-4735-A3B1-55B63C5EDFDD}" presName="hierRoot2" presStyleCnt="0">
        <dgm:presLayoutVars>
          <dgm:hierBranch val="init"/>
        </dgm:presLayoutVars>
      </dgm:prSet>
      <dgm:spPr/>
    </dgm:pt>
    <dgm:pt modelId="{73C581CE-E3B6-453B-8476-0B765974529F}" type="pres">
      <dgm:prSet presAssocID="{FC1A8621-ADC3-4735-A3B1-55B63C5EDFDD}" presName="rootComposite" presStyleCnt="0"/>
      <dgm:spPr/>
    </dgm:pt>
    <dgm:pt modelId="{02B87F82-5164-47B3-A12E-FB08A63B1011}" type="pres">
      <dgm:prSet presAssocID="{FC1A8621-ADC3-4735-A3B1-55B63C5EDFDD}" presName="rootText" presStyleLbl="node2" presStyleIdx="1" presStyleCnt="4">
        <dgm:presLayoutVars>
          <dgm:chPref val="3"/>
        </dgm:presLayoutVars>
      </dgm:prSet>
      <dgm:spPr/>
    </dgm:pt>
    <dgm:pt modelId="{BF159257-CE24-4C41-8439-D2AE51941909}" type="pres">
      <dgm:prSet presAssocID="{FC1A8621-ADC3-4735-A3B1-55B63C5EDFDD}" presName="rootConnector" presStyleLbl="node2" presStyleIdx="1" presStyleCnt="4"/>
      <dgm:spPr/>
    </dgm:pt>
    <dgm:pt modelId="{9D0D7C6E-C31F-4432-8C91-F3621CBE7DA6}" type="pres">
      <dgm:prSet presAssocID="{FC1A8621-ADC3-4735-A3B1-55B63C5EDFDD}" presName="hierChild4" presStyleCnt="0"/>
      <dgm:spPr/>
    </dgm:pt>
    <dgm:pt modelId="{E31B5391-0DD6-4BAF-A4CF-436D43E5BDB6}" type="pres">
      <dgm:prSet presAssocID="{FC1A8621-ADC3-4735-A3B1-55B63C5EDFDD}" presName="hierChild5" presStyleCnt="0"/>
      <dgm:spPr/>
    </dgm:pt>
    <dgm:pt modelId="{CFD9F888-6DF2-4B9F-B8E1-38C83CD797D3}" type="pres">
      <dgm:prSet presAssocID="{FFE595F8-5704-4D29-8A59-B1340263DCE6}" presName="Name64" presStyleLbl="parChTrans1D2" presStyleIdx="2" presStyleCnt="4"/>
      <dgm:spPr/>
    </dgm:pt>
    <dgm:pt modelId="{AF8C27B5-A200-458E-BABE-93E41EE8D109}" type="pres">
      <dgm:prSet presAssocID="{4C34C296-E244-4185-992F-F3E707001475}" presName="hierRoot2" presStyleCnt="0">
        <dgm:presLayoutVars>
          <dgm:hierBranch val="init"/>
        </dgm:presLayoutVars>
      </dgm:prSet>
      <dgm:spPr/>
    </dgm:pt>
    <dgm:pt modelId="{A5DA447C-CB60-488E-B394-7655F197DEAA}" type="pres">
      <dgm:prSet presAssocID="{4C34C296-E244-4185-992F-F3E707001475}" presName="rootComposite" presStyleCnt="0"/>
      <dgm:spPr/>
    </dgm:pt>
    <dgm:pt modelId="{601BE591-81DC-42A8-B2D6-EAEEB19EE518}" type="pres">
      <dgm:prSet presAssocID="{4C34C296-E244-4185-992F-F3E707001475}" presName="rootText" presStyleLbl="node2" presStyleIdx="2" presStyleCnt="4">
        <dgm:presLayoutVars>
          <dgm:chPref val="3"/>
        </dgm:presLayoutVars>
      </dgm:prSet>
      <dgm:spPr/>
    </dgm:pt>
    <dgm:pt modelId="{E21E0ED7-63C7-43CE-8B6A-251FF34D5279}" type="pres">
      <dgm:prSet presAssocID="{4C34C296-E244-4185-992F-F3E707001475}" presName="rootConnector" presStyleLbl="node2" presStyleIdx="2" presStyleCnt="4"/>
      <dgm:spPr/>
    </dgm:pt>
    <dgm:pt modelId="{B876B603-F6A6-4672-B151-19C6A65641A8}" type="pres">
      <dgm:prSet presAssocID="{4C34C296-E244-4185-992F-F3E707001475}" presName="hierChild4" presStyleCnt="0"/>
      <dgm:spPr/>
    </dgm:pt>
    <dgm:pt modelId="{FB2C0B71-7553-43FD-980E-FB0C532C1002}" type="pres">
      <dgm:prSet presAssocID="{4C34C296-E244-4185-992F-F3E707001475}" presName="hierChild5" presStyleCnt="0"/>
      <dgm:spPr/>
    </dgm:pt>
    <dgm:pt modelId="{250B77A7-0CDE-402A-8534-8A5DAABC764E}" type="pres">
      <dgm:prSet presAssocID="{3C88449B-A468-4BF6-9C75-B8C875D7EEF9}" presName="Name64" presStyleLbl="parChTrans1D2" presStyleIdx="3" presStyleCnt="4"/>
      <dgm:spPr/>
    </dgm:pt>
    <dgm:pt modelId="{0FFF86D9-033A-4395-9F71-47F1E58A9A56}" type="pres">
      <dgm:prSet presAssocID="{CA132B6F-D3BC-46A9-AD2B-7E5142821619}" presName="hierRoot2" presStyleCnt="0">
        <dgm:presLayoutVars>
          <dgm:hierBranch val="init"/>
        </dgm:presLayoutVars>
      </dgm:prSet>
      <dgm:spPr/>
    </dgm:pt>
    <dgm:pt modelId="{7D44B7BB-8F44-4747-B5DD-8187D934A028}" type="pres">
      <dgm:prSet presAssocID="{CA132B6F-D3BC-46A9-AD2B-7E5142821619}" presName="rootComposite" presStyleCnt="0"/>
      <dgm:spPr/>
    </dgm:pt>
    <dgm:pt modelId="{6840CD67-0BEA-4A08-9E25-B490451B98E3}" type="pres">
      <dgm:prSet presAssocID="{CA132B6F-D3BC-46A9-AD2B-7E5142821619}" presName="rootText" presStyleLbl="node2" presStyleIdx="3" presStyleCnt="4">
        <dgm:presLayoutVars>
          <dgm:chPref val="3"/>
        </dgm:presLayoutVars>
      </dgm:prSet>
      <dgm:spPr/>
    </dgm:pt>
    <dgm:pt modelId="{5859C09C-D053-48B7-AE3B-5D15C5A0C6BF}" type="pres">
      <dgm:prSet presAssocID="{CA132B6F-D3BC-46A9-AD2B-7E5142821619}" presName="rootConnector" presStyleLbl="node2" presStyleIdx="3" presStyleCnt="4"/>
      <dgm:spPr/>
    </dgm:pt>
    <dgm:pt modelId="{EFDD86A6-9C29-40AD-81E3-2B99B575E585}" type="pres">
      <dgm:prSet presAssocID="{CA132B6F-D3BC-46A9-AD2B-7E5142821619}" presName="hierChild4" presStyleCnt="0"/>
      <dgm:spPr/>
    </dgm:pt>
    <dgm:pt modelId="{89954A99-C0C2-45ED-B55F-0671411A68E7}" type="pres">
      <dgm:prSet presAssocID="{CA132B6F-D3BC-46A9-AD2B-7E5142821619}" presName="hierChild5" presStyleCnt="0"/>
      <dgm:spPr/>
    </dgm:pt>
    <dgm:pt modelId="{A94BFA8B-E6C6-4A3F-9469-EC3A4747499D}" type="pres">
      <dgm:prSet presAssocID="{E02B65DB-94AD-4160-AF0C-0912B02F963E}" presName="hierChild3" presStyleCnt="0"/>
      <dgm:spPr/>
    </dgm:pt>
  </dgm:ptLst>
  <dgm:cxnLst>
    <dgm:cxn modelId="{33B5FC01-D1D1-4575-8440-CCE1E461EDD0}" srcId="{E02B65DB-94AD-4160-AF0C-0912B02F963E}" destId="{FC1A8621-ADC3-4735-A3B1-55B63C5EDFDD}" srcOrd="1" destOrd="0" parTransId="{B6561803-5B7E-4542-AFAF-61149C5E3440}" sibTransId="{E10C4D93-1EE2-4279-B703-C0F6FF8B2126}"/>
    <dgm:cxn modelId="{F639D105-00C0-4F0C-BA74-75FD9E654E38}" type="presOf" srcId="{942F2FC9-805A-4ABA-AEE0-D2C02D120666}" destId="{E5E1CE83-CD00-4926-B9BF-32010FD79364}" srcOrd="0" destOrd="0" presId="urn:microsoft.com/office/officeart/2009/3/layout/HorizontalOrganizationChart"/>
    <dgm:cxn modelId="{E3CC7709-E86E-4331-A86E-D5CC6673C7E2}" type="presOf" srcId="{3C88449B-A468-4BF6-9C75-B8C875D7EEF9}" destId="{250B77A7-0CDE-402A-8534-8A5DAABC764E}" srcOrd="0" destOrd="0" presId="urn:microsoft.com/office/officeart/2009/3/layout/HorizontalOrganizationChart"/>
    <dgm:cxn modelId="{5608C509-638A-4F2D-BEF6-184E900483B6}" srcId="{4EA530E2-2FF7-4C20-B7F3-AC28F781D1B3}" destId="{C44CA755-BF60-4DA8-B6A0-3A2E3D375143}" srcOrd="1" destOrd="0" parTransId="{5048A2C4-FB43-4AE9-969F-18A739790739}" sibTransId="{86E296AC-0608-47DC-BCBC-1DC089F0F37F}"/>
    <dgm:cxn modelId="{CB02D122-A0B9-488D-9B67-4E6B0360356C}" type="presOf" srcId="{FFE595F8-5704-4D29-8A59-B1340263DCE6}" destId="{CFD9F888-6DF2-4B9F-B8E1-38C83CD797D3}" srcOrd="0" destOrd="0" presId="urn:microsoft.com/office/officeart/2009/3/layout/HorizontalOrganizationChart"/>
    <dgm:cxn modelId="{88F5FE24-2B38-4BB8-B52A-437682587484}" type="presOf" srcId="{C44CA755-BF60-4DA8-B6A0-3A2E3D375143}" destId="{32538389-9EAC-431E-9F6E-09834D736BA3}" srcOrd="0" destOrd="0" presId="urn:microsoft.com/office/officeart/2009/3/layout/HorizontalOrganizationChart"/>
    <dgm:cxn modelId="{BE9AAD33-5386-4D52-B2DE-5DF9D57B475A}" type="presOf" srcId="{942F2FC9-805A-4ABA-AEE0-D2C02D120666}" destId="{80590623-55B2-49F7-8107-8DFD2EE7CB26}" srcOrd="1" destOrd="0" presId="urn:microsoft.com/office/officeart/2009/3/layout/HorizontalOrganizationChart"/>
    <dgm:cxn modelId="{4DD6C565-1670-452F-9B2C-2E76B7EC3741}" type="presOf" srcId="{4C34C296-E244-4185-992F-F3E707001475}" destId="{601BE591-81DC-42A8-B2D6-EAEEB19EE518}" srcOrd="0" destOrd="0" presId="urn:microsoft.com/office/officeart/2009/3/layout/HorizontalOrganizationChart"/>
    <dgm:cxn modelId="{F2C3A84A-162C-4E57-B12E-0AF818F43EC8}" type="presOf" srcId="{B6561803-5B7E-4542-AFAF-61149C5E3440}" destId="{92DF47C2-E9B3-47FB-B7C9-C8246D66F445}" srcOrd="0" destOrd="0" presId="urn:microsoft.com/office/officeart/2009/3/layout/HorizontalOrganizationChart"/>
    <dgm:cxn modelId="{D5F2844B-E409-4410-BB18-0B90FACDBAE4}" type="presOf" srcId="{53313FA4-098E-4A70-8F30-125EDABFB109}" destId="{811C6073-2EDE-4B8F-9022-F6325E559C3E}" srcOrd="1" destOrd="0" presId="urn:microsoft.com/office/officeart/2009/3/layout/HorizontalOrganizationChart"/>
    <dgm:cxn modelId="{F9FC8C4D-7050-40D5-A1A1-7445684663D6}" type="presOf" srcId="{E02B65DB-94AD-4160-AF0C-0912B02F963E}" destId="{CDB7E40C-16CD-4816-AA6F-0EF558A4E15F}" srcOrd="0" destOrd="0" presId="urn:microsoft.com/office/officeart/2009/3/layout/HorizontalOrganizationChart"/>
    <dgm:cxn modelId="{41270D4E-A4F7-4610-AC4A-086CDE04BBF5}" type="presOf" srcId="{C44CA755-BF60-4DA8-B6A0-3A2E3D375143}" destId="{0355F1D2-091B-4FF2-8634-95164E6ED11B}" srcOrd="1" destOrd="0" presId="urn:microsoft.com/office/officeart/2009/3/layout/HorizontalOrganizationChart"/>
    <dgm:cxn modelId="{77750F6E-8A5D-44A4-B0C3-F744CCFA04E1}" type="presOf" srcId="{441FFC75-B74A-48EB-9B1E-35A7477F9629}" destId="{F3874A5A-8A90-457D-9190-CDD79DED1841}" srcOrd="0" destOrd="0" presId="urn:microsoft.com/office/officeart/2009/3/layout/HorizontalOrganizationChart"/>
    <dgm:cxn modelId="{BBBF0E53-BD1D-479F-9B55-6F4BAD616069}" type="presOf" srcId="{CA132B6F-D3BC-46A9-AD2B-7E5142821619}" destId="{5859C09C-D053-48B7-AE3B-5D15C5A0C6BF}" srcOrd="1" destOrd="0" presId="urn:microsoft.com/office/officeart/2009/3/layout/HorizontalOrganizationChart"/>
    <dgm:cxn modelId="{CB93AC7E-932A-412B-B7EE-171EACFB663B}" srcId="{4EA530E2-2FF7-4C20-B7F3-AC28F781D1B3}" destId="{441FFC75-B74A-48EB-9B1E-35A7477F9629}" srcOrd="0" destOrd="0" parTransId="{9D5080A0-AC46-4DAF-BD8A-8692F41900B8}" sibTransId="{6DB130EE-2761-4773-8952-FDC8EEBEB0DB}"/>
    <dgm:cxn modelId="{9B55D887-0368-49CB-A517-26171A46CBFE}" type="presOf" srcId="{4C34C296-E244-4185-992F-F3E707001475}" destId="{E21E0ED7-63C7-43CE-8B6A-251FF34D5279}" srcOrd="1" destOrd="0" presId="urn:microsoft.com/office/officeart/2009/3/layout/HorizontalOrganizationChart"/>
    <dgm:cxn modelId="{8272738A-28BD-48C7-8ED3-D1E00CC586C6}" srcId="{E02B65DB-94AD-4160-AF0C-0912B02F963E}" destId="{4C34C296-E244-4185-992F-F3E707001475}" srcOrd="2" destOrd="0" parTransId="{FFE595F8-5704-4D29-8A59-B1340263DCE6}" sibTransId="{F347CD37-9C6F-4BD4-A380-32522C0997A0}"/>
    <dgm:cxn modelId="{1EDAF19D-BFA6-49D7-9035-A38F39BE3DAC}" srcId="{4EA530E2-2FF7-4C20-B7F3-AC28F781D1B3}" destId="{53313FA4-098E-4A70-8F30-125EDABFB109}" srcOrd="2" destOrd="0" parTransId="{B3640C3E-01B7-47C5-B8FC-2ED829AB1F56}" sibTransId="{72ACCB43-79A4-4338-BF9B-191E848A5F7F}"/>
    <dgm:cxn modelId="{B605699F-8678-4A3C-8758-E58428914622}" type="presOf" srcId="{001CC1D6-0D63-4E21-86A9-5E6301C6C31A}" destId="{67BFE5F7-4323-48A7-852F-2979130B7648}" srcOrd="0" destOrd="0" presId="urn:microsoft.com/office/officeart/2009/3/layout/HorizontalOrganizationChart"/>
    <dgm:cxn modelId="{F7616C9F-66D8-4A1F-9AC7-D9D205BF7DD1}" type="presOf" srcId="{CA132B6F-D3BC-46A9-AD2B-7E5142821619}" destId="{6840CD67-0BEA-4A08-9E25-B490451B98E3}" srcOrd="0" destOrd="0" presId="urn:microsoft.com/office/officeart/2009/3/layout/HorizontalOrganizationChart"/>
    <dgm:cxn modelId="{A641C5CD-6481-4D42-8897-D827DD5B3D6D}" type="presOf" srcId="{441FFC75-B74A-48EB-9B1E-35A7477F9629}" destId="{6C7C4B84-8EFC-47DA-B677-E5C2600FCEC4}" srcOrd="1" destOrd="0" presId="urn:microsoft.com/office/officeart/2009/3/layout/HorizontalOrganizationChart"/>
    <dgm:cxn modelId="{4F92A4CE-DDF3-41B0-864E-C2290803F873}" type="presOf" srcId="{4EA530E2-2FF7-4C20-B7F3-AC28F781D1B3}" destId="{C119AD98-61C9-427E-A5FD-3AA3ACACB32A}" srcOrd="0" destOrd="0" presId="urn:microsoft.com/office/officeart/2009/3/layout/HorizontalOrganizationChart"/>
    <dgm:cxn modelId="{8EDA56D5-D3C3-4A3D-A6DF-D3DA70321BB0}" type="presOf" srcId="{FC1A8621-ADC3-4735-A3B1-55B63C5EDFDD}" destId="{02B87F82-5164-47B3-A12E-FB08A63B1011}" srcOrd="0" destOrd="0" presId="urn:microsoft.com/office/officeart/2009/3/layout/HorizontalOrganizationChart"/>
    <dgm:cxn modelId="{01B2BCD7-B070-4BD4-9967-8E382BDEA0B3}" srcId="{4EA530E2-2FF7-4C20-B7F3-AC28F781D1B3}" destId="{E02B65DB-94AD-4160-AF0C-0912B02F963E}" srcOrd="3" destOrd="0" parTransId="{2D7B9D65-7B47-4073-8F40-E65F1740ADE5}" sibTransId="{4190CE19-EC77-45FE-9648-D2E880A3BEF8}"/>
    <dgm:cxn modelId="{8272BDDA-877E-4A85-AF50-C002FB3D0A42}" type="presOf" srcId="{E02B65DB-94AD-4160-AF0C-0912B02F963E}" destId="{FDDBF68B-0B59-466C-8616-E235D78B44A1}" srcOrd="1" destOrd="0" presId="urn:microsoft.com/office/officeart/2009/3/layout/HorizontalOrganizationChart"/>
    <dgm:cxn modelId="{1E6AAADC-062D-4943-BEAC-D8B5032B32D2}" srcId="{E02B65DB-94AD-4160-AF0C-0912B02F963E}" destId="{942F2FC9-805A-4ABA-AEE0-D2C02D120666}" srcOrd="0" destOrd="0" parTransId="{001CC1D6-0D63-4E21-86A9-5E6301C6C31A}" sibTransId="{A887EEAF-918A-40AE-A881-D6553DB90F04}"/>
    <dgm:cxn modelId="{AB75CFF6-D38F-4782-A832-50D3F2B02DBB}" srcId="{E02B65DB-94AD-4160-AF0C-0912B02F963E}" destId="{CA132B6F-D3BC-46A9-AD2B-7E5142821619}" srcOrd="3" destOrd="0" parTransId="{3C88449B-A468-4BF6-9C75-B8C875D7EEF9}" sibTransId="{53E20C3E-797B-4AD0-9D16-10975DB0F49B}"/>
    <dgm:cxn modelId="{10ED85F9-7412-4770-896C-22CE615BD218}" type="presOf" srcId="{FC1A8621-ADC3-4735-A3B1-55B63C5EDFDD}" destId="{BF159257-CE24-4C41-8439-D2AE51941909}" srcOrd="1" destOrd="0" presId="urn:microsoft.com/office/officeart/2009/3/layout/HorizontalOrganizationChart"/>
    <dgm:cxn modelId="{C552CCFA-6D0C-45EA-A43B-6C7BF39E2E45}" type="presOf" srcId="{53313FA4-098E-4A70-8F30-125EDABFB109}" destId="{5B431875-5B21-4D41-9C1D-D24B10B1AAF0}" srcOrd="0" destOrd="0" presId="urn:microsoft.com/office/officeart/2009/3/layout/HorizontalOrganizationChart"/>
    <dgm:cxn modelId="{265DCA95-EC64-426C-8F89-6D3F37C8378F}" type="presParOf" srcId="{C119AD98-61C9-427E-A5FD-3AA3ACACB32A}" destId="{62A240D0-A4B4-4B09-A55F-EF08ED3E813E}" srcOrd="0" destOrd="0" presId="urn:microsoft.com/office/officeart/2009/3/layout/HorizontalOrganizationChart"/>
    <dgm:cxn modelId="{09229DE0-C877-41C5-AF00-F8851D149369}" type="presParOf" srcId="{62A240D0-A4B4-4B09-A55F-EF08ED3E813E}" destId="{A9FBD1E4-9A59-46C7-A183-627E07ACAEBE}" srcOrd="0" destOrd="0" presId="urn:microsoft.com/office/officeart/2009/3/layout/HorizontalOrganizationChart"/>
    <dgm:cxn modelId="{65F4F12B-D563-42F6-AE76-E81679AD0B0C}" type="presParOf" srcId="{A9FBD1E4-9A59-46C7-A183-627E07ACAEBE}" destId="{F3874A5A-8A90-457D-9190-CDD79DED1841}" srcOrd="0" destOrd="0" presId="urn:microsoft.com/office/officeart/2009/3/layout/HorizontalOrganizationChart"/>
    <dgm:cxn modelId="{F887B1AF-BEE5-4FA4-BC45-BEBE80CE3DC0}" type="presParOf" srcId="{A9FBD1E4-9A59-46C7-A183-627E07ACAEBE}" destId="{6C7C4B84-8EFC-47DA-B677-E5C2600FCEC4}" srcOrd="1" destOrd="0" presId="urn:microsoft.com/office/officeart/2009/3/layout/HorizontalOrganizationChart"/>
    <dgm:cxn modelId="{E879A856-C0A0-45CE-866D-AAA097A1AD01}" type="presParOf" srcId="{62A240D0-A4B4-4B09-A55F-EF08ED3E813E}" destId="{2100C8E9-FDA3-4A61-8CF1-5F94EC213A18}" srcOrd="1" destOrd="0" presId="urn:microsoft.com/office/officeart/2009/3/layout/HorizontalOrganizationChart"/>
    <dgm:cxn modelId="{51C1226E-C943-4FD7-9906-2AC27E0EDF9A}" type="presParOf" srcId="{62A240D0-A4B4-4B09-A55F-EF08ED3E813E}" destId="{E423D68A-0DA2-49F9-A3FC-36DD176DE5B5}" srcOrd="2" destOrd="0" presId="urn:microsoft.com/office/officeart/2009/3/layout/HorizontalOrganizationChart"/>
    <dgm:cxn modelId="{95DDC4F7-FBFC-4008-97A1-A96CE0CEF683}" type="presParOf" srcId="{C119AD98-61C9-427E-A5FD-3AA3ACACB32A}" destId="{6AE65C61-E011-48FF-954C-98A5D10034DA}" srcOrd="1" destOrd="0" presId="urn:microsoft.com/office/officeart/2009/3/layout/HorizontalOrganizationChart"/>
    <dgm:cxn modelId="{CBADF8A6-7527-40EC-AA2E-3CABDC008D10}" type="presParOf" srcId="{6AE65C61-E011-48FF-954C-98A5D10034DA}" destId="{6F18A2F6-9E49-4660-85B0-11EF15580F31}" srcOrd="0" destOrd="0" presId="urn:microsoft.com/office/officeart/2009/3/layout/HorizontalOrganizationChart"/>
    <dgm:cxn modelId="{CB48BBEC-CBA4-4CA5-8A35-D407A12BB91D}" type="presParOf" srcId="{6F18A2F6-9E49-4660-85B0-11EF15580F31}" destId="{32538389-9EAC-431E-9F6E-09834D736BA3}" srcOrd="0" destOrd="0" presId="urn:microsoft.com/office/officeart/2009/3/layout/HorizontalOrganizationChart"/>
    <dgm:cxn modelId="{8DD50219-618F-4000-A237-15C852AB6BC9}" type="presParOf" srcId="{6F18A2F6-9E49-4660-85B0-11EF15580F31}" destId="{0355F1D2-091B-4FF2-8634-95164E6ED11B}" srcOrd="1" destOrd="0" presId="urn:microsoft.com/office/officeart/2009/3/layout/HorizontalOrganizationChart"/>
    <dgm:cxn modelId="{BF07F6BE-C26A-41EB-B9D5-5CA2011EA127}" type="presParOf" srcId="{6AE65C61-E011-48FF-954C-98A5D10034DA}" destId="{8C94840D-19EF-4068-9025-8006BC298C14}" srcOrd="1" destOrd="0" presId="urn:microsoft.com/office/officeart/2009/3/layout/HorizontalOrganizationChart"/>
    <dgm:cxn modelId="{F20F1EF9-8227-46A2-B8EC-807D458CFC97}" type="presParOf" srcId="{6AE65C61-E011-48FF-954C-98A5D10034DA}" destId="{5BEA9578-FC12-4F17-A9BD-923803133E90}" srcOrd="2" destOrd="0" presId="urn:microsoft.com/office/officeart/2009/3/layout/HorizontalOrganizationChart"/>
    <dgm:cxn modelId="{C53A0BC0-82B5-4410-B222-D4B55317F02E}" type="presParOf" srcId="{C119AD98-61C9-427E-A5FD-3AA3ACACB32A}" destId="{9078CC84-5455-42EF-B332-8827D6E4A729}" srcOrd="2" destOrd="0" presId="urn:microsoft.com/office/officeart/2009/3/layout/HorizontalOrganizationChart"/>
    <dgm:cxn modelId="{FC75821D-9238-47C0-8708-47815CFB9214}" type="presParOf" srcId="{9078CC84-5455-42EF-B332-8827D6E4A729}" destId="{ED2843CB-C0BF-42DE-9912-E13524A80523}" srcOrd="0" destOrd="0" presId="urn:microsoft.com/office/officeart/2009/3/layout/HorizontalOrganizationChart"/>
    <dgm:cxn modelId="{988FCC27-7C4E-4543-B24A-CD411703B18B}" type="presParOf" srcId="{ED2843CB-C0BF-42DE-9912-E13524A80523}" destId="{5B431875-5B21-4D41-9C1D-D24B10B1AAF0}" srcOrd="0" destOrd="0" presId="urn:microsoft.com/office/officeart/2009/3/layout/HorizontalOrganizationChart"/>
    <dgm:cxn modelId="{0C61859B-0068-40B8-830D-C2617510690C}" type="presParOf" srcId="{ED2843CB-C0BF-42DE-9912-E13524A80523}" destId="{811C6073-2EDE-4B8F-9022-F6325E559C3E}" srcOrd="1" destOrd="0" presId="urn:microsoft.com/office/officeart/2009/3/layout/HorizontalOrganizationChart"/>
    <dgm:cxn modelId="{27AD850A-D690-478B-9727-3706F49DE86B}" type="presParOf" srcId="{9078CC84-5455-42EF-B332-8827D6E4A729}" destId="{C591CFBA-BE9E-42EB-83C6-4DC3E3EED605}" srcOrd="1" destOrd="0" presId="urn:microsoft.com/office/officeart/2009/3/layout/HorizontalOrganizationChart"/>
    <dgm:cxn modelId="{DC7BD111-971D-476E-B5B2-E4D160A52FA4}" type="presParOf" srcId="{9078CC84-5455-42EF-B332-8827D6E4A729}" destId="{4F5D0E3B-0BB4-44E6-B4F5-0F8877137750}" srcOrd="2" destOrd="0" presId="urn:microsoft.com/office/officeart/2009/3/layout/HorizontalOrganizationChart"/>
    <dgm:cxn modelId="{78590D95-54F7-4D6D-B81A-E89BD6BCCD9F}" type="presParOf" srcId="{C119AD98-61C9-427E-A5FD-3AA3ACACB32A}" destId="{638882B9-18C0-488D-B07E-E8238B66BE71}" srcOrd="3" destOrd="0" presId="urn:microsoft.com/office/officeart/2009/3/layout/HorizontalOrganizationChart"/>
    <dgm:cxn modelId="{16A0E306-5F52-4954-9661-E2BCD8103682}" type="presParOf" srcId="{638882B9-18C0-488D-B07E-E8238B66BE71}" destId="{B472AD6D-6163-45B6-B4E4-C11EDD720AB7}" srcOrd="0" destOrd="0" presId="urn:microsoft.com/office/officeart/2009/3/layout/HorizontalOrganizationChart"/>
    <dgm:cxn modelId="{496948CB-C136-46A8-8467-B9993493F459}" type="presParOf" srcId="{B472AD6D-6163-45B6-B4E4-C11EDD720AB7}" destId="{CDB7E40C-16CD-4816-AA6F-0EF558A4E15F}" srcOrd="0" destOrd="0" presId="urn:microsoft.com/office/officeart/2009/3/layout/HorizontalOrganizationChart"/>
    <dgm:cxn modelId="{3AEBAD91-B43C-4F3C-A366-972741E9CFAB}" type="presParOf" srcId="{B472AD6D-6163-45B6-B4E4-C11EDD720AB7}" destId="{FDDBF68B-0B59-466C-8616-E235D78B44A1}" srcOrd="1" destOrd="0" presId="urn:microsoft.com/office/officeart/2009/3/layout/HorizontalOrganizationChart"/>
    <dgm:cxn modelId="{8DFEB1E2-D5F4-4494-AEE1-04E2F9C2D4DA}" type="presParOf" srcId="{638882B9-18C0-488D-B07E-E8238B66BE71}" destId="{1E630438-F82D-4994-BF75-E27E2C547C59}" srcOrd="1" destOrd="0" presId="urn:microsoft.com/office/officeart/2009/3/layout/HorizontalOrganizationChart"/>
    <dgm:cxn modelId="{343EBA1D-6AD1-4540-BF3C-A7E2476AFD38}" type="presParOf" srcId="{1E630438-F82D-4994-BF75-E27E2C547C59}" destId="{67BFE5F7-4323-48A7-852F-2979130B7648}" srcOrd="0" destOrd="0" presId="urn:microsoft.com/office/officeart/2009/3/layout/HorizontalOrganizationChart"/>
    <dgm:cxn modelId="{D59656F5-48F7-4341-B17F-6430828214FA}" type="presParOf" srcId="{1E630438-F82D-4994-BF75-E27E2C547C59}" destId="{05D50454-0D5B-4202-AF6D-24536FB0CD4E}" srcOrd="1" destOrd="0" presId="urn:microsoft.com/office/officeart/2009/3/layout/HorizontalOrganizationChart"/>
    <dgm:cxn modelId="{76741317-1308-41A8-A31B-A4DFED86DD0F}" type="presParOf" srcId="{05D50454-0D5B-4202-AF6D-24536FB0CD4E}" destId="{A1D513E5-BAE3-42B3-8F65-F382E73D49F6}" srcOrd="0" destOrd="0" presId="urn:microsoft.com/office/officeart/2009/3/layout/HorizontalOrganizationChart"/>
    <dgm:cxn modelId="{113F024D-D4E5-4EF6-9F05-669AE0BB8C30}" type="presParOf" srcId="{A1D513E5-BAE3-42B3-8F65-F382E73D49F6}" destId="{E5E1CE83-CD00-4926-B9BF-32010FD79364}" srcOrd="0" destOrd="0" presId="urn:microsoft.com/office/officeart/2009/3/layout/HorizontalOrganizationChart"/>
    <dgm:cxn modelId="{81876AF9-1290-47FF-9369-B57C38B7A631}" type="presParOf" srcId="{A1D513E5-BAE3-42B3-8F65-F382E73D49F6}" destId="{80590623-55B2-49F7-8107-8DFD2EE7CB26}" srcOrd="1" destOrd="0" presId="urn:microsoft.com/office/officeart/2009/3/layout/HorizontalOrganizationChart"/>
    <dgm:cxn modelId="{E28B723D-C81E-44F4-A20F-6D93B75879AB}" type="presParOf" srcId="{05D50454-0D5B-4202-AF6D-24536FB0CD4E}" destId="{DF57CD88-CD60-4B63-A1F3-D8B8B8522CE7}" srcOrd="1" destOrd="0" presId="urn:microsoft.com/office/officeart/2009/3/layout/HorizontalOrganizationChart"/>
    <dgm:cxn modelId="{DF748C66-E44E-42F4-8217-8733802EA49F}" type="presParOf" srcId="{05D50454-0D5B-4202-AF6D-24536FB0CD4E}" destId="{963ECC7D-D831-4C9E-9731-D7FE4C9CF4DC}" srcOrd="2" destOrd="0" presId="urn:microsoft.com/office/officeart/2009/3/layout/HorizontalOrganizationChart"/>
    <dgm:cxn modelId="{B199F37C-F864-4C94-93D9-3F7857350D51}" type="presParOf" srcId="{1E630438-F82D-4994-BF75-E27E2C547C59}" destId="{92DF47C2-E9B3-47FB-B7C9-C8246D66F445}" srcOrd="2" destOrd="0" presId="urn:microsoft.com/office/officeart/2009/3/layout/HorizontalOrganizationChart"/>
    <dgm:cxn modelId="{C4BEE955-AE94-4248-A139-72336B95EC3E}" type="presParOf" srcId="{1E630438-F82D-4994-BF75-E27E2C547C59}" destId="{F866C7E0-019F-46A3-A96D-524B1E245B8C}" srcOrd="3" destOrd="0" presId="urn:microsoft.com/office/officeart/2009/3/layout/HorizontalOrganizationChart"/>
    <dgm:cxn modelId="{F22E573C-4B56-49C7-8B7F-B1167689A866}" type="presParOf" srcId="{F866C7E0-019F-46A3-A96D-524B1E245B8C}" destId="{73C581CE-E3B6-453B-8476-0B765974529F}" srcOrd="0" destOrd="0" presId="urn:microsoft.com/office/officeart/2009/3/layout/HorizontalOrganizationChart"/>
    <dgm:cxn modelId="{B547D8EF-4D84-41AA-AD00-6A1A8D6ECD71}" type="presParOf" srcId="{73C581CE-E3B6-453B-8476-0B765974529F}" destId="{02B87F82-5164-47B3-A12E-FB08A63B1011}" srcOrd="0" destOrd="0" presId="urn:microsoft.com/office/officeart/2009/3/layout/HorizontalOrganizationChart"/>
    <dgm:cxn modelId="{5693E323-876B-40D0-A9B3-717708F769D1}" type="presParOf" srcId="{73C581CE-E3B6-453B-8476-0B765974529F}" destId="{BF159257-CE24-4C41-8439-D2AE51941909}" srcOrd="1" destOrd="0" presId="urn:microsoft.com/office/officeart/2009/3/layout/HorizontalOrganizationChart"/>
    <dgm:cxn modelId="{F4D27B3F-B7F9-4DF7-BAA5-5A6F92864DDE}" type="presParOf" srcId="{F866C7E0-019F-46A3-A96D-524B1E245B8C}" destId="{9D0D7C6E-C31F-4432-8C91-F3621CBE7DA6}" srcOrd="1" destOrd="0" presId="urn:microsoft.com/office/officeart/2009/3/layout/HorizontalOrganizationChart"/>
    <dgm:cxn modelId="{FFD0FB50-DFEF-48CC-A622-52F61248680B}" type="presParOf" srcId="{F866C7E0-019F-46A3-A96D-524B1E245B8C}" destId="{E31B5391-0DD6-4BAF-A4CF-436D43E5BDB6}" srcOrd="2" destOrd="0" presId="urn:microsoft.com/office/officeart/2009/3/layout/HorizontalOrganizationChart"/>
    <dgm:cxn modelId="{423D1378-E240-40F7-9B81-5B94DAF4627F}" type="presParOf" srcId="{1E630438-F82D-4994-BF75-E27E2C547C59}" destId="{CFD9F888-6DF2-4B9F-B8E1-38C83CD797D3}" srcOrd="4" destOrd="0" presId="urn:microsoft.com/office/officeart/2009/3/layout/HorizontalOrganizationChart"/>
    <dgm:cxn modelId="{9F792F72-8D01-4F3B-9A51-AB93BAF092E1}" type="presParOf" srcId="{1E630438-F82D-4994-BF75-E27E2C547C59}" destId="{AF8C27B5-A200-458E-BABE-93E41EE8D109}" srcOrd="5" destOrd="0" presId="urn:microsoft.com/office/officeart/2009/3/layout/HorizontalOrganizationChart"/>
    <dgm:cxn modelId="{A954E3BD-961F-4CCE-BCAF-EDF915914BD5}" type="presParOf" srcId="{AF8C27B5-A200-458E-BABE-93E41EE8D109}" destId="{A5DA447C-CB60-488E-B394-7655F197DEAA}" srcOrd="0" destOrd="0" presId="urn:microsoft.com/office/officeart/2009/3/layout/HorizontalOrganizationChart"/>
    <dgm:cxn modelId="{DCBC0779-75F6-41A1-B832-354D9FE1B9EB}" type="presParOf" srcId="{A5DA447C-CB60-488E-B394-7655F197DEAA}" destId="{601BE591-81DC-42A8-B2D6-EAEEB19EE518}" srcOrd="0" destOrd="0" presId="urn:microsoft.com/office/officeart/2009/3/layout/HorizontalOrganizationChart"/>
    <dgm:cxn modelId="{A7A9CB1A-7FA2-4FC8-9CB6-066F0D9AB497}" type="presParOf" srcId="{A5DA447C-CB60-488E-B394-7655F197DEAA}" destId="{E21E0ED7-63C7-43CE-8B6A-251FF34D5279}" srcOrd="1" destOrd="0" presId="urn:microsoft.com/office/officeart/2009/3/layout/HorizontalOrganizationChart"/>
    <dgm:cxn modelId="{7996A8A0-16F5-4FCA-A4DD-3FCD61E6CE8E}" type="presParOf" srcId="{AF8C27B5-A200-458E-BABE-93E41EE8D109}" destId="{B876B603-F6A6-4672-B151-19C6A65641A8}" srcOrd="1" destOrd="0" presId="urn:microsoft.com/office/officeart/2009/3/layout/HorizontalOrganizationChart"/>
    <dgm:cxn modelId="{83857A6C-9875-45FC-87A6-AF5D49CE5557}" type="presParOf" srcId="{AF8C27B5-A200-458E-BABE-93E41EE8D109}" destId="{FB2C0B71-7553-43FD-980E-FB0C532C1002}" srcOrd="2" destOrd="0" presId="urn:microsoft.com/office/officeart/2009/3/layout/HorizontalOrganizationChart"/>
    <dgm:cxn modelId="{4CBA04C4-0D6C-4AD0-8834-3FA20CE527BE}" type="presParOf" srcId="{1E630438-F82D-4994-BF75-E27E2C547C59}" destId="{250B77A7-0CDE-402A-8534-8A5DAABC764E}" srcOrd="6" destOrd="0" presId="urn:microsoft.com/office/officeart/2009/3/layout/HorizontalOrganizationChart"/>
    <dgm:cxn modelId="{F82DAEA9-2720-4DB8-9FAA-F5DAD8F38C63}" type="presParOf" srcId="{1E630438-F82D-4994-BF75-E27E2C547C59}" destId="{0FFF86D9-033A-4395-9F71-47F1E58A9A56}" srcOrd="7" destOrd="0" presId="urn:microsoft.com/office/officeart/2009/3/layout/HorizontalOrganizationChart"/>
    <dgm:cxn modelId="{E37AF34B-3E38-4EB3-992A-A483C0D39C68}" type="presParOf" srcId="{0FFF86D9-033A-4395-9F71-47F1E58A9A56}" destId="{7D44B7BB-8F44-4747-B5DD-8187D934A028}" srcOrd="0" destOrd="0" presId="urn:microsoft.com/office/officeart/2009/3/layout/HorizontalOrganizationChart"/>
    <dgm:cxn modelId="{CED74282-7940-4E65-8954-F75E50A0B73B}" type="presParOf" srcId="{7D44B7BB-8F44-4747-B5DD-8187D934A028}" destId="{6840CD67-0BEA-4A08-9E25-B490451B98E3}" srcOrd="0" destOrd="0" presId="urn:microsoft.com/office/officeart/2009/3/layout/HorizontalOrganizationChart"/>
    <dgm:cxn modelId="{6EBF6A71-5175-4A88-A6D2-0B4C51295AAB}" type="presParOf" srcId="{7D44B7BB-8F44-4747-B5DD-8187D934A028}" destId="{5859C09C-D053-48B7-AE3B-5D15C5A0C6BF}" srcOrd="1" destOrd="0" presId="urn:microsoft.com/office/officeart/2009/3/layout/HorizontalOrganizationChart"/>
    <dgm:cxn modelId="{3819AFAC-0ABB-4BAB-AC95-A0A60142CEA7}" type="presParOf" srcId="{0FFF86D9-033A-4395-9F71-47F1E58A9A56}" destId="{EFDD86A6-9C29-40AD-81E3-2B99B575E585}" srcOrd="1" destOrd="0" presId="urn:microsoft.com/office/officeart/2009/3/layout/HorizontalOrganizationChart"/>
    <dgm:cxn modelId="{671C3C22-07EF-4C54-9F59-3F84C6D043D9}" type="presParOf" srcId="{0FFF86D9-033A-4395-9F71-47F1E58A9A56}" destId="{89954A99-C0C2-45ED-B55F-0671411A68E7}" srcOrd="2" destOrd="0" presId="urn:microsoft.com/office/officeart/2009/3/layout/HorizontalOrganizationChart"/>
    <dgm:cxn modelId="{5A9BBF10-6317-44A4-A06C-1B87C839380C}" type="presParOf" srcId="{638882B9-18C0-488D-B07E-E8238B66BE71}" destId="{A94BFA8B-E6C6-4A3F-9469-EC3A4747499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E1107-4EEA-4DF2-8F67-94A124F22C12}">
      <dsp:nvSpPr>
        <dsp:cNvPr id="0" name=""/>
        <dsp:cNvSpPr/>
      </dsp:nvSpPr>
      <dsp:spPr>
        <a:xfrm>
          <a:off x="402550" y="1992"/>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 Genogram is used an assessment tool- gathering information- paying attention to relationships within the family and wider social network( school, church etc..)</a:t>
          </a:r>
        </a:p>
        <a:p>
          <a:pPr marL="0" lvl="0" indent="0" algn="ctr" defTabSz="666750">
            <a:lnSpc>
              <a:spcPct val="90000"/>
            </a:lnSpc>
            <a:spcBef>
              <a:spcPct val="0"/>
            </a:spcBef>
            <a:spcAft>
              <a:spcPct val="35000"/>
            </a:spcAft>
            <a:buNone/>
          </a:pPr>
          <a:endParaRPr lang="en-GB" sz="1500" kern="1200" dirty="0"/>
        </a:p>
        <a:p>
          <a:pPr marL="0" lvl="0" indent="0" algn="ctr" defTabSz="666750">
            <a:lnSpc>
              <a:spcPct val="90000"/>
            </a:lnSpc>
            <a:spcBef>
              <a:spcPct val="0"/>
            </a:spcBef>
            <a:spcAft>
              <a:spcPct val="35000"/>
            </a:spcAft>
            <a:buNone/>
          </a:pPr>
          <a:endParaRPr lang="en-US" sz="1500" kern="1200" dirty="0"/>
        </a:p>
      </dsp:txBody>
      <dsp:txXfrm>
        <a:off x="402550" y="1992"/>
        <a:ext cx="3034531" cy="1820718"/>
      </dsp:txXfrm>
    </dsp:sp>
    <dsp:sp modelId="{56FB5180-8F73-48D4-BC14-D26BC09B4D61}">
      <dsp:nvSpPr>
        <dsp:cNvPr id="0" name=""/>
        <dsp:cNvSpPr/>
      </dsp:nvSpPr>
      <dsp:spPr>
        <a:xfrm>
          <a:off x="962026" y="2004328"/>
          <a:ext cx="3034531" cy="1820718"/>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Helpful for safety planning – exploitation, Gang</a:t>
          </a:r>
          <a:endParaRPr lang="en-US" sz="1500" kern="1200" dirty="0"/>
        </a:p>
      </dsp:txBody>
      <dsp:txXfrm>
        <a:off x="962026" y="2004328"/>
        <a:ext cx="3034531" cy="1820718"/>
      </dsp:txXfrm>
    </dsp:sp>
    <dsp:sp modelId="{117E812E-24AB-49F3-9A2E-C617D4B21911}">
      <dsp:nvSpPr>
        <dsp:cNvPr id="0" name=""/>
        <dsp:cNvSpPr/>
      </dsp:nvSpPr>
      <dsp:spPr>
        <a:xfrm>
          <a:off x="7078518" y="1992"/>
          <a:ext cx="3034531" cy="182071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Explore family scripts / intergenerational stories of trauma</a:t>
          </a:r>
          <a:endParaRPr lang="en-US" sz="1500" kern="1200" dirty="0"/>
        </a:p>
      </dsp:txBody>
      <dsp:txXfrm>
        <a:off x="7078518" y="1992"/>
        <a:ext cx="3034531" cy="1820718"/>
      </dsp:txXfrm>
    </dsp:sp>
    <dsp:sp modelId="{C3BB8950-499B-4646-B5A2-036FF746CA2A}">
      <dsp:nvSpPr>
        <dsp:cNvPr id="0" name=""/>
        <dsp:cNvSpPr/>
      </dsp:nvSpPr>
      <dsp:spPr>
        <a:xfrm>
          <a:off x="4138482" y="1916618"/>
          <a:ext cx="3034531" cy="1820718"/>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Promote cultural awareness and sensitivity – culturally competent social workers </a:t>
          </a:r>
          <a:endParaRPr lang="en-US" sz="1500" kern="1200" dirty="0"/>
        </a:p>
      </dsp:txBody>
      <dsp:txXfrm>
        <a:off x="4138482" y="1916618"/>
        <a:ext cx="3034531" cy="1820718"/>
      </dsp:txXfrm>
    </dsp:sp>
    <dsp:sp modelId="{1B2D69E7-A3E2-4798-ABCC-4E93273829AE}">
      <dsp:nvSpPr>
        <dsp:cNvPr id="0" name=""/>
        <dsp:cNvSpPr/>
      </dsp:nvSpPr>
      <dsp:spPr>
        <a:xfrm>
          <a:off x="3666461" y="0"/>
          <a:ext cx="3034531" cy="182071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 Genogram is used as an intervention tool</a:t>
          </a:r>
        </a:p>
      </dsp:txBody>
      <dsp:txXfrm>
        <a:off x="3666461" y="0"/>
        <a:ext cx="3034531" cy="182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B77A7-0CDE-402A-8534-8A5DAABC764E}">
      <dsp:nvSpPr>
        <dsp:cNvPr id="0" name=""/>
        <dsp:cNvSpPr/>
      </dsp:nvSpPr>
      <dsp:spPr>
        <a:xfrm>
          <a:off x="3445849" y="3977962"/>
          <a:ext cx="551517" cy="1778644"/>
        </a:xfrm>
        <a:custGeom>
          <a:avLst/>
          <a:gdLst/>
          <a:ahLst/>
          <a:cxnLst/>
          <a:rect l="0" t="0" r="0" b="0"/>
          <a:pathLst>
            <a:path>
              <a:moveTo>
                <a:pt x="0" y="0"/>
              </a:moveTo>
              <a:lnTo>
                <a:pt x="275758" y="0"/>
              </a:lnTo>
              <a:lnTo>
                <a:pt x="275758" y="1778644"/>
              </a:lnTo>
              <a:lnTo>
                <a:pt x="551517" y="177864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D9F888-6DF2-4B9F-B8E1-38C83CD797D3}">
      <dsp:nvSpPr>
        <dsp:cNvPr id="0" name=""/>
        <dsp:cNvSpPr/>
      </dsp:nvSpPr>
      <dsp:spPr>
        <a:xfrm>
          <a:off x="3445849" y="3977962"/>
          <a:ext cx="551517" cy="592881"/>
        </a:xfrm>
        <a:custGeom>
          <a:avLst/>
          <a:gdLst/>
          <a:ahLst/>
          <a:cxnLst/>
          <a:rect l="0" t="0" r="0" b="0"/>
          <a:pathLst>
            <a:path>
              <a:moveTo>
                <a:pt x="0" y="0"/>
              </a:moveTo>
              <a:lnTo>
                <a:pt x="275758" y="0"/>
              </a:lnTo>
              <a:lnTo>
                <a:pt x="275758" y="592881"/>
              </a:lnTo>
              <a:lnTo>
                <a:pt x="551517" y="59288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DF47C2-E9B3-47FB-B7C9-C8246D66F445}">
      <dsp:nvSpPr>
        <dsp:cNvPr id="0" name=""/>
        <dsp:cNvSpPr/>
      </dsp:nvSpPr>
      <dsp:spPr>
        <a:xfrm>
          <a:off x="3445849" y="3385080"/>
          <a:ext cx="551517" cy="592881"/>
        </a:xfrm>
        <a:custGeom>
          <a:avLst/>
          <a:gdLst/>
          <a:ahLst/>
          <a:cxnLst/>
          <a:rect l="0" t="0" r="0" b="0"/>
          <a:pathLst>
            <a:path>
              <a:moveTo>
                <a:pt x="0" y="592881"/>
              </a:moveTo>
              <a:lnTo>
                <a:pt x="275758" y="592881"/>
              </a:lnTo>
              <a:lnTo>
                <a:pt x="275758" y="0"/>
              </a:lnTo>
              <a:lnTo>
                <a:pt x="551517"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BFE5F7-4323-48A7-852F-2979130B7648}">
      <dsp:nvSpPr>
        <dsp:cNvPr id="0" name=""/>
        <dsp:cNvSpPr/>
      </dsp:nvSpPr>
      <dsp:spPr>
        <a:xfrm>
          <a:off x="3445849" y="2199317"/>
          <a:ext cx="551517" cy="1778644"/>
        </a:xfrm>
        <a:custGeom>
          <a:avLst/>
          <a:gdLst/>
          <a:ahLst/>
          <a:cxnLst/>
          <a:rect l="0" t="0" r="0" b="0"/>
          <a:pathLst>
            <a:path>
              <a:moveTo>
                <a:pt x="0" y="1778644"/>
              </a:moveTo>
              <a:lnTo>
                <a:pt x="275758" y="1778644"/>
              </a:lnTo>
              <a:lnTo>
                <a:pt x="275758" y="0"/>
              </a:lnTo>
              <a:lnTo>
                <a:pt x="551517"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874A5A-8A90-457D-9190-CDD79DED1841}">
      <dsp:nvSpPr>
        <dsp:cNvPr id="0" name=""/>
        <dsp:cNvSpPr/>
      </dsp:nvSpPr>
      <dsp:spPr>
        <a:xfrm>
          <a:off x="688261" y="141"/>
          <a:ext cx="2757587" cy="841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Gathering family information and construction of the genogram should be part  of a general process of joining assessing  and helping a family.</a:t>
          </a:r>
          <a:endParaRPr lang="en-US" sz="1300" kern="1200"/>
        </a:p>
      </dsp:txBody>
      <dsp:txXfrm>
        <a:off x="688261" y="141"/>
        <a:ext cx="2757587" cy="841064"/>
      </dsp:txXfrm>
    </dsp:sp>
    <dsp:sp modelId="{32538389-9EAC-431E-9F6E-09834D736BA3}">
      <dsp:nvSpPr>
        <dsp:cNvPr id="0" name=""/>
        <dsp:cNvSpPr/>
      </dsp:nvSpPr>
      <dsp:spPr>
        <a:xfrm>
          <a:off x="688261" y="1185904"/>
          <a:ext cx="2757587" cy="841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Interviewing – family approach </a:t>
          </a:r>
          <a:endParaRPr lang="en-US" sz="1300" kern="1200"/>
        </a:p>
      </dsp:txBody>
      <dsp:txXfrm>
        <a:off x="688261" y="1185904"/>
        <a:ext cx="2757587" cy="841064"/>
      </dsp:txXfrm>
    </dsp:sp>
    <dsp:sp modelId="{5B431875-5B21-4D41-9C1D-D24B10B1AAF0}">
      <dsp:nvSpPr>
        <dsp:cNvPr id="0" name=""/>
        <dsp:cNvSpPr/>
      </dsp:nvSpPr>
      <dsp:spPr>
        <a:xfrm>
          <a:off x="688261" y="2371667"/>
          <a:ext cx="2757587" cy="841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Information gathered should be done with purpose and this needs to be explained to the family and with respect.</a:t>
          </a:r>
          <a:endParaRPr lang="en-US" sz="1300" kern="1200"/>
        </a:p>
      </dsp:txBody>
      <dsp:txXfrm>
        <a:off x="688261" y="2371667"/>
        <a:ext cx="2757587" cy="841064"/>
      </dsp:txXfrm>
    </dsp:sp>
    <dsp:sp modelId="{CDB7E40C-16CD-4816-AA6F-0EF558A4E15F}">
      <dsp:nvSpPr>
        <dsp:cNvPr id="0" name=""/>
        <dsp:cNvSpPr/>
      </dsp:nvSpPr>
      <dsp:spPr>
        <a:xfrm>
          <a:off x="688261" y="3557429"/>
          <a:ext cx="2757587" cy="841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What is the practitioner emotional posture? In context of social care </a:t>
          </a:r>
          <a:endParaRPr lang="en-US" sz="1300" kern="1200"/>
        </a:p>
      </dsp:txBody>
      <dsp:txXfrm>
        <a:off x="688261" y="3557429"/>
        <a:ext cx="2757587" cy="841064"/>
      </dsp:txXfrm>
    </dsp:sp>
    <dsp:sp modelId="{E5E1CE83-CD00-4926-B9BF-32010FD79364}">
      <dsp:nvSpPr>
        <dsp:cNvPr id="0" name=""/>
        <dsp:cNvSpPr/>
      </dsp:nvSpPr>
      <dsp:spPr>
        <a:xfrm>
          <a:off x="3997366" y="1778785"/>
          <a:ext cx="2757587" cy="84106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The genograms tell the family story ( ies) – what is the story ( ies) they are choosing to share .</a:t>
          </a:r>
          <a:endParaRPr lang="en-US" sz="1300" kern="1200"/>
        </a:p>
      </dsp:txBody>
      <dsp:txXfrm>
        <a:off x="3997366" y="1778785"/>
        <a:ext cx="2757587" cy="841064"/>
      </dsp:txXfrm>
    </dsp:sp>
    <dsp:sp modelId="{02B87F82-5164-47B3-A12E-FB08A63B1011}">
      <dsp:nvSpPr>
        <dsp:cNvPr id="0" name=""/>
        <dsp:cNvSpPr/>
      </dsp:nvSpPr>
      <dsp:spPr>
        <a:xfrm>
          <a:off x="3997366" y="2964548"/>
          <a:ext cx="2757587" cy="84106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What relationship do you have with the family?</a:t>
          </a:r>
          <a:endParaRPr lang="en-US" sz="1300" kern="1200"/>
        </a:p>
      </dsp:txBody>
      <dsp:txXfrm>
        <a:off x="3997366" y="2964548"/>
        <a:ext cx="2757587" cy="841064"/>
      </dsp:txXfrm>
    </dsp:sp>
    <dsp:sp modelId="{601BE591-81DC-42A8-B2D6-EAEEB19EE518}">
      <dsp:nvSpPr>
        <dsp:cNvPr id="0" name=""/>
        <dsp:cNvSpPr/>
      </dsp:nvSpPr>
      <dsp:spPr>
        <a:xfrm>
          <a:off x="3997366" y="4150311"/>
          <a:ext cx="2757587" cy="84106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When is the right time to do a genogram</a:t>
          </a:r>
          <a:endParaRPr lang="en-US" sz="1300" kern="1200"/>
        </a:p>
      </dsp:txBody>
      <dsp:txXfrm>
        <a:off x="3997366" y="4150311"/>
        <a:ext cx="2757587" cy="841064"/>
      </dsp:txXfrm>
    </dsp:sp>
    <dsp:sp modelId="{6840CD67-0BEA-4A08-9E25-B490451B98E3}">
      <dsp:nvSpPr>
        <dsp:cNvPr id="0" name=""/>
        <dsp:cNvSpPr/>
      </dsp:nvSpPr>
      <dsp:spPr>
        <a:xfrm>
          <a:off x="3997366" y="5336074"/>
          <a:ext cx="2757587" cy="84106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How do I ask questions and what questions?</a:t>
          </a:r>
          <a:endParaRPr lang="en-US" sz="1300" kern="1200"/>
        </a:p>
      </dsp:txBody>
      <dsp:txXfrm>
        <a:off x="3997366" y="5336074"/>
        <a:ext cx="2757587" cy="8410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FFAD-E505-4FD6-892A-115A004084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C1691C-F1F5-4330-B835-918008504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1AED6F-187E-4448-AA84-87D6733202AE}"/>
              </a:ext>
            </a:extLst>
          </p:cNvPr>
          <p:cNvSpPr>
            <a:spLocks noGrp="1"/>
          </p:cNvSpPr>
          <p:nvPr>
            <p:ph type="dt" sz="half" idx="10"/>
          </p:nvPr>
        </p:nvSpPr>
        <p:spPr/>
        <p:txBody>
          <a:bodyPr/>
          <a:lstStyle/>
          <a:p>
            <a:fld id="{F921642C-E032-4930-BFF6-128ABBB0E17A}" type="datetimeFigureOut">
              <a:rPr lang="en-GB" smtClean="0"/>
              <a:t>07/09/2022</a:t>
            </a:fld>
            <a:endParaRPr lang="en-GB"/>
          </a:p>
        </p:txBody>
      </p:sp>
      <p:sp>
        <p:nvSpPr>
          <p:cNvPr id="5" name="Footer Placeholder 4">
            <a:extLst>
              <a:ext uri="{FF2B5EF4-FFF2-40B4-BE49-F238E27FC236}">
                <a16:creationId xmlns:a16="http://schemas.microsoft.com/office/drawing/2014/main" id="{8122587E-50C4-4E10-A09D-BA58293688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C123C8-E713-4253-8687-CB6900B5AE7E}"/>
              </a:ext>
            </a:extLst>
          </p:cNvPr>
          <p:cNvSpPr>
            <a:spLocks noGrp="1"/>
          </p:cNvSpPr>
          <p:nvPr>
            <p:ph type="sldNum" sz="quarter" idx="12"/>
          </p:nvPr>
        </p:nvSpPr>
        <p:spPr/>
        <p:txBody>
          <a:bodyPr/>
          <a:lstStyle/>
          <a:p>
            <a:fld id="{479CCA6D-3ED3-4716-BF96-3195DFF1DC02}" type="slidenum">
              <a:rPr lang="en-GB" smtClean="0"/>
              <a:t>‹#›</a:t>
            </a:fld>
            <a:endParaRPr lang="en-GB"/>
          </a:p>
        </p:txBody>
      </p:sp>
    </p:spTree>
    <p:extLst>
      <p:ext uri="{BB962C8B-B14F-4D97-AF65-F5344CB8AC3E}">
        <p14:creationId xmlns:p14="http://schemas.microsoft.com/office/powerpoint/2010/main" val="9319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E4A-795D-4321-9748-1BB4A247D7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AA4FB0-8C28-4B97-B518-5FBA630596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5BAFC8-B507-4E73-B74D-DA052EF34C98}"/>
              </a:ext>
            </a:extLst>
          </p:cNvPr>
          <p:cNvSpPr>
            <a:spLocks noGrp="1"/>
          </p:cNvSpPr>
          <p:nvPr>
            <p:ph type="dt" sz="half" idx="10"/>
          </p:nvPr>
        </p:nvSpPr>
        <p:spPr/>
        <p:txBody>
          <a:bodyPr/>
          <a:lstStyle/>
          <a:p>
            <a:fld id="{F921642C-E032-4930-BFF6-128ABBB0E17A}" type="datetimeFigureOut">
              <a:rPr lang="en-GB" smtClean="0"/>
              <a:t>07/09/2022</a:t>
            </a:fld>
            <a:endParaRPr lang="en-GB"/>
          </a:p>
        </p:txBody>
      </p:sp>
      <p:sp>
        <p:nvSpPr>
          <p:cNvPr id="5" name="Footer Placeholder 4">
            <a:extLst>
              <a:ext uri="{FF2B5EF4-FFF2-40B4-BE49-F238E27FC236}">
                <a16:creationId xmlns:a16="http://schemas.microsoft.com/office/drawing/2014/main" id="{A6A5FBCC-B5A6-4C98-8F8F-10A891E765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A7BAA-C3CA-49C5-B430-CA289390319A}"/>
              </a:ext>
            </a:extLst>
          </p:cNvPr>
          <p:cNvSpPr>
            <a:spLocks noGrp="1"/>
          </p:cNvSpPr>
          <p:nvPr>
            <p:ph type="sldNum" sz="quarter" idx="12"/>
          </p:nvPr>
        </p:nvSpPr>
        <p:spPr/>
        <p:txBody>
          <a:bodyPr/>
          <a:lstStyle/>
          <a:p>
            <a:fld id="{479CCA6D-3ED3-4716-BF96-3195DFF1DC02}" type="slidenum">
              <a:rPr lang="en-GB" smtClean="0"/>
              <a:t>‹#›</a:t>
            </a:fld>
            <a:endParaRPr lang="en-GB"/>
          </a:p>
        </p:txBody>
      </p:sp>
    </p:spTree>
    <p:extLst>
      <p:ext uri="{BB962C8B-B14F-4D97-AF65-F5344CB8AC3E}">
        <p14:creationId xmlns:p14="http://schemas.microsoft.com/office/powerpoint/2010/main" val="123036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D5B8B1-47D6-4874-BA04-35A2ED8D53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B74BE1-68FF-4839-9A28-2D45B84B34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65200B-3141-4AE0-AD15-B04BB24DE5B5}"/>
              </a:ext>
            </a:extLst>
          </p:cNvPr>
          <p:cNvSpPr>
            <a:spLocks noGrp="1"/>
          </p:cNvSpPr>
          <p:nvPr>
            <p:ph type="dt" sz="half" idx="10"/>
          </p:nvPr>
        </p:nvSpPr>
        <p:spPr/>
        <p:txBody>
          <a:bodyPr/>
          <a:lstStyle/>
          <a:p>
            <a:fld id="{F921642C-E032-4930-BFF6-128ABBB0E17A}" type="datetimeFigureOut">
              <a:rPr lang="en-GB" smtClean="0"/>
              <a:t>07/09/2022</a:t>
            </a:fld>
            <a:endParaRPr lang="en-GB"/>
          </a:p>
        </p:txBody>
      </p:sp>
      <p:sp>
        <p:nvSpPr>
          <p:cNvPr id="5" name="Footer Placeholder 4">
            <a:extLst>
              <a:ext uri="{FF2B5EF4-FFF2-40B4-BE49-F238E27FC236}">
                <a16:creationId xmlns:a16="http://schemas.microsoft.com/office/drawing/2014/main" id="{2D622894-6E57-453F-959E-034E587645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7A1341-3282-4B7B-AAC8-A2D1CAC72CBB}"/>
              </a:ext>
            </a:extLst>
          </p:cNvPr>
          <p:cNvSpPr>
            <a:spLocks noGrp="1"/>
          </p:cNvSpPr>
          <p:nvPr>
            <p:ph type="sldNum" sz="quarter" idx="12"/>
          </p:nvPr>
        </p:nvSpPr>
        <p:spPr/>
        <p:txBody>
          <a:bodyPr/>
          <a:lstStyle/>
          <a:p>
            <a:fld id="{479CCA6D-3ED3-4716-BF96-3195DFF1DC02}" type="slidenum">
              <a:rPr lang="en-GB" smtClean="0"/>
              <a:t>‹#›</a:t>
            </a:fld>
            <a:endParaRPr lang="en-GB"/>
          </a:p>
        </p:txBody>
      </p:sp>
    </p:spTree>
    <p:extLst>
      <p:ext uri="{BB962C8B-B14F-4D97-AF65-F5344CB8AC3E}">
        <p14:creationId xmlns:p14="http://schemas.microsoft.com/office/powerpoint/2010/main" val="245533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A527-169F-47D3-8BD8-386C462FB3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128EA4-BDDC-41F3-A59D-C6ED63BBCA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E92B0B-6D8F-472E-ACE6-D79458C6BFFB}"/>
              </a:ext>
            </a:extLst>
          </p:cNvPr>
          <p:cNvSpPr>
            <a:spLocks noGrp="1"/>
          </p:cNvSpPr>
          <p:nvPr>
            <p:ph type="dt" sz="half" idx="10"/>
          </p:nvPr>
        </p:nvSpPr>
        <p:spPr/>
        <p:txBody>
          <a:bodyPr/>
          <a:lstStyle/>
          <a:p>
            <a:fld id="{F921642C-E032-4930-BFF6-128ABBB0E17A}" type="datetimeFigureOut">
              <a:rPr lang="en-GB" smtClean="0"/>
              <a:t>07/09/2022</a:t>
            </a:fld>
            <a:endParaRPr lang="en-GB"/>
          </a:p>
        </p:txBody>
      </p:sp>
      <p:sp>
        <p:nvSpPr>
          <p:cNvPr id="5" name="Footer Placeholder 4">
            <a:extLst>
              <a:ext uri="{FF2B5EF4-FFF2-40B4-BE49-F238E27FC236}">
                <a16:creationId xmlns:a16="http://schemas.microsoft.com/office/drawing/2014/main" id="{B58019DE-F819-48DD-9E06-86CD81F74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C56643-5657-47E3-87F5-E96745930176}"/>
              </a:ext>
            </a:extLst>
          </p:cNvPr>
          <p:cNvSpPr>
            <a:spLocks noGrp="1"/>
          </p:cNvSpPr>
          <p:nvPr>
            <p:ph type="sldNum" sz="quarter" idx="12"/>
          </p:nvPr>
        </p:nvSpPr>
        <p:spPr/>
        <p:txBody>
          <a:bodyPr/>
          <a:lstStyle/>
          <a:p>
            <a:fld id="{479CCA6D-3ED3-4716-BF96-3195DFF1DC02}" type="slidenum">
              <a:rPr lang="en-GB" smtClean="0"/>
              <a:t>‹#›</a:t>
            </a:fld>
            <a:endParaRPr lang="en-GB"/>
          </a:p>
        </p:txBody>
      </p:sp>
    </p:spTree>
    <p:extLst>
      <p:ext uri="{BB962C8B-B14F-4D97-AF65-F5344CB8AC3E}">
        <p14:creationId xmlns:p14="http://schemas.microsoft.com/office/powerpoint/2010/main" val="145018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2B4FE-E6A2-4206-A087-C7621F5414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720F22-7AB0-4F7A-B3BF-F7A23C42D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D7446-BAAA-4C7B-8FB0-6ECE7DECAA43}"/>
              </a:ext>
            </a:extLst>
          </p:cNvPr>
          <p:cNvSpPr>
            <a:spLocks noGrp="1"/>
          </p:cNvSpPr>
          <p:nvPr>
            <p:ph type="dt" sz="half" idx="10"/>
          </p:nvPr>
        </p:nvSpPr>
        <p:spPr/>
        <p:txBody>
          <a:bodyPr/>
          <a:lstStyle/>
          <a:p>
            <a:fld id="{F921642C-E032-4930-BFF6-128ABBB0E17A}" type="datetimeFigureOut">
              <a:rPr lang="en-GB" smtClean="0"/>
              <a:t>07/09/2022</a:t>
            </a:fld>
            <a:endParaRPr lang="en-GB"/>
          </a:p>
        </p:txBody>
      </p:sp>
      <p:sp>
        <p:nvSpPr>
          <p:cNvPr id="5" name="Footer Placeholder 4">
            <a:extLst>
              <a:ext uri="{FF2B5EF4-FFF2-40B4-BE49-F238E27FC236}">
                <a16:creationId xmlns:a16="http://schemas.microsoft.com/office/drawing/2014/main" id="{10DF80AD-AFCA-46D0-8C09-FB83B98104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251971-9616-4492-9E26-EE688BD3941C}"/>
              </a:ext>
            </a:extLst>
          </p:cNvPr>
          <p:cNvSpPr>
            <a:spLocks noGrp="1"/>
          </p:cNvSpPr>
          <p:nvPr>
            <p:ph type="sldNum" sz="quarter" idx="12"/>
          </p:nvPr>
        </p:nvSpPr>
        <p:spPr/>
        <p:txBody>
          <a:bodyPr/>
          <a:lstStyle/>
          <a:p>
            <a:fld id="{479CCA6D-3ED3-4716-BF96-3195DFF1DC02}" type="slidenum">
              <a:rPr lang="en-GB" smtClean="0"/>
              <a:t>‹#›</a:t>
            </a:fld>
            <a:endParaRPr lang="en-GB"/>
          </a:p>
        </p:txBody>
      </p:sp>
    </p:spTree>
    <p:extLst>
      <p:ext uri="{BB962C8B-B14F-4D97-AF65-F5344CB8AC3E}">
        <p14:creationId xmlns:p14="http://schemas.microsoft.com/office/powerpoint/2010/main" val="406802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7205E-FEA5-478D-94DF-4981BFCD30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1ED2C4-D17D-44E0-9C01-83267EB801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1B70CF-F951-4A4C-965F-FD15C90747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9794723-ACD2-4704-9D13-4B8C1F2436CE}"/>
              </a:ext>
            </a:extLst>
          </p:cNvPr>
          <p:cNvSpPr>
            <a:spLocks noGrp="1"/>
          </p:cNvSpPr>
          <p:nvPr>
            <p:ph type="dt" sz="half" idx="10"/>
          </p:nvPr>
        </p:nvSpPr>
        <p:spPr/>
        <p:txBody>
          <a:bodyPr/>
          <a:lstStyle/>
          <a:p>
            <a:fld id="{F921642C-E032-4930-BFF6-128ABBB0E17A}" type="datetimeFigureOut">
              <a:rPr lang="en-GB" smtClean="0"/>
              <a:t>07/09/2022</a:t>
            </a:fld>
            <a:endParaRPr lang="en-GB"/>
          </a:p>
        </p:txBody>
      </p:sp>
      <p:sp>
        <p:nvSpPr>
          <p:cNvPr id="6" name="Footer Placeholder 5">
            <a:extLst>
              <a:ext uri="{FF2B5EF4-FFF2-40B4-BE49-F238E27FC236}">
                <a16:creationId xmlns:a16="http://schemas.microsoft.com/office/drawing/2014/main" id="{CC67ACE3-2AC0-4D24-846D-63DF3BCB5E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F715AE-ADD6-47D8-99C0-8AB106A9FFB9}"/>
              </a:ext>
            </a:extLst>
          </p:cNvPr>
          <p:cNvSpPr>
            <a:spLocks noGrp="1"/>
          </p:cNvSpPr>
          <p:nvPr>
            <p:ph type="sldNum" sz="quarter" idx="12"/>
          </p:nvPr>
        </p:nvSpPr>
        <p:spPr/>
        <p:txBody>
          <a:bodyPr/>
          <a:lstStyle/>
          <a:p>
            <a:fld id="{479CCA6D-3ED3-4716-BF96-3195DFF1DC02}" type="slidenum">
              <a:rPr lang="en-GB" smtClean="0"/>
              <a:t>‹#›</a:t>
            </a:fld>
            <a:endParaRPr lang="en-GB"/>
          </a:p>
        </p:txBody>
      </p:sp>
    </p:spTree>
    <p:extLst>
      <p:ext uri="{BB962C8B-B14F-4D97-AF65-F5344CB8AC3E}">
        <p14:creationId xmlns:p14="http://schemas.microsoft.com/office/powerpoint/2010/main" val="28698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1483-F921-4786-8011-69D075F4E2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FB94BE-DDEB-48C6-9354-1D6EDF3ED9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1E2FA-C254-4BDE-BC4B-2466C2AF4D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D16911-D5CE-47AE-8EED-35923D631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5DC2AA-D843-4860-A3CD-246BFF0C7E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2350DA-E8DB-449F-97AE-D5B4ED25952F}"/>
              </a:ext>
            </a:extLst>
          </p:cNvPr>
          <p:cNvSpPr>
            <a:spLocks noGrp="1"/>
          </p:cNvSpPr>
          <p:nvPr>
            <p:ph type="dt" sz="half" idx="10"/>
          </p:nvPr>
        </p:nvSpPr>
        <p:spPr/>
        <p:txBody>
          <a:bodyPr/>
          <a:lstStyle/>
          <a:p>
            <a:fld id="{F921642C-E032-4930-BFF6-128ABBB0E17A}" type="datetimeFigureOut">
              <a:rPr lang="en-GB" smtClean="0"/>
              <a:t>07/09/2022</a:t>
            </a:fld>
            <a:endParaRPr lang="en-GB"/>
          </a:p>
        </p:txBody>
      </p:sp>
      <p:sp>
        <p:nvSpPr>
          <p:cNvPr id="8" name="Footer Placeholder 7">
            <a:extLst>
              <a:ext uri="{FF2B5EF4-FFF2-40B4-BE49-F238E27FC236}">
                <a16:creationId xmlns:a16="http://schemas.microsoft.com/office/drawing/2014/main" id="{1540CA26-5B02-4D5B-AE67-CF0912E181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F0935F-6C16-49A9-A3CB-8AF9F4224D06}"/>
              </a:ext>
            </a:extLst>
          </p:cNvPr>
          <p:cNvSpPr>
            <a:spLocks noGrp="1"/>
          </p:cNvSpPr>
          <p:nvPr>
            <p:ph type="sldNum" sz="quarter" idx="12"/>
          </p:nvPr>
        </p:nvSpPr>
        <p:spPr/>
        <p:txBody>
          <a:bodyPr/>
          <a:lstStyle/>
          <a:p>
            <a:fld id="{479CCA6D-3ED3-4716-BF96-3195DFF1DC02}" type="slidenum">
              <a:rPr lang="en-GB" smtClean="0"/>
              <a:t>‹#›</a:t>
            </a:fld>
            <a:endParaRPr lang="en-GB"/>
          </a:p>
        </p:txBody>
      </p:sp>
    </p:spTree>
    <p:extLst>
      <p:ext uri="{BB962C8B-B14F-4D97-AF65-F5344CB8AC3E}">
        <p14:creationId xmlns:p14="http://schemas.microsoft.com/office/powerpoint/2010/main" val="404926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83C2-3115-4023-B08B-D35F3E7C52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80B80D-6474-4187-9208-6D930A6EAD43}"/>
              </a:ext>
            </a:extLst>
          </p:cNvPr>
          <p:cNvSpPr>
            <a:spLocks noGrp="1"/>
          </p:cNvSpPr>
          <p:nvPr>
            <p:ph type="dt" sz="half" idx="10"/>
          </p:nvPr>
        </p:nvSpPr>
        <p:spPr/>
        <p:txBody>
          <a:bodyPr/>
          <a:lstStyle/>
          <a:p>
            <a:fld id="{F921642C-E032-4930-BFF6-128ABBB0E17A}" type="datetimeFigureOut">
              <a:rPr lang="en-GB" smtClean="0"/>
              <a:t>07/09/2022</a:t>
            </a:fld>
            <a:endParaRPr lang="en-GB"/>
          </a:p>
        </p:txBody>
      </p:sp>
      <p:sp>
        <p:nvSpPr>
          <p:cNvPr id="4" name="Footer Placeholder 3">
            <a:extLst>
              <a:ext uri="{FF2B5EF4-FFF2-40B4-BE49-F238E27FC236}">
                <a16:creationId xmlns:a16="http://schemas.microsoft.com/office/drawing/2014/main" id="{4AC86F6B-503B-4CAC-8B6E-5874D0E5A8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DAE1C8C-0D9C-402E-9CD7-40388C9C354F}"/>
              </a:ext>
            </a:extLst>
          </p:cNvPr>
          <p:cNvSpPr>
            <a:spLocks noGrp="1"/>
          </p:cNvSpPr>
          <p:nvPr>
            <p:ph type="sldNum" sz="quarter" idx="12"/>
          </p:nvPr>
        </p:nvSpPr>
        <p:spPr/>
        <p:txBody>
          <a:bodyPr/>
          <a:lstStyle/>
          <a:p>
            <a:fld id="{479CCA6D-3ED3-4716-BF96-3195DFF1DC02}" type="slidenum">
              <a:rPr lang="en-GB" smtClean="0"/>
              <a:t>‹#›</a:t>
            </a:fld>
            <a:endParaRPr lang="en-GB"/>
          </a:p>
        </p:txBody>
      </p:sp>
    </p:spTree>
    <p:extLst>
      <p:ext uri="{BB962C8B-B14F-4D97-AF65-F5344CB8AC3E}">
        <p14:creationId xmlns:p14="http://schemas.microsoft.com/office/powerpoint/2010/main" val="107782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ACBEA-8366-4322-943A-87369F128A2B}"/>
              </a:ext>
            </a:extLst>
          </p:cNvPr>
          <p:cNvSpPr>
            <a:spLocks noGrp="1"/>
          </p:cNvSpPr>
          <p:nvPr>
            <p:ph type="dt" sz="half" idx="10"/>
          </p:nvPr>
        </p:nvSpPr>
        <p:spPr/>
        <p:txBody>
          <a:bodyPr/>
          <a:lstStyle/>
          <a:p>
            <a:fld id="{F921642C-E032-4930-BFF6-128ABBB0E17A}" type="datetimeFigureOut">
              <a:rPr lang="en-GB" smtClean="0"/>
              <a:t>07/09/2022</a:t>
            </a:fld>
            <a:endParaRPr lang="en-GB"/>
          </a:p>
        </p:txBody>
      </p:sp>
      <p:sp>
        <p:nvSpPr>
          <p:cNvPr id="3" name="Footer Placeholder 2">
            <a:extLst>
              <a:ext uri="{FF2B5EF4-FFF2-40B4-BE49-F238E27FC236}">
                <a16:creationId xmlns:a16="http://schemas.microsoft.com/office/drawing/2014/main" id="{588DD0AE-221A-470C-8096-42A2AB2961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69082B-A6CD-4443-8844-E8C8E3789113}"/>
              </a:ext>
            </a:extLst>
          </p:cNvPr>
          <p:cNvSpPr>
            <a:spLocks noGrp="1"/>
          </p:cNvSpPr>
          <p:nvPr>
            <p:ph type="sldNum" sz="quarter" idx="12"/>
          </p:nvPr>
        </p:nvSpPr>
        <p:spPr/>
        <p:txBody>
          <a:bodyPr/>
          <a:lstStyle/>
          <a:p>
            <a:fld id="{479CCA6D-3ED3-4716-BF96-3195DFF1DC02}" type="slidenum">
              <a:rPr lang="en-GB" smtClean="0"/>
              <a:t>‹#›</a:t>
            </a:fld>
            <a:endParaRPr lang="en-GB"/>
          </a:p>
        </p:txBody>
      </p:sp>
    </p:spTree>
    <p:extLst>
      <p:ext uri="{BB962C8B-B14F-4D97-AF65-F5344CB8AC3E}">
        <p14:creationId xmlns:p14="http://schemas.microsoft.com/office/powerpoint/2010/main" val="103057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4EEC-7F06-489B-A22A-BC7D97FD2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AC78DB-5489-41D0-A9AE-43DCEA91C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5E63CB-B536-4632-9590-A66B45023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26A0D-A72C-4EF1-97AE-50DBF42255EC}"/>
              </a:ext>
            </a:extLst>
          </p:cNvPr>
          <p:cNvSpPr>
            <a:spLocks noGrp="1"/>
          </p:cNvSpPr>
          <p:nvPr>
            <p:ph type="dt" sz="half" idx="10"/>
          </p:nvPr>
        </p:nvSpPr>
        <p:spPr/>
        <p:txBody>
          <a:bodyPr/>
          <a:lstStyle/>
          <a:p>
            <a:fld id="{F921642C-E032-4930-BFF6-128ABBB0E17A}" type="datetimeFigureOut">
              <a:rPr lang="en-GB" smtClean="0"/>
              <a:t>07/09/2022</a:t>
            </a:fld>
            <a:endParaRPr lang="en-GB"/>
          </a:p>
        </p:txBody>
      </p:sp>
      <p:sp>
        <p:nvSpPr>
          <p:cNvPr id="6" name="Footer Placeholder 5">
            <a:extLst>
              <a:ext uri="{FF2B5EF4-FFF2-40B4-BE49-F238E27FC236}">
                <a16:creationId xmlns:a16="http://schemas.microsoft.com/office/drawing/2014/main" id="{908A4AF4-1904-48E7-967C-10BD8F032C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AFDD07-855F-4CA9-945C-F0D644818F63}"/>
              </a:ext>
            </a:extLst>
          </p:cNvPr>
          <p:cNvSpPr>
            <a:spLocks noGrp="1"/>
          </p:cNvSpPr>
          <p:nvPr>
            <p:ph type="sldNum" sz="quarter" idx="12"/>
          </p:nvPr>
        </p:nvSpPr>
        <p:spPr/>
        <p:txBody>
          <a:bodyPr/>
          <a:lstStyle/>
          <a:p>
            <a:fld id="{479CCA6D-3ED3-4716-BF96-3195DFF1DC02}" type="slidenum">
              <a:rPr lang="en-GB" smtClean="0"/>
              <a:t>‹#›</a:t>
            </a:fld>
            <a:endParaRPr lang="en-GB"/>
          </a:p>
        </p:txBody>
      </p:sp>
    </p:spTree>
    <p:extLst>
      <p:ext uri="{BB962C8B-B14F-4D97-AF65-F5344CB8AC3E}">
        <p14:creationId xmlns:p14="http://schemas.microsoft.com/office/powerpoint/2010/main" val="375688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801B-BE41-41EE-8432-92D8DC7C18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C66C8C-1833-4755-901A-4FF71CCBC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B2BB90-7C62-4785-B3EB-F1CD9816E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9B97-D603-4ED1-8106-AC8ECEEAF406}"/>
              </a:ext>
            </a:extLst>
          </p:cNvPr>
          <p:cNvSpPr>
            <a:spLocks noGrp="1"/>
          </p:cNvSpPr>
          <p:nvPr>
            <p:ph type="dt" sz="half" idx="10"/>
          </p:nvPr>
        </p:nvSpPr>
        <p:spPr/>
        <p:txBody>
          <a:bodyPr/>
          <a:lstStyle/>
          <a:p>
            <a:fld id="{F921642C-E032-4930-BFF6-128ABBB0E17A}" type="datetimeFigureOut">
              <a:rPr lang="en-GB" smtClean="0"/>
              <a:t>07/09/2022</a:t>
            </a:fld>
            <a:endParaRPr lang="en-GB"/>
          </a:p>
        </p:txBody>
      </p:sp>
      <p:sp>
        <p:nvSpPr>
          <p:cNvPr id="6" name="Footer Placeholder 5">
            <a:extLst>
              <a:ext uri="{FF2B5EF4-FFF2-40B4-BE49-F238E27FC236}">
                <a16:creationId xmlns:a16="http://schemas.microsoft.com/office/drawing/2014/main" id="{13C2C4C0-E750-48D6-BFF7-7E2931219D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F2FBDC-85E8-4C55-9A59-51718F09FBEF}"/>
              </a:ext>
            </a:extLst>
          </p:cNvPr>
          <p:cNvSpPr>
            <a:spLocks noGrp="1"/>
          </p:cNvSpPr>
          <p:nvPr>
            <p:ph type="sldNum" sz="quarter" idx="12"/>
          </p:nvPr>
        </p:nvSpPr>
        <p:spPr/>
        <p:txBody>
          <a:bodyPr/>
          <a:lstStyle/>
          <a:p>
            <a:fld id="{479CCA6D-3ED3-4716-BF96-3195DFF1DC02}" type="slidenum">
              <a:rPr lang="en-GB" smtClean="0"/>
              <a:t>‹#›</a:t>
            </a:fld>
            <a:endParaRPr lang="en-GB"/>
          </a:p>
        </p:txBody>
      </p:sp>
    </p:spTree>
    <p:extLst>
      <p:ext uri="{BB962C8B-B14F-4D97-AF65-F5344CB8AC3E}">
        <p14:creationId xmlns:p14="http://schemas.microsoft.com/office/powerpoint/2010/main" val="402232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FA4700-FB5B-43AD-97FF-1AC25C3B2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DF6BA5-1FBC-40BE-8CB7-92029671A5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34EF54-61E6-4571-B14C-66C3305D2C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1642C-E032-4930-BFF6-128ABBB0E17A}" type="datetimeFigureOut">
              <a:rPr lang="en-GB" smtClean="0"/>
              <a:t>07/09/2022</a:t>
            </a:fld>
            <a:endParaRPr lang="en-GB"/>
          </a:p>
        </p:txBody>
      </p:sp>
      <p:sp>
        <p:nvSpPr>
          <p:cNvPr id="5" name="Footer Placeholder 4">
            <a:extLst>
              <a:ext uri="{FF2B5EF4-FFF2-40B4-BE49-F238E27FC236}">
                <a16:creationId xmlns:a16="http://schemas.microsoft.com/office/drawing/2014/main" id="{509B5EF1-7A2B-43DE-A536-ACE897628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DA0816-4B90-4850-A3DE-39A16028ED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CCA6D-3ED3-4716-BF96-3195DFF1DC02}" type="slidenum">
              <a:rPr lang="en-GB" smtClean="0"/>
              <a:t>‹#›</a:t>
            </a:fld>
            <a:endParaRPr lang="en-GB"/>
          </a:p>
        </p:txBody>
      </p:sp>
    </p:spTree>
    <p:extLst>
      <p:ext uri="{BB962C8B-B14F-4D97-AF65-F5344CB8AC3E}">
        <p14:creationId xmlns:p14="http://schemas.microsoft.com/office/powerpoint/2010/main" val="1202725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source.org/wiki/Popular_Science_Monthly/Volume_42/November_1892/On_Posture_and_its_Indications" TargetMode="External"/><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5">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7">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 name="Rectangle 29">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A9529-8C51-4691-9BF7-05CA25AD6BCF}"/>
              </a:ext>
            </a:extLst>
          </p:cNvPr>
          <p:cNvSpPr>
            <a:spLocks noGrp="1"/>
          </p:cNvSpPr>
          <p:nvPr>
            <p:ph type="ctrTitle"/>
          </p:nvPr>
        </p:nvSpPr>
        <p:spPr>
          <a:xfrm>
            <a:off x="2407920" y="1741337"/>
            <a:ext cx="6412597" cy="2387918"/>
          </a:xfrm>
        </p:spPr>
        <p:txBody>
          <a:bodyPr anchor="b">
            <a:normAutofit/>
          </a:bodyPr>
          <a:lstStyle/>
          <a:p>
            <a:r>
              <a:rPr lang="en-GB" sz="4000" b="1" dirty="0">
                <a:solidFill>
                  <a:schemeClr val="tx2"/>
                </a:solidFill>
              </a:rPr>
              <a:t>Genogram/ Cultural Genogram</a:t>
            </a:r>
            <a:br>
              <a:rPr lang="en-GB" sz="3300" dirty="0">
                <a:solidFill>
                  <a:schemeClr val="tx2"/>
                </a:solidFill>
              </a:rPr>
            </a:br>
            <a:br>
              <a:rPr lang="en-GB" sz="3300" dirty="0">
                <a:solidFill>
                  <a:schemeClr val="tx2"/>
                </a:solidFill>
              </a:rPr>
            </a:br>
            <a:r>
              <a:rPr lang="en-GB" sz="3300" dirty="0">
                <a:solidFill>
                  <a:schemeClr val="tx2"/>
                </a:solidFill>
                <a:latin typeface="Agency FB" panose="020B0503020202020204" pitchFamily="34" charset="0"/>
              </a:rPr>
              <a:t>Lydie Cacoujat</a:t>
            </a:r>
            <a:br>
              <a:rPr lang="en-GB" sz="3300" dirty="0">
                <a:solidFill>
                  <a:schemeClr val="tx2"/>
                </a:solidFill>
                <a:latin typeface="Agency FB" panose="020B0503020202020204" pitchFamily="34" charset="0"/>
              </a:rPr>
            </a:br>
            <a:r>
              <a:rPr lang="en-GB" sz="3300" dirty="0">
                <a:solidFill>
                  <a:schemeClr val="tx2"/>
                </a:solidFill>
                <a:latin typeface="Agency FB" panose="020B0503020202020204" pitchFamily="34" charset="0"/>
              </a:rPr>
              <a:t>Clinical Lead – Systemic Practice Lead</a:t>
            </a:r>
            <a:endParaRPr lang="en-GB" sz="3300" dirty="0">
              <a:solidFill>
                <a:schemeClr val="tx2"/>
              </a:solidFill>
            </a:endParaRPr>
          </a:p>
        </p:txBody>
      </p:sp>
      <p:sp>
        <p:nvSpPr>
          <p:cNvPr id="3" name="Subtitle 2">
            <a:extLst>
              <a:ext uri="{FF2B5EF4-FFF2-40B4-BE49-F238E27FC236}">
                <a16:creationId xmlns:a16="http://schemas.microsoft.com/office/drawing/2014/main" id="{CDD06059-1076-4636-BE32-3A2783AD5295}"/>
              </a:ext>
            </a:extLst>
          </p:cNvPr>
          <p:cNvSpPr>
            <a:spLocks noGrp="1"/>
          </p:cNvSpPr>
          <p:nvPr>
            <p:ph type="subTitle" idx="1"/>
          </p:nvPr>
        </p:nvSpPr>
        <p:spPr>
          <a:xfrm>
            <a:off x="3371161" y="4200522"/>
            <a:ext cx="5449982" cy="682079"/>
          </a:xfrm>
        </p:spPr>
        <p:txBody>
          <a:bodyPr>
            <a:normAutofit/>
          </a:bodyPr>
          <a:lstStyle/>
          <a:p>
            <a:r>
              <a:rPr lang="en-GB">
                <a:solidFill>
                  <a:schemeClr val="tx2"/>
                </a:solidFill>
              </a:rPr>
              <a:t>06/09/22</a:t>
            </a:r>
          </a:p>
        </p:txBody>
      </p:sp>
      <p:grpSp>
        <p:nvGrpSpPr>
          <p:cNvPr id="46" name="Group 31">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47" name="Freeform: Shape 32">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33">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35">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37">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51" name="Freeform: Shape 38">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2" name="Freeform: Shape 41">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9825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7F16-4C65-46FF-BF61-F33003650F02}"/>
              </a:ext>
            </a:extLst>
          </p:cNvPr>
          <p:cNvSpPr>
            <a:spLocks noGrp="1"/>
          </p:cNvSpPr>
          <p:nvPr>
            <p:ph type="title"/>
          </p:nvPr>
        </p:nvSpPr>
        <p:spPr/>
        <p:txBody>
          <a:bodyPr/>
          <a:lstStyle/>
          <a:p>
            <a:pPr algn="ctr"/>
            <a:r>
              <a:rPr lang="en-GB" b="1" dirty="0"/>
              <a:t>Emotional postures and Embodiment</a:t>
            </a:r>
          </a:p>
        </p:txBody>
      </p:sp>
      <p:sp>
        <p:nvSpPr>
          <p:cNvPr id="3" name="Text Placeholder 2">
            <a:extLst>
              <a:ext uri="{FF2B5EF4-FFF2-40B4-BE49-F238E27FC236}">
                <a16:creationId xmlns:a16="http://schemas.microsoft.com/office/drawing/2014/main" id="{5EA38AD8-E24F-4FB1-A743-343E5C6A620E}"/>
              </a:ext>
            </a:extLst>
          </p:cNvPr>
          <p:cNvSpPr>
            <a:spLocks noGrp="1"/>
          </p:cNvSpPr>
          <p:nvPr>
            <p:ph type="body" idx="1"/>
          </p:nvPr>
        </p:nvSpPr>
        <p:spPr/>
        <p:txBody>
          <a:bodyPr>
            <a:normAutofit/>
          </a:bodyPr>
          <a:lstStyle/>
          <a:p>
            <a:r>
              <a:rPr lang="en-GB" sz="4400" b="0" dirty="0"/>
              <a:t>Emotional Postures</a:t>
            </a:r>
          </a:p>
        </p:txBody>
      </p:sp>
      <p:sp>
        <p:nvSpPr>
          <p:cNvPr id="4" name="Content Placeholder 3">
            <a:extLst>
              <a:ext uri="{FF2B5EF4-FFF2-40B4-BE49-F238E27FC236}">
                <a16:creationId xmlns:a16="http://schemas.microsoft.com/office/drawing/2014/main" id="{F18BD9F7-3D8D-4E77-9343-78D203A42344}"/>
              </a:ext>
            </a:extLst>
          </p:cNvPr>
          <p:cNvSpPr>
            <a:spLocks noGrp="1"/>
          </p:cNvSpPr>
          <p:nvPr>
            <p:ph sz="half" idx="2"/>
          </p:nvPr>
        </p:nvSpPr>
        <p:spPr/>
        <p:txBody>
          <a:bodyPr>
            <a:normAutofit/>
          </a:bodyPr>
          <a:lstStyle/>
          <a:p>
            <a:pPr marL="0" indent="0">
              <a:buNone/>
            </a:pPr>
            <a:endParaRPr lang="en-GB" sz="3600" dirty="0"/>
          </a:p>
          <a:p>
            <a:pPr marL="0" indent="0">
              <a:buNone/>
            </a:pPr>
            <a:r>
              <a:rPr lang="en-GB" sz="3600" dirty="0"/>
              <a:t>Thinking about the families emotional posture, how might you support the family when drawing a genogram ?</a:t>
            </a:r>
          </a:p>
          <a:p>
            <a:endParaRPr lang="en-GB" dirty="0"/>
          </a:p>
        </p:txBody>
      </p:sp>
      <p:sp>
        <p:nvSpPr>
          <p:cNvPr id="5" name="Text Placeholder 4">
            <a:extLst>
              <a:ext uri="{FF2B5EF4-FFF2-40B4-BE49-F238E27FC236}">
                <a16:creationId xmlns:a16="http://schemas.microsoft.com/office/drawing/2014/main" id="{5E9F9F4C-9ED1-4F0B-8444-3DE1F5CC5FDC}"/>
              </a:ext>
            </a:extLst>
          </p:cNvPr>
          <p:cNvSpPr>
            <a:spLocks noGrp="1"/>
          </p:cNvSpPr>
          <p:nvPr>
            <p:ph type="body" sz="quarter" idx="3"/>
          </p:nvPr>
        </p:nvSpPr>
        <p:spPr/>
        <p:txBody>
          <a:bodyPr>
            <a:normAutofit/>
          </a:bodyPr>
          <a:lstStyle/>
          <a:p>
            <a:r>
              <a:rPr lang="en-GB" sz="4400" b="0" dirty="0"/>
              <a:t>Embodiment</a:t>
            </a:r>
          </a:p>
        </p:txBody>
      </p:sp>
      <p:sp>
        <p:nvSpPr>
          <p:cNvPr id="6" name="Content Placeholder 5">
            <a:extLst>
              <a:ext uri="{FF2B5EF4-FFF2-40B4-BE49-F238E27FC236}">
                <a16:creationId xmlns:a16="http://schemas.microsoft.com/office/drawing/2014/main" id="{6EABD587-D65A-4CAD-A049-A9B24F62673F}"/>
              </a:ext>
            </a:extLst>
          </p:cNvPr>
          <p:cNvSpPr>
            <a:spLocks noGrp="1"/>
          </p:cNvSpPr>
          <p:nvPr>
            <p:ph sz="quarter" idx="4"/>
          </p:nvPr>
        </p:nvSpPr>
        <p:spPr/>
        <p:txBody>
          <a:bodyPr>
            <a:normAutofit/>
          </a:bodyPr>
          <a:lstStyle/>
          <a:p>
            <a:pPr marL="0" indent="0">
              <a:buNone/>
            </a:pPr>
            <a:endParaRPr lang="en-GB" sz="3600" dirty="0"/>
          </a:p>
          <a:p>
            <a:pPr marL="0" indent="0">
              <a:buNone/>
            </a:pPr>
            <a:r>
              <a:rPr lang="en-GB" sz="3600" dirty="0"/>
              <a:t>Thinking about your own embodiment, how can you support the family when drawing a genogram?</a:t>
            </a:r>
          </a:p>
          <a:p>
            <a:endParaRPr lang="en-GB" dirty="0"/>
          </a:p>
        </p:txBody>
      </p:sp>
      <p:pic>
        <p:nvPicPr>
          <p:cNvPr id="8" name="Picture 7" descr="A picture containing lamp&#10;&#10;Description automatically generated">
            <a:extLst>
              <a:ext uri="{FF2B5EF4-FFF2-40B4-BE49-F238E27FC236}">
                <a16:creationId xmlns:a16="http://schemas.microsoft.com/office/drawing/2014/main" id="{3F12D71D-074D-4601-A664-1948DB635F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42045" y="5767754"/>
            <a:ext cx="1466381" cy="982475"/>
          </a:xfrm>
          <a:prstGeom prst="rect">
            <a:avLst/>
          </a:prstGeom>
        </p:spPr>
      </p:pic>
    </p:spTree>
    <p:extLst>
      <p:ext uri="{BB962C8B-B14F-4D97-AF65-F5344CB8AC3E}">
        <p14:creationId xmlns:p14="http://schemas.microsoft.com/office/powerpoint/2010/main" val="970497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6D46-9EFB-407F-BDF3-BE76AE5FE711}"/>
              </a:ext>
            </a:extLst>
          </p:cNvPr>
          <p:cNvSpPr>
            <a:spLocks noGrp="1"/>
          </p:cNvSpPr>
          <p:nvPr>
            <p:ph type="title"/>
          </p:nvPr>
        </p:nvSpPr>
        <p:spPr>
          <a:xfrm>
            <a:off x="4965430" y="629268"/>
            <a:ext cx="6586491" cy="1286160"/>
          </a:xfrm>
        </p:spPr>
        <p:txBody>
          <a:bodyPr anchor="b">
            <a:normAutofit/>
          </a:bodyPr>
          <a:lstStyle/>
          <a:p>
            <a:r>
              <a:rPr lang="en-GB" sz="4100"/>
              <a:t>Understanding current and historical context of the family</a:t>
            </a:r>
          </a:p>
        </p:txBody>
      </p:sp>
      <p:sp>
        <p:nvSpPr>
          <p:cNvPr id="3" name="Content Placeholder 2">
            <a:extLst>
              <a:ext uri="{FF2B5EF4-FFF2-40B4-BE49-F238E27FC236}">
                <a16:creationId xmlns:a16="http://schemas.microsoft.com/office/drawing/2014/main" id="{F8121320-9C5D-43D0-8695-5817D23EA561}"/>
              </a:ext>
            </a:extLst>
          </p:cNvPr>
          <p:cNvSpPr>
            <a:spLocks noGrp="1"/>
          </p:cNvSpPr>
          <p:nvPr>
            <p:ph idx="1"/>
          </p:nvPr>
        </p:nvSpPr>
        <p:spPr>
          <a:xfrm>
            <a:off x="4965431" y="2438400"/>
            <a:ext cx="6586489" cy="3785419"/>
          </a:xfrm>
        </p:spPr>
        <p:txBody>
          <a:bodyPr>
            <a:normAutofit/>
          </a:bodyPr>
          <a:lstStyle/>
          <a:p>
            <a:r>
              <a:rPr lang="en-GB" sz="2000" dirty="0"/>
              <a:t>Family repeat themselves. What happens in one generation will often repeat it self in the next- the same issues tend to be played out from generation to generation , though the actual behaviour may take a variety  of forms- Bowen Multigenerational transmission of family patterns ( family scripts).</a:t>
            </a:r>
          </a:p>
          <a:p>
            <a:r>
              <a:rPr lang="en-GB" sz="2000" dirty="0"/>
              <a:t>The hypothesis is that  relationship  patterns in previous generations may provide implicit models for family functioning in the next generation. On the genogram , we explore patterns of functioning , relationship and structure that continue or alternate from one generation to the next.</a:t>
            </a:r>
          </a:p>
        </p:txBody>
      </p:sp>
      <p:pic>
        <p:nvPicPr>
          <p:cNvPr id="24" name="Picture 23" descr="Stick figure families holding hands">
            <a:extLst>
              <a:ext uri="{FF2B5EF4-FFF2-40B4-BE49-F238E27FC236}">
                <a16:creationId xmlns:a16="http://schemas.microsoft.com/office/drawing/2014/main" id="{87EC10D6-B481-5387-732A-6710237B63A9}"/>
              </a:ext>
            </a:extLst>
          </p:cNvPr>
          <p:cNvPicPr>
            <a:picLocks noChangeAspect="1"/>
          </p:cNvPicPr>
          <p:nvPr/>
        </p:nvPicPr>
        <p:blipFill rotWithShape="1">
          <a:blip r:embed="rId2"/>
          <a:srcRect l="35166" r="19714" b="-1"/>
          <a:stretch/>
        </p:blipFill>
        <p:spPr>
          <a:xfrm>
            <a:off x="20" y="10"/>
            <a:ext cx="4635571" cy="6857990"/>
          </a:xfrm>
          <a:prstGeom prst="rect">
            <a:avLst/>
          </a:prstGeom>
          <a:effectLst/>
        </p:spPr>
      </p:pic>
      <p:cxnSp>
        <p:nvCxnSpPr>
          <p:cNvPr id="28" name="Straight Connector 2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DB3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116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72BA288-BB8E-4CC6-B7B5-A9FD4AE79791}"/>
              </a:ext>
            </a:extLst>
          </p:cNvPr>
          <p:cNvSpPr>
            <a:spLocks noGrp="1"/>
          </p:cNvSpPr>
          <p:nvPr>
            <p:ph type="title"/>
          </p:nvPr>
        </p:nvSpPr>
        <p:spPr>
          <a:xfrm>
            <a:off x="1179226" y="1755073"/>
            <a:ext cx="9833548" cy="1066802"/>
          </a:xfrm>
        </p:spPr>
        <p:txBody>
          <a:bodyPr anchor="b">
            <a:normAutofit/>
          </a:bodyPr>
          <a:lstStyle/>
          <a:p>
            <a:r>
              <a:rPr lang="en-GB" sz="3600" dirty="0">
                <a:solidFill>
                  <a:schemeClr val="tx2"/>
                </a:solidFill>
              </a:rPr>
              <a:t>Mapping the family structure</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BF78991-9784-49EF-A243-5E0B17DD5283}"/>
              </a:ext>
            </a:extLst>
          </p:cNvPr>
          <p:cNvSpPr>
            <a:spLocks noGrp="1"/>
          </p:cNvSpPr>
          <p:nvPr>
            <p:ph idx="1"/>
          </p:nvPr>
        </p:nvSpPr>
        <p:spPr>
          <a:xfrm>
            <a:off x="1179226" y="3049325"/>
            <a:ext cx="9833548" cy="2945574"/>
          </a:xfrm>
        </p:spPr>
        <p:txBody>
          <a:bodyPr anchor="ctr">
            <a:normAutofit/>
          </a:bodyPr>
          <a:lstStyle/>
          <a:p>
            <a:r>
              <a:rPr lang="en-GB" sz="1800">
                <a:solidFill>
                  <a:schemeClr val="tx2"/>
                </a:solidFill>
              </a:rPr>
              <a:t>The drawing  needs  to confirm  certain rules so that  all practitioners have the same understanding  of the genogram language</a:t>
            </a:r>
          </a:p>
          <a:p>
            <a:r>
              <a:rPr lang="en-GB" sz="1800">
                <a:solidFill>
                  <a:schemeClr val="tx2"/>
                </a:solidFill>
              </a:rPr>
              <a:t>The map is the construction of squares, circles and triangles representing  people and lines delineating their relationships.</a:t>
            </a:r>
          </a:p>
          <a:p>
            <a:r>
              <a:rPr lang="en-GB" sz="1800">
                <a:solidFill>
                  <a:schemeClr val="tx2"/>
                </a:solidFill>
              </a:rPr>
              <a:t>Demographic information - getting the facts- use of social graces</a:t>
            </a:r>
          </a:p>
          <a:p>
            <a:pPr lvl="0"/>
            <a:r>
              <a:rPr lang="en-GB" sz="1800">
                <a:solidFill>
                  <a:schemeClr val="tx2"/>
                </a:solidFill>
              </a:rPr>
              <a:t>They are not limited to family members, friends, religious leaders, animals etc. are often added </a:t>
            </a:r>
          </a:p>
          <a:p>
            <a:pPr marL="0" indent="0">
              <a:buNone/>
            </a:pPr>
            <a:endParaRPr lang="en-GB" sz="1800">
              <a:solidFill>
                <a:schemeClr val="tx2"/>
              </a:solidFill>
            </a:endParaRPr>
          </a:p>
          <a:p>
            <a:endParaRPr lang="en-GB" sz="1800">
              <a:solidFill>
                <a:schemeClr val="tx2"/>
              </a:solidFill>
            </a:endParaRPr>
          </a:p>
          <a:p>
            <a:endParaRPr lang="en-GB" sz="1800">
              <a:solidFill>
                <a:schemeClr val="tx2"/>
              </a:solidFill>
            </a:endParaRPr>
          </a:p>
          <a:p>
            <a:endParaRPr lang="en-GB" sz="1800">
              <a:solidFill>
                <a:schemeClr val="tx2"/>
              </a:solidFill>
            </a:endParaRPr>
          </a:p>
        </p:txBody>
      </p:sp>
    </p:spTree>
    <p:extLst>
      <p:ext uri="{BB962C8B-B14F-4D97-AF65-F5344CB8AC3E}">
        <p14:creationId xmlns:p14="http://schemas.microsoft.com/office/powerpoint/2010/main" val="2138155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0481B-A11C-4222-A8DA-434BBB6755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Genogram Symbols</a:t>
            </a:r>
          </a:p>
        </p:txBody>
      </p:sp>
      <p:pic>
        <p:nvPicPr>
          <p:cNvPr id="1026" name="Picture 2" descr="Basic Genogram Symbols| EdrawMax - YouTube">
            <a:extLst>
              <a:ext uri="{FF2B5EF4-FFF2-40B4-BE49-F238E27FC236}">
                <a16:creationId xmlns:a16="http://schemas.microsoft.com/office/drawing/2014/main" id="{DD642834-330D-4289-9DCB-46C2B4A0B2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77316" y="1520764"/>
            <a:ext cx="6780700" cy="381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67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0D8D-DAE4-4199-88DF-F762EA219F05}"/>
              </a:ext>
            </a:extLst>
          </p:cNvPr>
          <p:cNvSpPr>
            <a:spLocks noGrp="1"/>
          </p:cNvSpPr>
          <p:nvPr>
            <p:ph type="title"/>
          </p:nvPr>
        </p:nvSpPr>
        <p:spPr>
          <a:xfrm>
            <a:off x="643467" y="321734"/>
            <a:ext cx="10905066" cy="1135737"/>
          </a:xfrm>
        </p:spPr>
        <p:txBody>
          <a:bodyPr>
            <a:normAutofit/>
          </a:bodyPr>
          <a:lstStyle/>
          <a:p>
            <a:r>
              <a:rPr lang="en-GB" sz="3600"/>
              <a:t>Example of a Genogram</a:t>
            </a:r>
          </a:p>
        </p:txBody>
      </p:sp>
      <p:sp>
        <p:nvSpPr>
          <p:cNvPr id="3" name="Content Placeholder 2">
            <a:extLst>
              <a:ext uri="{FF2B5EF4-FFF2-40B4-BE49-F238E27FC236}">
                <a16:creationId xmlns:a16="http://schemas.microsoft.com/office/drawing/2014/main" id="{1221B338-D0BB-462C-BCE2-0CFFD2949568}"/>
              </a:ext>
            </a:extLst>
          </p:cNvPr>
          <p:cNvSpPr>
            <a:spLocks noGrp="1"/>
          </p:cNvSpPr>
          <p:nvPr>
            <p:ph idx="1"/>
          </p:nvPr>
        </p:nvSpPr>
        <p:spPr>
          <a:xfrm>
            <a:off x="643469" y="1782981"/>
            <a:ext cx="4008384" cy="4393982"/>
          </a:xfrm>
        </p:spPr>
        <p:txBody>
          <a:bodyPr>
            <a:normAutofit/>
          </a:bodyPr>
          <a:lstStyle/>
          <a:p>
            <a:pPr marL="0" indent="0">
              <a:buNone/>
            </a:pPr>
            <a:endParaRPr lang="en-GB" sz="2000"/>
          </a:p>
          <a:p>
            <a:pPr marL="0" indent="0">
              <a:buNone/>
            </a:pPr>
            <a:endParaRPr lang="en-GB" sz="2000"/>
          </a:p>
        </p:txBody>
      </p:sp>
      <p:pic>
        <p:nvPicPr>
          <p:cNvPr id="2050" name="Picture 2" descr="An example of a genogram. | Download Scientific Diagram">
            <a:extLst>
              <a:ext uri="{FF2B5EF4-FFF2-40B4-BE49-F238E27FC236}">
                <a16:creationId xmlns:a16="http://schemas.microsoft.com/office/drawing/2014/main" id="{A01EEF80-29B2-4AE5-B437-4AA9CD64DC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89680" y="1393877"/>
            <a:ext cx="7758852" cy="430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26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7BD4-0AB5-4598-9757-B8C4569B01A6}"/>
              </a:ext>
            </a:extLst>
          </p:cNvPr>
          <p:cNvSpPr>
            <a:spLocks noGrp="1"/>
          </p:cNvSpPr>
          <p:nvPr>
            <p:ph type="title"/>
          </p:nvPr>
        </p:nvSpPr>
        <p:spPr>
          <a:xfrm>
            <a:off x="643467" y="321734"/>
            <a:ext cx="10905066" cy="1135737"/>
          </a:xfrm>
        </p:spPr>
        <p:txBody>
          <a:bodyPr>
            <a:normAutofit/>
          </a:bodyPr>
          <a:lstStyle/>
          <a:p>
            <a:r>
              <a:rPr lang="en-GB" sz="3600" dirty="0"/>
              <a:t>Genogram – relationships</a:t>
            </a:r>
          </a:p>
        </p:txBody>
      </p:sp>
      <p:pic>
        <p:nvPicPr>
          <p:cNvPr id="3074" name="Picture 2" descr="How to Create a Genogram Quickly - All You Need to Know about Genograms">
            <a:extLst>
              <a:ext uri="{FF2B5EF4-FFF2-40B4-BE49-F238E27FC236}">
                <a16:creationId xmlns:a16="http://schemas.microsoft.com/office/drawing/2014/main" id="{57CA2C82-9B10-449C-B5C7-71A1B56FDE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9055" y="1782981"/>
            <a:ext cx="6162037" cy="436189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A977360-125B-443A-9CCD-3ED646FFE1E8}"/>
              </a:ext>
            </a:extLst>
          </p:cNvPr>
          <p:cNvSpPr>
            <a:spLocks noGrp="1"/>
          </p:cNvSpPr>
          <p:nvPr>
            <p:ph idx="1"/>
          </p:nvPr>
        </p:nvSpPr>
        <p:spPr>
          <a:xfrm>
            <a:off x="7544052" y="1782981"/>
            <a:ext cx="4004479" cy="4393982"/>
          </a:xfrm>
        </p:spPr>
        <p:txBody>
          <a:bodyPr>
            <a:normAutofit/>
          </a:bodyPr>
          <a:lstStyle/>
          <a:p>
            <a:pPr marL="0" indent="0">
              <a:buNone/>
            </a:pPr>
            <a:r>
              <a:rPr lang="en-GB" sz="2000" dirty="0"/>
              <a:t>Keys:</a:t>
            </a:r>
          </a:p>
          <a:p>
            <a:pPr marL="0" indent="0">
              <a:buNone/>
            </a:pPr>
            <a:r>
              <a:rPr lang="en-GB" sz="2000" dirty="0"/>
              <a:t>Symbols- descriptions</a:t>
            </a:r>
          </a:p>
          <a:p>
            <a:pPr marL="0" indent="0">
              <a:buNone/>
            </a:pPr>
            <a:r>
              <a:rPr lang="en-GB" sz="2000" dirty="0"/>
              <a:t>               </a:t>
            </a:r>
          </a:p>
          <a:p>
            <a:pPr marL="0" indent="0">
              <a:buNone/>
            </a:pPr>
            <a:r>
              <a:rPr lang="en-GB" sz="2000" dirty="0"/>
              <a:t> </a:t>
            </a:r>
          </a:p>
        </p:txBody>
      </p:sp>
      <p:cxnSp>
        <p:nvCxnSpPr>
          <p:cNvPr id="7" name="Straight Connector 6">
            <a:extLst>
              <a:ext uri="{FF2B5EF4-FFF2-40B4-BE49-F238E27FC236}">
                <a16:creationId xmlns:a16="http://schemas.microsoft.com/office/drawing/2014/main" id="{1DDA41D2-6CFA-4F1A-8D61-91F841B9DB68}"/>
              </a:ext>
            </a:extLst>
          </p:cNvPr>
          <p:cNvCxnSpPr/>
          <p:nvPr/>
        </p:nvCxnSpPr>
        <p:spPr>
          <a:xfrm>
            <a:off x="7721600" y="2917828"/>
            <a:ext cx="264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30D88CE-237F-4FD9-AEF7-1E04FF58A4E9}"/>
              </a:ext>
            </a:extLst>
          </p:cNvPr>
          <p:cNvCxnSpPr>
            <a:cxnSpLocks/>
          </p:cNvCxnSpPr>
          <p:nvPr/>
        </p:nvCxnSpPr>
        <p:spPr>
          <a:xfrm flipV="1">
            <a:off x="7721600" y="2971459"/>
            <a:ext cx="260350" cy="102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8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E20A3BA-3A3A-4E30-9697-95495722DB99}"/>
              </a:ext>
            </a:extLst>
          </p:cNvPr>
          <p:cNvSpPr>
            <a:spLocks noGrp="1"/>
          </p:cNvSpPr>
          <p:nvPr>
            <p:ph type="title"/>
          </p:nvPr>
        </p:nvSpPr>
        <p:spPr>
          <a:xfrm>
            <a:off x="1179226" y="1280679"/>
            <a:ext cx="9833548" cy="1325563"/>
          </a:xfrm>
        </p:spPr>
        <p:txBody>
          <a:bodyPr anchor="b">
            <a:normAutofit/>
          </a:bodyPr>
          <a:lstStyle/>
          <a:p>
            <a:pPr algn="ctr"/>
            <a:r>
              <a:rPr lang="en-GB" sz="3600" dirty="0">
                <a:solidFill>
                  <a:schemeClr val="tx2"/>
                </a:solidFill>
              </a:rPr>
              <a:t>Missing information</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96E5320-B0C8-4F70-94FD-A7D8C374CFCA}"/>
              </a:ext>
            </a:extLst>
          </p:cNvPr>
          <p:cNvSpPr>
            <a:spLocks noGrp="1"/>
          </p:cNvSpPr>
          <p:nvPr>
            <p:ph idx="1"/>
          </p:nvPr>
        </p:nvSpPr>
        <p:spPr>
          <a:xfrm>
            <a:off x="1179226" y="2890979"/>
            <a:ext cx="9833548" cy="2693976"/>
          </a:xfrm>
        </p:spPr>
        <p:txBody>
          <a:bodyPr>
            <a:normAutofit/>
          </a:bodyPr>
          <a:lstStyle/>
          <a:p>
            <a:r>
              <a:rPr lang="en-GB" sz="1800" dirty="0">
                <a:solidFill>
                  <a:schemeClr val="tx2"/>
                </a:solidFill>
              </a:rPr>
              <a:t>Information is always missing from genograms but what information is missing in itself may give clues to family secrets, </a:t>
            </a:r>
            <a:r>
              <a:rPr lang="en-GB" sz="1800" dirty="0" err="1">
                <a:solidFill>
                  <a:schemeClr val="tx2"/>
                </a:solidFill>
              </a:rPr>
              <a:t>cutoffs</a:t>
            </a:r>
            <a:r>
              <a:rPr lang="en-GB" sz="1800" dirty="0">
                <a:solidFill>
                  <a:schemeClr val="tx2"/>
                </a:solidFill>
              </a:rPr>
              <a:t> and so on.</a:t>
            </a:r>
          </a:p>
          <a:p>
            <a:r>
              <a:rPr lang="en-GB" sz="1800" dirty="0">
                <a:solidFill>
                  <a:schemeClr val="tx2"/>
                </a:solidFill>
              </a:rPr>
              <a:t>Or sometimes the family do not have that information </a:t>
            </a:r>
            <a:r>
              <a:rPr lang="en-GB" sz="1800" dirty="0" err="1">
                <a:solidFill>
                  <a:schemeClr val="tx2"/>
                </a:solidFill>
              </a:rPr>
              <a:t>eg</a:t>
            </a:r>
            <a:r>
              <a:rPr lang="en-GB" sz="1800" dirty="0">
                <a:solidFill>
                  <a:schemeClr val="tx2"/>
                </a:solidFill>
              </a:rPr>
              <a:t> slavery, being adopted </a:t>
            </a:r>
          </a:p>
          <a:p>
            <a:endParaRPr lang="en-GB"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496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D61BB9C-D700-44B2-B54B-D540384988ED}"/>
              </a:ext>
            </a:extLst>
          </p:cNvPr>
          <p:cNvSpPr>
            <a:spLocks noGrp="1"/>
          </p:cNvSpPr>
          <p:nvPr>
            <p:ph type="title"/>
          </p:nvPr>
        </p:nvSpPr>
        <p:spPr>
          <a:xfrm>
            <a:off x="1179226" y="1594707"/>
            <a:ext cx="9833548" cy="1325563"/>
          </a:xfrm>
        </p:spPr>
        <p:txBody>
          <a:bodyPr anchor="b">
            <a:normAutofit/>
          </a:bodyPr>
          <a:lstStyle/>
          <a:p>
            <a:pPr algn="ctr"/>
            <a:r>
              <a:rPr lang="en-GB" sz="3600">
                <a:solidFill>
                  <a:schemeClr val="tx2"/>
                </a:solidFill>
              </a:rPr>
              <a:t>Tracking family patterns </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65AFCA4-BFA4-4419-A0DF-C8E8910F6DBB}"/>
              </a:ext>
            </a:extLst>
          </p:cNvPr>
          <p:cNvSpPr>
            <a:spLocks noGrp="1"/>
          </p:cNvSpPr>
          <p:nvPr>
            <p:ph idx="1"/>
          </p:nvPr>
        </p:nvSpPr>
        <p:spPr>
          <a:xfrm>
            <a:off x="1179226" y="3329677"/>
            <a:ext cx="9833548" cy="2457269"/>
          </a:xfrm>
        </p:spPr>
        <p:txBody>
          <a:bodyPr>
            <a:normAutofit/>
          </a:bodyPr>
          <a:lstStyle/>
          <a:p>
            <a:r>
              <a:rPr lang="en-GB" sz="1800">
                <a:solidFill>
                  <a:schemeClr val="tx2"/>
                </a:solidFill>
              </a:rPr>
              <a:t>It may be useful to create different genograms to show different kinds of information, perhaps one for basic demographics, one ofr relationship patterns, one for patterns of the family creativity and dysfunction , one for the family’s community connections , and to provide snapshots of key points in the family’s history.</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221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7578B0A-B9C5-468C-8841-5F6BAACFE96A}"/>
              </a:ext>
            </a:extLst>
          </p:cNvPr>
          <p:cNvSpPr>
            <a:spLocks noGrp="1"/>
          </p:cNvSpPr>
          <p:nvPr>
            <p:ph type="title"/>
          </p:nvPr>
        </p:nvSpPr>
        <p:spPr>
          <a:xfrm>
            <a:off x="1179226" y="1280679"/>
            <a:ext cx="9833548" cy="1325563"/>
          </a:xfrm>
        </p:spPr>
        <p:txBody>
          <a:bodyPr anchor="b">
            <a:normAutofit/>
          </a:bodyPr>
          <a:lstStyle/>
          <a:p>
            <a:pPr algn="ctr"/>
            <a:r>
              <a:rPr lang="en-GB" sz="3600">
                <a:solidFill>
                  <a:schemeClr val="tx2"/>
                </a:solidFill>
              </a:rPr>
              <a:t>Relationship questions</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69CB066-08ED-484F-849B-71FFE527722A}"/>
              </a:ext>
            </a:extLst>
          </p:cNvPr>
          <p:cNvSpPr>
            <a:spLocks noGrp="1"/>
          </p:cNvSpPr>
          <p:nvPr>
            <p:ph idx="1"/>
          </p:nvPr>
        </p:nvSpPr>
        <p:spPr>
          <a:xfrm>
            <a:off x="1179226" y="2890979"/>
            <a:ext cx="9833548" cy="2693976"/>
          </a:xfrm>
        </p:spPr>
        <p:txBody>
          <a:bodyPr>
            <a:normAutofit/>
          </a:bodyPr>
          <a:lstStyle/>
          <a:p>
            <a:r>
              <a:rPr lang="en-GB" sz="1800">
                <a:solidFill>
                  <a:schemeClr val="tx2"/>
                </a:solidFill>
              </a:rPr>
              <a:t>There are many relationship questions you may want to ask to beging to get an understanding of the family such as:</a:t>
            </a:r>
          </a:p>
          <a:p>
            <a:r>
              <a:rPr lang="en-GB" sz="1800">
                <a:solidFill>
                  <a:schemeClr val="tx2"/>
                </a:solidFill>
              </a:rPr>
              <a:t>Are they family members that are close/distant?</a:t>
            </a:r>
          </a:p>
          <a:p>
            <a:r>
              <a:rPr lang="en-GB" sz="1800">
                <a:solidFill>
                  <a:schemeClr val="tx2"/>
                </a:solidFill>
              </a:rPr>
              <a:t>Who helps out when help is needed?</a:t>
            </a:r>
          </a:p>
          <a:p>
            <a:r>
              <a:rPr lang="en-GB" sz="1800">
                <a:solidFill>
                  <a:schemeClr val="tx2"/>
                </a:solidFill>
              </a:rPr>
              <a:t>In whom do family members confide?</a:t>
            </a:r>
          </a:p>
          <a:p>
            <a:r>
              <a:rPr lang="en-GB" sz="1800">
                <a:solidFill>
                  <a:schemeClr val="tx2"/>
                </a:solidFill>
              </a:rPr>
              <a:t>Is someone missing in the genogram that you consider family but they are not blood related?</a:t>
            </a:r>
          </a:p>
          <a:p>
            <a:r>
              <a:rPr lang="en-GB" sz="1800">
                <a:solidFill>
                  <a:schemeClr val="tx2"/>
                </a:solidFill>
              </a:rPr>
              <a:t>Is someone missing in this genogram that you do not want to mention / be in the genogram?</a:t>
            </a:r>
          </a:p>
          <a:p>
            <a:pPr marL="0" indent="0">
              <a:buNone/>
            </a:pPr>
            <a:endParaRPr lang="en-GB" sz="1800">
              <a:solidFill>
                <a:schemeClr val="tx2"/>
              </a:solidFill>
            </a:endParaRPr>
          </a:p>
          <a:p>
            <a:pPr marL="0" indent="0">
              <a:buNone/>
            </a:pPr>
            <a:endParaRPr lang="en-GB" sz="180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8206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CE73C642-2EDB-4181-BDF0-222ED1737505}"/>
              </a:ext>
            </a:extLst>
          </p:cNvPr>
          <p:cNvSpPr>
            <a:spLocks noGrp="1"/>
          </p:cNvSpPr>
          <p:nvPr>
            <p:ph type="title"/>
          </p:nvPr>
        </p:nvSpPr>
        <p:spPr>
          <a:xfrm>
            <a:off x="1179226" y="1594707"/>
            <a:ext cx="9833548" cy="1325563"/>
          </a:xfrm>
        </p:spPr>
        <p:txBody>
          <a:bodyPr anchor="b">
            <a:normAutofit/>
          </a:bodyPr>
          <a:lstStyle/>
          <a:p>
            <a:pPr algn="ctr"/>
            <a:r>
              <a:rPr lang="en-GB" sz="3600">
                <a:solidFill>
                  <a:schemeClr val="tx2"/>
                </a:solidFill>
              </a:rPr>
              <a:t>Discussions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93C23F5-22C0-44D6-98FE-4FA7B7DDD7D1}"/>
              </a:ext>
            </a:extLst>
          </p:cNvPr>
          <p:cNvSpPr>
            <a:spLocks noGrp="1"/>
          </p:cNvSpPr>
          <p:nvPr>
            <p:ph idx="1"/>
          </p:nvPr>
        </p:nvSpPr>
        <p:spPr>
          <a:xfrm>
            <a:off x="1179226" y="3329677"/>
            <a:ext cx="9833548" cy="2457269"/>
          </a:xfrm>
        </p:spPr>
        <p:txBody>
          <a:bodyPr>
            <a:normAutofit/>
          </a:bodyPr>
          <a:lstStyle/>
          <a:p>
            <a:pPr marL="0" indent="0">
              <a:buNone/>
            </a:pPr>
            <a:r>
              <a:rPr lang="en-GB" sz="1800">
                <a:solidFill>
                  <a:schemeClr val="tx2"/>
                </a:solidFill>
              </a:rPr>
              <a:t>1) Reflections( 3mins) - the group to listen and to pay attention to their own resonances. </a:t>
            </a:r>
          </a:p>
          <a:p>
            <a:r>
              <a:rPr lang="en-GB" sz="1800" dirty="0">
                <a:solidFill>
                  <a:schemeClr val="tx2"/>
                </a:solidFill>
              </a:rPr>
              <a:t>Karen and Lydie to reflect on theory. To make connection to social work practice </a:t>
            </a:r>
          </a:p>
          <a:p>
            <a:r>
              <a:rPr lang="en-GB" sz="1800" dirty="0">
                <a:solidFill>
                  <a:schemeClr val="tx2"/>
                </a:solidFill>
              </a:rPr>
              <a:t>What are the resonances for Karen ?</a:t>
            </a:r>
          </a:p>
          <a:p>
            <a:endParaRPr lang="en-GB" sz="1800" dirty="0">
              <a:solidFill>
                <a:schemeClr val="tx2"/>
              </a:solidFill>
            </a:endParaRPr>
          </a:p>
          <a:p>
            <a:pPr marL="0" indent="0">
              <a:buNone/>
            </a:pPr>
            <a:r>
              <a:rPr lang="en-GB" sz="1800" dirty="0">
                <a:solidFill>
                  <a:schemeClr val="tx2"/>
                </a:solidFill>
              </a:rPr>
              <a:t>2) Group to reflect on Karen and </a:t>
            </a:r>
            <a:r>
              <a:rPr lang="en-GB" sz="1800" dirty="0" err="1">
                <a:solidFill>
                  <a:schemeClr val="tx2"/>
                </a:solidFill>
              </a:rPr>
              <a:t>Lydie’s</a:t>
            </a:r>
            <a:r>
              <a:rPr lang="en-GB" sz="1800" dirty="0">
                <a:solidFill>
                  <a:schemeClr val="tx2"/>
                </a:solidFill>
              </a:rPr>
              <a:t> reflection – 3mins</a:t>
            </a:r>
          </a:p>
          <a:p>
            <a:endParaRPr lang="en-GB" sz="1800" dirty="0">
              <a:solidFill>
                <a:schemeClr val="tx2"/>
              </a:solidFill>
            </a:endParaRPr>
          </a:p>
          <a:p>
            <a:endParaRPr lang="en-GB"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5130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E8C37A0-1227-4DC2-AAC1-48ABAC1C3D70}"/>
              </a:ext>
            </a:extLst>
          </p:cNvPr>
          <p:cNvSpPr>
            <a:spLocks noGrp="1"/>
          </p:cNvSpPr>
          <p:nvPr>
            <p:ph type="title"/>
          </p:nvPr>
        </p:nvSpPr>
        <p:spPr>
          <a:xfrm>
            <a:off x="1179226" y="1755073"/>
            <a:ext cx="9833548" cy="1066802"/>
          </a:xfrm>
        </p:spPr>
        <p:txBody>
          <a:bodyPr anchor="b">
            <a:normAutofit/>
          </a:bodyPr>
          <a:lstStyle/>
          <a:p>
            <a:r>
              <a:rPr lang="en-GB" sz="3600" dirty="0">
                <a:solidFill>
                  <a:schemeClr val="tx2"/>
                </a:solidFill>
              </a:rPr>
              <a:t>How do you define a family? Systemic Perspective</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46B11A8-54D2-44BD-BD4D-0D5E3BFF70E2}"/>
              </a:ext>
            </a:extLst>
          </p:cNvPr>
          <p:cNvSpPr>
            <a:spLocks noGrp="1"/>
          </p:cNvSpPr>
          <p:nvPr>
            <p:ph idx="1"/>
          </p:nvPr>
        </p:nvSpPr>
        <p:spPr>
          <a:xfrm>
            <a:off x="1179226" y="3049325"/>
            <a:ext cx="9833548" cy="2945574"/>
          </a:xfrm>
        </p:spPr>
        <p:txBody>
          <a:bodyPr anchor="ctr">
            <a:normAutofit/>
          </a:bodyPr>
          <a:lstStyle/>
          <a:p>
            <a:r>
              <a:rPr lang="en-GB" sz="1800" dirty="0">
                <a:solidFill>
                  <a:schemeClr val="tx2"/>
                </a:solidFill>
              </a:rPr>
              <a:t>A family is  a system as it is composed of different parts who are connected, that system as rules, boundaries, people have roles and those create patterns that enable it to function. A change in one part of the system will be experienced in other parts of the system.</a:t>
            </a:r>
          </a:p>
          <a:p>
            <a:r>
              <a:rPr lang="en-GB" sz="1800" dirty="0">
                <a:solidFill>
                  <a:schemeClr val="tx2"/>
                </a:solidFill>
              </a:rPr>
              <a:t>A family consists of the entire kinship network of at least three generations, both as it currently exists and it has  evolved through times.</a:t>
            </a:r>
          </a:p>
          <a:p>
            <a:r>
              <a:rPr lang="en-GB" sz="1800" dirty="0">
                <a:solidFill>
                  <a:schemeClr val="tx2"/>
                </a:solidFill>
              </a:rPr>
              <a:t>Those who are tied together  through their common biological ,legal, cultural and emotional history and by their implied future together ( Carter &amp; McGoldrick 2005).</a:t>
            </a:r>
          </a:p>
        </p:txBody>
      </p:sp>
    </p:spTree>
    <p:extLst>
      <p:ext uri="{BB962C8B-B14F-4D97-AF65-F5344CB8AC3E}">
        <p14:creationId xmlns:p14="http://schemas.microsoft.com/office/powerpoint/2010/main" val="654501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0219BD3-F03A-4D10-AFE6-389C2EB21361}"/>
              </a:ext>
            </a:extLst>
          </p:cNvPr>
          <p:cNvSpPr>
            <a:spLocks noGrp="1"/>
          </p:cNvSpPr>
          <p:nvPr>
            <p:ph type="title"/>
          </p:nvPr>
        </p:nvSpPr>
        <p:spPr>
          <a:xfrm>
            <a:off x="1179226" y="1755073"/>
            <a:ext cx="9833548" cy="1066802"/>
          </a:xfrm>
        </p:spPr>
        <p:txBody>
          <a:bodyPr anchor="b">
            <a:normAutofit/>
          </a:bodyPr>
          <a:lstStyle/>
          <a:p>
            <a:r>
              <a:rPr lang="en-GB" sz="3600">
                <a:solidFill>
                  <a:schemeClr val="tx2"/>
                </a:solidFill>
              </a:rPr>
              <a:t>Activity – Personal Genogram</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62BF1ED-D1D2-4731-A9F0-B8166CB900C8}"/>
              </a:ext>
            </a:extLst>
          </p:cNvPr>
          <p:cNvSpPr>
            <a:spLocks noGrp="1"/>
          </p:cNvSpPr>
          <p:nvPr>
            <p:ph idx="1"/>
          </p:nvPr>
        </p:nvSpPr>
        <p:spPr>
          <a:xfrm>
            <a:off x="1179226" y="3049325"/>
            <a:ext cx="9833548" cy="2945574"/>
          </a:xfrm>
        </p:spPr>
        <p:txBody>
          <a:bodyPr anchor="ctr">
            <a:normAutofit/>
          </a:bodyPr>
          <a:lstStyle/>
          <a:p>
            <a:endParaRPr lang="en-GB" sz="1800">
              <a:solidFill>
                <a:schemeClr val="tx2"/>
              </a:solidFill>
            </a:endParaRPr>
          </a:p>
          <a:p>
            <a:pPr marL="342900" lvl="0" indent="-342900">
              <a:buFont typeface="Symbol" panose="05050102010706020507" pitchFamily="18" charset="2"/>
              <a:buChar char=""/>
              <a:tabLst>
                <a:tab pos="457200" algn="l"/>
              </a:tabLst>
            </a:pPr>
            <a:r>
              <a:rPr lang="en-GB" sz="1800">
                <a:solidFill>
                  <a:schemeClr val="tx2"/>
                </a:solidFill>
                <a:effectLst/>
                <a:latin typeface="Times New Roman" panose="02020603050405020304" pitchFamily="18" charset="0"/>
                <a:ea typeface="Times New Roman" panose="02020603050405020304" pitchFamily="18" charset="0"/>
              </a:rPr>
              <a:t>Choose a partner to work with for the whole session.</a:t>
            </a:r>
          </a:p>
          <a:p>
            <a:pPr marL="342900" lvl="0" indent="-342900">
              <a:buFont typeface="Symbol" panose="05050102010706020507" pitchFamily="18" charset="2"/>
              <a:buChar char=""/>
              <a:tabLst>
                <a:tab pos="457200" algn="l"/>
              </a:tabLst>
            </a:pPr>
            <a:r>
              <a:rPr lang="en-GB" sz="1800">
                <a:solidFill>
                  <a:schemeClr val="tx2"/>
                </a:solidFill>
                <a:effectLst/>
                <a:latin typeface="Times New Roman" panose="02020603050405020304" pitchFamily="18" charset="0"/>
                <a:ea typeface="Times New Roman" panose="02020603050405020304" pitchFamily="18" charset="0"/>
              </a:rPr>
              <a:t>This exercise is to be done in two halves, </a:t>
            </a:r>
            <a:r>
              <a:rPr lang="en-GB" sz="1800" b="1">
                <a:solidFill>
                  <a:schemeClr val="tx2"/>
                </a:solidFill>
                <a:effectLst/>
                <a:latin typeface="Times New Roman" panose="02020603050405020304" pitchFamily="18" charset="0"/>
                <a:ea typeface="Times New Roman" panose="02020603050405020304" pitchFamily="18" charset="0"/>
              </a:rPr>
              <a:t>EACH</a:t>
            </a:r>
            <a:r>
              <a:rPr lang="en-GB" sz="1800">
                <a:solidFill>
                  <a:schemeClr val="tx2"/>
                </a:solidFill>
                <a:effectLst/>
                <a:latin typeface="Times New Roman" panose="02020603050405020304" pitchFamily="18" charset="0"/>
                <a:ea typeface="Times New Roman" panose="02020603050405020304" pitchFamily="18" charset="0"/>
              </a:rPr>
              <a:t> having an 20-25mins.</a:t>
            </a:r>
          </a:p>
          <a:p>
            <a:pPr marL="342900" lvl="0" indent="-342900">
              <a:buFont typeface="Symbol" panose="05050102010706020507" pitchFamily="18" charset="2"/>
              <a:buChar char=""/>
              <a:tabLst>
                <a:tab pos="457200" algn="l"/>
              </a:tabLst>
            </a:pPr>
            <a:r>
              <a:rPr lang="en-GB" sz="1800">
                <a:solidFill>
                  <a:schemeClr val="tx2"/>
                </a:solidFill>
                <a:effectLst/>
                <a:latin typeface="Times New Roman" panose="02020603050405020304" pitchFamily="18" charset="0"/>
                <a:ea typeface="Times New Roman" panose="02020603050405020304" pitchFamily="18" charset="0"/>
              </a:rPr>
              <a:t>Draw your genogram-Focusing on your family of origin.</a:t>
            </a:r>
          </a:p>
          <a:p>
            <a:pPr marL="742950" lvl="1" indent="-285750">
              <a:buFont typeface="+mj-lt"/>
              <a:buAutoNum type="arabicPeriod"/>
              <a:tabLst>
                <a:tab pos="914400" algn="l"/>
              </a:tabLst>
            </a:pPr>
            <a:r>
              <a:rPr lang="en-GB" sz="1800">
                <a:solidFill>
                  <a:schemeClr val="tx2"/>
                </a:solidFill>
                <a:effectLst/>
                <a:latin typeface="Times New Roman" panose="02020603050405020304" pitchFamily="18" charset="0"/>
                <a:ea typeface="Times New Roman" panose="02020603050405020304" pitchFamily="18" charset="0"/>
              </a:rPr>
              <a:t>3 generations (if poss.)</a:t>
            </a:r>
          </a:p>
          <a:p>
            <a:pPr marL="742950" lvl="1" indent="-285750">
              <a:buFont typeface="+mj-lt"/>
              <a:buAutoNum type="arabicPeriod"/>
              <a:tabLst>
                <a:tab pos="914400" algn="l"/>
              </a:tabLst>
            </a:pPr>
            <a:r>
              <a:rPr lang="en-GB" sz="1800">
                <a:solidFill>
                  <a:schemeClr val="tx2"/>
                </a:solidFill>
                <a:effectLst/>
                <a:latin typeface="Times New Roman" panose="02020603050405020304" pitchFamily="18" charset="0"/>
                <a:ea typeface="Times New Roman" panose="02020603050405020304" pitchFamily="18" charset="0"/>
              </a:rPr>
              <a:t>Identify different cultures </a:t>
            </a:r>
          </a:p>
          <a:p>
            <a:r>
              <a:rPr lang="en-GB" sz="1800">
                <a:solidFill>
                  <a:schemeClr val="tx2"/>
                </a:solidFill>
                <a:effectLst/>
                <a:latin typeface="Times New Roman" panose="02020603050405020304" pitchFamily="18" charset="0"/>
                <a:ea typeface="Times New Roman" panose="02020603050405020304" pitchFamily="18" charset="0"/>
              </a:rPr>
              <a:t>Get as much detail down as you feel able to</a:t>
            </a:r>
            <a:endParaRPr lang="en-GB" sz="1800">
              <a:solidFill>
                <a:schemeClr val="tx2"/>
              </a:solidFill>
            </a:endParaRPr>
          </a:p>
        </p:txBody>
      </p:sp>
    </p:spTree>
    <p:extLst>
      <p:ext uri="{BB962C8B-B14F-4D97-AF65-F5344CB8AC3E}">
        <p14:creationId xmlns:p14="http://schemas.microsoft.com/office/powerpoint/2010/main" val="3818925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D31395E-755A-4BFE-AADE-5DB049EFBEBE}"/>
              </a:ext>
            </a:extLst>
          </p:cNvPr>
          <p:cNvSpPr>
            <a:spLocks noGrp="1"/>
          </p:cNvSpPr>
          <p:nvPr>
            <p:ph type="title"/>
          </p:nvPr>
        </p:nvSpPr>
        <p:spPr>
          <a:xfrm>
            <a:off x="1179226" y="1280679"/>
            <a:ext cx="9833548" cy="1325563"/>
          </a:xfrm>
        </p:spPr>
        <p:txBody>
          <a:bodyPr anchor="b">
            <a:normAutofit/>
          </a:bodyPr>
          <a:lstStyle/>
          <a:p>
            <a:pPr algn="ctr"/>
            <a:r>
              <a:rPr lang="en-GB" sz="3600" b="1">
                <a:solidFill>
                  <a:schemeClr val="tx2"/>
                </a:solidFill>
                <a:effectLst/>
                <a:latin typeface="Times New Roman" panose="02020603050405020304" pitchFamily="18" charset="0"/>
              </a:rPr>
              <a:t>Activity- QUESTIONS TO CONSIDER</a:t>
            </a:r>
            <a:br>
              <a:rPr lang="en-GB" sz="3600" b="1">
                <a:solidFill>
                  <a:schemeClr val="tx2"/>
                </a:solidFill>
                <a:effectLst/>
                <a:latin typeface="Times New Roman" panose="02020603050405020304" pitchFamily="18" charset="0"/>
              </a:rPr>
            </a:br>
            <a:endParaRPr lang="en-GB" sz="360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D96F028D-ECE8-4946-B22E-759160ABAC3B}"/>
              </a:ext>
            </a:extLst>
          </p:cNvPr>
          <p:cNvSpPr>
            <a:spLocks noGrp="1"/>
          </p:cNvSpPr>
          <p:nvPr>
            <p:ph idx="1"/>
          </p:nvPr>
        </p:nvSpPr>
        <p:spPr>
          <a:xfrm>
            <a:off x="1179226" y="2890979"/>
            <a:ext cx="9833548" cy="2693976"/>
          </a:xfrm>
        </p:spPr>
        <p:txBody>
          <a:bodyPr>
            <a:normAutofit/>
          </a:bodyPr>
          <a:lstStyle/>
          <a:p>
            <a:pPr marL="342900" lvl="0" indent="-342900">
              <a:buFont typeface="Symbol" panose="05050102010706020507" pitchFamily="18" charset="2"/>
              <a:buChar char=""/>
              <a:tabLst>
                <a:tab pos="457200" algn="l"/>
              </a:tabLst>
            </a:pPr>
            <a:r>
              <a:rPr lang="en-GB" sz="1100">
                <a:solidFill>
                  <a:schemeClr val="tx2"/>
                </a:solidFill>
                <a:effectLst/>
                <a:latin typeface="Times New Roman" panose="02020603050405020304" pitchFamily="18" charset="0"/>
                <a:ea typeface="Times New Roman" panose="02020603050405020304" pitchFamily="18" charset="0"/>
              </a:rPr>
              <a:t>What were the stories told about change in your family of origin?</a:t>
            </a:r>
          </a:p>
          <a:p>
            <a:pPr marL="342900" marR="16510" lvl="0" indent="-342900">
              <a:spcAft>
                <a:spcPts val="0"/>
              </a:spcAft>
              <a:buFont typeface="Symbol" panose="05050102010706020507" pitchFamily="18" charset="2"/>
              <a:buChar char=""/>
              <a:tabLst>
                <a:tab pos="457200" algn="l"/>
              </a:tabLst>
            </a:pPr>
            <a:r>
              <a:rPr lang="en-GB" sz="1100">
                <a:solidFill>
                  <a:schemeClr val="tx2"/>
                </a:solidFill>
                <a:effectLst/>
                <a:latin typeface="Times New Roman" panose="02020603050405020304" pitchFamily="18" charset="0"/>
                <a:ea typeface="Times New Roman" panose="02020603050405020304" pitchFamily="18" charset="0"/>
              </a:rPr>
              <a:t>What were the migration patterns?</a:t>
            </a:r>
          </a:p>
          <a:p>
            <a:pPr marL="342900" marR="16510" lvl="0" indent="-342900">
              <a:spcAft>
                <a:spcPts val="0"/>
              </a:spcAft>
              <a:buFont typeface="Symbol" panose="05050102010706020507" pitchFamily="18" charset="2"/>
              <a:buChar char=""/>
              <a:tabLst>
                <a:tab pos="457200" algn="l"/>
              </a:tabLst>
            </a:pPr>
            <a:r>
              <a:rPr lang="en-GB" sz="1100">
                <a:solidFill>
                  <a:schemeClr val="tx2"/>
                </a:solidFill>
                <a:effectLst/>
                <a:latin typeface="Times New Roman" panose="02020603050405020304" pitchFamily="18" charset="0"/>
                <a:ea typeface="Times New Roman" panose="02020603050405020304" pitchFamily="18" charset="0"/>
              </a:rPr>
              <a:t>How were the gender roles defined?</a:t>
            </a:r>
          </a:p>
          <a:p>
            <a:pPr marL="342900" marR="16510" lvl="0" indent="-342900">
              <a:spcAft>
                <a:spcPts val="0"/>
              </a:spcAft>
              <a:buFont typeface="Symbol" panose="05050102010706020507" pitchFamily="18" charset="2"/>
              <a:buChar char=""/>
              <a:tabLst>
                <a:tab pos="457200" algn="l"/>
              </a:tabLst>
            </a:pPr>
            <a:r>
              <a:rPr lang="en-GB" sz="1100">
                <a:solidFill>
                  <a:schemeClr val="tx2"/>
                </a:solidFill>
                <a:effectLst/>
                <a:latin typeface="Times New Roman" panose="02020603050405020304" pitchFamily="18" charset="0"/>
                <a:ea typeface="Times New Roman" panose="02020603050405020304" pitchFamily="18" charset="0"/>
              </a:rPr>
              <a:t>What significance does race, skin colour and hair play within the family?</a:t>
            </a:r>
          </a:p>
          <a:p>
            <a:pPr marL="342900" marR="16510" lvl="0" indent="-342900">
              <a:spcAft>
                <a:spcPts val="0"/>
              </a:spcAft>
              <a:buFont typeface="Symbol" panose="05050102010706020507" pitchFamily="18" charset="2"/>
              <a:buChar char=""/>
              <a:tabLst>
                <a:tab pos="457200" algn="l"/>
              </a:tabLst>
            </a:pPr>
            <a:r>
              <a:rPr lang="en-GB" sz="1100">
                <a:solidFill>
                  <a:schemeClr val="tx2"/>
                </a:solidFill>
                <a:effectLst/>
                <a:latin typeface="Times New Roman" panose="02020603050405020304" pitchFamily="18" charset="0"/>
                <a:ea typeface="Times New Roman" panose="02020603050405020304" pitchFamily="18" charset="0"/>
              </a:rPr>
              <a:t>What were the negative &amp; positive stories around beliefs and values i.e. education, money, sex, marriage, race, class, disability etc?</a:t>
            </a:r>
          </a:p>
          <a:p>
            <a:pPr marL="342900" marR="16510" lvl="0" indent="-342900">
              <a:spcAft>
                <a:spcPts val="0"/>
              </a:spcAft>
              <a:buFont typeface="Symbol" panose="05050102010706020507" pitchFamily="18" charset="2"/>
              <a:buChar char=""/>
              <a:tabLst>
                <a:tab pos="457200" algn="l"/>
              </a:tabLst>
            </a:pPr>
            <a:r>
              <a:rPr lang="en-GB" sz="1100">
                <a:solidFill>
                  <a:schemeClr val="tx2"/>
                </a:solidFill>
                <a:effectLst/>
                <a:latin typeface="Times New Roman" panose="02020603050405020304" pitchFamily="18" charset="0"/>
                <a:ea typeface="Times New Roman" panose="02020603050405020304" pitchFamily="18" charset="0"/>
              </a:rPr>
              <a:t>What were the issues of conflict that divided members in your family?</a:t>
            </a:r>
          </a:p>
          <a:p>
            <a:pPr marL="342900" marR="16510" lvl="0" indent="-342900">
              <a:spcAft>
                <a:spcPts val="0"/>
              </a:spcAft>
              <a:buFont typeface="Symbol" panose="05050102010706020507" pitchFamily="18" charset="2"/>
              <a:buChar char=""/>
              <a:tabLst>
                <a:tab pos="457200" algn="l"/>
              </a:tabLst>
            </a:pPr>
            <a:r>
              <a:rPr lang="en-GB" sz="1100">
                <a:solidFill>
                  <a:schemeClr val="tx2"/>
                </a:solidFill>
                <a:effectLst/>
                <a:latin typeface="Times New Roman" panose="02020603050405020304" pitchFamily="18" charset="0"/>
                <a:ea typeface="Times New Roman" panose="02020603050405020304" pitchFamily="18" charset="0"/>
              </a:rPr>
              <a:t>A) What prejudices does your family have about itself?</a:t>
            </a:r>
          </a:p>
          <a:p>
            <a:pPr marL="457200" marR="16510">
              <a:spcAft>
                <a:spcPts val="0"/>
              </a:spcAft>
            </a:pPr>
            <a:r>
              <a:rPr lang="en-GB" sz="1100">
                <a:solidFill>
                  <a:schemeClr val="tx2"/>
                </a:solidFill>
                <a:effectLst/>
                <a:latin typeface="Times New Roman" panose="02020603050405020304" pitchFamily="18" charset="0"/>
                <a:ea typeface="Times New Roman" panose="02020603050405020304" pitchFamily="18" charset="0"/>
              </a:rPr>
              <a:t>B) What prejudices do/did other families have about your family?</a:t>
            </a:r>
          </a:p>
          <a:p>
            <a:pPr marL="457200" marR="16510">
              <a:spcAft>
                <a:spcPts val="0"/>
              </a:spcAft>
            </a:pPr>
            <a:r>
              <a:rPr lang="en-GB" sz="1100">
                <a:solidFill>
                  <a:schemeClr val="tx2"/>
                </a:solidFill>
                <a:effectLst/>
                <a:latin typeface="Times New Roman" panose="02020603050405020304" pitchFamily="18" charset="0"/>
                <a:ea typeface="Times New Roman" panose="02020603050405020304" pitchFamily="18" charset="0"/>
              </a:rPr>
              <a:t>C) What prejudices do/did your family have about other families?</a:t>
            </a:r>
          </a:p>
          <a:p>
            <a:pPr marL="0" marR="16510" indent="0">
              <a:spcAft>
                <a:spcPts val="0"/>
              </a:spcAft>
              <a:buNone/>
            </a:pPr>
            <a:endParaRPr lang="en-GB" sz="1100">
              <a:solidFill>
                <a:schemeClr val="tx2"/>
              </a:solidFill>
              <a:effectLst/>
              <a:latin typeface="Times New Roman" panose="02020603050405020304" pitchFamily="18" charset="0"/>
              <a:ea typeface="Times New Roman" panose="02020603050405020304" pitchFamily="18" charset="0"/>
            </a:endParaRPr>
          </a:p>
          <a:p>
            <a:endParaRPr lang="en-GB" sz="110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8616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567182F-E2B3-4787-B148-C352D147273B}"/>
              </a:ext>
            </a:extLst>
          </p:cNvPr>
          <p:cNvSpPr>
            <a:spLocks noGrp="1"/>
          </p:cNvSpPr>
          <p:nvPr>
            <p:ph type="title"/>
          </p:nvPr>
        </p:nvSpPr>
        <p:spPr>
          <a:xfrm>
            <a:off x="1179226" y="1280679"/>
            <a:ext cx="9833548" cy="1325563"/>
          </a:xfrm>
        </p:spPr>
        <p:txBody>
          <a:bodyPr anchor="b">
            <a:normAutofit/>
          </a:bodyPr>
          <a:lstStyle/>
          <a:p>
            <a:pPr algn="ctr"/>
            <a:r>
              <a:rPr lang="en-GB" sz="3600">
                <a:solidFill>
                  <a:schemeClr val="tx2"/>
                </a:solidFill>
              </a:rPr>
              <a:t>Questions to the group</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A7D66EA-7404-44B5-A726-923360BCAC92}"/>
              </a:ext>
            </a:extLst>
          </p:cNvPr>
          <p:cNvSpPr>
            <a:spLocks noGrp="1"/>
          </p:cNvSpPr>
          <p:nvPr>
            <p:ph idx="1"/>
          </p:nvPr>
        </p:nvSpPr>
        <p:spPr>
          <a:xfrm>
            <a:off x="1179226" y="2890979"/>
            <a:ext cx="9833548" cy="2693976"/>
          </a:xfrm>
        </p:spPr>
        <p:txBody>
          <a:bodyPr>
            <a:normAutofit/>
          </a:bodyPr>
          <a:lstStyle/>
          <a:p>
            <a:pPr marR="16510"/>
            <a:r>
              <a:rPr lang="en-GB" sz="1800" b="1" kern="0">
                <a:solidFill>
                  <a:schemeClr val="tx2"/>
                </a:solidFill>
                <a:effectLst/>
                <a:latin typeface="Times New Roman" panose="02020603050405020304" pitchFamily="18" charset="0"/>
              </a:rPr>
              <a:t>TO END</a:t>
            </a:r>
          </a:p>
          <a:p>
            <a:pPr marL="342900" marR="16510" lvl="0" indent="-342900">
              <a:spcAft>
                <a:spcPts val="0"/>
              </a:spcAft>
              <a:buFont typeface="Symbol" panose="05050102010706020507" pitchFamily="18" charset="2"/>
              <a:buChar char=""/>
              <a:tabLst>
                <a:tab pos="457200" algn="l"/>
              </a:tabLst>
            </a:pPr>
            <a:r>
              <a:rPr lang="en-GB" sz="1800">
                <a:solidFill>
                  <a:schemeClr val="tx2"/>
                </a:solidFill>
                <a:effectLst/>
                <a:latin typeface="Times New Roman" panose="02020603050405020304" pitchFamily="18" charset="0"/>
                <a:ea typeface="Times New Roman" panose="02020603050405020304" pitchFamily="18" charset="0"/>
              </a:rPr>
              <a:t>What is the significance of your family stories on you as a practitioner?</a:t>
            </a:r>
          </a:p>
          <a:p>
            <a:r>
              <a:rPr lang="en-GB" sz="1800">
                <a:solidFill>
                  <a:schemeClr val="tx2"/>
                </a:solidFill>
                <a:effectLst/>
                <a:latin typeface="Times New Roman" panose="02020603050405020304" pitchFamily="18" charset="0"/>
                <a:ea typeface="Times New Roman" panose="02020603050405020304" pitchFamily="18" charset="0"/>
              </a:rPr>
              <a:t>(Do this in the pairs and then use it as part of the whole gr)oup discussion)</a:t>
            </a:r>
          </a:p>
          <a:p>
            <a:pPr marL="0" indent="0">
              <a:buNone/>
            </a:pPr>
            <a:endParaRPr lang="en-GB" sz="1800">
              <a:solidFill>
                <a:schemeClr val="tx2"/>
              </a:solidFill>
            </a:endParaRPr>
          </a:p>
          <a:p>
            <a:r>
              <a:rPr lang="en-GB" sz="1800">
                <a:solidFill>
                  <a:schemeClr val="tx2"/>
                </a:solidFill>
              </a:rPr>
              <a:t>Self care - can contact me after the workshop if needed</a:t>
            </a:r>
          </a:p>
          <a:p>
            <a:pPr marL="0" indent="0">
              <a:buNone/>
            </a:pPr>
            <a:endParaRPr lang="en-GB" sz="180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756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A8199-785A-4801-A4E4-D7F4EFE40DDA}"/>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DBD8E4B2-2658-462C-A95D-B6BB60C97C40}"/>
              </a:ext>
            </a:extLst>
          </p:cNvPr>
          <p:cNvSpPr>
            <a:spLocks noGrp="1"/>
          </p:cNvSpPr>
          <p:nvPr>
            <p:ph idx="1"/>
          </p:nvPr>
        </p:nvSpPr>
        <p:spPr>
          <a:xfrm>
            <a:off x="838200" y="1333500"/>
            <a:ext cx="10448925" cy="4843463"/>
          </a:xfrm>
        </p:spPr>
        <p:txBody>
          <a:bodyPr>
            <a:normAutofit fontScale="70000" lnSpcReduction="20000"/>
          </a:bodyPr>
          <a:lstStyle/>
          <a:p>
            <a:r>
              <a:rPr lang="en-GB" dirty="0"/>
              <a:t>John Burnham, (2005), Relational reflexivity: a tool for socially constructing therapeutic relationships: The Space Between: Experience, Context, and Process in the Therapeutic Relationship: </a:t>
            </a:r>
            <a:r>
              <a:rPr lang="en-GB" dirty="0" err="1"/>
              <a:t>Karnac</a:t>
            </a:r>
            <a:r>
              <a:rPr lang="en-GB" dirty="0"/>
              <a:t>, 1-17 </a:t>
            </a:r>
          </a:p>
          <a:p>
            <a:r>
              <a:rPr lang="en-GB" dirty="0"/>
              <a:t> John Byng-Hall, (1995), Creating a secure family base: Some implications of attachment theory for family therapy: Family Process, Vol. 34, 45-58 </a:t>
            </a:r>
          </a:p>
          <a:p>
            <a:r>
              <a:rPr lang="en-GB" dirty="0"/>
              <a:t>John Byng-Hall (1995) Chapter 1 secure enough to improvise, in Rewriting Family Scripts: Improvisation and Systems Change, Guildford Press New York </a:t>
            </a:r>
          </a:p>
          <a:p>
            <a:r>
              <a:rPr lang="en-GB" dirty="0"/>
              <a:t> Kenneth Hardy &amp; Tracey Laszloffy (1995) The Cultural Genogram: Key to Training Culturally Competent Family Therapists, Journal of Marital and Family Therapy, Vol 21, No 3, 227-237 (not given out in 2010) • Russell Haber, (1994), Response-ability: therapist’s ‘I’ and role: Journal of Family Therapy, 16, 269-284 </a:t>
            </a:r>
          </a:p>
          <a:p>
            <a:r>
              <a:rPr lang="en-GB" dirty="0"/>
              <a:t> Inga-Britt Krause (2002) Culture and System in Family Therapy: </a:t>
            </a:r>
            <a:r>
              <a:rPr lang="en-GB" dirty="0" err="1"/>
              <a:t>Karnac</a:t>
            </a:r>
            <a:r>
              <a:rPr lang="en-GB" dirty="0"/>
              <a:t>, London, New York</a:t>
            </a:r>
          </a:p>
          <a:p>
            <a:r>
              <a:rPr lang="en-GB" dirty="0"/>
              <a:t>  Barry Mason, (1993), Towards positions of safe uncertainty: Human Systems: The Journal of Systemic Consultation and Management, Vol. 4, 189-200 </a:t>
            </a:r>
          </a:p>
          <a:p>
            <a:r>
              <a:rPr lang="en-GB" dirty="0"/>
              <a:t>McGoldrick, M., Gerson. (1985) Genograms in Family Assessment, New York, Norton &amp; Co.</a:t>
            </a:r>
          </a:p>
          <a:p>
            <a:r>
              <a:rPr lang="en-GB" dirty="0"/>
              <a:t> McGoldrick, M., Gerson, R., </a:t>
            </a:r>
            <a:r>
              <a:rPr lang="en-GB" dirty="0" err="1"/>
              <a:t>Shellenberger</a:t>
            </a:r>
            <a:r>
              <a:rPr lang="en-GB" dirty="0"/>
              <a:t>, S. (1999) GENOGRAMS-Assessment and Intervention (2nd Ed) W.W. Norton &amp; Company, New York, London </a:t>
            </a:r>
          </a:p>
        </p:txBody>
      </p:sp>
    </p:spTree>
    <p:extLst>
      <p:ext uri="{BB962C8B-B14F-4D97-AF65-F5344CB8AC3E}">
        <p14:creationId xmlns:p14="http://schemas.microsoft.com/office/powerpoint/2010/main" val="307465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217F17F-823C-4E86-931B-283362ACB98F}"/>
              </a:ext>
            </a:extLst>
          </p:cNvPr>
          <p:cNvSpPr>
            <a:spLocks noGrp="1"/>
          </p:cNvSpPr>
          <p:nvPr>
            <p:ph type="title"/>
          </p:nvPr>
        </p:nvSpPr>
        <p:spPr>
          <a:xfrm>
            <a:off x="1179226" y="1594707"/>
            <a:ext cx="9833548" cy="1325563"/>
          </a:xfrm>
        </p:spPr>
        <p:txBody>
          <a:bodyPr anchor="b">
            <a:normAutofit/>
          </a:bodyPr>
          <a:lstStyle/>
          <a:p>
            <a:pPr algn="ctr"/>
            <a:r>
              <a:rPr lang="en-GB" sz="3600" dirty="0">
                <a:solidFill>
                  <a:schemeClr val="tx2"/>
                </a:solidFill>
              </a:rPr>
              <a:t>Historical Development</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39B42F7-095C-4C0E-87EC-12DABE5973C3}"/>
              </a:ext>
            </a:extLst>
          </p:cNvPr>
          <p:cNvSpPr>
            <a:spLocks noGrp="1"/>
          </p:cNvSpPr>
          <p:nvPr>
            <p:ph idx="1"/>
          </p:nvPr>
        </p:nvSpPr>
        <p:spPr>
          <a:xfrm>
            <a:off x="1179226" y="3329677"/>
            <a:ext cx="9833548" cy="2457269"/>
          </a:xfrm>
        </p:spPr>
        <p:txBody>
          <a:bodyPr>
            <a:normAutofit/>
          </a:bodyPr>
          <a:lstStyle/>
          <a:p>
            <a:pPr marL="0" indent="0">
              <a:buNone/>
            </a:pPr>
            <a:r>
              <a:rPr lang="en-GB" sz="1800" dirty="0">
                <a:solidFill>
                  <a:schemeClr val="tx2"/>
                </a:solidFill>
              </a:rPr>
              <a:t>The term family diagram was proposed by Dr Murray Bowen sometime before 1978. “The family diagram generally replaced hard to read written material. It went far beyond ordinary genealogy to include items considered essential by the theory. Later the family diagram was misinterpreted as being synonymous with genealogy and was incorrectly called genogram” (Kerr, M &amp; Bowen, M., 1998, p. 374) In 1985 a study published by McGoldrick and Garson standardised all the symbols which are still used today.</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979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lose up of pushpins on roadmap route">
            <a:extLst>
              <a:ext uri="{FF2B5EF4-FFF2-40B4-BE49-F238E27FC236}">
                <a16:creationId xmlns:a16="http://schemas.microsoft.com/office/drawing/2014/main" id="{8F3BD42F-7CEE-FB8D-A716-A33C4B8B3FA5}"/>
              </a:ext>
            </a:extLst>
          </p:cNvPr>
          <p:cNvPicPr>
            <a:picLocks noChangeAspect="1"/>
          </p:cNvPicPr>
          <p:nvPr/>
        </p:nvPicPr>
        <p:blipFill rotWithShape="1">
          <a:blip r:embed="rId2"/>
          <a:srcRect l="9185" r="34065"/>
          <a:stretch/>
        </p:blipFill>
        <p:spPr>
          <a:xfrm>
            <a:off x="-9527" y="3725"/>
            <a:ext cx="5846165" cy="6850548"/>
          </a:xfrm>
          <a:prstGeom prst="rect">
            <a:avLst/>
          </a:prstGeom>
        </p:spPr>
      </p:pic>
      <p:grpSp>
        <p:nvGrpSpPr>
          <p:cNvPr id="30" name="Group 29">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31" name="Freeform: Shape 30">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34" name="Freeform: Shape 33">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Freeform: Shape 34">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F59D03B6-C94C-4F15-87E1-9A13383FF6AC}"/>
              </a:ext>
            </a:extLst>
          </p:cNvPr>
          <p:cNvSpPr>
            <a:spLocks noGrp="1"/>
          </p:cNvSpPr>
          <p:nvPr>
            <p:ph type="title"/>
          </p:nvPr>
        </p:nvSpPr>
        <p:spPr>
          <a:xfrm>
            <a:off x="6094105" y="426721"/>
            <a:ext cx="4977976" cy="1046479"/>
          </a:xfrm>
        </p:spPr>
        <p:txBody>
          <a:bodyPr anchor="b">
            <a:normAutofit fontScale="90000"/>
          </a:bodyPr>
          <a:lstStyle/>
          <a:p>
            <a:r>
              <a:rPr lang="en-GB" sz="3600" dirty="0">
                <a:solidFill>
                  <a:schemeClr val="tx2"/>
                </a:solidFill>
              </a:rPr>
              <a:t>Genograms: Mapping Family Systems</a:t>
            </a:r>
          </a:p>
        </p:txBody>
      </p:sp>
      <p:sp>
        <p:nvSpPr>
          <p:cNvPr id="3" name="Content Placeholder 2">
            <a:extLst>
              <a:ext uri="{FF2B5EF4-FFF2-40B4-BE49-F238E27FC236}">
                <a16:creationId xmlns:a16="http://schemas.microsoft.com/office/drawing/2014/main" id="{56CAF350-6CC6-42A9-A778-13E7BF1EC4D5}"/>
              </a:ext>
            </a:extLst>
          </p:cNvPr>
          <p:cNvSpPr>
            <a:spLocks noGrp="1"/>
          </p:cNvSpPr>
          <p:nvPr>
            <p:ph idx="1"/>
          </p:nvPr>
        </p:nvSpPr>
        <p:spPr>
          <a:xfrm>
            <a:off x="6090574" y="1767840"/>
            <a:ext cx="4977578" cy="4287205"/>
          </a:xfrm>
        </p:spPr>
        <p:txBody>
          <a:bodyPr anchor="ctr">
            <a:normAutofit lnSpcReduction="10000"/>
          </a:bodyPr>
          <a:lstStyle/>
          <a:p>
            <a:r>
              <a:rPr lang="en-GB" sz="1800" dirty="0">
                <a:solidFill>
                  <a:schemeClr val="tx2"/>
                </a:solidFill>
              </a:rPr>
              <a:t>Genograms has been established as a practical framework for understanding family systems.</a:t>
            </a:r>
          </a:p>
          <a:p>
            <a:r>
              <a:rPr lang="en-GB" sz="1800" dirty="0">
                <a:solidFill>
                  <a:schemeClr val="tx2"/>
                </a:solidFill>
              </a:rPr>
              <a:t> record information about family members and their relationships over at least 3 generations.</a:t>
            </a:r>
          </a:p>
          <a:p>
            <a:r>
              <a:rPr lang="en-GB" sz="1800" dirty="0">
                <a:solidFill>
                  <a:schemeClr val="tx2"/>
                </a:solidFill>
              </a:rPr>
              <a:t> allow you to map the family structure clearly and to note and update the map of the family patterns of relationships and functioning.</a:t>
            </a:r>
          </a:p>
          <a:p>
            <a:r>
              <a:rPr lang="en-GB" sz="1800" dirty="0">
                <a:solidFill>
                  <a:schemeClr val="tx2"/>
                </a:solidFill>
              </a:rPr>
              <a:t>make it easier for practitioner to keep  in mind the complexity of a family’s context, including family history, patterns and events that  may have  ongoing  significance for the family.</a:t>
            </a:r>
          </a:p>
          <a:p>
            <a:r>
              <a:rPr lang="en-GB" sz="1800" dirty="0">
                <a:solidFill>
                  <a:schemeClr val="tx2"/>
                </a:solidFill>
              </a:rPr>
              <a:t>Help practitioner to think systemically about how events and relationships in the lives of the family they are supporting are related to the patterns of health and illness, safeguarding concerns…</a:t>
            </a:r>
          </a:p>
          <a:p>
            <a:endParaRPr lang="en-GB" sz="1800" dirty="0">
              <a:solidFill>
                <a:schemeClr val="tx2"/>
              </a:solidFill>
            </a:endParaRPr>
          </a:p>
          <a:p>
            <a:endParaRPr lang="en-GB" sz="1400" dirty="0">
              <a:solidFill>
                <a:schemeClr val="tx2"/>
              </a:solidFill>
            </a:endParaRPr>
          </a:p>
        </p:txBody>
      </p:sp>
    </p:spTree>
    <p:extLst>
      <p:ext uri="{BB962C8B-B14F-4D97-AF65-F5344CB8AC3E}">
        <p14:creationId xmlns:p14="http://schemas.microsoft.com/office/powerpoint/2010/main" val="26290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AA506D4-1A2D-4B22-B936-DE4BF41476BD}"/>
              </a:ext>
            </a:extLst>
          </p:cNvPr>
          <p:cNvSpPr>
            <a:spLocks noGrp="1"/>
          </p:cNvSpPr>
          <p:nvPr>
            <p:ph type="title"/>
          </p:nvPr>
        </p:nvSpPr>
        <p:spPr>
          <a:xfrm>
            <a:off x="1179226" y="1594707"/>
            <a:ext cx="9833548" cy="1325563"/>
          </a:xfrm>
        </p:spPr>
        <p:txBody>
          <a:bodyPr anchor="b">
            <a:normAutofit/>
          </a:bodyPr>
          <a:lstStyle/>
          <a:p>
            <a:pPr algn="ctr"/>
            <a:r>
              <a:rPr lang="en-GB" sz="3600">
                <a:solidFill>
                  <a:schemeClr val="tx2"/>
                </a:solidFill>
              </a:rPr>
              <a:t>Cultural Genogram</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BDBE196-7EA7-4976-BDB1-488ED2AE8E81}"/>
              </a:ext>
            </a:extLst>
          </p:cNvPr>
          <p:cNvSpPr>
            <a:spLocks noGrp="1"/>
          </p:cNvSpPr>
          <p:nvPr>
            <p:ph idx="1"/>
          </p:nvPr>
        </p:nvSpPr>
        <p:spPr>
          <a:xfrm>
            <a:off x="1179226" y="3329677"/>
            <a:ext cx="9833548" cy="2457269"/>
          </a:xfrm>
        </p:spPr>
        <p:txBody>
          <a:bodyPr>
            <a:normAutofit/>
          </a:bodyPr>
          <a:lstStyle/>
          <a:p>
            <a:r>
              <a:rPr lang="en-GB" sz="1800" dirty="0">
                <a:solidFill>
                  <a:schemeClr val="tx2"/>
                </a:solidFill>
              </a:rPr>
              <a:t> promotes cultural awareness and sensitivity. In addition to pay attention to our own stories- to take a reflexive position (Hardy and Laszloffy ( 1995)</a:t>
            </a:r>
          </a:p>
          <a:p>
            <a:r>
              <a:rPr lang="en-GB" sz="1800" dirty="0">
                <a:solidFill>
                  <a:schemeClr val="tx2"/>
                </a:solidFill>
              </a:rPr>
              <a:t>This is a tool that captures more than the story of who is who but also captures stories of culture, class, education, sexuality, etc. etc. etc. The </a:t>
            </a:r>
            <a:r>
              <a:rPr lang="en-GB" sz="1800" dirty="0" err="1">
                <a:solidFill>
                  <a:schemeClr val="tx2"/>
                </a:solidFill>
              </a:rPr>
              <a:t>Falicov</a:t>
            </a:r>
            <a:r>
              <a:rPr lang="en-GB" sz="1800" dirty="0">
                <a:solidFill>
                  <a:schemeClr val="tx2"/>
                </a:solidFill>
              </a:rPr>
              <a:t> (1995) paper challenges us to have ‘an attitude of interest’- be curious</a:t>
            </a:r>
          </a:p>
          <a:p>
            <a:pPr lvl="0"/>
            <a:r>
              <a:rPr lang="en-GB" sz="1800" dirty="0">
                <a:solidFill>
                  <a:schemeClr val="tx2"/>
                </a:solidFill>
              </a:rPr>
              <a:t>This fits well with our new practice model – relational social work / cultural competency</a:t>
            </a:r>
          </a:p>
          <a:p>
            <a:r>
              <a:rPr lang="en-GB" sz="1800" dirty="0">
                <a:solidFill>
                  <a:schemeClr val="tx2"/>
                </a:solidFill>
              </a:rPr>
              <a:t>LBWF is multicultural and this is represented within its workforce</a:t>
            </a:r>
          </a:p>
          <a:p>
            <a:pPr lvl="0"/>
            <a:endParaRPr lang="en-US" sz="1800" dirty="0">
              <a:solidFill>
                <a:schemeClr val="tx2"/>
              </a:solidFill>
            </a:endParaRPr>
          </a:p>
          <a:p>
            <a:endParaRPr lang="en-GB"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642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53E8-845D-4F6E-9FA3-2583CCB3B65E}"/>
              </a:ext>
            </a:extLst>
          </p:cNvPr>
          <p:cNvSpPr>
            <a:spLocks noGrp="1"/>
          </p:cNvSpPr>
          <p:nvPr>
            <p:ph type="title"/>
          </p:nvPr>
        </p:nvSpPr>
        <p:spPr>
          <a:xfrm>
            <a:off x="649977" y="1582994"/>
            <a:ext cx="3490223" cy="4316361"/>
          </a:xfrm>
          <a:noFill/>
        </p:spPr>
        <p:txBody>
          <a:bodyPr vert="horz" lIns="91440" tIns="45720" rIns="91440" bIns="45720" rtlCol="0" anchor="b">
            <a:normAutofit fontScale="90000"/>
          </a:bodyPr>
          <a:lstStyle/>
          <a:p>
            <a:br>
              <a:rPr lang="en-US" sz="3200" dirty="0"/>
            </a:br>
            <a:br>
              <a:rPr lang="en-US" sz="3200" dirty="0"/>
            </a:br>
            <a:r>
              <a:rPr lang="en-US" sz="2200" dirty="0"/>
              <a:t>Social Graces:</a:t>
            </a:r>
            <a:br>
              <a:rPr lang="en-US" sz="2200" dirty="0"/>
            </a:br>
            <a:r>
              <a:rPr lang="en-US" sz="2200" dirty="0"/>
              <a:t>Social GGRRAAACCEEESSS (SG) is an acronym by Burnham and Hall- SG stands for the aspects of a person’s identity.</a:t>
            </a:r>
            <a:br>
              <a:rPr lang="en-US" sz="2200" dirty="0"/>
            </a:br>
            <a:br>
              <a:rPr lang="en-US" sz="2200" dirty="0"/>
            </a:br>
            <a:r>
              <a:rPr lang="en-US" sz="2200" dirty="0"/>
              <a:t>*facilitating thinking, curiosity about the influences of social differences/power /similarities and differences</a:t>
            </a:r>
            <a:br>
              <a:rPr lang="en-US" sz="2200" dirty="0"/>
            </a:br>
            <a:r>
              <a:rPr lang="en-US" sz="2200" dirty="0"/>
              <a:t>* promote self reflexivity</a:t>
            </a:r>
            <a:br>
              <a:rPr lang="en-US" sz="2200" dirty="0"/>
            </a:br>
            <a:r>
              <a:rPr lang="en-US" sz="2200" dirty="0"/>
              <a:t>*aspects of SG are interwoven, in flux and moving, with aspects coming to the foreground or going into the background</a:t>
            </a:r>
            <a:br>
              <a:rPr lang="en-US" sz="2200" dirty="0"/>
            </a:br>
            <a:br>
              <a:rPr lang="en-US" sz="2200" dirty="0"/>
            </a:br>
            <a:r>
              <a:rPr lang="en-US" sz="2200" dirty="0"/>
              <a:t>* in/visible- un/voiced</a:t>
            </a:r>
            <a:br>
              <a:rPr lang="en-US" sz="2200" dirty="0"/>
            </a:br>
            <a:endParaRPr lang="en-US" sz="2200" dirty="0"/>
          </a:p>
        </p:txBody>
      </p:sp>
      <p:pic>
        <p:nvPicPr>
          <p:cNvPr id="5" name="Content Placeholder 4">
            <a:extLst>
              <a:ext uri="{FF2B5EF4-FFF2-40B4-BE49-F238E27FC236}">
                <a16:creationId xmlns:a16="http://schemas.microsoft.com/office/drawing/2014/main" id="{F30A2140-7392-4C5D-B8F6-B19AED35457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4125"/>
          <a:stretch/>
        </p:blipFill>
        <p:spPr>
          <a:xfrm>
            <a:off x="5441735" y="804672"/>
            <a:ext cx="5934456" cy="5248656"/>
          </a:xfrm>
          <a:prstGeom prst="rect">
            <a:avLst/>
          </a:prstGeom>
          <a:effectLst/>
        </p:spPr>
      </p:pic>
    </p:spTree>
    <p:extLst>
      <p:ext uri="{BB962C8B-B14F-4D97-AF65-F5344CB8AC3E}">
        <p14:creationId xmlns:p14="http://schemas.microsoft.com/office/powerpoint/2010/main" val="157632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A324-BBD5-41A9-BF80-5E44277B83C4}"/>
              </a:ext>
            </a:extLst>
          </p:cNvPr>
          <p:cNvSpPr>
            <a:spLocks noGrp="1"/>
          </p:cNvSpPr>
          <p:nvPr>
            <p:ph type="title"/>
          </p:nvPr>
        </p:nvSpPr>
        <p:spPr>
          <a:xfrm>
            <a:off x="838200" y="365125"/>
            <a:ext cx="10515600" cy="1325563"/>
          </a:xfrm>
        </p:spPr>
        <p:txBody>
          <a:bodyPr>
            <a:normAutofit/>
          </a:bodyPr>
          <a:lstStyle/>
          <a:p>
            <a:r>
              <a:rPr lang="en-GB" sz="4200" dirty="0"/>
              <a:t>Genogram as a visual tool- Different meanings in different contexts</a:t>
            </a:r>
          </a:p>
        </p:txBody>
      </p:sp>
      <p:graphicFrame>
        <p:nvGraphicFramePr>
          <p:cNvPr id="32" name="Content Placeholder 2">
            <a:extLst>
              <a:ext uri="{FF2B5EF4-FFF2-40B4-BE49-F238E27FC236}">
                <a16:creationId xmlns:a16="http://schemas.microsoft.com/office/drawing/2014/main" id="{6B48006B-D4EE-BE70-25CF-18FFDD7A809D}"/>
              </a:ext>
            </a:extLst>
          </p:cNvPr>
          <p:cNvGraphicFramePr>
            <a:graphicFrameLocks noGrp="1"/>
          </p:cNvGraphicFramePr>
          <p:nvPr>
            <p:ph idx="1"/>
            <p:extLst>
              <p:ext uri="{D42A27DB-BD31-4B8C-83A1-F6EECF244321}">
                <p14:modId xmlns:p14="http://schemas.microsoft.com/office/powerpoint/2010/main" val="374603820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33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7">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Freeform: Shape 29">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1">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5706-A761-4DC6-8269-89D3AFF34EEF}"/>
              </a:ext>
            </a:extLst>
          </p:cNvPr>
          <p:cNvSpPr>
            <a:spLocks noGrp="1"/>
          </p:cNvSpPr>
          <p:nvPr>
            <p:ph type="title"/>
          </p:nvPr>
        </p:nvSpPr>
        <p:spPr>
          <a:xfrm>
            <a:off x="621792" y="1161288"/>
            <a:ext cx="3602736" cy="4526280"/>
          </a:xfrm>
        </p:spPr>
        <p:txBody>
          <a:bodyPr>
            <a:normAutofit/>
          </a:bodyPr>
          <a:lstStyle/>
          <a:p>
            <a:r>
              <a:rPr lang="en-GB" sz="4000" dirty="0"/>
              <a:t>In context of an assessment -Creating  Genograms</a:t>
            </a:r>
          </a:p>
        </p:txBody>
      </p:sp>
      <p:sp>
        <p:nvSpPr>
          <p:cNvPr id="39" name="Rectangle 3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0" name="Content Placeholder 2">
            <a:extLst>
              <a:ext uri="{FF2B5EF4-FFF2-40B4-BE49-F238E27FC236}">
                <a16:creationId xmlns:a16="http://schemas.microsoft.com/office/drawing/2014/main" id="{3C2E94E5-36A9-F696-515A-B40307F46609}"/>
              </a:ext>
            </a:extLst>
          </p:cNvPr>
          <p:cNvGraphicFramePr>
            <a:graphicFrameLocks noGrp="1"/>
          </p:cNvGraphicFramePr>
          <p:nvPr>
            <p:ph idx="1"/>
            <p:extLst>
              <p:ext uri="{D42A27DB-BD31-4B8C-83A1-F6EECF244321}">
                <p14:modId xmlns:p14="http://schemas.microsoft.com/office/powerpoint/2010/main" val="2535023355"/>
              </p:ext>
            </p:extLst>
          </p:nvPr>
        </p:nvGraphicFramePr>
        <p:xfrm>
          <a:off x="4224528" y="254000"/>
          <a:ext cx="7443216" cy="6177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21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8408-1575-45C2-9CD0-13E8DFAAB55B}"/>
              </a:ext>
            </a:extLst>
          </p:cNvPr>
          <p:cNvSpPr>
            <a:spLocks noGrp="1"/>
          </p:cNvSpPr>
          <p:nvPr>
            <p:ph type="title"/>
          </p:nvPr>
        </p:nvSpPr>
        <p:spPr>
          <a:xfrm>
            <a:off x="4965430" y="629268"/>
            <a:ext cx="6586491" cy="1286160"/>
          </a:xfrm>
        </p:spPr>
        <p:txBody>
          <a:bodyPr anchor="b">
            <a:normAutofit/>
          </a:bodyPr>
          <a:lstStyle/>
          <a:p>
            <a:r>
              <a:rPr lang="en-GB" sz="2800" dirty="0"/>
              <a:t>Emotional Postures – preparing ourselves for entering a relationship/ readiness to start the work</a:t>
            </a:r>
          </a:p>
        </p:txBody>
      </p:sp>
      <p:sp>
        <p:nvSpPr>
          <p:cNvPr id="19" name="Content Placeholder 2">
            <a:extLst>
              <a:ext uri="{FF2B5EF4-FFF2-40B4-BE49-F238E27FC236}">
                <a16:creationId xmlns:a16="http://schemas.microsoft.com/office/drawing/2014/main" id="{E4472CA8-D3B9-49BB-ADEE-8E81271CD065}"/>
              </a:ext>
            </a:extLst>
          </p:cNvPr>
          <p:cNvSpPr>
            <a:spLocks noGrp="1"/>
          </p:cNvSpPr>
          <p:nvPr>
            <p:ph idx="1"/>
          </p:nvPr>
        </p:nvSpPr>
        <p:spPr>
          <a:xfrm>
            <a:off x="4965431" y="2438400"/>
            <a:ext cx="6586489" cy="3785419"/>
          </a:xfrm>
        </p:spPr>
        <p:txBody>
          <a:bodyPr>
            <a:normAutofit/>
          </a:bodyPr>
          <a:lstStyle/>
          <a:p>
            <a:pPr marL="0" indent="0">
              <a:buNone/>
            </a:pPr>
            <a:r>
              <a:rPr lang="en-GB" sz="1700" dirty="0"/>
              <a:t>Glenda Fredman( 2007)</a:t>
            </a:r>
          </a:p>
          <a:p>
            <a:pPr marL="0" indent="0">
              <a:buNone/>
            </a:pPr>
            <a:endParaRPr lang="en-GB" sz="1700" dirty="0"/>
          </a:p>
          <a:p>
            <a:pPr marL="0" indent="0">
              <a:buNone/>
            </a:pPr>
            <a:r>
              <a:rPr lang="en-GB" sz="1700" dirty="0"/>
              <a:t>Posture of mobilisation- Defensive, ready for action, </a:t>
            </a:r>
          </a:p>
          <a:p>
            <a:pPr marL="0" indent="0">
              <a:buNone/>
            </a:pPr>
            <a:r>
              <a:rPr lang="en-GB" sz="1700" dirty="0"/>
              <a:t>vigilant of threat, ready to defend.</a:t>
            </a:r>
          </a:p>
          <a:p>
            <a:pPr marL="0" indent="0">
              <a:buNone/>
            </a:pPr>
            <a:endParaRPr lang="en-GB" sz="1700" dirty="0"/>
          </a:p>
          <a:p>
            <a:pPr marL="0" indent="0">
              <a:buNone/>
            </a:pPr>
            <a:r>
              <a:rPr lang="en-GB" sz="1700" dirty="0"/>
              <a:t>Posture of tranquillity- Actively listening, being curious, creating and reflecting. </a:t>
            </a:r>
          </a:p>
          <a:p>
            <a:pPr marL="0" indent="0">
              <a:buNone/>
            </a:pPr>
            <a:endParaRPr lang="en-GB" sz="1700" dirty="0"/>
          </a:p>
          <a:p>
            <a:r>
              <a:rPr lang="en-GB" sz="1700" dirty="0"/>
              <a:t>How do you to attend to your own ‘Emotional Posture’? </a:t>
            </a:r>
          </a:p>
          <a:p>
            <a:r>
              <a:rPr lang="en-GB" sz="1700" dirty="0"/>
              <a:t>How do you able to attend to the ‘Emotional Posture’ of the family member/s you were working with? </a:t>
            </a:r>
          </a:p>
          <a:p>
            <a:pPr marL="0" indent="0">
              <a:buNone/>
            </a:pPr>
            <a:endParaRPr lang="en-GB" sz="1700" dirty="0"/>
          </a:p>
        </p:txBody>
      </p:sp>
      <p:pic>
        <p:nvPicPr>
          <p:cNvPr id="20" name="Picture 4" descr="Close up image of hands applauding">
            <a:extLst>
              <a:ext uri="{FF2B5EF4-FFF2-40B4-BE49-F238E27FC236}">
                <a16:creationId xmlns:a16="http://schemas.microsoft.com/office/drawing/2014/main" id="{62D6A159-BB70-5C62-9F86-696B2AB86361}"/>
              </a:ext>
            </a:extLst>
          </p:cNvPr>
          <p:cNvPicPr>
            <a:picLocks noChangeAspect="1"/>
          </p:cNvPicPr>
          <p:nvPr/>
        </p:nvPicPr>
        <p:blipFill rotWithShape="1">
          <a:blip r:embed="rId2"/>
          <a:srcRect l="34131" r="20750" b="-1"/>
          <a:stretch/>
        </p:blipFill>
        <p:spPr>
          <a:xfrm>
            <a:off x="20" y="10"/>
            <a:ext cx="4635571" cy="6857990"/>
          </a:xfrm>
          <a:prstGeom prst="rect">
            <a:avLst/>
          </a:prstGeom>
          <a:effectLst/>
        </p:spPr>
      </p:pic>
      <p:cxnSp>
        <p:nvCxnSpPr>
          <p:cNvPr id="21"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977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910167"/>
      </p:ext>
    </p:extLst>
  </p:cSld>
  <p:clrMapOvr>
    <a:masterClrMapping/>
  </p:clrMapOvr>
  <p:transition spd="slow">
    <p:comb/>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1781</Words>
  <Application>Microsoft Office PowerPoint</Application>
  <PresentationFormat>Widescreen</PresentationFormat>
  <Paragraphs>120</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Agency FB</vt:lpstr>
      <vt:lpstr>Arial</vt:lpstr>
      <vt:lpstr>Calibri</vt:lpstr>
      <vt:lpstr>Calibri Light</vt:lpstr>
      <vt:lpstr>Symbol</vt:lpstr>
      <vt:lpstr>Times New Roman</vt:lpstr>
      <vt:lpstr>Office Theme</vt:lpstr>
      <vt:lpstr>Genogram/ Cultural Genogram  Lydie Cacoujat Clinical Lead – Systemic Practice Lead</vt:lpstr>
      <vt:lpstr>How do you define a family? Systemic Perspective</vt:lpstr>
      <vt:lpstr>Historical Development</vt:lpstr>
      <vt:lpstr>Genograms: Mapping Family Systems</vt:lpstr>
      <vt:lpstr>Cultural Genogram</vt:lpstr>
      <vt:lpstr>  Social Graces: Social GGRRAAACCEEESSS (SG) is an acronym by Burnham and Hall- SG stands for the aspects of a person’s identity.  *facilitating thinking, curiosity about the influences of social differences/power /similarities and differences * promote self reflexivity *aspects of SG are interwoven, in flux and moving, with aspects coming to the foreground or going into the background  * in/visible- un/voiced </vt:lpstr>
      <vt:lpstr>Genogram as a visual tool- Different meanings in different contexts</vt:lpstr>
      <vt:lpstr>In context of an assessment -Creating  Genograms</vt:lpstr>
      <vt:lpstr>Emotional Postures – preparing ourselves for entering a relationship/ readiness to start the work</vt:lpstr>
      <vt:lpstr>Emotional postures and Embodiment</vt:lpstr>
      <vt:lpstr>Understanding current and historical context of the family</vt:lpstr>
      <vt:lpstr>Mapping the family structure</vt:lpstr>
      <vt:lpstr>Genogram Symbols</vt:lpstr>
      <vt:lpstr>Example of a Genogram</vt:lpstr>
      <vt:lpstr>Genogram – relationships</vt:lpstr>
      <vt:lpstr>Missing information</vt:lpstr>
      <vt:lpstr>Tracking family patterns </vt:lpstr>
      <vt:lpstr>Relationship questions</vt:lpstr>
      <vt:lpstr>Discussions</vt:lpstr>
      <vt:lpstr>Activity – Personal Genogram</vt:lpstr>
      <vt:lpstr>Activity- QUESTIONS TO CONSIDER </vt:lpstr>
      <vt:lpstr>Questions to the group</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Genogram/ Cultural Genogram  Lydie Cacoujat Clinical Lead – Systemic Practice Lead</dc:title>
  <dc:creator>Lydie Cacoujat</dc:creator>
  <cp:lastModifiedBy>Vanna Changlee</cp:lastModifiedBy>
  <cp:revision>4</cp:revision>
  <dcterms:created xsi:type="dcterms:W3CDTF">2022-09-06T06:34:21Z</dcterms:created>
  <dcterms:modified xsi:type="dcterms:W3CDTF">2022-09-07T07:14:06Z</dcterms:modified>
</cp:coreProperties>
</file>