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4" r:id="rId4"/>
  </p:sldMasterIdLst>
  <p:notesMasterIdLst>
    <p:notesMasterId r:id="rId12"/>
  </p:notesMasterIdLst>
  <p:sldIdLst>
    <p:sldId id="256" r:id="rId5"/>
    <p:sldId id="258" r:id="rId6"/>
    <p:sldId id="257" r:id="rId7"/>
    <p:sldId id="260" r:id="rId8"/>
    <p:sldId id="262" r:id="rId9"/>
    <p:sldId id="259" r:id="rId10"/>
    <p:sldId id="263" r:id="rId11"/>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8623D6D-5584-EA3C-CD7B-F3E46828B7D0}" name="stuart@healthyteenminds.com" initials="st" userId="S::urn:spo:guest#stuart@healthyteenminds.com::" providerId="AD"/>
  <p188:author id="{DC49F57E-FA33-14BB-BCB4-556589C9C9C3}" name="Devon Puttick" initials="DP" userId="S::devon.puttick@hee.nhs.uk::ecf24480-4cfc-4f2b-b5e1-b0a0b33e838c" providerId="AD"/>
  <p188:author id="{F79230B8-C767-3A95-EB27-DF884CC4B393}" name="Devon Puttick" initials="DP" userId="S::Devon.Puttick@hee.nhs.uk::ecf24480-4cfc-4f2b-b5e1-b0a0b33e83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1B2B"/>
    <a:srgbClr val="FD7B38"/>
    <a:srgbClr val="F9B1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A8031B-9BDF-4B9D-A6AF-23BF5661CC91}" v="30" dt="2022-08-24T13:39:15.575"/>
    <p1510:client id="{990C81C3-29ED-4D29-B155-6943FD3EE125}" v="114" dt="2022-08-23T18:08:08.627"/>
    <p1510:client id="{AA11AF5B-84AE-7604-8AB6-873834DC967F}" v="26" dt="2022-08-23T18:07:48.497"/>
    <p1510:client id="{F4F81644-3242-4B09-A89D-FFD0A3773347}" v="114" dt="2022-08-23T14:57:24.86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2" d="100"/>
          <a:sy n="142" d="100"/>
        </p:scale>
        <p:origin x="186" y="126"/>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4E51F4-3DB2-4349-BEAC-EC59077AE706}" type="datetimeFigureOut">
              <a:rPr lang="en-US" smtClean="0"/>
              <a:t>8/24/2022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C35914-1693-1144-9887-F3137DA32060}" type="slidenum">
              <a:rPr lang="en-US" smtClean="0"/>
              <a:t>‹#›</a:t>
            </a:fld>
            <a:endParaRPr lang="en-US"/>
          </a:p>
        </p:txBody>
      </p:sp>
    </p:spTree>
    <p:extLst>
      <p:ext uri="{BB962C8B-B14F-4D97-AF65-F5344CB8AC3E}">
        <p14:creationId xmlns:p14="http://schemas.microsoft.com/office/powerpoint/2010/main" val="34566198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C35914-1693-1144-9887-F3137DA32060}" type="slidenum">
              <a:rPr lang="en-US" smtClean="0"/>
              <a:t>1</a:t>
            </a:fld>
            <a:endParaRPr lang="en-US"/>
          </a:p>
        </p:txBody>
      </p:sp>
    </p:spTree>
    <p:extLst>
      <p:ext uri="{BB962C8B-B14F-4D97-AF65-F5344CB8AC3E}">
        <p14:creationId xmlns:p14="http://schemas.microsoft.com/office/powerpoint/2010/main" val="27229473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EDC35914-1693-1144-9887-F3137DA32060}" type="slidenum">
              <a:rPr lang="en-US" smtClean="0"/>
              <a:t>3</a:t>
            </a:fld>
            <a:endParaRPr lang="en-US"/>
          </a:p>
        </p:txBody>
      </p:sp>
    </p:spTree>
    <p:extLst>
      <p:ext uri="{BB962C8B-B14F-4D97-AF65-F5344CB8AC3E}">
        <p14:creationId xmlns:p14="http://schemas.microsoft.com/office/powerpoint/2010/main" val="201504858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A7E8-7BAC-6649-906A-497A8C475198}"/>
              </a:ext>
            </a:extLst>
          </p:cNvPr>
          <p:cNvSpPr>
            <a:spLocks noGrp="1"/>
          </p:cNvSpPr>
          <p:nvPr>
            <p:ph type="ctrTitle"/>
          </p:nvPr>
        </p:nvSpPr>
        <p:spPr>
          <a:xfrm>
            <a:off x="324338" y="790490"/>
            <a:ext cx="8604739" cy="656492"/>
          </a:xfrm>
        </p:spPr>
        <p:txBody>
          <a:bodyPr anchor="t">
            <a:normAutofit/>
          </a:bodyPr>
          <a:lstStyle>
            <a:lvl1pPr algn="l">
              <a:defRPr sz="3600"/>
            </a:lvl1pPr>
          </a:lstStyle>
          <a:p>
            <a:r>
              <a:rPr lang="en-US"/>
              <a:t>Click to edit Master title style</a:t>
            </a:r>
          </a:p>
        </p:txBody>
      </p:sp>
      <p:sp>
        <p:nvSpPr>
          <p:cNvPr id="3" name="Subtitle 2">
            <a:extLst>
              <a:ext uri="{FF2B5EF4-FFF2-40B4-BE49-F238E27FC236}">
                <a16:creationId xmlns:a16="http://schemas.microsoft.com/office/drawing/2014/main" id="{5F6BB4CB-BC33-0D45-839D-72013BE15246}"/>
              </a:ext>
            </a:extLst>
          </p:cNvPr>
          <p:cNvSpPr>
            <a:spLocks noGrp="1"/>
          </p:cNvSpPr>
          <p:nvPr>
            <p:ph type="subTitle" idx="1"/>
          </p:nvPr>
        </p:nvSpPr>
        <p:spPr>
          <a:xfrm>
            <a:off x="324338" y="3946061"/>
            <a:ext cx="6858000" cy="618392"/>
          </a:xfrm>
        </p:spPr>
        <p:txBody>
          <a:bodyPr/>
          <a:lstStyle>
            <a:lvl1pPr marL="0" indent="0" algn="l">
              <a:buNone/>
              <a:defRPr sz="1800" b="1">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9" name="Rectangle 8">
            <a:extLst>
              <a:ext uri="{FF2B5EF4-FFF2-40B4-BE49-F238E27FC236}">
                <a16:creationId xmlns:a16="http://schemas.microsoft.com/office/drawing/2014/main" id="{A0CD447F-574F-8B43-82AE-825A110D953C}"/>
              </a:ext>
              <a:ext uri="{C183D7F6-B498-43B3-948B-1728B52AA6E4}">
                <adec:decorative xmlns:adec="http://schemas.microsoft.com/office/drawing/2017/decorative" val="1"/>
              </a:ext>
            </a:extLst>
          </p:cNvPr>
          <p:cNvSpPr/>
          <p:nvPr userDrawn="1"/>
        </p:nvSpPr>
        <p:spPr>
          <a:xfrm>
            <a:off x="0" y="3583365"/>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09EE460-3A95-DD47-9E6A-B4C1FEC4FA20}"/>
              </a:ext>
              <a:ext uri="{C183D7F6-B498-43B3-948B-1728B52AA6E4}">
                <adec:decorative xmlns:adec="http://schemas.microsoft.com/office/drawing/2017/decorative" val="1"/>
              </a:ext>
            </a:extLst>
          </p:cNvPr>
          <p:cNvSpPr/>
          <p:nvPr userDrawn="1"/>
        </p:nvSpPr>
        <p:spPr>
          <a:xfrm>
            <a:off x="0" y="3707787"/>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1" name="Picture 10" descr="HEE strapline">
            <a:extLst>
              <a:ext uri="{FF2B5EF4-FFF2-40B4-BE49-F238E27FC236}">
                <a16:creationId xmlns:a16="http://schemas.microsoft.com/office/drawing/2014/main" id="{24ED904E-9A50-EB46-8546-8B3A3B91CC24}"/>
              </a:ext>
            </a:extLst>
          </p:cNvPr>
          <p:cNvPicPr>
            <a:picLocks noChangeAspect="1"/>
          </p:cNvPicPr>
          <p:nvPr userDrawn="1"/>
        </p:nvPicPr>
        <p:blipFill rotWithShape="1">
          <a:blip r:embed="rId2">
            <a:extLst>
              <a:ext uri="{28A0092B-C50C-407E-A947-70E740481C1C}">
                <a14:useLocalDpi xmlns:a14="http://schemas.microsoft.com/office/drawing/2010/main"/>
              </a:ext>
            </a:extLst>
          </a:blip>
          <a:srcRect t="88665" b="2362"/>
          <a:stretch/>
        </p:blipFill>
        <p:spPr>
          <a:xfrm>
            <a:off x="0" y="4564453"/>
            <a:ext cx="9131974" cy="579048"/>
          </a:xfrm>
          <a:prstGeom prst="rect">
            <a:avLst/>
          </a:prstGeom>
        </p:spPr>
      </p:pic>
    </p:spTree>
    <p:extLst>
      <p:ext uri="{BB962C8B-B14F-4D97-AF65-F5344CB8AC3E}">
        <p14:creationId xmlns:p14="http://schemas.microsoft.com/office/powerpoint/2010/main" val="1119914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83B3D8-C3E2-1F42-93A3-6886745CD715}"/>
              </a:ext>
            </a:extLst>
          </p:cNvPr>
          <p:cNvSpPr>
            <a:spLocks noGrp="1"/>
          </p:cNvSpPr>
          <p:nvPr>
            <p:ph type="title"/>
          </p:nvPr>
        </p:nvSpPr>
        <p:spPr>
          <a:xfrm>
            <a:off x="419928" y="1046377"/>
            <a:ext cx="7886700" cy="994172"/>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2FCF7A84-CF65-CC46-97C0-3B056C073A2A}"/>
              </a:ext>
            </a:extLst>
          </p:cNvPr>
          <p:cNvSpPr>
            <a:spLocks noGrp="1"/>
          </p:cNvSpPr>
          <p:nvPr>
            <p:ph idx="1"/>
          </p:nvPr>
        </p:nvSpPr>
        <p:spPr>
          <a:xfrm>
            <a:off x="419928" y="2141752"/>
            <a:ext cx="7886700" cy="170469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5B9823DA-6B8F-D34F-B77B-293EBDBA935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439D0B0-EE2D-6748-8EBE-5B127DB7F7F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9D118B-293F-C248-BA28-B68002DC2FB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Footer Placeholder 16">
            <a:extLst>
              <a:ext uri="{FF2B5EF4-FFF2-40B4-BE49-F238E27FC236}">
                <a16:creationId xmlns:a16="http://schemas.microsoft.com/office/drawing/2014/main" id="{4FC3C53A-2989-FD46-A3AC-A9D57F1BDCD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a:t>
            </a:r>
            <a:r>
              <a:rPr lang="en-GB" sz="1300" b="1" err="1">
                <a:solidFill>
                  <a:schemeClr val="accent5"/>
                </a:solidFill>
              </a:rPr>
              <a:t>NHS_HealthEdEng</a:t>
            </a:r>
            <a:endParaRPr lang="en-GB" sz="1300" b="1">
              <a:solidFill>
                <a:schemeClr val="accent5"/>
              </a:solidFill>
            </a:endParaRPr>
          </a:p>
        </p:txBody>
      </p:sp>
      <p:sp>
        <p:nvSpPr>
          <p:cNvPr id="4" name="TextBox 3">
            <a:extLst>
              <a:ext uri="{FF2B5EF4-FFF2-40B4-BE49-F238E27FC236}">
                <a16:creationId xmlns:a16="http://schemas.microsoft.com/office/drawing/2014/main" id="{A2FA6113-5F61-3B43-8EF1-A2C4EFCE687C}"/>
              </a:ext>
            </a:extLst>
          </p:cNvPr>
          <p:cNvSpPr txBox="1"/>
          <p:nvPr userDrawn="1"/>
        </p:nvSpPr>
        <p:spPr>
          <a:xfrm>
            <a:off x="8610089" y="589144"/>
            <a:ext cx="184731" cy="30008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497698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3C913EF-3539-B24F-BAD4-7B97C86E1870}"/>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D689862-6EA4-BF46-99BF-BAD3A73769C8}"/>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4858048-AAD4-0B44-BF43-40B913ECEB1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ooter Placeholder 16">
            <a:extLst>
              <a:ext uri="{FF2B5EF4-FFF2-40B4-BE49-F238E27FC236}">
                <a16:creationId xmlns:a16="http://schemas.microsoft.com/office/drawing/2014/main" id="{DD4979A2-FB9A-3B4E-91D7-99D15F0FFC19}"/>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a:t>
            </a:r>
            <a:r>
              <a:rPr lang="en-GB" sz="1300" b="1" err="1">
                <a:solidFill>
                  <a:schemeClr val="accent5"/>
                </a:solidFill>
              </a:rPr>
              <a:t>NHS_HealthEdEng</a:t>
            </a:r>
            <a:endParaRPr lang="en-GB" sz="1300" b="1">
              <a:solidFill>
                <a:schemeClr val="accent5"/>
              </a:solidFill>
            </a:endParaRPr>
          </a:p>
        </p:txBody>
      </p:sp>
      <p:sp>
        <p:nvSpPr>
          <p:cNvPr id="11" name="Title 1">
            <a:extLst>
              <a:ext uri="{FF2B5EF4-FFF2-40B4-BE49-F238E27FC236}">
                <a16:creationId xmlns:a16="http://schemas.microsoft.com/office/drawing/2014/main" id="{271CF08E-2D69-5642-80CC-A30DB1685843}"/>
              </a:ext>
            </a:extLst>
          </p:cNvPr>
          <p:cNvSpPr>
            <a:spLocks noGrp="1"/>
          </p:cNvSpPr>
          <p:nvPr>
            <p:ph type="title"/>
          </p:nvPr>
        </p:nvSpPr>
        <p:spPr>
          <a:xfrm>
            <a:off x="419928" y="1046377"/>
            <a:ext cx="7886700" cy="477154"/>
          </a:xfrm>
        </p:spPr>
        <p:txBody>
          <a:bodyPr/>
          <a:lstStyle/>
          <a:p>
            <a:r>
              <a:rPr lang="en-US"/>
              <a:t>Click to edit Master title style</a:t>
            </a:r>
          </a:p>
        </p:txBody>
      </p:sp>
      <p:sp>
        <p:nvSpPr>
          <p:cNvPr id="12" name="Content Placeholder 2">
            <a:extLst>
              <a:ext uri="{FF2B5EF4-FFF2-40B4-BE49-F238E27FC236}">
                <a16:creationId xmlns:a16="http://schemas.microsoft.com/office/drawing/2014/main" id="{52772D1C-B7D6-7E40-A101-C613743586C9}"/>
              </a:ext>
            </a:extLst>
          </p:cNvPr>
          <p:cNvSpPr>
            <a:spLocks noGrp="1"/>
          </p:cNvSpPr>
          <p:nvPr>
            <p:ph idx="1"/>
          </p:nvPr>
        </p:nvSpPr>
        <p:spPr>
          <a:xfrm>
            <a:off x="419928" y="1719470"/>
            <a:ext cx="5861602" cy="251699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41593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E38C66A-BB49-0F4B-8CD5-DD58CA18CCB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D6D6DDEC-27DF-6B44-8A5C-8BA7D7877CEA}"/>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A11DC39-0F96-FC4D-9C92-F1BB1A8B409F}"/>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Footer Placeholder 16">
            <a:extLst>
              <a:ext uri="{FF2B5EF4-FFF2-40B4-BE49-F238E27FC236}">
                <a16:creationId xmlns:a16="http://schemas.microsoft.com/office/drawing/2014/main" id="{A0451A68-537B-AF4D-BD45-6E48D4DB2BDE}"/>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a:t>
            </a:r>
            <a:r>
              <a:rPr lang="en-GB" sz="1300" b="1" err="1">
                <a:solidFill>
                  <a:schemeClr val="accent5"/>
                </a:solidFill>
              </a:rPr>
              <a:t>NHS_HealthEdEng</a:t>
            </a:r>
            <a:endParaRPr lang="en-GB" sz="1300" b="1">
              <a:solidFill>
                <a:schemeClr val="accent5"/>
              </a:solidFill>
            </a:endParaRPr>
          </a:p>
        </p:txBody>
      </p:sp>
      <p:sp>
        <p:nvSpPr>
          <p:cNvPr id="12" name="Title 1">
            <a:extLst>
              <a:ext uri="{FF2B5EF4-FFF2-40B4-BE49-F238E27FC236}">
                <a16:creationId xmlns:a16="http://schemas.microsoft.com/office/drawing/2014/main" id="{BC4BA2FD-240E-7D42-9001-70573928D6DF}"/>
              </a:ext>
            </a:extLst>
          </p:cNvPr>
          <p:cNvSpPr>
            <a:spLocks noGrp="1"/>
          </p:cNvSpPr>
          <p:nvPr>
            <p:ph type="title"/>
          </p:nvPr>
        </p:nvSpPr>
        <p:spPr>
          <a:xfrm>
            <a:off x="419928" y="1046377"/>
            <a:ext cx="7886700" cy="477154"/>
          </a:xfrm>
        </p:spPr>
        <p:txBody>
          <a:bodyPr/>
          <a:lstStyle/>
          <a:p>
            <a:r>
              <a:rPr lang="en-US"/>
              <a:t>Click to edit Master title style</a:t>
            </a:r>
          </a:p>
        </p:txBody>
      </p:sp>
      <p:sp>
        <p:nvSpPr>
          <p:cNvPr id="13" name="Content Placeholder 2">
            <a:extLst>
              <a:ext uri="{FF2B5EF4-FFF2-40B4-BE49-F238E27FC236}">
                <a16:creationId xmlns:a16="http://schemas.microsoft.com/office/drawing/2014/main" id="{78872E4C-32C0-0E43-B171-E68384BD29CC}"/>
              </a:ext>
            </a:extLst>
          </p:cNvPr>
          <p:cNvSpPr>
            <a:spLocks noGrp="1"/>
          </p:cNvSpPr>
          <p:nvPr>
            <p:ph idx="1"/>
          </p:nvPr>
        </p:nvSpPr>
        <p:spPr>
          <a:xfrm>
            <a:off x="419928" y="1719470"/>
            <a:ext cx="5861602" cy="2516997"/>
          </a:xfrm>
        </p:spPr>
        <p:txBody>
          <a:bodyPr/>
          <a:lstStyle>
            <a:lvl1pPr marL="0" indent="0">
              <a:buNone/>
              <a:defRPr b="1">
                <a:solidFill>
                  <a:schemeClr val="tx1"/>
                </a:solidFill>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756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FFBB2B-EDFB-F14A-A023-1F8279F098C9}"/>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EE7ECDF-F837-444E-8340-4683B45E354E}"/>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D3DADA9-0C34-7C4C-8591-F29E7EBE7C9A}"/>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Footer Placeholder 16">
            <a:extLst>
              <a:ext uri="{FF2B5EF4-FFF2-40B4-BE49-F238E27FC236}">
                <a16:creationId xmlns:a16="http://schemas.microsoft.com/office/drawing/2014/main" id="{DF732811-1995-6E4A-B606-DE84E0AFF445}"/>
              </a:ext>
            </a:extLst>
          </p:cNvPr>
          <p:cNvSpPr txBox="1">
            <a:spLocks/>
          </p:cNvSpPr>
          <p:nvPr userDrawn="1"/>
        </p:nvSpPr>
        <p:spPr>
          <a:xfrm>
            <a:off x="419928" y="4778375"/>
            <a:ext cx="5337412"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1300" b="1">
                <a:solidFill>
                  <a:schemeClr val="accent5"/>
                </a:solidFill>
              </a:rPr>
              <a:t>@</a:t>
            </a:r>
            <a:r>
              <a:rPr lang="en-GB" sz="1300" b="1" err="1">
                <a:solidFill>
                  <a:schemeClr val="accent5"/>
                </a:solidFill>
              </a:rPr>
              <a:t>NHS_HealthEdEng</a:t>
            </a:r>
            <a:endParaRPr lang="en-GB" sz="1300" b="1">
              <a:solidFill>
                <a:schemeClr val="accent5"/>
              </a:solidFill>
            </a:endParaRPr>
          </a:p>
        </p:txBody>
      </p:sp>
      <p:sp>
        <p:nvSpPr>
          <p:cNvPr id="14" name="Title 1">
            <a:extLst>
              <a:ext uri="{FF2B5EF4-FFF2-40B4-BE49-F238E27FC236}">
                <a16:creationId xmlns:a16="http://schemas.microsoft.com/office/drawing/2014/main" id="{4469D51B-9609-254D-85D8-6D25ED25907D}"/>
              </a:ext>
            </a:extLst>
          </p:cNvPr>
          <p:cNvSpPr>
            <a:spLocks noGrp="1"/>
          </p:cNvSpPr>
          <p:nvPr>
            <p:ph type="title"/>
          </p:nvPr>
        </p:nvSpPr>
        <p:spPr>
          <a:xfrm>
            <a:off x="419928" y="1046377"/>
            <a:ext cx="7886700" cy="477154"/>
          </a:xfrm>
        </p:spPr>
        <p:txBody>
          <a:bodyPr/>
          <a:lstStyle/>
          <a:p>
            <a:r>
              <a:rPr lang="en-US"/>
              <a:t>Click to edit Master title style</a:t>
            </a:r>
          </a:p>
        </p:txBody>
      </p:sp>
      <p:sp>
        <p:nvSpPr>
          <p:cNvPr id="15" name="Content Placeholder 2">
            <a:extLst>
              <a:ext uri="{FF2B5EF4-FFF2-40B4-BE49-F238E27FC236}">
                <a16:creationId xmlns:a16="http://schemas.microsoft.com/office/drawing/2014/main" id="{AFCFA703-8042-BB4C-A3BD-65A2A8F4486C}"/>
              </a:ext>
            </a:extLst>
          </p:cNvPr>
          <p:cNvSpPr>
            <a:spLocks noGrp="1"/>
          </p:cNvSpPr>
          <p:nvPr>
            <p:ph idx="1"/>
          </p:nvPr>
        </p:nvSpPr>
        <p:spPr>
          <a:xfrm>
            <a:off x="419928" y="1719470"/>
            <a:ext cx="4569515" cy="2594620"/>
          </a:xfrm>
        </p:spPr>
        <p:txBody>
          <a:bodyPr/>
          <a:lstStyle>
            <a:lvl1pPr marL="342900" indent="-342900">
              <a:buFont typeface="Arial" panose="020B0604020202020204" pitchFamily="34" charset="0"/>
              <a:buChar char="•"/>
              <a:defRPr sz="2800" b="0">
                <a:solidFill>
                  <a:schemeClr val="bg2">
                    <a:lumMod val="25000"/>
                  </a:schemeClr>
                </a:solidFill>
              </a:defRPr>
            </a:lvl1pPr>
            <a:lvl2pPr>
              <a:defRPr sz="2400"/>
            </a:lvl2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78802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6BEC74E-85C4-FD4A-ADCD-F68FCCD62B6B}"/>
              </a:ext>
            </a:extLst>
          </p:cNvPr>
          <p:cNvSpPr/>
          <p:nvPr userDrawn="1"/>
        </p:nvSpPr>
        <p:spPr>
          <a:xfrm>
            <a:off x="0" y="4750904"/>
            <a:ext cx="9144000" cy="39259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818D588-9CF1-AC4B-AA40-F3AA7180A13D}"/>
              </a:ext>
            </a:extLst>
          </p:cNvPr>
          <p:cNvSpPr/>
          <p:nvPr userDrawn="1"/>
        </p:nvSpPr>
        <p:spPr>
          <a:xfrm>
            <a:off x="0" y="4497390"/>
            <a:ext cx="9144000" cy="1290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49D0716-FCE9-FF47-9ABE-434154D75C76}"/>
              </a:ext>
            </a:extLst>
          </p:cNvPr>
          <p:cNvSpPr/>
          <p:nvPr userDrawn="1"/>
        </p:nvSpPr>
        <p:spPr>
          <a:xfrm>
            <a:off x="0" y="4621812"/>
            <a:ext cx="9144000" cy="129092"/>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7212224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14D4DF-AC27-AD4D-9F0E-9A38943E8D63}"/>
              </a:ext>
            </a:extLst>
          </p:cNvPr>
          <p:cNvSpPr>
            <a:spLocks noGrp="1"/>
          </p:cNvSpPr>
          <p:nvPr>
            <p:ph type="title"/>
          </p:nvPr>
        </p:nvSpPr>
        <p:spPr>
          <a:xfrm>
            <a:off x="628650" y="1344551"/>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124F78-BAB5-B945-B76C-3103CC5E95D9}"/>
              </a:ext>
            </a:extLst>
          </p:cNvPr>
          <p:cNvSpPr>
            <a:spLocks noGrp="1"/>
          </p:cNvSpPr>
          <p:nvPr>
            <p:ph type="body" idx="1"/>
          </p:nvPr>
        </p:nvSpPr>
        <p:spPr>
          <a:xfrm>
            <a:off x="628650" y="2439926"/>
            <a:ext cx="7886700" cy="23040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976049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685800" rtl="0" eaLnBrk="1" latinLnBrk="0" hangingPunct="1">
        <a:lnSpc>
          <a:spcPct val="90000"/>
        </a:lnSpc>
        <a:spcBef>
          <a:spcPct val="0"/>
        </a:spcBef>
        <a:buNone/>
        <a:defRPr sz="3600" b="1" kern="1200">
          <a:solidFill>
            <a:schemeClr val="accent5"/>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bg2">
              <a:lumMod val="25000"/>
            </a:schemeClr>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bg2">
              <a:lumMod val="25000"/>
            </a:schemeClr>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bg2">
              <a:lumMod val="25000"/>
            </a:schemeClr>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bg2">
              <a:lumMod val="25000"/>
            </a:schemeClr>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hyperlink" Target="https://crisistools.org.uk/guides/" TargetMode="External"/><Relationship Id="rId7" Type="http://schemas.openxmlformats.org/officeDocument/2006/relationships/hyperlink" Target="https://crisistools.org.uk/training/top-tips-from-young-black-men/" TargetMode="External"/><Relationship Id="rId2" Type="http://schemas.openxmlformats.org/officeDocument/2006/relationships/image" Target="../media/image5.png"/><Relationship Id="rId1" Type="http://schemas.openxmlformats.org/officeDocument/2006/relationships/slideLayout" Target="../slideLayouts/slideLayout6.xml"/><Relationship Id="rId6" Type="http://schemas.openxmlformats.org/officeDocument/2006/relationships/hyperlink" Target="https://crisistools.org.uk/training/understanding-our-prespective/" TargetMode="External"/><Relationship Id="rId5" Type="http://schemas.openxmlformats.org/officeDocument/2006/relationships/hyperlink" Target="https://crisistools.org.uk/training/what-we-need-crisis-services-and-practitioners-to-know/" TargetMode="External"/><Relationship Id="rId4" Type="http://schemas.openxmlformats.org/officeDocument/2006/relationships/hyperlink" Target="https://crisistools.org.uk/training/barriers-to-acces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hyperlink" Target="mailto:crisistools@healthyteenminds.com" TargetMode="Externa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s://www.eventbrite.co.uk/e/crisis-tools-guides-for-supporting-young-black-men-launch-tickets-395784190167" TargetMode="External"/><Relationship Id="rId7" Type="http://schemas.openxmlformats.org/officeDocument/2006/relationships/hyperlink" Target="https://www.facebook.com/healthyteenminds/" TargetMode="External"/><Relationship Id="rId2" Type="http://schemas.openxmlformats.org/officeDocument/2006/relationships/hyperlink" Target="https://healtheducationengland.sharepoint.com/:f:/s/MHPe/Ejt59dATEr1HvFNeyp1uOCgBdcRlCZrWlEJhChVnmDg1KQ?e=HvdRaJ" TargetMode="External"/><Relationship Id="rId1" Type="http://schemas.openxmlformats.org/officeDocument/2006/relationships/slideLayout" Target="../slideLayouts/slideLayout6.xml"/><Relationship Id="rId6" Type="http://schemas.openxmlformats.org/officeDocument/2006/relationships/hyperlink" Target="https://www.facebook.com/nhshee" TargetMode="External"/><Relationship Id="rId5" Type="http://schemas.openxmlformats.org/officeDocument/2006/relationships/hyperlink" Target="https://www.linkedin.com/company/healthyteenminds" TargetMode="External"/><Relationship Id="rId4" Type="http://schemas.openxmlformats.org/officeDocument/2006/relationships/hyperlink" Target="https://www.linkedin.com/company/health-education-englan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s://crisistools.org.uk/" TargetMode="External"/><Relationship Id="rId2" Type="http://schemas.openxmlformats.org/officeDocument/2006/relationships/image" Target="../media/image5.png"/><Relationship Id="rId1" Type="http://schemas.openxmlformats.org/officeDocument/2006/relationships/slideLayout" Target="../slideLayouts/slideLayout6.xml"/><Relationship Id="rId5" Type="http://schemas.openxmlformats.org/officeDocument/2006/relationships/hyperlink" Target="https://www.hee.nhs.uk/our-work/mental-health/children-young-peoples-mental-health-services" TargetMode="External"/><Relationship Id="rId4" Type="http://schemas.openxmlformats.org/officeDocument/2006/relationships/hyperlink" Target="mailto:crisistools@healthyteenminds.co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C61A5FE-A2DA-F048-8E22-57F2866C6F74}"/>
              </a:ext>
            </a:extLst>
          </p:cNvPr>
          <p:cNvSpPr>
            <a:spLocks noGrp="1"/>
          </p:cNvSpPr>
          <p:nvPr>
            <p:ph type="subTitle" idx="4294967295"/>
          </p:nvPr>
        </p:nvSpPr>
        <p:spPr>
          <a:xfrm>
            <a:off x="169863" y="3499075"/>
            <a:ext cx="8529637" cy="617538"/>
          </a:xfrm>
        </p:spPr>
        <p:txBody>
          <a:bodyPr>
            <a:normAutofit lnSpcReduction="10000"/>
          </a:bodyPr>
          <a:lstStyle/>
          <a:p>
            <a:pPr marL="0" indent="0">
              <a:buNone/>
            </a:pPr>
            <a:r>
              <a:rPr lang="en-GB" sz="1600" b="1" i="0">
                <a:solidFill>
                  <a:srgbClr val="141B2B"/>
                </a:solidFill>
                <a:effectLst/>
                <a:latin typeface="Museo"/>
              </a:rPr>
              <a:t>Helping professionals identify young Black men’s needs during a mental health crisis</a:t>
            </a:r>
          </a:p>
          <a:p>
            <a:pPr marL="0" indent="0">
              <a:buNone/>
            </a:pPr>
            <a:r>
              <a:rPr lang="en-GB" sz="1600" b="1">
                <a:solidFill>
                  <a:srgbClr val="141B2B"/>
                </a:solidFill>
                <a:latin typeface="Museo"/>
              </a:rPr>
              <a:t>August 2022</a:t>
            </a:r>
            <a:endParaRPr lang="en-US" sz="1600" b="1">
              <a:solidFill>
                <a:srgbClr val="141B2B"/>
              </a:solidFill>
              <a:latin typeface="Museo"/>
            </a:endParaRPr>
          </a:p>
        </p:txBody>
      </p:sp>
      <p:sp>
        <p:nvSpPr>
          <p:cNvPr id="8" name="Title 7">
            <a:extLst>
              <a:ext uri="{FF2B5EF4-FFF2-40B4-BE49-F238E27FC236}">
                <a16:creationId xmlns:a16="http://schemas.microsoft.com/office/drawing/2014/main" id="{2A903BD9-9C59-2742-32C1-A9E8300F8BB9}"/>
              </a:ext>
            </a:extLst>
          </p:cNvPr>
          <p:cNvSpPr txBox="1">
            <a:spLocks noGrp="1"/>
          </p:cNvSpPr>
          <p:nvPr>
            <p:ph type="title" idx="4294967295"/>
          </p:nvPr>
        </p:nvSpPr>
        <p:spPr>
          <a:xfrm>
            <a:off x="169863" y="228600"/>
            <a:ext cx="8974137" cy="954088"/>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srgbClr val="FD7B38"/>
                </a:solidFill>
                <a:effectLst/>
                <a:uLnTx/>
                <a:uFillTx/>
                <a:latin typeface="Museo"/>
                <a:ea typeface="+mn-ea"/>
                <a:cs typeface="+mn-cs"/>
              </a:rPr>
              <a:t>Communication Pack: Young Black Men Mental Health Crisis Tools </a:t>
            </a:r>
            <a:endParaRPr kumimoji="0" lang="en-GB" sz="2800" b="1" i="0" u="none" strike="noStrike" kern="1200" cap="none" spc="0" normalizeH="0" baseline="0" noProof="0">
              <a:ln>
                <a:noFill/>
              </a:ln>
              <a:solidFill>
                <a:srgbClr val="FD7B38"/>
              </a:solidFill>
              <a:effectLst/>
              <a:uLnTx/>
              <a:uFillTx/>
              <a:latin typeface="Museo"/>
              <a:ea typeface="+mn-ea"/>
              <a:cs typeface="+mn-cs"/>
            </a:endParaRPr>
          </a:p>
        </p:txBody>
      </p:sp>
      <p:pic>
        <p:nvPicPr>
          <p:cNvPr id="12" name="Picture 11" descr="HEE logo">
            <a:extLst>
              <a:ext uri="{FF2B5EF4-FFF2-40B4-BE49-F238E27FC236}">
                <a16:creationId xmlns:a16="http://schemas.microsoft.com/office/drawing/2014/main" id="{7B8E1154-D6B6-B544-9312-F1FF19A6CFF5}"/>
              </a:ext>
            </a:extLst>
          </p:cNvPr>
          <p:cNvPicPr>
            <a:picLocks noChangeAspect="1"/>
          </p:cNvPicPr>
          <p:nvPr/>
        </p:nvPicPr>
        <p:blipFill>
          <a:blip r:embed="rId3"/>
          <a:stretch>
            <a:fillRect/>
          </a:stretch>
        </p:blipFill>
        <p:spPr>
          <a:xfrm>
            <a:off x="5574498" y="1978193"/>
            <a:ext cx="3130615" cy="1187113"/>
          </a:xfrm>
          <a:prstGeom prst="rect">
            <a:avLst/>
          </a:prstGeom>
        </p:spPr>
      </p:pic>
      <p:pic>
        <p:nvPicPr>
          <p:cNvPr id="10" name="Picture 9" descr="42nd Street Logo">
            <a:extLst>
              <a:ext uri="{FF2B5EF4-FFF2-40B4-BE49-F238E27FC236}">
                <a16:creationId xmlns:a16="http://schemas.microsoft.com/office/drawing/2014/main" id="{FF1512F2-0C0B-E847-C956-CCB481D71692}"/>
              </a:ext>
            </a:extLst>
          </p:cNvPr>
          <p:cNvPicPr>
            <a:picLocks noChangeAspect="1"/>
          </p:cNvPicPr>
          <p:nvPr/>
        </p:nvPicPr>
        <p:blipFill>
          <a:blip r:embed="rId4"/>
          <a:stretch>
            <a:fillRect/>
          </a:stretch>
        </p:blipFill>
        <p:spPr>
          <a:xfrm>
            <a:off x="2488671" y="1947011"/>
            <a:ext cx="3085827" cy="958747"/>
          </a:xfrm>
          <a:prstGeom prst="rect">
            <a:avLst/>
          </a:prstGeom>
        </p:spPr>
      </p:pic>
      <p:pic>
        <p:nvPicPr>
          <p:cNvPr id="13" name="Picture 12" descr="Healthy Teen Mins Logo">
            <a:extLst>
              <a:ext uri="{FF2B5EF4-FFF2-40B4-BE49-F238E27FC236}">
                <a16:creationId xmlns:a16="http://schemas.microsoft.com/office/drawing/2014/main" id="{69DA867D-1854-B397-ADE7-24716977A96E}"/>
              </a:ext>
            </a:extLst>
          </p:cNvPr>
          <p:cNvPicPr>
            <a:picLocks noChangeAspect="1"/>
          </p:cNvPicPr>
          <p:nvPr/>
        </p:nvPicPr>
        <p:blipFill>
          <a:blip r:embed="rId5"/>
          <a:stretch>
            <a:fillRect/>
          </a:stretch>
        </p:blipFill>
        <p:spPr>
          <a:xfrm>
            <a:off x="420076" y="1677418"/>
            <a:ext cx="1497934" cy="1497934"/>
          </a:xfrm>
          <a:prstGeom prst="rect">
            <a:avLst/>
          </a:prstGeom>
        </p:spPr>
      </p:pic>
      <p:sp>
        <p:nvSpPr>
          <p:cNvPr id="9" name="TextBox 8">
            <a:extLst>
              <a:ext uri="{FF2B5EF4-FFF2-40B4-BE49-F238E27FC236}">
                <a16:creationId xmlns:a16="http://schemas.microsoft.com/office/drawing/2014/main" id="{6FF6E1C3-F54A-7B99-C8C9-E137E12A330C}"/>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11" name="TextBox 10">
            <a:extLst>
              <a:ext uri="{FF2B5EF4-FFF2-40B4-BE49-F238E27FC236}">
                <a16:creationId xmlns:a16="http://schemas.microsoft.com/office/drawing/2014/main" id="{6F7A250E-C528-F76E-950C-07FE267C3C75}"/>
              </a:ext>
            </a:extLst>
          </p:cNvPr>
          <p:cNvSpPr txBox="1"/>
          <p:nvPr/>
        </p:nvSpPr>
        <p:spPr>
          <a:xfrm>
            <a:off x="5851554" y="4804114"/>
            <a:ext cx="4572000" cy="300082"/>
          </a:xfrm>
          <a:prstGeom prst="rect">
            <a:avLst/>
          </a:prstGeom>
          <a:noFill/>
        </p:spPr>
        <p:txBody>
          <a:bodyPr wrap="square">
            <a:spAutoFit/>
          </a:bodyPr>
          <a:lstStyle/>
          <a:p>
            <a:r>
              <a:rPr lang="en-GB" b="1" u="sng">
                <a:solidFill>
                  <a:schemeClr val="bg2">
                    <a:lumMod val="10000"/>
                  </a:schemeClr>
                </a:solidFill>
                <a:latin typeface="Museo"/>
              </a:rPr>
              <a:t>https://crisistools.org.uk/</a:t>
            </a:r>
          </a:p>
        </p:txBody>
      </p:sp>
    </p:spTree>
    <p:extLst>
      <p:ext uri="{BB962C8B-B14F-4D97-AF65-F5344CB8AC3E}">
        <p14:creationId xmlns:p14="http://schemas.microsoft.com/office/powerpoint/2010/main" val="10858016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2">
            <a:extLst>
              <a:ext uri="{FF2B5EF4-FFF2-40B4-BE49-F238E27FC236}">
                <a16:creationId xmlns:a16="http://schemas.microsoft.com/office/drawing/2014/main" id="{E7CF7501-D5F3-1649-B7A0-E575AB148CE2}"/>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7171080" y="2286932"/>
            <a:ext cx="1722066" cy="1555600"/>
          </a:xfrm>
          <a:prstGeom prst="rect">
            <a:avLst/>
          </a:prstGeom>
        </p:spPr>
      </p:pic>
      <p:sp>
        <p:nvSpPr>
          <p:cNvPr id="2" name="Title 1">
            <a:extLst>
              <a:ext uri="{FF2B5EF4-FFF2-40B4-BE49-F238E27FC236}">
                <a16:creationId xmlns:a16="http://schemas.microsoft.com/office/drawing/2014/main" id="{0B445133-45B0-5240-A8D3-5CBDEC48F99B}"/>
              </a:ext>
            </a:extLst>
          </p:cNvPr>
          <p:cNvSpPr>
            <a:spLocks noGrp="1"/>
          </p:cNvSpPr>
          <p:nvPr>
            <p:ph type="title" idx="4294967295"/>
          </p:nvPr>
        </p:nvSpPr>
        <p:spPr>
          <a:xfrm>
            <a:off x="250854" y="180816"/>
            <a:ext cx="7886700" cy="476250"/>
          </a:xfrm>
        </p:spPr>
        <p:txBody>
          <a:bodyPr lIns="0" tIns="0" rIns="0" bIns="0">
            <a:normAutofit fontScale="90000"/>
          </a:bodyPr>
          <a:lstStyle/>
          <a:p>
            <a:r>
              <a:rPr lang="en-US">
                <a:solidFill>
                  <a:srgbClr val="FD7B38"/>
                </a:solidFill>
                <a:latin typeface="Museo"/>
              </a:rPr>
              <a:t>Background</a:t>
            </a:r>
          </a:p>
        </p:txBody>
      </p:sp>
      <p:sp>
        <p:nvSpPr>
          <p:cNvPr id="3" name="Content Placeholder 2">
            <a:extLst>
              <a:ext uri="{FF2B5EF4-FFF2-40B4-BE49-F238E27FC236}">
                <a16:creationId xmlns:a16="http://schemas.microsoft.com/office/drawing/2014/main" id="{AFCE4249-C62B-A048-8404-50527EB6E386}"/>
              </a:ext>
            </a:extLst>
          </p:cNvPr>
          <p:cNvSpPr>
            <a:spLocks noGrp="1"/>
          </p:cNvSpPr>
          <p:nvPr>
            <p:ph idx="4294967295"/>
          </p:nvPr>
        </p:nvSpPr>
        <p:spPr>
          <a:xfrm>
            <a:off x="250854" y="770354"/>
            <a:ext cx="6454746" cy="2517775"/>
          </a:xfrm>
        </p:spPr>
        <p:txBody>
          <a:bodyPr lIns="0" tIns="0" rIns="0" bIns="0">
            <a:noAutofit/>
          </a:bodyPr>
          <a:lstStyle/>
          <a:p>
            <a:pPr marL="0" indent="0" algn="l" rtl="0" fontAlgn="base">
              <a:buNone/>
            </a:pPr>
            <a:r>
              <a:rPr lang="en-GB" sz="1200" b="0" i="0">
                <a:solidFill>
                  <a:schemeClr val="bg2">
                    <a:lumMod val="10000"/>
                  </a:schemeClr>
                </a:solidFill>
                <a:effectLst/>
                <a:latin typeface="Museo"/>
              </a:rPr>
              <a:t>In 2019, it was founded that Young Black men </a:t>
            </a:r>
            <a:r>
              <a:rPr lang="en-GB" sz="1200" b="0" i="0">
                <a:solidFill>
                  <a:srgbClr val="000000"/>
                </a:solidFill>
                <a:effectLst/>
                <a:latin typeface="Museo"/>
              </a:rPr>
              <a:t>are eight times more likely than their white counter parts to be given a community treatment order (CTO) after being treated in hospital under the </a:t>
            </a:r>
            <a:r>
              <a:rPr lang="en-GB" sz="1200">
                <a:solidFill>
                  <a:srgbClr val="000000"/>
                </a:solidFill>
                <a:latin typeface="Museo"/>
              </a:rPr>
              <a:t>M</a:t>
            </a:r>
            <a:r>
              <a:rPr lang="en-GB" sz="1200" b="0" i="0">
                <a:solidFill>
                  <a:srgbClr val="000000"/>
                </a:solidFill>
                <a:effectLst/>
                <a:latin typeface="Museo"/>
              </a:rPr>
              <a:t>ental </a:t>
            </a:r>
            <a:r>
              <a:rPr lang="en-GB" sz="1200">
                <a:solidFill>
                  <a:srgbClr val="000000"/>
                </a:solidFill>
                <a:latin typeface="Museo"/>
              </a:rPr>
              <a:t>H</a:t>
            </a:r>
            <a:r>
              <a:rPr lang="en-GB" sz="1200" b="0" i="0">
                <a:solidFill>
                  <a:srgbClr val="000000"/>
                </a:solidFill>
                <a:effectLst/>
                <a:latin typeface="Museo"/>
              </a:rPr>
              <a:t>ealth Act (NHS Digital, 2019). Furthermore, w</a:t>
            </a:r>
            <a:r>
              <a:rPr lang="en-GB" sz="1200" b="0" i="0">
                <a:solidFill>
                  <a:srgbClr val="0E101A"/>
                </a:solidFill>
                <a:effectLst/>
                <a:latin typeface="Museo"/>
              </a:rPr>
              <a:t>hen engaging with young people to develop the core Crisis Tools (launched in August 2021), it was identified that staff needed a greater awareness on how best to support young Black men accessing mental health services</a:t>
            </a:r>
            <a:r>
              <a:rPr lang="en-GB" sz="1200" b="0" i="0">
                <a:solidFill>
                  <a:schemeClr val="bg2">
                    <a:lumMod val="10000"/>
                  </a:schemeClr>
                </a:solidFill>
                <a:effectLst/>
                <a:latin typeface="Museo"/>
              </a:rPr>
              <a:t>. </a:t>
            </a:r>
            <a:endParaRPr lang="en-GB" sz="1200" b="0" i="0">
              <a:solidFill>
                <a:srgbClr val="0E101A"/>
              </a:solidFill>
              <a:effectLst/>
              <a:latin typeface="Museo"/>
            </a:endParaRPr>
          </a:p>
          <a:p>
            <a:pPr marL="0" indent="0" algn="l" rtl="0" fontAlgn="base">
              <a:buNone/>
            </a:pPr>
            <a:r>
              <a:rPr lang="en-GB" sz="1200" b="0" i="0">
                <a:solidFill>
                  <a:srgbClr val="0E101A"/>
                </a:solidFill>
                <a:effectLst/>
                <a:latin typeface="Museo"/>
              </a:rPr>
              <a:t>HEE has worked with Healthy Teen Minds in partnership with 42nd Street, working with young people with lived experience, to launch an extension of Crisis Tools – </a:t>
            </a:r>
            <a:r>
              <a:rPr lang="en-GB" sz="1200" b="1" i="0" u="sng" strike="noStrike">
                <a:solidFill>
                  <a:srgbClr val="141B2B"/>
                </a:solidFill>
                <a:effectLst/>
                <a:latin typeface="Museo"/>
                <a:hlinkClick r:id="rId3">
                  <a:extLst>
                    <a:ext uri="{A12FA001-AC4F-418D-AE19-62706E023703}">
                      <ahyp:hlinkClr xmlns:ahyp="http://schemas.microsoft.com/office/drawing/2018/hyperlinkcolor" val="tx"/>
                    </a:ext>
                  </a:extLst>
                </a:hlinkClick>
              </a:rPr>
              <a:t>Guides Supporting Young Black Men</a:t>
            </a:r>
            <a:r>
              <a:rPr lang="en-GB" sz="1200" b="0" i="0">
                <a:solidFill>
                  <a:srgbClr val="0E101A"/>
                </a:solidFill>
                <a:effectLst/>
                <a:latin typeface="Museo"/>
              </a:rPr>
              <a:t>.  </a:t>
            </a:r>
          </a:p>
          <a:p>
            <a:pPr marL="0" indent="0" algn="l" rtl="0" fontAlgn="base">
              <a:buNone/>
            </a:pPr>
            <a:r>
              <a:rPr lang="en-GB" sz="1200" b="0" i="0">
                <a:solidFill>
                  <a:srgbClr val="0E101A"/>
                </a:solidFill>
                <a:effectLst/>
                <a:latin typeface="Museo"/>
              </a:rPr>
              <a:t>The 4 Crisis Tools Guides Supporting Young Black Men are: </a:t>
            </a:r>
            <a:endParaRPr lang="en-GB" sz="1200" b="0" i="0">
              <a:solidFill>
                <a:srgbClr val="000000"/>
              </a:solidFill>
              <a:effectLst/>
              <a:latin typeface="Museo"/>
            </a:endParaRPr>
          </a:p>
          <a:p>
            <a:pPr marL="228600" indent="-228600" algn="l" rtl="0" fontAlgn="base">
              <a:buFont typeface="+mj-lt"/>
              <a:buAutoNum type="arabicPeriod"/>
            </a:pPr>
            <a:r>
              <a:rPr lang="en-GB" sz="1200" b="1" i="0">
                <a:solidFill>
                  <a:srgbClr val="141B2B"/>
                </a:solidFill>
                <a:effectLst/>
                <a:latin typeface="Museo"/>
              </a:rPr>
              <a:t> </a:t>
            </a:r>
            <a:r>
              <a:rPr lang="en-GB" sz="1200" b="1" i="0" u="sng" strike="noStrike">
                <a:solidFill>
                  <a:srgbClr val="141B2B"/>
                </a:solidFill>
                <a:effectLst/>
                <a:latin typeface="Museo"/>
                <a:hlinkClick r:id="rId4">
                  <a:extLst>
                    <a:ext uri="{A12FA001-AC4F-418D-AE19-62706E023703}">
                      <ahyp:hlinkClr xmlns:ahyp="http://schemas.microsoft.com/office/drawing/2018/hyperlinkcolor" val="tx"/>
                    </a:ext>
                  </a:extLst>
                </a:hlinkClick>
              </a:rPr>
              <a:t>Barriers to access</a:t>
            </a:r>
            <a:r>
              <a:rPr lang="en-GB" sz="1200" b="1" i="0">
                <a:solidFill>
                  <a:srgbClr val="141B2B"/>
                </a:solidFill>
                <a:effectLst/>
                <a:latin typeface="Museo"/>
              </a:rPr>
              <a:t> </a:t>
            </a:r>
          </a:p>
          <a:p>
            <a:pPr marL="228600" indent="-228600" algn="l" rtl="0" fontAlgn="base">
              <a:buFont typeface="+mj-lt"/>
              <a:buAutoNum type="arabicPeriod"/>
            </a:pPr>
            <a:r>
              <a:rPr lang="en-GB" sz="1200" b="1" i="0" u="sng" strike="noStrike">
                <a:solidFill>
                  <a:srgbClr val="141B2B"/>
                </a:solidFill>
                <a:effectLst/>
                <a:latin typeface="Museo"/>
                <a:hlinkClick r:id="rId5">
                  <a:extLst>
                    <a:ext uri="{A12FA001-AC4F-418D-AE19-62706E023703}">
                      <ahyp:hlinkClr xmlns:ahyp="http://schemas.microsoft.com/office/drawing/2018/hyperlinkcolor" val="tx"/>
                    </a:ext>
                  </a:extLst>
                </a:hlinkClick>
              </a:rPr>
              <a:t>What we need crisis services and practitioners to know </a:t>
            </a:r>
            <a:r>
              <a:rPr lang="en-GB" sz="1200" b="1" i="0">
                <a:solidFill>
                  <a:srgbClr val="141B2B"/>
                </a:solidFill>
                <a:effectLst/>
                <a:latin typeface="Museo"/>
              </a:rPr>
              <a:t> </a:t>
            </a:r>
          </a:p>
          <a:p>
            <a:pPr marL="228600" indent="-228600" algn="l" rtl="0" fontAlgn="base">
              <a:buFont typeface="+mj-lt"/>
              <a:buAutoNum type="arabicPeriod"/>
            </a:pPr>
            <a:r>
              <a:rPr lang="en-GB" sz="1200" b="1" i="0" u="sng" strike="noStrike">
                <a:solidFill>
                  <a:srgbClr val="141B2B"/>
                </a:solidFill>
                <a:effectLst/>
                <a:latin typeface="Museo"/>
                <a:hlinkClick r:id="rId6">
                  <a:extLst>
                    <a:ext uri="{A12FA001-AC4F-418D-AE19-62706E023703}">
                      <ahyp:hlinkClr xmlns:ahyp="http://schemas.microsoft.com/office/drawing/2018/hyperlinkcolor" val="tx"/>
                    </a:ext>
                  </a:extLst>
                </a:hlinkClick>
              </a:rPr>
              <a:t>Understanding our perspective </a:t>
            </a:r>
            <a:r>
              <a:rPr lang="en-GB" sz="1200" b="1" i="0">
                <a:solidFill>
                  <a:srgbClr val="141B2B"/>
                </a:solidFill>
                <a:effectLst/>
                <a:latin typeface="Museo"/>
              </a:rPr>
              <a:t> </a:t>
            </a:r>
          </a:p>
          <a:p>
            <a:pPr marL="228600" indent="-228600" algn="l" rtl="0" fontAlgn="base">
              <a:buFont typeface="+mj-lt"/>
              <a:buAutoNum type="arabicPeriod"/>
            </a:pPr>
            <a:r>
              <a:rPr lang="en-GB" sz="1200" b="1" i="0" u="sng" strike="noStrike">
                <a:solidFill>
                  <a:srgbClr val="141B2B"/>
                </a:solidFill>
                <a:effectLst/>
                <a:latin typeface="Museo"/>
                <a:hlinkClick r:id="rId7">
                  <a:extLst>
                    <a:ext uri="{A12FA001-AC4F-418D-AE19-62706E023703}">
                      <ahyp:hlinkClr xmlns:ahyp="http://schemas.microsoft.com/office/drawing/2018/hyperlinkcolor" val="tx"/>
                    </a:ext>
                  </a:extLst>
                </a:hlinkClick>
              </a:rPr>
              <a:t>Top tips from young Black men</a:t>
            </a:r>
            <a:r>
              <a:rPr lang="en-GB" sz="1200" b="1" i="0" u="sng">
                <a:solidFill>
                  <a:srgbClr val="141B2B"/>
                </a:solidFill>
                <a:effectLst/>
                <a:latin typeface="Museo"/>
              </a:rPr>
              <a:t> </a:t>
            </a:r>
            <a:r>
              <a:rPr lang="en-GB" sz="1200" b="1" i="0">
                <a:solidFill>
                  <a:srgbClr val="141B2B"/>
                </a:solidFill>
                <a:effectLst/>
                <a:latin typeface="Museo"/>
              </a:rPr>
              <a:t> </a:t>
            </a:r>
          </a:p>
          <a:p>
            <a:pPr marL="0" indent="0" algn="l" rtl="0" fontAlgn="base">
              <a:buNone/>
            </a:pPr>
            <a:r>
              <a:rPr lang="en-GB" sz="1200" b="0" i="0">
                <a:solidFill>
                  <a:srgbClr val="141B2B"/>
                </a:solidFill>
                <a:effectLst/>
                <a:latin typeface="Museo"/>
              </a:rPr>
              <a:t>The learning aims to help professionals identify young Black men’s needs during a mental health crisis. The guides </a:t>
            </a:r>
            <a:r>
              <a:rPr lang="en-GB" sz="1200" b="0" i="0" dirty="0">
                <a:solidFill>
                  <a:srgbClr val="0E101A"/>
                </a:solidFill>
                <a:effectLst/>
                <a:latin typeface="Museo"/>
              </a:rPr>
              <a:t>focus on sharing young people’s experiences of barriers and discrimination and what can be most helpful in offering support during a mental health crisis. </a:t>
            </a:r>
            <a:r>
              <a:rPr lang="en-GB" sz="1800" b="0" i="0" dirty="0">
                <a:solidFill>
                  <a:srgbClr val="0E101A"/>
                </a:solidFill>
                <a:effectLst/>
                <a:latin typeface="Museo"/>
              </a:rPr>
              <a:t> </a:t>
            </a:r>
            <a:endParaRPr lang="en-GB" sz="1200" b="0" i="0">
              <a:solidFill>
                <a:srgbClr val="141B2B"/>
              </a:solidFill>
              <a:effectLst/>
              <a:latin typeface="Museo"/>
            </a:endParaRPr>
          </a:p>
        </p:txBody>
      </p:sp>
      <p:sp>
        <p:nvSpPr>
          <p:cNvPr id="5" name="TextBox 4">
            <a:extLst>
              <a:ext uri="{FF2B5EF4-FFF2-40B4-BE49-F238E27FC236}">
                <a16:creationId xmlns:a16="http://schemas.microsoft.com/office/drawing/2014/main" id="{43175081-F24D-D069-45D3-12298B0668A2}"/>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7" name="TextBox 6">
            <a:extLst>
              <a:ext uri="{FF2B5EF4-FFF2-40B4-BE49-F238E27FC236}">
                <a16:creationId xmlns:a16="http://schemas.microsoft.com/office/drawing/2014/main" id="{D878C6A5-433A-9F51-B8BE-C58755C3C23E}"/>
              </a:ext>
            </a:extLst>
          </p:cNvPr>
          <p:cNvSpPr txBox="1"/>
          <p:nvPr/>
        </p:nvSpPr>
        <p:spPr>
          <a:xfrm>
            <a:off x="5851554" y="4804114"/>
            <a:ext cx="4572000" cy="300082"/>
          </a:xfrm>
          <a:prstGeom prst="rect">
            <a:avLst/>
          </a:prstGeom>
          <a:noFill/>
        </p:spPr>
        <p:txBody>
          <a:bodyPr wrap="square">
            <a:spAutoFit/>
          </a:bodyPr>
          <a:lstStyle/>
          <a:p>
            <a:r>
              <a:rPr lang="en-GB" b="1" u="sng">
                <a:solidFill>
                  <a:schemeClr val="bg2">
                    <a:lumMod val="10000"/>
                  </a:schemeClr>
                </a:solidFill>
                <a:latin typeface="Museo"/>
              </a:rPr>
              <a:t>https://crisistools.org.uk/</a:t>
            </a:r>
          </a:p>
        </p:txBody>
      </p:sp>
    </p:spTree>
    <p:extLst>
      <p:ext uri="{BB962C8B-B14F-4D97-AF65-F5344CB8AC3E}">
        <p14:creationId xmlns:p14="http://schemas.microsoft.com/office/powerpoint/2010/main" val="3802148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F0EE71-C914-094E-A559-488862B868EA}"/>
              </a:ext>
            </a:extLst>
          </p:cNvPr>
          <p:cNvSpPr>
            <a:spLocks noGrp="1"/>
          </p:cNvSpPr>
          <p:nvPr>
            <p:ph type="title" idx="4294967295"/>
          </p:nvPr>
        </p:nvSpPr>
        <p:spPr>
          <a:xfrm>
            <a:off x="223192" y="204521"/>
            <a:ext cx="7886700" cy="477837"/>
          </a:xfrm>
        </p:spPr>
        <p:txBody>
          <a:bodyPr lIns="0" tIns="0" rIns="0" bIns="0">
            <a:noAutofit/>
          </a:bodyPr>
          <a:lstStyle/>
          <a:p>
            <a:r>
              <a:rPr lang="en-US" sz="3200">
                <a:solidFill>
                  <a:srgbClr val="FD7B38"/>
                </a:solidFill>
                <a:latin typeface="Museo"/>
              </a:rPr>
              <a:t>Audience</a:t>
            </a:r>
          </a:p>
        </p:txBody>
      </p:sp>
      <p:sp>
        <p:nvSpPr>
          <p:cNvPr id="3" name="Content Placeholder 2">
            <a:extLst>
              <a:ext uri="{FF2B5EF4-FFF2-40B4-BE49-F238E27FC236}">
                <a16:creationId xmlns:a16="http://schemas.microsoft.com/office/drawing/2014/main" id="{C1751748-6929-F942-9218-D8E81060E940}"/>
              </a:ext>
            </a:extLst>
          </p:cNvPr>
          <p:cNvSpPr>
            <a:spLocks noGrp="1"/>
          </p:cNvSpPr>
          <p:nvPr>
            <p:ph idx="4294967295"/>
          </p:nvPr>
        </p:nvSpPr>
        <p:spPr>
          <a:xfrm>
            <a:off x="223192" y="886880"/>
            <a:ext cx="5499757" cy="3235941"/>
          </a:xfrm>
        </p:spPr>
        <p:txBody>
          <a:bodyPr vert="horz" lIns="0" tIns="0" rIns="0" bIns="0" rtlCol="0" anchor="t">
            <a:normAutofit lnSpcReduction="10000"/>
          </a:bodyPr>
          <a:lstStyle/>
          <a:p>
            <a:pPr marL="0" indent="0" fontAlgn="base">
              <a:buNone/>
            </a:pPr>
            <a:r>
              <a:rPr lang="en-GB" sz="1800" b="0" i="0">
                <a:solidFill>
                  <a:srgbClr val="000000"/>
                </a:solidFill>
                <a:effectLst/>
                <a:latin typeface="Museo"/>
              </a:rPr>
              <a:t>The Crisis Tools </a:t>
            </a:r>
            <a:r>
              <a:rPr lang="en-GB" sz="1800" b="0" i="0" dirty="0">
                <a:solidFill>
                  <a:srgbClr val="000000"/>
                </a:solidFill>
                <a:effectLst/>
                <a:latin typeface="Museo"/>
              </a:rPr>
              <a:t>are</a:t>
            </a:r>
            <a:r>
              <a:rPr lang="en-GB" sz="1800" dirty="0">
                <a:solidFill>
                  <a:srgbClr val="000000"/>
                </a:solidFill>
                <a:latin typeface="Museo"/>
              </a:rPr>
              <a:t> aimed at mental health crisis team members who want to develop their confidence, knowledge and skills. The guides will also be </a:t>
            </a:r>
            <a:r>
              <a:rPr lang="en-GB" sz="1800" b="0" i="0">
                <a:solidFill>
                  <a:srgbClr val="000000"/>
                </a:solidFill>
                <a:effectLst/>
                <a:latin typeface="Museo"/>
              </a:rPr>
              <a:t>relevant to anyone who may find themselves supporting </a:t>
            </a:r>
            <a:r>
              <a:rPr lang="en-GB" sz="1800">
                <a:solidFill>
                  <a:srgbClr val="000000"/>
                </a:solidFill>
                <a:latin typeface="Museo"/>
              </a:rPr>
              <a:t>young people in mental health </a:t>
            </a:r>
            <a:r>
              <a:rPr lang="en-GB" sz="1800" b="0" i="0">
                <a:solidFill>
                  <a:srgbClr val="000000"/>
                </a:solidFill>
                <a:effectLst/>
                <a:latin typeface="Museo"/>
              </a:rPr>
              <a:t>crisis</a:t>
            </a:r>
            <a:r>
              <a:rPr lang="en-GB" sz="1800" b="0" i="0" dirty="0">
                <a:solidFill>
                  <a:srgbClr val="000000"/>
                </a:solidFill>
                <a:effectLst/>
                <a:latin typeface="Museo"/>
              </a:rPr>
              <a:t> in a range of settings</a:t>
            </a:r>
            <a:r>
              <a:rPr lang="en-GB" sz="1800" b="0" i="0">
                <a:solidFill>
                  <a:srgbClr val="000000"/>
                </a:solidFill>
                <a:effectLst/>
                <a:latin typeface="Museo"/>
              </a:rPr>
              <a:t>, including: </a:t>
            </a:r>
            <a:endParaRPr lang="en-GB" dirty="0">
              <a:cs typeface="Arial"/>
            </a:endParaRPr>
          </a:p>
          <a:p>
            <a:pPr algn="l" rtl="0" fontAlgn="base"/>
            <a:endParaRPr lang="en-GB" sz="1400" b="0" i="0">
              <a:solidFill>
                <a:srgbClr val="000000"/>
              </a:solidFill>
              <a:effectLst/>
              <a:latin typeface="Museo"/>
            </a:endParaRPr>
          </a:p>
          <a:p>
            <a:pPr algn="l" rtl="0" fontAlgn="base">
              <a:buFont typeface="Arial" panose="020B0604020202020204" pitchFamily="34" charset="0"/>
              <a:buChar char="•"/>
            </a:pPr>
            <a:r>
              <a:rPr lang="en-GB" sz="1800" b="0" i="0">
                <a:solidFill>
                  <a:srgbClr val="000000"/>
                </a:solidFill>
                <a:effectLst/>
                <a:latin typeface="Museo"/>
              </a:rPr>
              <a:t>Health and care professionals – mental health, acute, primary care and specialist services </a:t>
            </a:r>
          </a:p>
          <a:p>
            <a:pPr algn="l" rtl="0" fontAlgn="base">
              <a:buFont typeface="Arial" panose="020B0604020202020204" pitchFamily="34" charset="0"/>
              <a:buChar char="•"/>
            </a:pPr>
            <a:r>
              <a:rPr lang="en-GB" sz="1800" b="0" i="0">
                <a:solidFill>
                  <a:srgbClr val="000000"/>
                </a:solidFill>
                <a:effectLst/>
                <a:latin typeface="Museo"/>
              </a:rPr>
              <a:t>Youth workers and volunteers </a:t>
            </a:r>
          </a:p>
          <a:p>
            <a:pPr algn="l" rtl="0" fontAlgn="base">
              <a:buFont typeface="Arial" panose="020B0604020202020204" pitchFamily="34" charset="0"/>
              <a:buChar char="•"/>
            </a:pPr>
            <a:r>
              <a:rPr lang="en-GB" sz="1800" b="0" i="0">
                <a:solidFill>
                  <a:srgbClr val="000000"/>
                </a:solidFill>
                <a:effectLst/>
                <a:latin typeface="Museo"/>
              </a:rPr>
              <a:t>Educational staff </a:t>
            </a:r>
          </a:p>
          <a:p>
            <a:pPr algn="l" rtl="0" fontAlgn="base">
              <a:buFont typeface="Arial" panose="020B0604020202020204" pitchFamily="34" charset="0"/>
              <a:buChar char="•"/>
            </a:pPr>
            <a:r>
              <a:rPr lang="en-GB" sz="1800" b="0" i="0">
                <a:solidFill>
                  <a:srgbClr val="000000"/>
                </a:solidFill>
                <a:effectLst/>
                <a:latin typeface="Museo"/>
              </a:rPr>
              <a:t>Emergency response workers </a:t>
            </a:r>
            <a:endParaRPr lang="en-GB" sz="1800" b="0" i="0" dirty="0">
              <a:solidFill>
                <a:srgbClr val="000000"/>
              </a:solidFill>
              <a:effectLst/>
              <a:latin typeface="Museo"/>
            </a:endParaRPr>
          </a:p>
          <a:p>
            <a:pPr algn="l" rtl="0" fontAlgn="base">
              <a:buFont typeface="Arial" panose="020B0604020202020204" pitchFamily="34" charset="0"/>
              <a:buChar char="•"/>
            </a:pPr>
            <a:r>
              <a:rPr lang="en-GB" sz="1800" dirty="0">
                <a:solidFill>
                  <a:srgbClr val="000000"/>
                </a:solidFill>
                <a:latin typeface="Museo"/>
              </a:rPr>
              <a:t>Families and carers</a:t>
            </a:r>
            <a:endParaRPr lang="en-GB" sz="1800" b="0" i="0">
              <a:solidFill>
                <a:srgbClr val="000000"/>
              </a:solidFill>
              <a:effectLst/>
              <a:latin typeface="Museo"/>
            </a:endParaRPr>
          </a:p>
        </p:txBody>
      </p:sp>
      <p:pic>
        <p:nvPicPr>
          <p:cNvPr id="10" name="Picture 9" descr="42nd Street Logo">
            <a:extLst>
              <a:ext uri="{FF2B5EF4-FFF2-40B4-BE49-F238E27FC236}">
                <a16:creationId xmlns:a16="http://schemas.microsoft.com/office/drawing/2014/main" id="{93BB582F-0579-3418-1D3F-E6898A14EC9E}"/>
              </a:ext>
            </a:extLst>
          </p:cNvPr>
          <p:cNvPicPr>
            <a:picLocks noChangeAspect="1"/>
          </p:cNvPicPr>
          <p:nvPr/>
        </p:nvPicPr>
        <p:blipFill>
          <a:blip r:embed="rId3"/>
          <a:stretch>
            <a:fillRect/>
          </a:stretch>
        </p:blipFill>
        <p:spPr>
          <a:xfrm>
            <a:off x="8347783" y="3356951"/>
            <a:ext cx="474829" cy="147526"/>
          </a:xfrm>
          <a:prstGeom prst="rect">
            <a:avLst/>
          </a:prstGeom>
        </p:spPr>
      </p:pic>
      <p:sp>
        <p:nvSpPr>
          <p:cNvPr id="11" name="Speech Bubble: Rectangle 10">
            <a:extLst>
              <a:ext uri="{FF2B5EF4-FFF2-40B4-BE49-F238E27FC236}">
                <a16:creationId xmlns:a16="http://schemas.microsoft.com/office/drawing/2014/main" id="{D429A23F-7CB3-B206-34D8-BA86A3599DD4}"/>
              </a:ext>
              <a:ext uri="{C183D7F6-B498-43B3-948B-1728B52AA6E4}">
                <adec:decorative xmlns:adec="http://schemas.microsoft.com/office/drawing/2017/decorative" val="1"/>
              </a:ext>
            </a:extLst>
          </p:cNvPr>
          <p:cNvSpPr/>
          <p:nvPr/>
        </p:nvSpPr>
        <p:spPr>
          <a:xfrm>
            <a:off x="5960363" y="443439"/>
            <a:ext cx="2975797" cy="3235940"/>
          </a:xfrm>
          <a:prstGeom prst="wedgeRectCallout">
            <a:avLst>
              <a:gd name="adj1" fmla="val -33886"/>
              <a:gd name="adj2" fmla="val 70651"/>
            </a:avLst>
          </a:prstGeom>
          <a:noFill/>
          <a:ln>
            <a:solidFill>
              <a:srgbClr val="FD7B3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2AB667E0-07CB-1D08-CCF1-43D0747B6E39}"/>
              </a:ext>
            </a:extLst>
          </p:cNvPr>
          <p:cNvSpPr txBox="1"/>
          <p:nvPr/>
        </p:nvSpPr>
        <p:spPr>
          <a:xfrm>
            <a:off x="6146453" y="441908"/>
            <a:ext cx="2716901" cy="2923877"/>
          </a:xfrm>
          <a:prstGeom prst="rect">
            <a:avLst/>
          </a:prstGeom>
          <a:noFill/>
        </p:spPr>
        <p:txBody>
          <a:bodyPr wrap="square">
            <a:spAutoFit/>
          </a:bodyPr>
          <a:lstStyle/>
          <a:p>
            <a:r>
              <a:rPr lang="en-GB" sz="2800" b="1">
                <a:solidFill>
                  <a:srgbClr val="F9B132"/>
                </a:solidFill>
                <a:effectLst/>
                <a:latin typeface="+mj-lt"/>
              </a:rPr>
              <a:t>“</a:t>
            </a:r>
            <a:r>
              <a:rPr lang="en-GB" sz="1200" b="0">
                <a:solidFill>
                  <a:srgbClr val="141B2B"/>
                </a:solidFill>
                <a:effectLst/>
                <a:latin typeface="Museo"/>
              </a:rPr>
              <a:t>Thank you to Healthy Teen Minds and Health Education England for providing 42</a:t>
            </a:r>
            <a:r>
              <a:rPr lang="en-GB" sz="1200" b="0" baseline="30000">
                <a:solidFill>
                  <a:srgbClr val="141B2B"/>
                </a:solidFill>
                <a:effectLst/>
                <a:latin typeface="Museo"/>
              </a:rPr>
              <a:t>nd</a:t>
            </a:r>
            <a:r>
              <a:rPr lang="en-GB" sz="1200" b="0">
                <a:solidFill>
                  <a:srgbClr val="141B2B"/>
                </a:solidFill>
                <a:effectLst/>
                <a:latin typeface="Museo"/>
              </a:rPr>
              <a:t> Street’s young Black men’s group, Jet 42, the opportunity to have a national voice and share their experience of mental health support in order to create a resource for professionals so that they have the confidence to work alongside young Black men. This has been an incredible opportunity for the young men, showing them the power of sharing their own lived experience to benefit others</a:t>
            </a:r>
            <a:r>
              <a:rPr lang="en-GB" sz="2400" b="0">
                <a:solidFill>
                  <a:srgbClr val="141B2B"/>
                </a:solidFill>
                <a:effectLst/>
                <a:latin typeface="Museo"/>
              </a:rPr>
              <a:t>.</a:t>
            </a:r>
            <a:r>
              <a:rPr lang="en-GB" sz="2400" b="1">
                <a:solidFill>
                  <a:srgbClr val="F9B132"/>
                </a:solidFill>
                <a:effectLst/>
                <a:latin typeface="Museo"/>
              </a:rPr>
              <a:t>”</a:t>
            </a:r>
            <a:r>
              <a:rPr lang="en-GB" sz="2400" b="0">
                <a:solidFill>
                  <a:srgbClr val="141B2B"/>
                </a:solidFill>
                <a:effectLst/>
                <a:latin typeface="Museo"/>
              </a:rPr>
              <a:t> </a:t>
            </a:r>
            <a:endParaRPr lang="en-GB" sz="1200" b="0">
              <a:solidFill>
                <a:srgbClr val="141B2B"/>
              </a:solidFill>
              <a:effectLst/>
              <a:latin typeface="Museo"/>
            </a:endParaRPr>
          </a:p>
        </p:txBody>
      </p:sp>
      <p:sp>
        <p:nvSpPr>
          <p:cNvPr id="15" name="TextBox 14">
            <a:extLst>
              <a:ext uri="{FF2B5EF4-FFF2-40B4-BE49-F238E27FC236}">
                <a16:creationId xmlns:a16="http://schemas.microsoft.com/office/drawing/2014/main" id="{F2F01BD2-DCD3-30F9-A6F5-9649E524DBE4}"/>
              </a:ext>
            </a:extLst>
          </p:cNvPr>
          <p:cNvSpPr txBox="1"/>
          <p:nvPr/>
        </p:nvSpPr>
        <p:spPr>
          <a:xfrm>
            <a:off x="6156397" y="3321982"/>
            <a:ext cx="2232767" cy="261610"/>
          </a:xfrm>
          <a:prstGeom prst="rect">
            <a:avLst/>
          </a:prstGeom>
          <a:noFill/>
        </p:spPr>
        <p:txBody>
          <a:bodyPr wrap="square">
            <a:spAutoFit/>
          </a:bodyPr>
          <a:lstStyle/>
          <a:p>
            <a:r>
              <a:rPr lang="en-GB" sz="1100" b="1" i="0">
                <a:solidFill>
                  <a:srgbClr val="000000"/>
                </a:solidFill>
                <a:effectLst/>
                <a:latin typeface="Museo"/>
              </a:rPr>
              <a:t>Karina Nyananyo, Head of Service - </a:t>
            </a:r>
            <a:endParaRPr lang="en-GB" sz="1100">
              <a:latin typeface="Museo"/>
            </a:endParaRPr>
          </a:p>
        </p:txBody>
      </p:sp>
      <p:sp>
        <p:nvSpPr>
          <p:cNvPr id="16" name="TextBox 15">
            <a:extLst>
              <a:ext uri="{FF2B5EF4-FFF2-40B4-BE49-F238E27FC236}">
                <a16:creationId xmlns:a16="http://schemas.microsoft.com/office/drawing/2014/main" id="{C66B3338-DF9C-3B04-F45F-FCAEE7EC5A6F}"/>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17" name="TextBox 16">
            <a:extLst>
              <a:ext uri="{FF2B5EF4-FFF2-40B4-BE49-F238E27FC236}">
                <a16:creationId xmlns:a16="http://schemas.microsoft.com/office/drawing/2014/main" id="{23AFB79F-67DC-5551-DD3F-5AAF08F52822}"/>
              </a:ext>
            </a:extLst>
          </p:cNvPr>
          <p:cNvSpPr txBox="1"/>
          <p:nvPr/>
        </p:nvSpPr>
        <p:spPr>
          <a:xfrm>
            <a:off x="5851554" y="4804114"/>
            <a:ext cx="4572000" cy="307777"/>
          </a:xfrm>
          <a:prstGeom prst="rect">
            <a:avLst/>
          </a:prstGeom>
          <a:noFill/>
        </p:spPr>
        <p:txBody>
          <a:bodyPr wrap="square">
            <a:spAutoFit/>
          </a:bodyPr>
          <a:lstStyle/>
          <a:p>
            <a:r>
              <a:rPr lang="en-GB" sz="1400" b="1" u="sng">
                <a:solidFill>
                  <a:schemeClr val="bg2">
                    <a:lumMod val="10000"/>
                  </a:schemeClr>
                </a:solidFill>
                <a:latin typeface="Museo"/>
              </a:rPr>
              <a:t>https://crisistools.org.uk/</a:t>
            </a:r>
          </a:p>
        </p:txBody>
      </p:sp>
    </p:spTree>
    <p:extLst>
      <p:ext uri="{BB962C8B-B14F-4D97-AF65-F5344CB8AC3E}">
        <p14:creationId xmlns:p14="http://schemas.microsoft.com/office/powerpoint/2010/main" val="18140358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idx="4294967295"/>
          </p:nvPr>
        </p:nvSpPr>
        <p:spPr>
          <a:xfrm>
            <a:off x="299040" y="359569"/>
            <a:ext cx="7886700" cy="477838"/>
          </a:xfrm>
        </p:spPr>
        <p:txBody>
          <a:bodyPr lIns="0" tIns="0" rIns="0" bIns="0">
            <a:normAutofit fontScale="90000"/>
          </a:bodyPr>
          <a:lstStyle/>
          <a:p>
            <a:r>
              <a:rPr lang="en-US">
                <a:solidFill>
                  <a:srgbClr val="FD7B38"/>
                </a:solidFill>
                <a:latin typeface="Museo"/>
              </a:rPr>
              <a:t>Your support</a:t>
            </a:r>
          </a:p>
        </p:txBody>
      </p:sp>
      <p:sp>
        <p:nvSpPr>
          <p:cNvPr id="7" name="TextBox 6">
            <a:extLst>
              <a:ext uri="{FF2B5EF4-FFF2-40B4-BE49-F238E27FC236}">
                <a16:creationId xmlns:a16="http://schemas.microsoft.com/office/drawing/2014/main" id="{32D2C5BE-CF66-65C4-2210-99BDEE953114}"/>
              </a:ext>
              <a:ext uri="{C183D7F6-B498-43B3-948B-1728B52AA6E4}">
                <adec:decorative xmlns:adec="http://schemas.microsoft.com/office/drawing/2017/decorative" val="1"/>
              </a:ext>
            </a:extLst>
          </p:cNvPr>
          <p:cNvSpPr txBox="1"/>
          <p:nvPr/>
        </p:nvSpPr>
        <p:spPr>
          <a:xfrm>
            <a:off x="299040" y="1051387"/>
            <a:ext cx="8426949" cy="2997937"/>
          </a:xfrm>
          <a:prstGeom prst="rect">
            <a:avLst/>
          </a:prstGeom>
          <a:noFill/>
        </p:spPr>
        <p:txBody>
          <a:bodyPr wrap="square" lIns="91440" tIns="45720" rIns="91440" bIns="45720" anchor="t">
            <a:spAutoFit/>
          </a:bodyPr>
          <a:lstStyle/>
          <a:p>
            <a:pPr>
              <a:lnSpc>
                <a:spcPct val="107000"/>
              </a:lnSpc>
              <a:spcAft>
                <a:spcPts val="800"/>
              </a:spcAft>
            </a:pP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We want to work with partners who </a:t>
            </a:r>
            <a:r>
              <a:rPr lang="en-US" sz="1400">
                <a:solidFill>
                  <a:schemeClr val="bg2">
                    <a:lumMod val="10000"/>
                  </a:schemeClr>
                </a:solidFill>
                <a:latin typeface="Museo"/>
                <a:ea typeface="Calibri" panose="020F0502020204030204" pitchFamily="34" charset="0"/>
                <a:cs typeface="Times New Roman" panose="02020603050405020304" pitchFamily="18" charset="0"/>
              </a:rPr>
              <a:t>can help us</a:t>
            </a: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 reach our audiences (see page 3</a:t>
            </a:r>
            <a:r>
              <a:rPr lang="en-US" sz="1400" dirty="0">
                <a:solidFill>
                  <a:schemeClr val="bg2">
                    <a:lumMod val="10000"/>
                  </a:schemeClr>
                </a:solidFill>
                <a:effectLst/>
                <a:latin typeface="Museo"/>
                <a:ea typeface="Calibri" panose="020F0502020204030204" pitchFamily="34" charset="0"/>
                <a:cs typeface="Times New Roman" panose="02020603050405020304" pitchFamily="18" charset="0"/>
              </a:rPr>
              <a:t>). This will </a:t>
            </a: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ensure we are </a:t>
            </a:r>
            <a:r>
              <a:rPr lang="en-US" sz="1400" dirty="0">
                <a:solidFill>
                  <a:schemeClr val="bg2">
                    <a:lumMod val="10000"/>
                  </a:schemeClr>
                </a:solidFill>
                <a:effectLst/>
                <a:latin typeface="Museo"/>
                <a:ea typeface="Calibri" panose="020F0502020204030204" pitchFamily="34" charset="0"/>
                <a:cs typeface="Times New Roman" panose="02020603050405020304" pitchFamily="18" charset="0"/>
              </a:rPr>
              <a:t>reaching </a:t>
            </a:r>
            <a:r>
              <a:rPr lang="en-US" sz="1400">
                <a:solidFill>
                  <a:schemeClr val="bg2">
                    <a:lumMod val="10000"/>
                  </a:schemeClr>
                </a:solidFill>
                <a:latin typeface="Museo"/>
                <a:ea typeface="Calibri" panose="020F0502020204030204" pitchFamily="34" charset="0"/>
                <a:cs typeface="Times New Roman" panose="02020603050405020304" pitchFamily="18" charset="0"/>
              </a:rPr>
              <a:t>professionals </a:t>
            </a:r>
            <a:r>
              <a:rPr lang="en-US" sz="1400" dirty="0">
                <a:solidFill>
                  <a:schemeClr val="bg2">
                    <a:lumMod val="10000"/>
                  </a:schemeClr>
                </a:solidFill>
                <a:latin typeface="Museo"/>
                <a:ea typeface="Calibri" panose="020F0502020204030204" pitchFamily="34" charset="0"/>
                <a:cs typeface="Times New Roman" panose="02020603050405020304" pitchFamily="18" charset="0"/>
              </a:rPr>
              <a:t>and providing them with the tools to improve their confidence and skills when </a:t>
            </a:r>
            <a:r>
              <a:rPr lang="en-US" sz="1400" dirty="0" err="1">
                <a:solidFill>
                  <a:schemeClr val="bg2">
                    <a:lumMod val="10000"/>
                  </a:schemeClr>
                </a:solidFill>
                <a:effectLst/>
                <a:latin typeface="Museo"/>
                <a:ea typeface="Calibri" panose="020F0502020204030204" pitchFamily="34" charset="0"/>
                <a:cs typeface="Times New Roman" panose="02020603050405020304" pitchFamily="18" charset="0"/>
              </a:rPr>
              <a:t>supporing</a:t>
            </a:r>
            <a:r>
              <a:rPr lang="en-US" sz="1400" dirty="0">
                <a:solidFill>
                  <a:schemeClr val="bg2">
                    <a:lumMod val="10000"/>
                  </a:schemeClr>
                </a:solidFill>
                <a:effectLst/>
                <a:latin typeface="Museo"/>
                <a:ea typeface="Calibri" panose="020F0502020204030204" pitchFamily="34" charset="0"/>
                <a:cs typeface="Times New Roman" panose="02020603050405020304" pitchFamily="18" charset="0"/>
              </a:rPr>
              <a:t> </a:t>
            </a:r>
            <a:r>
              <a:rPr lang="en-US" sz="1400">
                <a:solidFill>
                  <a:schemeClr val="bg2">
                    <a:lumMod val="10000"/>
                  </a:schemeClr>
                </a:solidFill>
                <a:latin typeface="Museo"/>
                <a:ea typeface="Calibri" panose="020F0502020204030204" pitchFamily="34" charset="0"/>
                <a:cs typeface="Times New Roman" panose="02020603050405020304" pitchFamily="18" charset="0"/>
              </a:rPr>
              <a:t>young Black men in mental health crisis</a:t>
            </a: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 </a:t>
            </a:r>
          </a:p>
          <a:p>
            <a:pPr>
              <a:lnSpc>
                <a:spcPct val="107000"/>
              </a:lnSpc>
              <a:spcAft>
                <a:spcPts val="800"/>
              </a:spcAft>
            </a:pP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Support could be:</a:t>
            </a:r>
            <a:endParaRPr lang="en-GB" sz="1400">
              <a:solidFill>
                <a:schemeClr val="bg2">
                  <a:lumMod val="10000"/>
                </a:schemeClr>
              </a:solidFill>
              <a:effectLst/>
              <a:latin typeface="Museo"/>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Developing creative and authentic content to promote across your platforms</a:t>
            </a:r>
            <a:endParaRPr lang="en-GB" sz="1400">
              <a:solidFill>
                <a:schemeClr val="bg2">
                  <a:lumMod val="10000"/>
                </a:schemeClr>
              </a:solidFill>
              <a:effectLst/>
              <a:latin typeface="Museo"/>
              <a:ea typeface="Calibri" panose="020F0502020204030204" pitchFamily="34" charset="0"/>
              <a:cs typeface="Times New Roman" panose="02020603050405020304" pitchFamily="18" charset="0"/>
            </a:endParaRPr>
          </a:p>
          <a:p>
            <a:pPr marL="171450" indent="-171450">
              <a:lnSpc>
                <a:spcPct val="107000"/>
              </a:lnSpc>
              <a:spcAft>
                <a:spcPts val="800"/>
              </a:spcAft>
              <a:buFont typeface="Arial" panose="020B0604020202020204" pitchFamily="34" charset="0"/>
              <a:buChar char="•"/>
            </a:pP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Sharing our communication assets via your channels and networks</a:t>
            </a:r>
          </a:p>
          <a:p>
            <a:pPr>
              <a:lnSpc>
                <a:spcPct val="107000"/>
              </a:lnSpc>
              <a:spcAft>
                <a:spcPts val="800"/>
              </a:spcAft>
            </a:pP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We are open to exploring ideas and welcome your expertise. By working together and </a:t>
            </a:r>
            <a:r>
              <a:rPr lang="en-US" sz="1400" err="1">
                <a:solidFill>
                  <a:schemeClr val="bg2">
                    <a:lumMod val="10000"/>
                  </a:schemeClr>
                </a:solidFill>
                <a:effectLst/>
                <a:latin typeface="Museo"/>
                <a:ea typeface="Calibri" panose="020F0502020204030204" pitchFamily="34" charset="0"/>
                <a:cs typeface="Times New Roman" panose="02020603050405020304" pitchFamily="18" charset="0"/>
              </a:rPr>
              <a:t>utilising</a:t>
            </a:r>
            <a:r>
              <a:rPr lang="en-US" sz="1400">
                <a:solidFill>
                  <a:schemeClr val="bg2">
                    <a:lumMod val="10000"/>
                  </a:schemeClr>
                </a:solidFill>
                <a:effectLst/>
                <a:latin typeface="Museo"/>
                <a:ea typeface="Calibri" panose="020F0502020204030204" pitchFamily="34" charset="0"/>
                <a:cs typeface="Times New Roman" panose="02020603050405020304" pitchFamily="18" charset="0"/>
              </a:rPr>
              <a:t> the influential voice and channels you hold</a:t>
            </a:r>
            <a:r>
              <a:rPr lang="en-GB" sz="1400" dirty="0">
                <a:solidFill>
                  <a:schemeClr val="bg2">
                    <a:lumMod val="10000"/>
                  </a:schemeClr>
                </a:solidFill>
                <a:effectLst/>
                <a:latin typeface="Museo"/>
                <a:ea typeface="Calibri" panose="020F0502020204030204" pitchFamily="34" charset="0"/>
                <a:cs typeface="Times New Roman" panose="02020603050405020304" pitchFamily="18" charset="0"/>
              </a:rPr>
              <a:t>.</a:t>
            </a:r>
            <a:endParaRPr lang="en-GB" sz="1400" b="0" i="0">
              <a:solidFill>
                <a:srgbClr val="0E101A"/>
              </a:solidFill>
              <a:effectLst/>
              <a:latin typeface="Museo"/>
            </a:endParaRPr>
          </a:p>
          <a:p>
            <a:pPr>
              <a:lnSpc>
                <a:spcPct val="107000"/>
              </a:lnSpc>
              <a:spcAft>
                <a:spcPts val="800"/>
              </a:spcAft>
            </a:pPr>
            <a:r>
              <a:rPr lang="en-GB" sz="1400" b="1" i="1">
                <a:solidFill>
                  <a:srgbClr val="FD7B38"/>
                </a:solidFill>
                <a:effectLst/>
                <a:latin typeface="Museo"/>
                <a:ea typeface="Calibri" panose="020F0502020204030204" pitchFamily="34" charset="0"/>
                <a:cs typeface="Times New Roman" panose="02020603050405020304" pitchFamily="18" charset="0"/>
              </a:rPr>
              <a:t>Want more information?</a:t>
            </a:r>
          </a:p>
          <a:p>
            <a:r>
              <a:rPr lang="en-GB" sz="1400" i="0">
                <a:solidFill>
                  <a:srgbClr val="141B2B"/>
                </a:solidFill>
                <a:effectLst/>
                <a:latin typeface="Museo"/>
              </a:rPr>
              <a:t>Email: </a:t>
            </a:r>
            <a:r>
              <a:rPr lang="en-GB" sz="1400" b="1" i="0">
                <a:solidFill>
                  <a:srgbClr val="141B2B"/>
                </a:solidFill>
                <a:effectLst/>
                <a:latin typeface="Museo"/>
                <a:hlinkClick r:id="rId2">
                  <a:extLst>
                    <a:ext uri="{A12FA001-AC4F-418D-AE19-62706E023703}">
                      <ahyp:hlinkClr xmlns:ahyp="http://schemas.microsoft.com/office/drawing/2018/hyperlinkcolor" val="tx"/>
                    </a:ext>
                  </a:extLst>
                </a:hlinkClick>
              </a:rPr>
              <a:t>crisistools@healthyteenminds.com</a:t>
            </a:r>
            <a:endParaRPr lang="en-GB" sz="1400" b="1" i="0">
              <a:solidFill>
                <a:srgbClr val="141B2B"/>
              </a:solidFill>
              <a:effectLst/>
              <a:latin typeface="Museo"/>
            </a:endParaRPr>
          </a:p>
        </p:txBody>
      </p:sp>
      <p:sp>
        <p:nvSpPr>
          <p:cNvPr id="10" name="TextBox 9">
            <a:extLst>
              <a:ext uri="{FF2B5EF4-FFF2-40B4-BE49-F238E27FC236}">
                <a16:creationId xmlns:a16="http://schemas.microsoft.com/office/drawing/2014/main" id="{502B0D94-3AF2-BC52-F6D3-1CA8A436A569}"/>
              </a:ext>
            </a:extLst>
          </p:cNvPr>
          <p:cNvSpPr txBox="1"/>
          <p:nvPr/>
        </p:nvSpPr>
        <p:spPr>
          <a:xfrm>
            <a:off x="299040"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11" name="TextBox 10">
            <a:extLst>
              <a:ext uri="{FF2B5EF4-FFF2-40B4-BE49-F238E27FC236}">
                <a16:creationId xmlns:a16="http://schemas.microsoft.com/office/drawing/2014/main" id="{9795068C-DFA3-60A7-1E32-948AF9A26C56}"/>
              </a:ext>
            </a:extLst>
          </p:cNvPr>
          <p:cNvSpPr txBox="1"/>
          <p:nvPr/>
        </p:nvSpPr>
        <p:spPr>
          <a:xfrm>
            <a:off x="5851554" y="4804114"/>
            <a:ext cx="4572000" cy="300082"/>
          </a:xfrm>
          <a:prstGeom prst="rect">
            <a:avLst/>
          </a:prstGeom>
          <a:noFill/>
        </p:spPr>
        <p:txBody>
          <a:bodyPr wrap="square">
            <a:spAutoFit/>
          </a:bodyPr>
          <a:lstStyle/>
          <a:p>
            <a:r>
              <a:rPr lang="en-GB" b="1">
                <a:solidFill>
                  <a:schemeClr val="bg2">
                    <a:lumMod val="10000"/>
                  </a:schemeClr>
                </a:solidFill>
                <a:latin typeface="Museo"/>
              </a:rPr>
              <a:t>https://crisistools.org.uk/</a:t>
            </a:r>
          </a:p>
        </p:txBody>
      </p:sp>
    </p:spTree>
    <p:extLst>
      <p:ext uri="{BB962C8B-B14F-4D97-AF65-F5344CB8AC3E}">
        <p14:creationId xmlns:p14="http://schemas.microsoft.com/office/powerpoint/2010/main" val="1278330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idx="4294967295"/>
          </p:nvPr>
        </p:nvSpPr>
        <p:spPr>
          <a:xfrm>
            <a:off x="250854" y="311918"/>
            <a:ext cx="7886700" cy="476250"/>
          </a:xfrm>
        </p:spPr>
        <p:txBody>
          <a:bodyPr lIns="0" tIns="0" rIns="0" bIns="0">
            <a:normAutofit fontScale="90000"/>
          </a:bodyPr>
          <a:lstStyle/>
          <a:p>
            <a:r>
              <a:rPr lang="en-US">
                <a:solidFill>
                  <a:srgbClr val="FD7B38"/>
                </a:solidFill>
                <a:latin typeface="Museo"/>
              </a:rPr>
              <a:t>Assets</a:t>
            </a:r>
          </a:p>
        </p:txBody>
      </p:sp>
      <p:sp>
        <p:nvSpPr>
          <p:cNvPr id="3" name="Content Placeholder 2">
            <a:extLst>
              <a:ext uri="{FF2B5EF4-FFF2-40B4-BE49-F238E27FC236}">
                <a16:creationId xmlns:a16="http://schemas.microsoft.com/office/drawing/2014/main" id="{867E7A13-BC47-1144-9B6B-C7E34F28558D}"/>
              </a:ext>
            </a:extLst>
          </p:cNvPr>
          <p:cNvSpPr>
            <a:spLocks noGrp="1"/>
          </p:cNvSpPr>
          <p:nvPr>
            <p:ph idx="4294967295"/>
          </p:nvPr>
        </p:nvSpPr>
        <p:spPr>
          <a:xfrm>
            <a:off x="267037" y="933843"/>
            <a:ext cx="6904276" cy="2595563"/>
          </a:xfrm>
        </p:spPr>
        <p:txBody>
          <a:bodyPr vert="horz" lIns="0" tIns="0" rIns="0" bIns="0" rtlCol="0" anchor="t">
            <a:noAutofit/>
          </a:bodyPr>
          <a:lstStyle/>
          <a:p>
            <a:pPr marL="0" indent="0" algn="l">
              <a:buNone/>
            </a:pPr>
            <a:r>
              <a:rPr lang="en-US" sz="1400" b="0" i="0" u="none" strike="noStrike" baseline="0">
                <a:solidFill>
                  <a:srgbClr val="000000"/>
                </a:solidFill>
                <a:latin typeface="Museo"/>
              </a:rPr>
              <a:t>You can </a:t>
            </a:r>
            <a:r>
              <a:rPr lang="en-US" sz="1400" b="1" i="0" u="none" strike="noStrike" baseline="0">
                <a:solidFill>
                  <a:srgbClr val="000000"/>
                </a:solidFill>
                <a:latin typeface="Museo"/>
                <a:hlinkClick r:id="rId2"/>
              </a:rPr>
              <a:t>download assets </a:t>
            </a:r>
            <a:r>
              <a:rPr lang="en-US" sz="1400" b="0" i="0" u="none" strike="noStrike" baseline="0">
                <a:solidFill>
                  <a:srgbClr val="000000"/>
                </a:solidFill>
                <a:latin typeface="Museo"/>
              </a:rPr>
              <a:t>to promote the </a:t>
            </a:r>
            <a:r>
              <a:rPr lang="en-US" sz="1400">
                <a:solidFill>
                  <a:srgbClr val="000000"/>
                </a:solidFill>
                <a:latin typeface="Museo"/>
              </a:rPr>
              <a:t>Young Black Men Crisis Tools learning</a:t>
            </a:r>
            <a:r>
              <a:rPr lang="en-US" sz="1400" b="0" i="0" u="none" strike="noStrike" baseline="0">
                <a:solidFill>
                  <a:srgbClr val="000000"/>
                </a:solidFill>
                <a:latin typeface="Museo"/>
              </a:rPr>
              <a:t>. Assets include draft social media copy, images, YouTube video and newsletter copy for you to use and adapt across your channels. There will also be a launch webinar on Thursday 8 September 2022, 13:00-14:00. To register, visit the </a:t>
            </a:r>
            <a:r>
              <a:rPr lang="en-GB" sz="1400" b="0" i="0" u="sng" strike="noStrike">
                <a:solidFill>
                  <a:srgbClr val="0563C1"/>
                </a:solidFill>
                <a:effectLst/>
                <a:latin typeface="Museo"/>
                <a:hlinkClick r:id="rId3"/>
              </a:rPr>
              <a:t>young Black men Crisis Tools event page</a:t>
            </a:r>
            <a:r>
              <a:rPr lang="en-GB" sz="1400" b="0" i="0" u="sng" strike="noStrike">
                <a:solidFill>
                  <a:srgbClr val="0563C1"/>
                </a:solidFill>
                <a:effectLst/>
                <a:latin typeface="Museo"/>
              </a:rPr>
              <a:t>.</a:t>
            </a:r>
            <a:endParaRPr lang="en-US" sz="1400">
              <a:solidFill>
                <a:srgbClr val="000000"/>
              </a:solidFill>
              <a:effectLst/>
              <a:latin typeface="Museo"/>
            </a:endParaRPr>
          </a:p>
          <a:p>
            <a:pPr marL="0" indent="0" algn="l">
              <a:buNone/>
            </a:pPr>
            <a:endParaRPr lang="en-US" sz="1400" b="0" i="0" u="none" strike="noStrike" baseline="0">
              <a:solidFill>
                <a:srgbClr val="000000"/>
              </a:solidFill>
              <a:latin typeface="Museo"/>
            </a:endParaRPr>
          </a:p>
          <a:p>
            <a:pPr marL="0" indent="0">
              <a:buNone/>
            </a:pPr>
            <a:r>
              <a:rPr lang="en-US" sz="1400" b="0" i="0" u="none" strike="noStrike" baseline="0">
                <a:solidFill>
                  <a:srgbClr val="000000"/>
                </a:solidFill>
                <a:latin typeface="Museo"/>
              </a:rPr>
              <a:t>When promoting the Young Black Men </a:t>
            </a:r>
            <a:r>
              <a:rPr lang="en-US" sz="1400">
                <a:solidFill>
                  <a:srgbClr val="000000"/>
                </a:solidFill>
                <a:latin typeface="Museo"/>
              </a:rPr>
              <a:t>Crisis Tools, </a:t>
            </a:r>
            <a:r>
              <a:rPr lang="en-US" sz="1400" b="0" i="0" u="none" strike="noStrike" baseline="0">
                <a:solidFill>
                  <a:srgbClr val="000000"/>
                </a:solidFill>
                <a:latin typeface="Museo"/>
              </a:rPr>
              <a:t>please individually tag/mention HEE</a:t>
            </a:r>
            <a:r>
              <a:rPr lang="en-US" sz="1400">
                <a:solidFill>
                  <a:srgbClr val="000000"/>
                </a:solidFill>
                <a:latin typeface="Museo"/>
              </a:rPr>
              <a:t>, Healthy Teen Mind’s and 42nd Street</a:t>
            </a:r>
            <a:r>
              <a:rPr lang="en-GB" sz="1400" b="0" i="0" u="none" strike="noStrike" baseline="0">
                <a:solidFill>
                  <a:srgbClr val="000000"/>
                </a:solidFill>
                <a:latin typeface="Museo"/>
              </a:rPr>
              <a:t> social accounts:</a:t>
            </a:r>
          </a:p>
          <a:p>
            <a:pPr marL="0" indent="0" algn="l">
              <a:buNone/>
            </a:pPr>
            <a:endParaRPr lang="en-GB" sz="1400" b="0" i="0" u="none" strike="noStrike" baseline="0">
              <a:solidFill>
                <a:srgbClr val="000000"/>
              </a:solidFill>
              <a:latin typeface="Museo"/>
            </a:endParaRPr>
          </a:p>
          <a:p>
            <a:r>
              <a:rPr lang="en-GB" sz="1400" b="0" i="0" u="none" strike="noStrike" baseline="0">
                <a:solidFill>
                  <a:srgbClr val="000000"/>
                </a:solidFill>
                <a:latin typeface="Museo"/>
              </a:rPr>
              <a:t>Twitter: @</a:t>
            </a:r>
            <a:r>
              <a:rPr lang="en-GB" sz="1400">
                <a:solidFill>
                  <a:srgbClr val="000000"/>
                </a:solidFill>
                <a:latin typeface="Museo"/>
              </a:rPr>
              <a:t>NHS_HealthEdEng @HTMideas @42ndStreetmcr</a:t>
            </a:r>
            <a:endParaRPr lang="en-GB" sz="1400" b="0" i="0" u="none" strike="noStrike" baseline="0">
              <a:solidFill>
                <a:srgbClr val="000000"/>
              </a:solidFill>
              <a:latin typeface="Museo"/>
            </a:endParaRPr>
          </a:p>
          <a:p>
            <a:r>
              <a:rPr lang="en-GB" sz="1400">
                <a:solidFill>
                  <a:srgbClr val="000000"/>
                </a:solidFill>
                <a:latin typeface="Museo"/>
              </a:rPr>
              <a:t>LinkedIn</a:t>
            </a:r>
            <a:r>
              <a:rPr lang="en-GB" sz="1400">
                <a:latin typeface="Museo"/>
                <a:ea typeface="+mn-lt"/>
                <a:cs typeface="+mn-lt"/>
              </a:rPr>
              <a:t> – </a:t>
            </a:r>
            <a:r>
              <a:rPr lang="en-GB" sz="1400">
                <a:latin typeface="Museo"/>
                <a:ea typeface="+mn-lt"/>
                <a:cs typeface="+mn-lt"/>
                <a:hlinkClick r:id="rId4"/>
              </a:rPr>
              <a:t>HEE</a:t>
            </a:r>
            <a:r>
              <a:rPr lang="en-GB" sz="1400">
                <a:latin typeface="Museo"/>
                <a:ea typeface="+mn-lt"/>
                <a:cs typeface="+mn-lt"/>
              </a:rPr>
              <a:t> </a:t>
            </a:r>
            <a:r>
              <a:rPr lang="en-GB" sz="1400">
                <a:solidFill>
                  <a:srgbClr val="141B2B"/>
                </a:solidFill>
                <a:latin typeface="Museo"/>
                <a:ea typeface="+mn-lt"/>
                <a:cs typeface="+mn-lt"/>
              </a:rPr>
              <a:t>and</a:t>
            </a:r>
            <a:r>
              <a:rPr lang="en-GB" sz="1400">
                <a:latin typeface="Museo"/>
                <a:ea typeface="+mn-lt"/>
                <a:cs typeface="+mn-lt"/>
              </a:rPr>
              <a:t> </a:t>
            </a:r>
            <a:r>
              <a:rPr lang="en-GB" sz="1400">
                <a:latin typeface="Museo"/>
                <a:ea typeface="+mn-lt"/>
                <a:cs typeface="+mn-lt"/>
                <a:hlinkClick r:id="rId5"/>
              </a:rPr>
              <a:t>Healthy Teen Minds</a:t>
            </a:r>
            <a:endParaRPr lang="en-GB" sz="1400">
              <a:latin typeface="Museo"/>
              <a:ea typeface="+mn-lt"/>
              <a:cs typeface="+mn-lt"/>
            </a:endParaRPr>
          </a:p>
          <a:p>
            <a:r>
              <a:rPr lang="en-GB" sz="1400">
                <a:solidFill>
                  <a:srgbClr val="000000"/>
                </a:solidFill>
                <a:latin typeface="Museo"/>
              </a:rPr>
              <a:t>Facebook </a:t>
            </a:r>
            <a:r>
              <a:rPr lang="en-GB" sz="1400">
                <a:solidFill>
                  <a:srgbClr val="141B2B"/>
                </a:solidFill>
                <a:latin typeface="Museo"/>
                <a:ea typeface="+mn-lt"/>
                <a:cs typeface="+mn-lt"/>
              </a:rPr>
              <a:t>– </a:t>
            </a:r>
            <a:r>
              <a:rPr lang="en-GB" sz="1400">
                <a:latin typeface="Museo"/>
                <a:ea typeface="+mn-lt"/>
                <a:cs typeface="+mn-lt"/>
                <a:hlinkClick r:id="rId6"/>
              </a:rPr>
              <a:t>HEE</a:t>
            </a:r>
            <a:r>
              <a:rPr lang="en-GB" sz="1400">
                <a:latin typeface="Museo"/>
                <a:ea typeface="+mn-lt"/>
                <a:cs typeface="+mn-lt"/>
              </a:rPr>
              <a:t> </a:t>
            </a:r>
            <a:r>
              <a:rPr lang="en-GB" sz="1400">
                <a:solidFill>
                  <a:srgbClr val="141B2B"/>
                </a:solidFill>
                <a:latin typeface="Museo"/>
                <a:ea typeface="+mn-lt"/>
                <a:cs typeface="+mn-lt"/>
              </a:rPr>
              <a:t>and</a:t>
            </a:r>
            <a:r>
              <a:rPr lang="en-GB" sz="1400">
                <a:latin typeface="Museo"/>
                <a:ea typeface="+mn-lt"/>
                <a:cs typeface="+mn-lt"/>
              </a:rPr>
              <a:t> </a:t>
            </a:r>
            <a:r>
              <a:rPr lang="en-GB" sz="1400">
                <a:latin typeface="Museo"/>
                <a:ea typeface="+mn-lt"/>
                <a:cs typeface="+mn-lt"/>
                <a:hlinkClick r:id="rId7"/>
              </a:rPr>
              <a:t>Healthy Teen Minds</a:t>
            </a:r>
            <a:endParaRPr lang="en-GB" sz="1400">
              <a:latin typeface="Museo"/>
              <a:cs typeface="Arial" panose="020B0604020202020204"/>
            </a:endParaRPr>
          </a:p>
          <a:p>
            <a:r>
              <a:rPr lang="en-GB" sz="1400">
                <a:solidFill>
                  <a:srgbClr val="000000"/>
                </a:solidFill>
                <a:latin typeface="Museo"/>
              </a:rPr>
              <a:t>Instagram: @nhshee </a:t>
            </a:r>
          </a:p>
          <a:p>
            <a:r>
              <a:rPr lang="en-US" sz="1400" b="0" i="0" u="none" strike="noStrike" baseline="0">
                <a:solidFill>
                  <a:srgbClr val="000000"/>
                </a:solidFill>
                <a:latin typeface="Museo"/>
              </a:rPr>
              <a:t>Please use the hashtag </a:t>
            </a:r>
            <a:r>
              <a:rPr lang="en-US" sz="1400" b="1" i="0" u="none" strike="noStrike" baseline="0">
                <a:solidFill>
                  <a:srgbClr val="000000"/>
                </a:solidFill>
                <a:latin typeface="Museo"/>
              </a:rPr>
              <a:t>#CrisisTools </a:t>
            </a:r>
            <a:r>
              <a:rPr lang="en-US" sz="1400" b="0" i="0" u="none" strike="noStrike" baseline="0">
                <a:solidFill>
                  <a:srgbClr val="000000"/>
                </a:solidFill>
                <a:latin typeface="Museo"/>
              </a:rPr>
              <a:t>in all posts.</a:t>
            </a:r>
            <a:endParaRPr lang="en-US" sz="1400">
              <a:latin typeface="Museo"/>
            </a:endParaRPr>
          </a:p>
        </p:txBody>
      </p:sp>
      <p:pic>
        <p:nvPicPr>
          <p:cNvPr id="1026" name="Picture 2" descr="Vulnerability is not east ">
            <a:extLst>
              <a:ext uri="{FF2B5EF4-FFF2-40B4-BE49-F238E27FC236}">
                <a16:creationId xmlns:a16="http://schemas.microsoft.com/office/drawing/2014/main" id="{F7A3CD0D-5B83-0325-7C0C-0CDC88A4BD59}"/>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02584" y="2477082"/>
            <a:ext cx="3374378" cy="1898747"/>
          </a:xfrm>
          <a:prstGeom prst="rect">
            <a:avLst/>
          </a:prstGeom>
          <a:noFill/>
          <a:ln w="12700">
            <a:solidFill>
              <a:schemeClr val="bg1">
                <a:lumMod val="50000"/>
              </a:schemeClr>
            </a:solidFill>
          </a:ln>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60F00F4C-E123-D32E-2FB7-F2B1A86EC6B7}"/>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7" name="TextBox 6">
            <a:extLst>
              <a:ext uri="{FF2B5EF4-FFF2-40B4-BE49-F238E27FC236}">
                <a16:creationId xmlns:a16="http://schemas.microsoft.com/office/drawing/2014/main" id="{E21015C8-A1E1-2CC7-DE1A-92A705860116}"/>
              </a:ext>
            </a:extLst>
          </p:cNvPr>
          <p:cNvSpPr txBox="1"/>
          <p:nvPr/>
        </p:nvSpPr>
        <p:spPr>
          <a:xfrm>
            <a:off x="5851554" y="4804114"/>
            <a:ext cx="4572000" cy="300082"/>
          </a:xfrm>
          <a:prstGeom prst="rect">
            <a:avLst/>
          </a:prstGeom>
          <a:noFill/>
        </p:spPr>
        <p:txBody>
          <a:bodyPr wrap="square">
            <a:spAutoFit/>
          </a:bodyPr>
          <a:lstStyle/>
          <a:p>
            <a:r>
              <a:rPr lang="en-GB" b="1" u="sng">
                <a:solidFill>
                  <a:schemeClr val="bg2">
                    <a:lumMod val="10000"/>
                  </a:schemeClr>
                </a:solidFill>
                <a:latin typeface="Museo"/>
              </a:rPr>
              <a:t>https://crisistools.org.uk/</a:t>
            </a:r>
          </a:p>
        </p:txBody>
      </p:sp>
    </p:spTree>
    <p:extLst>
      <p:ext uri="{BB962C8B-B14F-4D97-AF65-F5344CB8AC3E}">
        <p14:creationId xmlns:p14="http://schemas.microsoft.com/office/powerpoint/2010/main" val="36631949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44457-5D19-4E4D-8EF1-82E833EF4EFD}"/>
              </a:ext>
            </a:extLst>
          </p:cNvPr>
          <p:cNvSpPr>
            <a:spLocks noGrp="1"/>
          </p:cNvSpPr>
          <p:nvPr>
            <p:ph type="title" idx="4294967295"/>
          </p:nvPr>
        </p:nvSpPr>
        <p:spPr>
          <a:xfrm>
            <a:off x="323682" y="103619"/>
            <a:ext cx="7886700" cy="476250"/>
          </a:xfrm>
        </p:spPr>
        <p:txBody>
          <a:bodyPr lIns="0" tIns="0" rIns="0" bIns="0">
            <a:normAutofit fontScale="90000"/>
          </a:bodyPr>
          <a:lstStyle/>
          <a:p>
            <a:r>
              <a:rPr lang="en-US">
                <a:solidFill>
                  <a:srgbClr val="FD7B38"/>
                </a:solidFill>
              </a:rPr>
              <a:t>Key messages</a:t>
            </a:r>
          </a:p>
        </p:txBody>
      </p:sp>
      <p:sp>
        <p:nvSpPr>
          <p:cNvPr id="3" name="Content Placeholder 2">
            <a:extLst>
              <a:ext uri="{FF2B5EF4-FFF2-40B4-BE49-F238E27FC236}">
                <a16:creationId xmlns:a16="http://schemas.microsoft.com/office/drawing/2014/main" id="{8118D395-DA41-C44E-9841-AA52A390E1BF}"/>
              </a:ext>
            </a:extLst>
          </p:cNvPr>
          <p:cNvSpPr>
            <a:spLocks noGrp="1"/>
          </p:cNvSpPr>
          <p:nvPr>
            <p:ph idx="4294967295"/>
          </p:nvPr>
        </p:nvSpPr>
        <p:spPr>
          <a:xfrm>
            <a:off x="241487" y="705635"/>
            <a:ext cx="7700436" cy="3483490"/>
          </a:xfrm>
        </p:spPr>
        <p:txBody>
          <a:bodyPr lIns="0" tIns="0" rIns="0" bIns="0">
            <a:normAutofit fontScale="25000" lnSpcReduction="20000"/>
          </a:bodyPr>
          <a:lstStyle/>
          <a:p>
            <a:r>
              <a:rPr lang="en-GB" sz="5600" b="0" i="0" dirty="0">
                <a:solidFill>
                  <a:srgbClr val="000000"/>
                </a:solidFill>
                <a:effectLst/>
                <a:latin typeface="Museo"/>
              </a:rPr>
              <a:t>There is a priority need to ensure people can access health and care education and learning to understand the conditions in which people from different communities’ experience care in their day-to-day lives. This is especially important for the mental health service provision for young Black men.</a:t>
            </a:r>
          </a:p>
          <a:p>
            <a:r>
              <a:rPr lang="en-GB" sz="5600" b="0" i="0" dirty="0">
                <a:solidFill>
                  <a:srgbClr val="000000"/>
                </a:solidFill>
                <a:effectLst/>
                <a:latin typeface="Museo"/>
              </a:rPr>
              <a:t>Young Black men crisis tools learning resource will help address the urgent need for individuals working in a range of settings to have the awareness and confidence to support young Black men in a mental health crisis. </a:t>
            </a:r>
          </a:p>
          <a:p>
            <a:r>
              <a:rPr lang="en-GB" sz="5600" b="0" i="0" dirty="0">
                <a:solidFill>
                  <a:srgbClr val="000000"/>
                </a:solidFill>
                <a:effectLst/>
                <a:latin typeface="Museo"/>
              </a:rPr>
              <a:t>This is a co-produced learning resource developed with young Black men with lived experience from 42</a:t>
            </a:r>
            <a:r>
              <a:rPr lang="en-GB" sz="5600" b="0" i="0" baseline="30000" dirty="0">
                <a:solidFill>
                  <a:srgbClr val="000000"/>
                </a:solidFill>
                <a:effectLst/>
                <a:latin typeface="Museo"/>
              </a:rPr>
              <a:t>nd</a:t>
            </a:r>
            <a:r>
              <a:rPr lang="en-GB" sz="5600" b="0" i="0" dirty="0">
                <a:solidFill>
                  <a:srgbClr val="000000"/>
                </a:solidFill>
                <a:effectLst/>
                <a:latin typeface="Museo"/>
              </a:rPr>
              <a:t> Street, and triangulated with a national Virtual Advisory Network of clinical staff   </a:t>
            </a:r>
          </a:p>
          <a:p>
            <a:r>
              <a:rPr lang="en-GB" sz="5600" b="0" i="0" dirty="0">
                <a:solidFill>
                  <a:srgbClr val="000000"/>
                </a:solidFill>
                <a:effectLst/>
                <a:latin typeface="Museo"/>
              </a:rPr>
              <a:t>This online mental health crisis learning is an extension of HEE and Healthy Teen Minds Crisis Tools.</a:t>
            </a:r>
          </a:p>
          <a:p>
            <a:r>
              <a:rPr lang="en-GB" sz="5600" b="0" i="0" dirty="0">
                <a:solidFill>
                  <a:srgbClr val="000000"/>
                </a:solidFill>
                <a:effectLst/>
                <a:latin typeface="Museo"/>
              </a:rPr>
              <a:t>This open access toolkit is openly available to anyone who may encounter young Black men in mental health crisis </a:t>
            </a:r>
            <a:endParaRPr lang="en-GB" sz="4400" b="0" i="0" dirty="0">
              <a:solidFill>
                <a:srgbClr val="000000"/>
              </a:solidFill>
              <a:effectLst/>
              <a:latin typeface="Segoe UI" panose="020B0502040204020203" pitchFamily="34" charset="0"/>
            </a:endParaRPr>
          </a:p>
          <a:p>
            <a:pPr algn="l" rtl="0" fontAlgn="base"/>
            <a:r>
              <a:rPr lang="en-GB" sz="5600" b="0" i="0" dirty="0">
                <a:solidFill>
                  <a:srgbClr val="0E101A"/>
                </a:solidFill>
                <a:effectLst/>
                <a:latin typeface="Museo"/>
              </a:rPr>
              <a:t>Each of the 4 guides take approximately 15 minutes to complete, focuses on sharing young people’s experiences of barriers and discrimination and what can be most helpful in offering support during a mental health crisis.  </a:t>
            </a:r>
            <a:endParaRPr lang="en-GB" sz="5600" b="0" i="0" dirty="0">
              <a:solidFill>
                <a:srgbClr val="000000"/>
              </a:solidFill>
              <a:effectLst/>
              <a:latin typeface="Museo"/>
            </a:endParaRPr>
          </a:p>
          <a:p>
            <a:r>
              <a:rPr lang="en-GB" sz="5600" b="0" i="0" dirty="0">
                <a:solidFill>
                  <a:srgbClr val="000000"/>
                </a:solidFill>
                <a:effectLst/>
                <a:latin typeface="Museo"/>
              </a:rPr>
              <a:t>The 4 15-minute young Black men crisis tools learning covers: </a:t>
            </a:r>
          </a:p>
          <a:p>
            <a:pPr lvl="1" fontAlgn="base"/>
            <a:r>
              <a:rPr lang="en-GB" sz="5600" b="0" i="0" dirty="0">
                <a:solidFill>
                  <a:srgbClr val="000000"/>
                </a:solidFill>
                <a:effectLst/>
                <a:latin typeface="Museo"/>
              </a:rPr>
              <a:t>Barriers to access </a:t>
            </a:r>
          </a:p>
          <a:p>
            <a:pPr lvl="1" fontAlgn="base"/>
            <a:r>
              <a:rPr lang="en-GB" sz="5600" b="0" i="0" dirty="0">
                <a:solidFill>
                  <a:srgbClr val="000000"/>
                </a:solidFill>
                <a:effectLst/>
                <a:latin typeface="Museo"/>
              </a:rPr>
              <a:t>What young Black men need from crisis services and practitioners </a:t>
            </a:r>
          </a:p>
          <a:p>
            <a:pPr lvl="1" fontAlgn="base"/>
            <a:r>
              <a:rPr lang="en-GB" sz="5600" b="0" i="0" dirty="0">
                <a:solidFill>
                  <a:srgbClr val="000000"/>
                </a:solidFill>
                <a:effectLst/>
                <a:latin typeface="Museo"/>
              </a:rPr>
              <a:t>Understanding a young Black man’s perspective </a:t>
            </a:r>
          </a:p>
          <a:p>
            <a:pPr lvl="1" fontAlgn="base"/>
            <a:r>
              <a:rPr lang="en-GB" sz="5600" b="0" i="0" dirty="0">
                <a:solidFill>
                  <a:srgbClr val="000000"/>
                </a:solidFill>
                <a:effectLst/>
                <a:latin typeface="Museo"/>
              </a:rPr>
              <a:t>Top tips </a:t>
            </a:r>
          </a:p>
          <a:p>
            <a:endParaRPr lang="en-US" sz="1200" b="0">
              <a:solidFill>
                <a:schemeClr val="bg2">
                  <a:lumMod val="25000"/>
                </a:schemeClr>
              </a:solidFill>
            </a:endParaRPr>
          </a:p>
        </p:txBody>
      </p:sp>
      <p:pic>
        <p:nvPicPr>
          <p:cNvPr id="7" name="Picture 6" descr="The tools to help you support young people in crisis">
            <a:extLst>
              <a:ext uri="{FF2B5EF4-FFF2-40B4-BE49-F238E27FC236}">
                <a16:creationId xmlns:a16="http://schemas.microsoft.com/office/drawing/2014/main" id="{6B91FF26-9025-2F8A-FEF1-843C6AF6B821}"/>
              </a:ext>
            </a:extLst>
          </p:cNvPr>
          <p:cNvPicPr>
            <a:picLocks noChangeAspect="1"/>
          </p:cNvPicPr>
          <p:nvPr/>
        </p:nvPicPr>
        <p:blipFill rotWithShape="1">
          <a:blip r:embed="rId2"/>
          <a:srcRect l="13604" t="11216" r="46126" b="33565"/>
          <a:stretch/>
        </p:blipFill>
        <p:spPr>
          <a:xfrm>
            <a:off x="7366571" y="3151249"/>
            <a:ext cx="1777428" cy="1320148"/>
          </a:xfrm>
          <a:prstGeom prst="rect">
            <a:avLst/>
          </a:prstGeom>
        </p:spPr>
      </p:pic>
      <p:sp>
        <p:nvSpPr>
          <p:cNvPr id="8" name="TextBox 7">
            <a:extLst>
              <a:ext uri="{FF2B5EF4-FFF2-40B4-BE49-F238E27FC236}">
                <a16:creationId xmlns:a16="http://schemas.microsoft.com/office/drawing/2014/main" id="{687F0D4B-CFDD-3551-C927-70C71BF926E2}"/>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9" name="TextBox 8">
            <a:extLst>
              <a:ext uri="{FF2B5EF4-FFF2-40B4-BE49-F238E27FC236}">
                <a16:creationId xmlns:a16="http://schemas.microsoft.com/office/drawing/2014/main" id="{80A859C2-1510-0B24-355F-92036E1C954F}"/>
              </a:ext>
            </a:extLst>
          </p:cNvPr>
          <p:cNvSpPr txBox="1"/>
          <p:nvPr/>
        </p:nvSpPr>
        <p:spPr>
          <a:xfrm>
            <a:off x="5851554" y="4804114"/>
            <a:ext cx="4572000" cy="300082"/>
          </a:xfrm>
          <a:prstGeom prst="rect">
            <a:avLst/>
          </a:prstGeom>
          <a:noFill/>
        </p:spPr>
        <p:txBody>
          <a:bodyPr wrap="square">
            <a:spAutoFit/>
          </a:bodyPr>
          <a:lstStyle/>
          <a:p>
            <a:r>
              <a:rPr lang="en-GB" b="1" u="sng">
                <a:solidFill>
                  <a:schemeClr val="bg2">
                    <a:lumMod val="10000"/>
                  </a:schemeClr>
                </a:solidFill>
                <a:latin typeface="Museo"/>
              </a:rPr>
              <a:t>https://crisistools.org.uk/</a:t>
            </a:r>
          </a:p>
        </p:txBody>
      </p:sp>
    </p:spTree>
    <p:extLst>
      <p:ext uri="{BB962C8B-B14F-4D97-AF65-F5344CB8AC3E}">
        <p14:creationId xmlns:p14="http://schemas.microsoft.com/office/powerpoint/2010/main" val="16781300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C6A40-D893-C743-9A64-3B9638BA929E}"/>
              </a:ext>
            </a:extLst>
          </p:cNvPr>
          <p:cNvSpPr>
            <a:spLocks noGrp="1"/>
          </p:cNvSpPr>
          <p:nvPr>
            <p:ph type="title" idx="4294967295"/>
          </p:nvPr>
        </p:nvSpPr>
        <p:spPr>
          <a:xfrm>
            <a:off x="323682" y="329634"/>
            <a:ext cx="7886700" cy="476250"/>
          </a:xfrm>
        </p:spPr>
        <p:txBody>
          <a:bodyPr lIns="0" tIns="0" rIns="0" bIns="0">
            <a:normAutofit fontScale="90000"/>
          </a:bodyPr>
          <a:lstStyle/>
          <a:p>
            <a:r>
              <a:rPr lang="en-US">
                <a:solidFill>
                  <a:srgbClr val="FD7B38"/>
                </a:solidFill>
                <a:latin typeface="Museo"/>
              </a:rPr>
              <a:t>Further information</a:t>
            </a:r>
          </a:p>
        </p:txBody>
      </p:sp>
      <p:pic>
        <p:nvPicPr>
          <p:cNvPr id="7" name="Picture Placeholder 2">
            <a:extLst>
              <a:ext uri="{FF2B5EF4-FFF2-40B4-BE49-F238E27FC236}">
                <a16:creationId xmlns:a16="http://schemas.microsoft.com/office/drawing/2014/main" id="{A80BBC75-0BB4-EF41-9C01-FE461B4ABA25}"/>
              </a:ext>
              <a:ext uri="{C183D7F6-B498-43B3-948B-1728B52AA6E4}">
                <adec:decorative xmlns:adec="http://schemas.microsoft.com/office/drawing/2017/decorative" val="1"/>
              </a:ext>
            </a:extLst>
          </p:cNvPr>
          <p:cNvPicPr>
            <a:picLocks noChangeAspect="1"/>
          </p:cNvPicPr>
          <p:nvPr/>
        </p:nvPicPr>
        <p:blipFill>
          <a:blip r:embed="rId2"/>
          <a:srcRect/>
          <a:stretch/>
        </p:blipFill>
        <p:spPr>
          <a:xfrm>
            <a:off x="6652980" y="2114549"/>
            <a:ext cx="2368967" cy="2139967"/>
          </a:xfrm>
          <a:prstGeom prst="rect">
            <a:avLst/>
          </a:prstGeom>
        </p:spPr>
      </p:pic>
      <p:sp>
        <p:nvSpPr>
          <p:cNvPr id="9" name="TextBox 8">
            <a:extLst>
              <a:ext uri="{FF2B5EF4-FFF2-40B4-BE49-F238E27FC236}">
                <a16:creationId xmlns:a16="http://schemas.microsoft.com/office/drawing/2014/main" id="{CEFEE120-F3BB-6155-69FE-26EB06AE2735}"/>
              </a:ext>
            </a:extLst>
          </p:cNvPr>
          <p:cNvSpPr txBox="1"/>
          <p:nvPr/>
        </p:nvSpPr>
        <p:spPr>
          <a:xfrm>
            <a:off x="214722" y="1117357"/>
            <a:ext cx="6203170" cy="2369880"/>
          </a:xfrm>
          <a:prstGeom prst="rect">
            <a:avLst/>
          </a:prstGeom>
          <a:noFill/>
        </p:spPr>
        <p:txBody>
          <a:bodyPr wrap="square">
            <a:spAutoFit/>
          </a:bodyPr>
          <a:lstStyle/>
          <a:p>
            <a:r>
              <a:rPr lang="en-GB" sz="2800" b="1">
                <a:solidFill>
                  <a:srgbClr val="141B2B"/>
                </a:solidFill>
                <a:latin typeface="Museo"/>
                <a:hlinkClick r:id="rId3">
                  <a:extLst>
                    <a:ext uri="{A12FA001-AC4F-418D-AE19-62706E023703}">
                      <ahyp:hlinkClr xmlns:ahyp="http://schemas.microsoft.com/office/drawing/2018/hyperlinkcolor" val="tx"/>
                    </a:ext>
                  </a:extLst>
                </a:hlinkClick>
              </a:rPr>
              <a:t>https://crisistools.org.uk/</a:t>
            </a:r>
            <a:endParaRPr lang="en-GB" sz="2800" b="1">
              <a:solidFill>
                <a:srgbClr val="141B2B"/>
              </a:solidFill>
              <a:latin typeface="Museo"/>
            </a:endParaRPr>
          </a:p>
          <a:p>
            <a:endParaRPr lang="en-GB" sz="3200" b="1">
              <a:solidFill>
                <a:srgbClr val="141B2B"/>
              </a:solidFill>
              <a:latin typeface="Museo"/>
            </a:endParaRPr>
          </a:p>
          <a:p>
            <a:r>
              <a:rPr lang="en-GB" sz="2800" b="1" i="0">
                <a:solidFill>
                  <a:srgbClr val="141B2B"/>
                </a:solidFill>
                <a:effectLst/>
                <a:latin typeface="Museo"/>
                <a:hlinkClick r:id="rId4">
                  <a:extLst>
                    <a:ext uri="{A12FA001-AC4F-418D-AE19-62706E023703}">
                      <ahyp:hlinkClr xmlns:ahyp="http://schemas.microsoft.com/office/drawing/2018/hyperlinkcolor" val="tx"/>
                    </a:ext>
                  </a:extLst>
                </a:hlinkClick>
              </a:rPr>
              <a:t>crisistools@healthyteenminds.com</a:t>
            </a:r>
            <a:endParaRPr lang="en-GB" sz="2800" b="1" i="0">
              <a:solidFill>
                <a:srgbClr val="141B2B"/>
              </a:solidFill>
              <a:effectLst/>
              <a:latin typeface="Museo"/>
            </a:endParaRPr>
          </a:p>
          <a:p>
            <a:endParaRPr lang="en-GB" sz="2800" b="1">
              <a:solidFill>
                <a:srgbClr val="141B2B"/>
              </a:solidFill>
              <a:latin typeface="Museo"/>
            </a:endParaRPr>
          </a:p>
          <a:p>
            <a:r>
              <a:rPr lang="en-GB" sz="2800" b="1" i="0">
                <a:solidFill>
                  <a:srgbClr val="141B2B"/>
                </a:solidFill>
                <a:effectLst/>
                <a:latin typeface="Museo"/>
                <a:hlinkClick r:id="rId5">
                  <a:extLst>
                    <a:ext uri="{A12FA001-AC4F-418D-AE19-62706E023703}">
                      <ahyp:hlinkClr xmlns:ahyp="http://schemas.microsoft.com/office/drawing/2018/hyperlinkcolor" val="tx"/>
                    </a:ext>
                  </a:extLst>
                </a:hlinkClick>
              </a:rPr>
              <a:t>https://www.hee.nhs.uk/</a:t>
            </a:r>
            <a:endParaRPr lang="en-GB" sz="2800" b="1">
              <a:solidFill>
                <a:srgbClr val="141B2B"/>
              </a:solidFill>
              <a:latin typeface="Museo"/>
            </a:endParaRPr>
          </a:p>
        </p:txBody>
      </p:sp>
      <p:sp>
        <p:nvSpPr>
          <p:cNvPr id="5" name="TextBox 4">
            <a:extLst>
              <a:ext uri="{FF2B5EF4-FFF2-40B4-BE49-F238E27FC236}">
                <a16:creationId xmlns:a16="http://schemas.microsoft.com/office/drawing/2014/main" id="{A5295A6F-4CBE-C63C-6CE6-7F0B33C487BF}"/>
              </a:ext>
            </a:extLst>
          </p:cNvPr>
          <p:cNvSpPr txBox="1"/>
          <p:nvPr/>
        </p:nvSpPr>
        <p:spPr>
          <a:xfrm>
            <a:off x="323682" y="4831582"/>
            <a:ext cx="4572000" cy="276999"/>
          </a:xfrm>
          <a:prstGeom prst="rect">
            <a:avLst/>
          </a:prstGeom>
          <a:noFill/>
        </p:spPr>
        <p:txBody>
          <a:bodyPr wrap="square">
            <a:spAutoFit/>
          </a:bodyPr>
          <a:lstStyle/>
          <a:p>
            <a:r>
              <a:rPr lang="en-US" sz="1200" b="1" i="0" u="none" strike="noStrike" baseline="0">
                <a:solidFill>
                  <a:srgbClr val="000000"/>
                </a:solidFill>
                <a:latin typeface="Museo"/>
              </a:rPr>
              <a:t>#CrisisTools </a:t>
            </a:r>
            <a:endParaRPr lang="en-GB"/>
          </a:p>
        </p:txBody>
      </p:sp>
      <p:sp>
        <p:nvSpPr>
          <p:cNvPr id="6" name="TextBox 5">
            <a:extLst>
              <a:ext uri="{FF2B5EF4-FFF2-40B4-BE49-F238E27FC236}">
                <a16:creationId xmlns:a16="http://schemas.microsoft.com/office/drawing/2014/main" id="{4B54DE9F-4507-42DA-5319-5B89C5EC3C15}"/>
              </a:ext>
            </a:extLst>
          </p:cNvPr>
          <p:cNvSpPr txBox="1"/>
          <p:nvPr/>
        </p:nvSpPr>
        <p:spPr>
          <a:xfrm>
            <a:off x="5851554" y="4804114"/>
            <a:ext cx="4572000" cy="300082"/>
          </a:xfrm>
          <a:prstGeom prst="rect">
            <a:avLst/>
          </a:prstGeom>
          <a:noFill/>
        </p:spPr>
        <p:txBody>
          <a:bodyPr wrap="square">
            <a:spAutoFit/>
          </a:bodyPr>
          <a:lstStyle/>
          <a:p>
            <a:r>
              <a:rPr lang="en-GB" b="1" u="sng">
                <a:solidFill>
                  <a:schemeClr val="bg2">
                    <a:lumMod val="10000"/>
                  </a:schemeClr>
                </a:solidFill>
                <a:latin typeface="Museo"/>
              </a:rPr>
              <a:t>https://crisistools.org.uk/</a:t>
            </a:r>
          </a:p>
        </p:txBody>
      </p:sp>
    </p:spTree>
    <p:extLst>
      <p:ext uri="{BB962C8B-B14F-4D97-AF65-F5344CB8AC3E}">
        <p14:creationId xmlns:p14="http://schemas.microsoft.com/office/powerpoint/2010/main" val="3225510343"/>
      </p:ext>
    </p:extLst>
  </p:cSld>
  <p:clrMapOvr>
    <a:masterClrMapping/>
  </p:clrMapOvr>
</p:sld>
</file>

<file path=ppt/theme/theme1.xml><?xml version="1.0" encoding="utf-8"?>
<a:theme xmlns:a="http://schemas.openxmlformats.org/drawingml/2006/main" name="HEE">
  <a:themeElements>
    <a:clrScheme name="NHS">
      <a:dk1>
        <a:srgbClr val="005EB8"/>
      </a:dk1>
      <a:lt1>
        <a:srgbClr val="FFFFFF"/>
      </a:lt1>
      <a:dk2>
        <a:srgbClr val="0071CE"/>
      </a:dk2>
      <a:lt2>
        <a:srgbClr val="E8EDEE"/>
      </a:lt2>
      <a:accent1>
        <a:srgbClr val="41B6E6"/>
      </a:accent1>
      <a:accent2>
        <a:srgbClr val="00A9CE"/>
      </a:accent2>
      <a:accent3>
        <a:srgbClr val="003087"/>
      </a:accent3>
      <a:accent4>
        <a:srgbClr val="005EB8"/>
      </a:accent4>
      <a:accent5>
        <a:srgbClr val="AE2473"/>
      </a:accent5>
      <a:accent6>
        <a:srgbClr val="78BE2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E" id="{40B58ABE-F0EB-D841-B223-66075CE7CD45}" vid="{7644B2A3-1AD5-8C46-9520-D28DCA799E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FC863D66348F74A80EF1EF2B6B2D2A1" ma:contentTypeVersion="16" ma:contentTypeDescription="Create a new document." ma:contentTypeScope="" ma:versionID="132ac410ab26867597cbc402eb305ce9">
  <xsd:schema xmlns:xsd="http://www.w3.org/2001/XMLSchema" xmlns:xs="http://www.w3.org/2001/XMLSchema" xmlns:p="http://schemas.microsoft.com/office/2006/metadata/properties" xmlns:ns2="8d1c86c9-e727-46b8-8e60-6d315c8da76c" xmlns:ns3="cffba80a-7c73-4e02-b2da-8fa11b1d1a0d" targetNamespace="http://schemas.microsoft.com/office/2006/metadata/properties" ma:root="true" ma:fieldsID="8082ef19ef1f744933411fe9141335c7" ns2:_="" ns3:_="">
    <xsd:import namespace="8d1c86c9-e727-46b8-8e60-6d315c8da76c"/>
    <xsd:import namespace="cffba80a-7c73-4e02-b2da-8fa11b1d1a0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1c86c9-e727-46b8-8e60-6d315c8da76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Location" ma:index="20"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b5e471e-86a7-4573-b003-24887ebde44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ffba80a-7c73-4e02-b2da-8fa11b1d1a0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ff9fa32-f305-42b0-bc87-e4689e6287c7}" ma:internalName="TaxCatchAll" ma:showField="CatchAllData" ma:web="cffba80a-7c73-4e02-b2da-8fa11b1d1a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cffba80a-7c73-4e02-b2da-8fa11b1d1a0d" xsi:nil="true"/>
    <lcf76f155ced4ddcb4097134ff3c332f xmlns="8d1c86c9-e727-46b8-8e60-6d315c8da76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41A0CF-7189-4BEA-B942-A3E0F5AFA61D}">
  <ds:schemaRefs>
    <ds:schemaRef ds:uri="8d1c86c9-e727-46b8-8e60-6d315c8da76c"/>
    <ds:schemaRef ds:uri="cffba80a-7c73-4e02-b2da-8fa11b1d1a0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CC1A9B0-3863-4DA6-B8A1-F057DAB4A3EA}">
  <ds:schemaRefs>
    <ds:schemaRef ds:uri="http://schemas.microsoft.com/sharepoint/v3/contenttype/forms"/>
  </ds:schemaRefs>
</ds:datastoreItem>
</file>

<file path=customXml/itemProps3.xml><?xml version="1.0" encoding="utf-8"?>
<ds:datastoreItem xmlns:ds="http://schemas.openxmlformats.org/officeDocument/2006/customXml" ds:itemID="{12749B2E-1478-4769-86CB-445AA09DEB1B}">
  <ds:schemaRefs>
    <ds:schemaRef ds:uri="8d1c86c9-e727-46b8-8e60-6d315c8da76c"/>
    <ds:schemaRef ds:uri="cffba80a-7c73-4e02-b2da-8fa11b1d1a0d"/>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HEE</Template>
  <TotalTime>0</TotalTime>
  <Words>950</Words>
  <Application>Microsoft Office PowerPoint</Application>
  <PresentationFormat>On-screen Show (16:9)</PresentationFormat>
  <Paragraphs>74</Paragraphs>
  <Slides>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Calibri</vt:lpstr>
      <vt:lpstr>Museo</vt:lpstr>
      <vt:lpstr>Segoe UI</vt:lpstr>
      <vt:lpstr>HEE</vt:lpstr>
      <vt:lpstr>Communication Pack: Young Black Men Mental Health Crisis Tools </vt:lpstr>
      <vt:lpstr>Background</vt:lpstr>
      <vt:lpstr>Audience</vt:lpstr>
      <vt:lpstr>Your support</vt:lpstr>
      <vt:lpstr>Assets</vt:lpstr>
      <vt:lpstr>Key messages</vt:lpstr>
      <vt:lpstr>Further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Studio Whatever</dc:creator>
  <cp:lastModifiedBy>Jennifer Rouse</cp:lastModifiedBy>
  <cp:revision>1</cp:revision>
  <dcterms:created xsi:type="dcterms:W3CDTF">2021-04-06T16:42:50Z</dcterms:created>
  <dcterms:modified xsi:type="dcterms:W3CDTF">2022-08-24T13:39:21Z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0x010100DFC863D66348F74A80EF1EF2B6B2D2A1</vt:lpwstr>
  </property>
  <property fmtid="{D5CDD505-2E9C-101B-9397-08002B2CF9AE}" pid="3" name="MediaServiceImageTags">
    <vt:lpwstr/>
  </property>
</Properties>
</file>