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3"/>
  </p:notesMasterIdLst>
  <p:sldIdLst>
    <p:sldId id="554" r:id="rId2"/>
    <p:sldId id="610" r:id="rId3"/>
    <p:sldId id="561" r:id="rId4"/>
    <p:sldId id="257" r:id="rId5"/>
    <p:sldId id="280" r:id="rId6"/>
    <p:sldId id="589" r:id="rId7"/>
    <p:sldId id="564" r:id="rId8"/>
    <p:sldId id="616" r:id="rId9"/>
    <p:sldId id="605" r:id="rId10"/>
    <p:sldId id="604" r:id="rId11"/>
    <p:sldId id="524" r:id="rId12"/>
    <p:sldId id="602" r:id="rId13"/>
    <p:sldId id="575" r:id="rId14"/>
    <p:sldId id="569" r:id="rId15"/>
    <p:sldId id="595" r:id="rId16"/>
    <p:sldId id="571" r:id="rId17"/>
    <p:sldId id="565" r:id="rId18"/>
    <p:sldId id="557" r:id="rId19"/>
    <p:sldId id="570" r:id="rId20"/>
    <p:sldId id="577" r:id="rId21"/>
    <p:sldId id="578" r:id="rId22"/>
    <p:sldId id="581" r:id="rId23"/>
    <p:sldId id="518" r:id="rId24"/>
    <p:sldId id="611" r:id="rId25"/>
    <p:sldId id="612" r:id="rId26"/>
    <p:sldId id="591" r:id="rId27"/>
    <p:sldId id="607" r:id="rId28"/>
    <p:sldId id="608" r:id="rId29"/>
    <p:sldId id="618" r:id="rId30"/>
    <p:sldId id="614" r:id="rId31"/>
    <p:sldId id="609"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ni Naidoo" initials="RN" lastIdx="1" clrIdx="0">
    <p:extLst>
      <p:ext uri="{19B8F6BF-5375-455C-9EA6-DF929625EA0E}">
        <p15:presenceInfo xmlns:p15="http://schemas.microsoft.com/office/powerpoint/2012/main" userId="S::Rani.Naidoo@hertfordshire.gov.uk::b65c3f0e-a808-4814-b968-8537c704bb2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21" autoAdjust="0"/>
    <p:restoredTop sz="78261" autoAdjust="0"/>
  </p:normalViewPr>
  <p:slideViewPr>
    <p:cSldViewPr snapToGrid="0">
      <p:cViewPr varScale="1">
        <p:scale>
          <a:sx n="62" d="100"/>
          <a:sy n="62" d="100"/>
        </p:scale>
        <p:origin x="940" y="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2018</c:v>
                </c:pt>
              </c:strCache>
            </c:strRef>
          </c:tx>
          <c:spPr>
            <a:solidFill>
              <a:schemeClr val="accent1"/>
            </a:solidFill>
            <a:ln>
              <a:noFill/>
            </a:ln>
            <a:effectLst/>
          </c:spPr>
          <c:invertIfNegative val="0"/>
          <c:cat>
            <c:strRef>
              <c:f>Sheet1!$A$2:$A$4</c:f>
              <c:strCache>
                <c:ptCount val="3"/>
                <c:pt idx="0">
                  <c:v>Returned home to live with parents or other person with parental responsibility which was part of the care planning process</c:v>
                </c:pt>
                <c:pt idx="1">
                  <c:v>Left care to live with parents, relatives or other person with no parental responsibility</c:v>
                </c:pt>
                <c:pt idx="2">
                  <c:v>Returned home to live with parents or other person with parental responsibility which was not part of the care planning process</c:v>
                </c:pt>
              </c:strCache>
            </c:strRef>
          </c:cat>
          <c:val>
            <c:numRef>
              <c:f>Sheet1!$B$2:$B$4</c:f>
              <c:numCache>
                <c:formatCode>0%</c:formatCode>
                <c:ptCount val="3"/>
                <c:pt idx="0">
                  <c:v>0.21</c:v>
                </c:pt>
                <c:pt idx="1">
                  <c:v>0.05</c:v>
                </c:pt>
                <c:pt idx="2">
                  <c:v>0.05</c:v>
                </c:pt>
              </c:numCache>
            </c:numRef>
          </c:val>
          <c:extLst>
            <c:ext xmlns:c16="http://schemas.microsoft.com/office/drawing/2014/chart" uri="{C3380CC4-5D6E-409C-BE32-E72D297353CC}">
              <c16:uniqueId val="{00000000-EC4F-416A-9D36-712EDEAC1EE1}"/>
            </c:ext>
          </c:extLst>
        </c:ser>
        <c:ser>
          <c:idx val="1"/>
          <c:order val="1"/>
          <c:tx>
            <c:strRef>
              <c:f>Sheet1!$C$1</c:f>
              <c:strCache>
                <c:ptCount val="1"/>
                <c:pt idx="0">
                  <c:v>2019</c:v>
                </c:pt>
              </c:strCache>
            </c:strRef>
          </c:tx>
          <c:spPr>
            <a:solidFill>
              <a:schemeClr val="accent2"/>
            </a:solidFill>
            <a:ln>
              <a:noFill/>
            </a:ln>
            <a:effectLst/>
          </c:spPr>
          <c:invertIfNegative val="0"/>
          <c:cat>
            <c:strRef>
              <c:f>Sheet1!$A$2:$A$4</c:f>
              <c:strCache>
                <c:ptCount val="3"/>
                <c:pt idx="0">
                  <c:v>Returned home to live with parents or other person with parental responsibility which was part of the care planning process</c:v>
                </c:pt>
                <c:pt idx="1">
                  <c:v>Left care to live with parents, relatives or other person with no parental responsibility</c:v>
                </c:pt>
                <c:pt idx="2">
                  <c:v>Returned home to live with parents or other person with parental responsibility which was not part of the care planning process</c:v>
                </c:pt>
              </c:strCache>
            </c:strRef>
          </c:cat>
          <c:val>
            <c:numRef>
              <c:f>Sheet1!$C$2:$C$4</c:f>
              <c:numCache>
                <c:formatCode>0%</c:formatCode>
                <c:ptCount val="3"/>
                <c:pt idx="0">
                  <c:v>0.2</c:v>
                </c:pt>
                <c:pt idx="1">
                  <c:v>0.06</c:v>
                </c:pt>
                <c:pt idx="2">
                  <c:v>0.04</c:v>
                </c:pt>
              </c:numCache>
            </c:numRef>
          </c:val>
          <c:extLst>
            <c:ext xmlns:c16="http://schemas.microsoft.com/office/drawing/2014/chart" uri="{C3380CC4-5D6E-409C-BE32-E72D297353CC}">
              <c16:uniqueId val="{00000001-EC4F-416A-9D36-712EDEAC1EE1}"/>
            </c:ext>
          </c:extLst>
        </c:ser>
        <c:ser>
          <c:idx val="2"/>
          <c:order val="2"/>
          <c:tx>
            <c:strRef>
              <c:f>Sheet1!$D$1</c:f>
              <c:strCache>
                <c:ptCount val="1"/>
                <c:pt idx="0">
                  <c:v>2020</c:v>
                </c:pt>
              </c:strCache>
            </c:strRef>
          </c:tx>
          <c:spPr>
            <a:solidFill>
              <a:schemeClr val="accent3"/>
            </a:solidFill>
            <a:ln>
              <a:noFill/>
            </a:ln>
            <a:effectLst/>
          </c:spPr>
          <c:invertIfNegative val="0"/>
          <c:cat>
            <c:strRef>
              <c:f>Sheet1!$A$2:$A$4</c:f>
              <c:strCache>
                <c:ptCount val="3"/>
                <c:pt idx="0">
                  <c:v>Returned home to live with parents or other person with parental responsibility which was part of the care planning process</c:v>
                </c:pt>
                <c:pt idx="1">
                  <c:v>Left care to live with parents, relatives or other person with no parental responsibility</c:v>
                </c:pt>
                <c:pt idx="2">
                  <c:v>Returned home to live with parents or other person with parental responsibility which was not part of the care planning process</c:v>
                </c:pt>
              </c:strCache>
            </c:strRef>
          </c:cat>
          <c:val>
            <c:numRef>
              <c:f>Sheet1!$D$2:$D$4</c:f>
              <c:numCache>
                <c:formatCode>0%</c:formatCode>
                <c:ptCount val="3"/>
                <c:pt idx="0">
                  <c:v>0.18</c:v>
                </c:pt>
                <c:pt idx="1">
                  <c:v>7.0000000000000007E-2</c:v>
                </c:pt>
                <c:pt idx="2">
                  <c:v>0.04</c:v>
                </c:pt>
              </c:numCache>
            </c:numRef>
          </c:val>
          <c:extLst>
            <c:ext xmlns:c16="http://schemas.microsoft.com/office/drawing/2014/chart" uri="{C3380CC4-5D6E-409C-BE32-E72D297353CC}">
              <c16:uniqueId val="{00000002-EC4F-416A-9D36-712EDEAC1EE1}"/>
            </c:ext>
          </c:extLst>
        </c:ser>
        <c:ser>
          <c:idx val="3"/>
          <c:order val="3"/>
          <c:tx>
            <c:strRef>
              <c:f>Sheet1!$E$1</c:f>
              <c:strCache>
                <c:ptCount val="1"/>
                <c:pt idx="0">
                  <c:v>2021</c:v>
                </c:pt>
              </c:strCache>
            </c:strRef>
          </c:tx>
          <c:spPr>
            <a:solidFill>
              <a:schemeClr val="accent4"/>
            </a:solidFill>
            <a:ln>
              <a:noFill/>
            </a:ln>
            <a:effectLst/>
          </c:spPr>
          <c:invertIfNegative val="0"/>
          <c:cat>
            <c:strRef>
              <c:f>Sheet1!$A$2:$A$4</c:f>
              <c:strCache>
                <c:ptCount val="3"/>
                <c:pt idx="0">
                  <c:v>Returned home to live with parents or other person with parental responsibility which was part of the care planning process</c:v>
                </c:pt>
                <c:pt idx="1">
                  <c:v>Left care to live with parents, relatives or other person with no parental responsibility</c:v>
                </c:pt>
                <c:pt idx="2">
                  <c:v>Returned home to live with parents or other person with parental responsibility which was not part of the care planning process</c:v>
                </c:pt>
              </c:strCache>
            </c:strRef>
          </c:cat>
          <c:val>
            <c:numRef>
              <c:f>Sheet1!$E$2:$E$4</c:f>
              <c:numCache>
                <c:formatCode>0%</c:formatCode>
                <c:ptCount val="3"/>
                <c:pt idx="0">
                  <c:v>0.16</c:v>
                </c:pt>
                <c:pt idx="1">
                  <c:v>0.06</c:v>
                </c:pt>
                <c:pt idx="2">
                  <c:v>0.03</c:v>
                </c:pt>
              </c:numCache>
            </c:numRef>
          </c:val>
          <c:extLst>
            <c:ext xmlns:c16="http://schemas.microsoft.com/office/drawing/2014/chart" uri="{C3380CC4-5D6E-409C-BE32-E72D297353CC}">
              <c16:uniqueId val="{00000003-EC4F-416A-9D36-712EDEAC1EE1}"/>
            </c:ext>
          </c:extLst>
        </c:ser>
        <c:dLbls>
          <c:showLegendKey val="0"/>
          <c:showVal val="0"/>
          <c:showCatName val="0"/>
          <c:showSerName val="0"/>
          <c:showPercent val="0"/>
          <c:showBubbleSize val="0"/>
        </c:dLbls>
        <c:gapWidth val="150"/>
        <c:axId val="461703976"/>
        <c:axId val="461705616"/>
      </c:barChart>
      <c:catAx>
        <c:axId val="4617039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461705616"/>
        <c:crosses val="autoZero"/>
        <c:auto val="1"/>
        <c:lblAlgn val="ctr"/>
        <c:lblOffset val="100"/>
        <c:noMultiLvlLbl val="0"/>
      </c:catAx>
      <c:valAx>
        <c:axId val="46170561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10" b="0" i="0" u="none" strike="noStrike" kern="1200" baseline="0">
                <a:solidFill>
                  <a:schemeClr val="tx1">
                    <a:lumMod val="65000"/>
                    <a:lumOff val="35000"/>
                  </a:schemeClr>
                </a:solidFill>
                <a:latin typeface="+mn-lt"/>
                <a:ea typeface="+mn-ea"/>
                <a:cs typeface="+mn-cs"/>
              </a:defRPr>
            </a:pPr>
            <a:endParaRPr lang="en-US"/>
          </a:p>
        </c:txPr>
        <c:crossAx val="461703976"/>
        <c:crosses val="autoZero"/>
        <c:crossBetween val="between"/>
      </c:valAx>
      <c:spPr>
        <a:noFill/>
        <a:ln>
          <a:noFill/>
        </a:ln>
        <a:effectLst/>
      </c:spPr>
    </c:plotArea>
    <c:legend>
      <c:legendPos val="b"/>
      <c:layout>
        <c:manualLayout>
          <c:xMode val="edge"/>
          <c:yMode val="edge"/>
          <c:x val="0.48684459912954592"/>
          <c:y val="0.23510854957563299"/>
          <c:w val="0.45715770585685067"/>
          <c:h val="0.13029809418152627"/>
        </c:manualLayout>
      </c:layout>
      <c:overlay val="0"/>
      <c:spPr>
        <a:noFill/>
        <a:ln>
          <a:noFill/>
        </a:ln>
        <a:effectLst/>
      </c:spPr>
      <c:txPr>
        <a:bodyPr rot="0" spcFirstLastPara="1" vertOverflow="ellipsis" vert="horz" wrap="square" anchor="ctr" anchorCtr="1"/>
        <a:lstStyle/>
        <a:p>
          <a:pPr>
            <a:defRPr sz="101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7.xml.rels><?xml version="1.0" encoding="UTF-8" standalone="yes"?>
<Relationships xmlns="http://schemas.openxmlformats.org/package/2006/relationships"><Relationship Id="rId8" Type="http://schemas.openxmlformats.org/officeDocument/2006/relationships/hyperlink" Target="https://learning.nspcc.org.uk/media/1095/reunification-practice-framework-guidance.pdf" TargetMode="External"/><Relationship Id="rId3" Type="http://schemas.openxmlformats.org/officeDocument/2006/relationships/hyperlink" Target="https://www.judiciary.uk/wp-content/uploads/2017/03/lecture-by-lj-mcfarlane-20160309.pdf" TargetMode="External"/><Relationship Id="rId7" Type="http://schemas.openxmlformats.org/officeDocument/2006/relationships/hyperlink" Target="https://www.legislation.gov.uk/uksi/2010/959/schedule/7/made" TargetMode="External"/><Relationship Id="rId12" Type="http://schemas.openxmlformats.org/officeDocument/2006/relationships/hyperlink" Target="https://whatworks-csc.org.uk/wp-content/uploads/WWCSC_improving_chances_of_successful_reunification_report_March22.pdf" TargetMode="External"/><Relationship Id="rId2" Type="http://schemas.openxmlformats.org/officeDocument/2006/relationships/hyperlink" Target="https://frg.org.uk/product/the-care-crisis-review-options-for-change/" TargetMode="External"/><Relationship Id="rId1" Type="http://schemas.openxmlformats.org/officeDocument/2006/relationships/hyperlink" Target="https://www.legislation.gov.uk/ukpga/1989/41/contents" TargetMode="External"/><Relationship Id="rId6" Type="http://schemas.openxmlformats.org/officeDocument/2006/relationships/hyperlink" Target="https://frg.org.uk/lifelong-links/" TargetMode="External"/><Relationship Id="rId11" Type="http://schemas.openxmlformats.org/officeDocument/2006/relationships/hyperlink" Target="https://assets.publishing.service.gov.uk/government/uploads/system/uploads/attachment_data/file/1076919/Ethnicity_and_childrens_social_care.pdf" TargetMode="External"/><Relationship Id="rId5" Type="http://schemas.openxmlformats.org/officeDocument/2006/relationships/hyperlink" Target="https://learning.nspcc.org.uk/research-resources/how-safe-are-our-children?_t_id=fQNyEPQR-FDN-Q1Av7oz8Q%3d%3d&amp;_t_uuid=WrtZEJK1QYyZfFyjxAzpAg&amp;_t_q=how+safe+are+our+children&amp;_t_tags=language%3aen%2csiteid%3a7f1b9313-bf5e-4415-abf6-aaf87298c667%2candquerymatch&amp;_t_hit.id=EPiServer_Find_Framework_BestBets_ExternalUrlBestBet/AXsGtIZob0WSl9aXyiUC&amp;_t_hit.pos=1" TargetMode="External"/><Relationship Id="rId10" Type="http://schemas.openxmlformats.org/officeDocument/2006/relationships/hyperlink" Target="https://childrenssocialcare.independent-review.uk/wp-content/uploads/2022/05/Racial-and-ethnic-disparities-in-childrens-social-care.pdf" TargetMode="External"/><Relationship Id="rId4" Type="http://schemas.openxmlformats.org/officeDocument/2006/relationships/hyperlink" Target="https://www.sheffield.ac.uk/polopoly_fs/1.812158!/file/Sheffield_Solutions_Clear_Blue_Water_Full_Report.pdf" TargetMode="External"/><Relationship Id="rId9" Type="http://schemas.openxmlformats.org/officeDocument/2006/relationships/hyperlink" Target="https://childrenssocialcare.independent-review.uk/final-report/" TargetMode="External"/></Relationships>
</file>

<file path=ppt/diagrams/_rels/drawing7.xml.rels><?xml version="1.0" encoding="UTF-8" standalone="yes"?>
<Relationships xmlns="http://schemas.openxmlformats.org/package/2006/relationships"><Relationship Id="rId8" Type="http://schemas.openxmlformats.org/officeDocument/2006/relationships/hyperlink" Target="https://frg.org.uk/lifelong-links/" TargetMode="External"/><Relationship Id="rId3" Type="http://schemas.openxmlformats.org/officeDocument/2006/relationships/hyperlink" Target="https://whatworks-csc.org.uk/wp-content/uploads/WWCSC_improving_chances_of_successful_reunification_report_March22.pdf" TargetMode="External"/><Relationship Id="rId7" Type="http://schemas.openxmlformats.org/officeDocument/2006/relationships/hyperlink" Target="https://learning.nspcc.org.uk/research-resources/how-safe-are-our-children?_t_id=fQNyEPQR-FDN-Q1Av7oz8Q%3d%3d&amp;_t_uuid=WrtZEJK1QYyZfFyjxAzpAg&amp;_t_q=how+safe+are+our+children&amp;_t_tags=language%3aen%2csiteid%3a7f1b9313-bf5e-4415-abf6-aaf87298c667%2candquerymatch&amp;_t_hit.id=EPiServer_Find_Framework_BestBets_ExternalUrlBestBet/AXsGtIZob0WSl9aXyiUC&amp;_t_hit.pos=1" TargetMode="External"/><Relationship Id="rId12" Type="http://schemas.openxmlformats.org/officeDocument/2006/relationships/hyperlink" Target="https://assets.publishing.service.gov.uk/government/uploads/system/uploads/attachment_data/file/1076919/Ethnicity_and_childrens_social_care.pdf" TargetMode="External"/><Relationship Id="rId2" Type="http://schemas.openxmlformats.org/officeDocument/2006/relationships/hyperlink" Target="https://childrenssocialcare.independent-review.uk/final-report/" TargetMode="External"/><Relationship Id="rId1" Type="http://schemas.openxmlformats.org/officeDocument/2006/relationships/hyperlink" Target="https://www.legislation.gov.uk/ukpga/1989/41/contents" TargetMode="External"/><Relationship Id="rId6" Type="http://schemas.openxmlformats.org/officeDocument/2006/relationships/hyperlink" Target="https://www.sheffield.ac.uk/polopoly_fs/1.812158!/file/Sheffield_Solutions_Clear_Blue_Water_Full_Report.pdf" TargetMode="External"/><Relationship Id="rId11" Type="http://schemas.openxmlformats.org/officeDocument/2006/relationships/hyperlink" Target="https://childrenssocialcare.independent-review.uk/wp-content/uploads/2022/05/Racial-and-ethnic-disparities-in-childrens-social-care.pdf" TargetMode="External"/><Relationship Id="rId5" Type="http://schemas.openxmlformats.org/officeDocument/2006/relationships/hyperlink" Target="https://www.judiciary.uk/wp-content/uploads/2017/03/lecture-by-lj-mcfarlane-20160309.pdf" TargetMode="External"/><Relationship Id="rId10" Type="http://schemas.openxmlformats.org/officeDocument/2006/relationships/hyperlink" Target="https://www.legislation.gov.uk/uksi/2010/959/schedule/7/made" TargetMode="External"/><Relationship Id="rId4" Type="http://schemas.openxmlformats.org/officeDocument/2006/relationships/hyperlink" Target="https://frg.org.uk/product/the-care-crisis-review-options-for-change/" TargetMode="External"/><Relationship Id="rId9" Type="http://schemas.openxmlformats.org/officeDocument/2006/relationships/hyperlink" Target="https://learning.nspcc.org.uk/media/1095/reunification-practice-framework-guidance.pdf" TargetMode="Externa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1F1B285-F758-4B46-A4D7-B202D7A901F5}" type="doc">
      <dgm:prSet loTypeId="urn:microsoft.com/office/officeart/2005/8/layout/default" loCatId="list" qsTypeId="urn:microsoft.com/office/officeart/2005/8/quickstyle/simple2" qsCatId="simple" csTypeId="urn:microsoft.com/office/officeart/2005/8/colors/accent0_3" csCatId="mainScheme" phldr="1"/>
      <dgm:spPr/>
      <dgm:t>
        <a:bodyPr/>
        <a:lstStyle/>
        <a:p>
          <a:endParaRPr lang="en-US"/>
        </a:p>
      </dgm:t>
    </dgm:pt>
    <dgm:pt modelId="{3A198BC6-07AC-46B8-BBB7-AD53DBB85E7B}">
      <dgm:prSet custT="1"/>
      <dgm:spPr>
        <a:solidFill>
          <a:schemeClr val="accent1">
            <a:lumMod val="40000"/>
            <a:lumOff val="60000"/>
          </a:schemeClr>
        </a:solidFill>
      </dgm:spPr>
      <dgm:t>
        <a:bodyPr/>
        <a:lstStyle/>
        <a:p>
          <a:r>
            <a:rPr lang="en-US" sz="1800" b="1" dirty="0">
              <a:solidFill>
                <a:schemeClr val="tx1"/>
              </a:solidFill>
            </a:rPr>
            <a:t>Children want to maintain strong links with their family </a:t>
          </a:r>
        </a:p>
        <a:p>
          <a:r>
            <a:rPr lang="en-US" sz="1800" b="1" dirty="0">
              <a:solidFill>
                <a:schemeClr val="tx1"/>
              </a:solidFill>
            </a:rPr>
            <a:t> Identity</a:t>
          </a:r>
        </a:p>
      </dgm:t>
    </dgm:pt>
    <dgm:pt modelId="{A46FD98E-68CA-480E-95DD-7E58C20AA01F}" type="parTrans" cxnId="{DD6010F8-F89D-424B-A22A-C540D03439EC}">
      <dgm:prSet/>
      <dgm:spPr/>
      <dgm:t>
        <a:bodyPr/>
        <a:lstStyle/>
        <a:p>
          <a:endParaRPr lang="en-US"/>
        </a:p>
      </dgm:t>
    </dgm:pt>
    <dgm:pt modelId="{DA37A87E-A095-492A-B984-C2EC3CB71235}" type="sibTrans" cxnId="{DD6010F8-F89D-424B-A22A-C540D03439EC}">
      <dgm:prSet/>
      <dgm:spPr/>
      <dgm:t>
        <a:bodyPr/>
        <a:lstStyle/>
        <a:p>
          <a:endParaRPr lang="en-US"/>
        </a:p>
      </dgm:t>
    </dgm:pt>
    <dgm:pt modelId="{E796AE4F-1EC8-4A60-ADFE-1CC935E74B02}">
      <dgm:prSet custT="1"/>
      <dgm:spPr>
        <a:solidFill>
          <a:schemeClr val="accent1">
            <a:lumMod val="40000"/>
            <a:lumOff val="60000"/>
          </a:schemeClr>
        </a:solidFill>
      </dgm:spPr>
      <dgm:t>
        <a:bodyPr/>
        <a:lstStyle/>
        <a:p>
          <a:r>
            <a:rPr lang="en-US" sz="1800" b="1" dirty="0">
              <a:solidFill>
                <a:schemeClr val="tx1"/>
              </a:solidFill>
            </a:rPr>
            <a:t>Moving away from identifying and managing risks to meeting family needs</a:t>
          </a:r>
          <a:endParaRPr lang="en-US" sz="1800" dirty="0">
            <a:solidFill>
              <a:schemeClr val="tx1"/>
            </a:solidFill>
          </a:endParaRPr>
        </a:p>
      </dgm:t>
    </dgm:pt>
    <dgm:pt modelId="{3ED55936-ED99-454E-A3A3-EC78893798AC}" type="parTrans" cxnId="{7C5A7948-5DB5-401E-9A57-F1E755F8318F}">
      <dgm:prSet/>
      <dgm:spPr/>
      <dgm:t>
        <a:bodyPr/>
        <a:lstStyle/>
        <a:p>
          <a:endParaRPr lang="en-US"/>
        </a:p>
      </dgm:t>
    </dgm:pt>
    <dgm:pt modelId="{48696C31-92E6-4965-9A9E-895FDB764DA9}" type="sibTrans" cxnId="{7C5A7948-5DB5-401E-9A57-F1E755F8318F}">
      <dgm:prSet/>
      <dgm:spPr/>
      <dgm:t>
        <a:bodyPr/>
        <a:lstStyle/>
        <a:p>
          <a:endParaRPr lang="en-US"/>
        </a:p>
      </dgm:t>
    </dgm:pt>
    <dgm:pt modelId="{CD110471-F57E-4B9E-A144-67F62E434153}">
      <dgm:prSet custT="1"/>
      <dgm:spPr>
        <a:solidFill>
          <a:schemeClr val="accent1">
            <a:lumMod val="40000"/>
            <a:lumOff val="60000"/>
          </a:schemeClr>
        </a:solidFill>
      </dgm:spPr>
      <dgm:t>
        <a:bodyPr/>
        <a:lstStyle/>
        <a:p>
          <a:r>
            <a:rPr lang="en-GB" sz="1800" b="1" dirty="0">
              <a:solidFill>
                <a:schemeClr val="tx1"/>
              </a:solidFill>
            </a:rPr>
            <a:t>Needs of families are not static and the likelihood of harm can change over time</a:t>
          </a:r>
        </a:p>
        <a:p>
          <a:r>
            <a:rPr lang="en-GB" sz="1800" b="1" dirty="0">
              <a:solidFill>
                <a:schemeClr val="tx1"/>
              </a:solidFill>
            </a:rPr>
            <a:t>Families change</a:t>
          </a:r>
          <a:endParaRPr lang="en-US" sz="1800" b="1" dirty="0">
            <a:solidFill>
              <a:schemeClr val="tx1"/>
            </a:solidFill>
          </a:endParaRPr>
        </a:p>
      </dgm:t>
    </dgm:pt>
    <dgm:pt modelId="{FDF1C9F7-D7A6-4969-B9E8-6E7ABE393E4B}" type="parTrans" cxnId="{E6E6FF63-2DA1-4845-9CF2-A9AA7B115F71}">
      <dgm:prSet/>
      <dgm:spPr/>
      <dgm:t>
        <a:bodyPr/>
        <a:lstStyle/>
        <a:p>
          <a:endParaRPr lang="en-US"/>
        </a:p>
      </dgm:t>
    </dgm:pt>
    <dgm:pt modelId="{6166A473-65AD-40BC-94FF-D9AE76E75F09}" type="sibTrans" cxnId="{E6E6FF63-2DA1-4845-9CF2-A9AA7B115F71}">
      <dgm:prSet/>
      <dgm:spPr/>
      <dgm:t>
        <a:bodyPr/>
        <a:lstStyle/>
        <a:p>
          <a:endParaRPr lang="en-US"/>
        </a:p>
      </dgm:t>
    </dgm:pt>
    <dgm:pt modelId="{C308416A-42E6-4BEB-B508-AF73B2A3B5C0}">
      <dgm:prSet custT="1"/>
      <dgm:spPr>
        <a:solidFill>
          <a:schemeClr val="accent1">
            <a:lumMod val="40000"/>
            <a:lumOff val="60000"/>
          </a:schemeClr>
        </a:solidFill>
      </dgm:spPr>
      <dgm:t>
        <a:bodyPr/>
        <a:lstStyle/>
        <a:p>
          <a:r>
            <a:rPr lang="en-US" sz="1800" b="1" dirty="0">
              <a:solidFill>
                <a:schemeClr val="tx1"/>
              </a:solidFill>
            </a:rPr>
            <a:t>Are children still in care for the right reasons?</a:t>
          </a:r>
        </a:p>
        <a:p>
          <a:r>
            <a:rPr lang="en-US" sz="1800" b="1" dirty="0">
              <a:solidFill>
                <a:schemeClr val="tx1"/>
              </a:solidFill>
            </a:rPr>
            <a:t>Reviewing Thresholds</a:t>
          </a:r>
          <a:endParaRPr lang="en-US" sz="1800" dirty="0">
            <a:solidFill>
              <a:schemeClr val="tx1"/>
            </a:solidFill>
          </a:endParaRPr>
        </a:p>
      </dgm:t>
    </dgm:pt>
    <dgm:pt modelId="{5B0EEED7-9D7A-44D5-B87B-FEA6D9F7EF9F}" type="parTrans" cxnId="{802FC91B-FF4A-4B55-8397-5AA90E52EDC6}">
      <dgm:prSet/>
      <dgm:spPr/>
      <dgm:t>
        <a:bodyPr/>
        <a:lstStyle/>
        <a:p>
          <a:endParaRPr lang="en-US"/>
        </a:p>
      </dgm:t>
    </dgm:pt>
    <dgm:pt modelId="{D2D72839-7EFE-4160-809E-3C4ED79BDAD5}" type="sibTrans" cxnId="{802FC91B-FF4A-4B55-8397-5AA90E52EDC6}">
      <dgm:prSet/>
      <dgm:spPr/>
      <dgm:t>
        <a:bodyPr/>
        <a:lstStyle/>
        <a:p>
          <a:endParaRPr lang="en-US"/>
        </a:p>
      </dgm:t>
    </dgm:pt>
    <dgm:pt modelId="{930CFF4E-69F9-4E06-9474-E942D5936EED}">
      <dgm:prSet custT="1"/>
      <dgm:spPr>
        <a:solidFill>
          <a:schemeClr val="accent1">
            <a:lumMod val="40000"/>
            <a:lumOff val="60000"/>
          </a:schemeClr>
        </a:solidFill>
      </dgm:spPr>
      <dgm:t>
        <a:bodyPr/>
        <a:lstStyle/>
        <a:p>
          <a:r>
            <a:rPr lang="en-GB" sz="1800" b="1" dirty="0">
              <a:solidFill>
                <a:schemeClr val="tx1"/>
              </a:solidFill>
            </a:rPr>
            <a:t>Impact of unsuccessful return home for children and  families</a:t>
          </a:r>
        </a:p>
      </dgm:t>
    </dgm:pt>
    <dgm:pt modelId="{2695A920-1CA3-4AE5-8E5D-389402658FCC}" type="parTrans" cxnId="{E7AA995C-9EFF-4D5D-A8CF-C81DD1D34F49}">
      <dgm:prSet/>
      <dgm:spPr/>
      <dgm:t>
        <a:bodyPr/>
        <a:lstStyle/>
        <a:p>
          <a:endParaRPr lang="en-GB"/>
        </a:p>
      </dgm:t>
    </dgm:pt>
    <dgm:pt modelId="{83F2A4CE-913D-4D15-97CF-CB337E0E25F1}" type="sibTrans" cxnId="{E7AA995C-9EFF-4D5D-A8CF-C81DD1D34F49}">
      <dgm:prSet/>
      <dgm:spPr/>
      <dgm:t>
        <a:bodyPr/>
        <a:lstStyle/>
        <a:p>
          <a:endParaRPr lang="en-GB"/>
        </a:p>
      </dgm:t>
    </dgm:pt>
    <dgm:pt modelId="{F2C0F4FE-5860-4D84-91CE-00F2FC4586B6}">
      <dgm:prSet custT="1"/>
      <dgm:spPr>
        <a:solidFill>
          <a:schemeClr val="accent1">
            <a:lumMod val="40000"/>
            <a:lumOff val="60000"/>
          </a:schemeClr>
        </a:solidFill>
      </dgm:spPr>
      <dgm:t>
        <a:bodyPr/>
        <a:lstStyle/>
        <a:p>
          <a:r>
            <a:rPr lang="en-GB" sz="1800" b="1" dirty="0">
              <a:solidFill>
                <a:schemeClr val="tx1"/>
              </a:solidFill>
            </a:rPr>
            <a:t>Impact of children returning home from care or as care leavers - with little preparation </a:t>
          </a:r>
        </a:p>
      </dgm:t>
    </dgm:pt>
    <dgm:pt modelId="{475FD5AF-D631-4B22-B58C-C9A4D2D049EA}" type="parTrans" cxnId="{648BD1E4-A35C-4399-A652-86DBF7013A4F}">
      <dgm:prSet/>
      <dgm:spPr/>
      <dgm:t>
        <a:bodyPr/>
        <a:lstStyle/>
        <a:p>
          <a:endParaRPr lang="en-GB"/>
        </a:p>
      </dgm:t>
    </dgm:pt>
    <dgm:pt modelId="{DB4C20FD-6646-4166-ADDA-559F466DDB60}" type="sibTrans" cxnId="{648BD1E4-A35C-4399-A652-86DBF7013A4F}">
      <dgm:prSet/>
      <dgm:spPr/>
      <dgm:t>
        <a:bodyPr/>
        <a:lstStyle/>
        <a:p>
          <a:endParaRPr lang="en-GB"/>
        </a:p>
      </dgm:t>
    </dgm:pt>
    <dgm:pt modelId="{79C0685D-1E6F-443D-9E9E-0D9FA82A1DAF}">
      <dgm:prSet custT="1"/>
      <dgm:spPr>
        <a:solidFill>
          <a:schemeClr val="accent1">
            <a:lumMod val="40000"/>
            <a:lumOff val="60000"/>
          </a:schemeClr>
        </a:solidFill>
      </dgm:spPr>
      <dgm:t>
        <a:bodyPr/>
        <a:lstStyle/>
        <a:p>
          <a:r>
            <a:rPr lang="en-GB" sz="1800" b="1" dirty="0">
              <a:solidFill>
                <a:schemeClr val="tx1"/>
              </a:solidFill>
            </a:rPr>
            <a:t> </a:t>
          </a:r>
          <a:r>
            <a:rPr lang="en-GB" sz="1800" b="1" dirty="0">
              <a:solidFill>
                <a:schemeClr val="tx1"/>
              </a:solidFill>
              <a:latin typeface="+mn-lt"/>
            </a:rPr>
            <a:t>Disproportionality, diversity and inclusion</a:t>
          </a:r>
        </a:p>
      </dgm:t>
    </dgm:pt>
    <dgm:pt modelId="{77040165-22A7-4E26-8C1B-7904B0FF9F16}" type="parTrans" cxnId="{6FE61B12-EAB6-4998-BDC2-01A9E18B1399}">
      <dgm:prSet/>
      <dgm:spPr/>
      <dgm:t>
        <a:bodyPr/>
        <a:lstStyle/>
        <a:p>
          <a:endParaRPr lang="en-GB"/>
        </a:p>
      </dgm:t>
    </dgm:pt>
    <dgm:pt modelId="{D72795DB-338F-4E92-8A75-767E0EA70F10}" type="sibTrans" cxnId="{6FE61B12-EAB6-4998-BDC2-01A9E18B1399}">
      <dgm:prSet/>
      <dgm:spPr/>
      <dgm:t>
        <a:bodyPr/>
        <a:lstStyle/>
        <a:p>
          <a:endParaRPr lang="en-GB"/>
        </a:p>
      </dgm:t>
    </dgm:pt>
    <dgm:pt modelId="{328887CE-A8D8-4064-BE2E-B643B2D8201B}">
      <dgm:prSet custT="1"/>
      <dgm:spPr>
        <a:solidFill>
          <a:schemeClr val="accent1">
            <a:lumMod val="40000"/>
            <a:lumOff val="60000"/>
          </a:schemeClr>
        </a:solidFill>
      </dgm:spPr>
      <dgm:t>
        <a:bodyPr/>
        <a:lstStyle/>
        <a:p>
          <a:pPr>
            <a:buNone/>
          </a:pPr>
          <a:r>
            <a:rPr lang="en-GB" sz="1600" b="1" i="0" u="none" strike="noStrike" baseline="0" dirty="0">
              <a:solidFill>
                <a:schemeClr val="tx1"/>
              </a:solidFill>
            </a:rPr>
            <a:t>Child protection system adversarial and too focused on risk - CA 1989 requires us to provide services to promote upbringing of children in their families</a:t>
          </a:r>
          <a:endParaRPr lang="en-US" sz="1600" b="1" dirty="0">
            <a:solidFill>
              <a:schemeClr val="tx1"/>
            </a:solidFill>
          </a:endParaRPr>
        </a:p>
      </dgm:t>
    </dgm:pt>
    <dgm:pt modelId="{27AC4D89-9768-432C-8578-6A90EC54C93F}" type="parTrans" cxnId="{A341523E-4EF9-4A5F-B8A3-352557D01C69}">
      <dgm:prSet/>
      <dgm:spPr/>
      <dgm:t>
        <a:bodyPr/>
        <a:lstStyle/>
        <a:p>
          <a:endParaRPr lang="en-GB"/>
        </a:p>
      </dgm:t>
    </dgm:pt>
    <dgm:pt modelId="{8D372A1A-CE9F-48E8-B68C-626FF2E150D6}" type="sibTrans" cxnId="{A341523E-4EF9-4A5F-B8A3-352557D01C69}">
      <dgm:prSet/>
      <dgm:spPr/>
      <dgm:t>
        <a:bodyPr/>
        <a:lstStyle/>
        <a:p>
          <a:endParaRPr lang="en-GB"/>
        </a:p>
      </dgm:t>
    </dgm:pt>
    <dgm:pt modelId="{98295C91-0E53-4DF5-8E25-F95C16CF3806}">
      <dgm:prSet custT="1"/>
      <dgm:spPr>
        <a:solidFill>
          <a:schemeClr val="accent1">
            <a:lumMod val="40000"/>
            <a:lumOff val="60000"/>
          </a:schemeClr>
        </a:solidFill>
      </dgm:spPr>
      <dgm:t>
        <a:bodyPr/>
        <a:lstStyle/>
        <a:p>
          <a:pPr>
            <a:buNone/>
          </a:pPr>
          <a:r>
            <a:rPr lang="en-US" sz="1600" b="1" dirty="0">
              <a:solidFill>
                <a:schemeClr val="tx1"/>
              </a:solidFill>
            </a:rPr>
            <a:t>Number of children have doubled in care over the last 20 years (CAFCASS,2018)</a:t>
          </a:r>
        </a:p>
      </dgm:t>
    </dgm:pt>
    <dgm:pt modelId="{D72D45A1-04D4-4D3B-9076-7FEFAB675A26}" type="parTrans" cxnId="{AAC21B22-8230-433D-AA28-BD7C39BF28B4}">
      <dgm:prSet/>
      <dgm:spPr/>
      <dgm:t>
        <a:bodyPr/>
        <a:lstStyle/>
        <a:p>
          <a:endParaRPr lang="en-GB"/>
        </a:p>
      </dgm:t>
    </dgm:pt>
    <dgm:pt modelId="{E2423D81-5FF4-4AEA-B3C8-D71E3DE4C189}" type="sibTrans" cxnId="{AAC21B22-8230-433D-AA28-BD7C39BF28B4}">
      <dgm:prSet/>
      <dgm:spPr/>
      <dgm:t>
        <a:bodyPr/>
        <a:lstStyle/>
        <a:p>
          <a:endParaRPr lang="en-GB"/>
        </a:p>
      </dgm:t>
    </dgm:pt>
    <dgm:pt modelId="{12F1F25F-3F88-4305-8057-2C934A4EB75E}">
      <dgm:prSet custT="1"/>
      <dgm:spPr>
        <a:solidFill>
          <a:schemeClr val="accent1">
            <a:lumMod val="40000"/>
            <a:lumOff val="60000"/>
          </a:schemeClr>
        </a:solidFill>
      </dgm:spPr>
      <dgm:t>
        <a:bodyPr/>
        <a:lstStyle/>
        <a:p>
          <a:pPr>
            <a:buNone/>
          </a:pPr>
          <a:r>
            <a:rPr lang="en-GB" sz="1600" b="1" i="0" u="none" strike="noStrike" baseline="0" dirty="0">
              <a:solidFill>
                <a:schemeClr val="tx1"/>
              </a:solidFill>
            </a:rPr>
            <a:t>System does not support open, honest relationships with families or partnership working</a:t>
          </a:r>
          <a:endParaRPr lang="en-US" sz="1600" b="1" dirty="0">
            <a:solidFill>
              <a:schemeClr val="tx1"/>
            </a:solidFill>
          </a:endParaRPr>
        </a:p>
      </dgm:t>
    </dgm:pt>
    <dgm:pt modelId="{8F16A5F0-1532-4425-BE63-696B3AFB27EB}" type="parTrans" cxnId="{A17DD47E-7AE5-4E23-91EA-E7F82CDFA34F}">
      <dgm:prSet/>
      <dgm:spPr/>
      <dgm:t>
        <a:bodyPr/>
        <a:lstStyle/>
        <a:p>
          <a:endParaRPr lang="en-GB"/>
        </a:p>
      </dgm:t>
    </dgm:pt>
    <dgm:pt modelId="{C1551E86-F122-4302-85F8-997CA473D5EA}" type="sibTrans" cxnId="{A17DD47E-7AE5-4E23-91EA-E7F82CDFA34F}">
      <dgm:prSet/>
      <dgm:spPr/>
      <dgm:t>
        <a:bodyPr/>
        <a:lstStyle/>
        <a:p>
          <a:endParaRPr lang="en-GB"/>
        </a:p>
      </dgm:t>
    </dgm:pt>
    <dgm:pt modelId="{A9A1975D-4E64-4414-AFE2-B4479701200D}">
      <dgm:prSet custT="1"/>
      <dgm:spPr>
        <a:solidFill>
          <a:schemeClr val="accent1">
            <a:lumMod val="40000"/>
            <a:lumOff val="60000"/>
          </a:schemeClr>
        </a:solidFill>
      </dgm:spPr>
      <dgm:t>
        <a:bodyPr/>
        <a:lstStyle/>
        <a:p>
          <a:r>
            <a:rPr lang="en-US" sz="1800" b="1" dirty="0">
              <a:solidFill>
                <a:schemeClr val="tx1"/>
              </a:solidFill>
            </a:rPr>
            <a:t>Human Rights and empowerment vs oppressive practice that blames parents</a:t>
          </a:r>
        </a:p>
      </dgm:t>
    </dgm:pt>
    <dgm:pt modelId="{7453F7AB-CDAA-4C99-BAE8-89322D25DC5A}" type="parTrans" cxnId="{2FC9021A-C93B-43D1-A6F0-1725DF2A033A}">
      <dgm:prSet/>
      <dgm:spPr/>
      <dgm:t>
        <a:bodyPr/>
        <a:lstStyle/>
        <a:p>
          <a:endParaRPr lang="en-GB"/>
        </a:p>
      </dgm:t>
    </dgm:pt>
    <dgm:pt modelId="{196C97AF-229A-4AD8-A715-BFDB2F630FE2}" type="sibTrans" cxnId="{2FC9021A-C93B-43D1-A6F0-1725DF2A033A}">
      <dgm:prSet/>
      <dgm:spPr/>
      <dgm:t>
        <a:bodyPr/>
        <a:lstStyle/>
        <a:p>
          <a:endParaRPr lang="en-GB"/>
        </a:p>
      </dgm:t>
    </dgm:pt>
    <dgm:pt modelId="{91C1AF1E-DAB8-410E-9D24-C5167BCD50FA}">
      <dgm:prSet custT="1"/>
      <dgm:spPr>
        <a:solidFill>
          <a:schemeClr val="accent1">
            <a:lumMod val="40000"/>
            <a:lumOff val="60000"/>
          </a:schemeClr>
        </a:solidFill>
      </dgm:spPr>
      <dgm:t>
        <a:bodyPr/>
        <a:lstStyle/>
        <a:p>
          <a:r>
            <a:rPr lang="en-US" sz="1800" b="1" dirty="0">
              <a:solidFill>
                <a:schemeClr val="tx1"/>
              </a:solidFill>
            </a:rPr>
            <a:t>Children may not be better off in care in the longer term</a:t>
          </a:r>
          <a:endParaRPr lang="en-GB" sz="1800" b="1" dirty="0">
            <a:solidFill>
              <a:schemeClr val="tx1"/>
            </a:solidFill>
          </a:endParaRPr>
        </a:p>
      </dgm:t>
    </dgm:pt>
    <dgm:pt modelId="{78304111-8253-4596-ABA2-D3A9F6BB0257}" type="parTrans" cxnId="{53D0C3D7-7E60-42F2-B25B-46FA267E4E11}">
      <dgm:prSet/>
      <dgm:spPr/>
      <dgm:t>
        <a:bodyPr/>
        <a:lstStyle/>
        <a:p>
          <a:endParaRPr lang="en-GB"/>
        </a:p>
      </dgm:t>
    </dgm:pt>
    <dgm:pt modelId="{D6251F01-E3C4-4265-8E0E-4C98126FFEB8}" type="sibTrans" cxnId="{53D0C3D7-7E60-42F2-B25B-46FA267E4E11}">
      <dgm:prSet/>
      <dgm:spPr/>
      <dgm:t>
        <a:bodyPr/>
        <a:lstStyle/>
        <a:p>
          <a:endParaRPr lang="en-GB"/>
        </a:p>
      </dgm:t>
    </dgm:pt>
    <dgm:pt modelId="{931431B1-8BCB-4861-A270-44AE0256F704}" type="pres">
      <dgm:prSet presAssocID="{41F1B285-F758-4B46-A4D7-B202D7A901F5}" presName="diagram" presStyleCnt="0">
        <dgm:presLayoutVars>
          <dgm:dir/>
          <dgm:resizeHandles val="exact"/>
        </dgm:presLayoutVars>
      </dgm:prSet>
      <dgm:spPr/>
    </dgm:pt>
    <dgm:pt modelId="{D60F7A61-AB0F-4CFB-8E2D-3F0C94548113}" type="pres">
      <dgm:prSet presAssocID="{328887CE-A8D8-4064-BE2E-B643B2D8201B}" presName="node" presStyleLbl="node1" presStyleIdx="0" presStyleCnt="12" custScaleY="97230">
        <dgm:presLayoutVars>
          <dgm:bulletEnabled val="1"/>
        </dgm:presLayoutVars>
      </dgm:prSet>
      <dgm:spPr/>
    </dgm:pt>
    <dgm:pt modelId="{27B8673F-31E2-46A6-88EF-7ECA51FF6D24}" type="pres">
      <dgm:prSet presAssocID="{8D372A1A-CE9F-48E8-B68C-626FF2E150D6}" presName="sibTrans" presStyleCnt="0"/>
      <dgm:spPr/>
    </dgm:pt>
    <dgm:pt modelId="{09B41599-E43C-429E-8A1B-1191AC0D57ED}" type="pres">
      <dgm:prSet presAssocID="{98295C91-0E53-4DF5-8E25-F95C16CF3806}" presName="node" presStyleLbl="node1" presStyleIdx="1" presStyleCnt="12">
        <dgm:presLayoutVars>
          <dgm:bulletEnabled val="1"/>
        </dgm:presLayoutVars>
      </dgm:prSet>
      <dgm:spPr/>
    </dgm:pt>
    <dgm:pt modelId="{0C12BC24-3162-456E-BF3E-79A6FCCE8A81}" type="pres">
      <dgm:prSet presAssocID="{E2423D81-5FF4-4AEA-B3C8-D71E3DE4C189}" presName="sibTrans" presStyleCnt="0"/>
      <dgm:spPr/>
    </dgm:pt>
    <dgm:pt modelId="{55798FEA-4554-427B-A254-C47733EA5EF8}" type="pres">
      <dgm:prSet presAssocID="{12F1F25F-3F88-4305-8057-2C934A4EB75E}" presName="node" presStyleLbl="node1" presStyleIdx="2" presStyleCnt="12">
        <dgm:presLayoutVars>
          <dgm:bulletEnabled val="1"/>
        </dgm:presLayoutVars>
      </dgm:prSet>
      <dgm:spPr/>
    </dgm:pt>
    <dgm:pt modelId="{E97A4D36-A085-456C-A508-AAA84DA30D85}" type="pres">
      <dgm:prSet presAssocID="{C1551E86-F122-4302-85F8-997CA473D5EA}" presName="sibTrans" presStyleCnt="0"/>
      <dgm:spPr/>
    </dgm:pt>
    <dgm:pt modelId="{A7985234-B10A-487C-8A54-C3821D69B043}" type="pres">
      <dgm:prSet presAssocID="{3A198BC6-07AC-46B8-BBB7-AD53DBB85E7B}" presName="node" presStyleLbl="node1" presStyleIdx="3" presStyleCnt="12">
        <dgm:presLayoutVars>
          <dgm:bulletEnabled val="1"/>
        </dgm:presLayoutVars>
      </dgm:prSet>
      <dgm:spPr/>
    </dgm:pt>
    <dgm:pt modelId="{1B39C4D4-5A17-4BB0-87E9-D699EA4AF97E}" type="pres">
      <dgm:prSet presAssocID="{DA37A87E-A095-492A-B984-C2EC3CB71235}" presName="sibTrans" presStyleCnt="0"/>
      <dgm:spPr/>
    </dgm:pt>
    <dgm:pt modelId="{65ADC9C5-8B22-49E3-B3F2-AF3CAEF6A3C2}" type="pres">
      <dgm:prSet presAssocID="{A9A1975D-4E64-4414-AFE2-B4479701200D}" presName="node" presStyleLbl="node1" presStyleIdx="4" presStyleCnt="12">
        <dgm:presLayoutVars>
          <dgm:bulletEnabled val="1"/>
        </dgm:presLayoutVars>
      </dgm:prSet>
      <dgm:spPr/>
    </dgm:pt>
    <dgm:pt modelId="{54BBFF85-F75A-4111-BFC3-FD4AA40AA9BE}" type="pres">
      <dgm:prSet presAssocID="{196C97AF-229A-4AD8-A715-BFDB2F630FE2}" presName="sibTrans" presStyleCnt="0"/>
      <dgm:spPr/>
    </dgm:pt>
    <dgm:pt modelId="{07AF4D4B-87B8-4054-9E36-8CB5C2155F76}" type="pres">
      <dgm:prSet presAssocID="{E796AE4F-1EC8-4A60-ADFE-1CC935E74B02}" presName="node" presStyleLbl="node1" presStyleIdx="5" presStyleCnt="12">
        <dgm:presLayoutVars>
          <dgm:bulletEnabled val="1"/>
        </dgm:presLayoutVars>
      </dgm:prSet>
      <dgm:spPr/>
    </dgm:pt>
    <dgm:pt modelId="{DE26F7D7-C68F-45D9-A182-0D8E7A399C0F}" type="pres">
      <dgm:prSet presAssocID="{48696C31-92E6-4965-9A9E-895FDB764DA9}" presName="sibTrans" presStyleCnt="0"/>
      <dgm:spPr/>
    </dgm:pt>
    <dgm:pt modelId="{A741614D-9C37-48F6-B6EC-1C00F0ED6F41}" type="pres">
      <dgm:prSet presAssocID="{CD110471-F57E-4B9E-A144-67F62E434153}" presName="node" presStyleLbl="node1" presStyleIdx="6" presStyleCnt="12">
        <dgm:presLayoutVars>
          <dgm:bulletEnabled val="1"/>
        </dgm:presLayoutVars>
      </dgm:prSet>
      <dgm:spPr/>
    </dgm:pt>
    <dgm:pt modelId="{FA56E4D6-D6C3-4F05-9A22-952A25DB91DC}" type="pres">
      <dgm:prSet presAssocID="{6166A473-65AD-40BC-94FF-D9AE76E75F09}" presName="sibTrans" presStyleCnt="0"/>
      <dgm:spPr/>
    </dgm:pt>
    <dgm:pt modelId="{87CA764C-220E-4193-B222-387E80B3FF6F}" type="pres">
      <dgm:prSet presAssocID="{C308416A-42E6-4BEB-B508-AF73B2A3B5C0}" presName="node" presStyleLbl="node1" presStyleIdx="7" presStyleCnt="12">
        <dgm:presLayoutVars>
          <dgm:bulletEnabled val="1"/>
        </dgm:presLayoutVars>
      </dgm:prSet>
      <dgm:spPr/>
    </dgm:pt>
    <dgm:pt modelId="{9F9729A3-5C86-4BA5-881B-415B33D7BB8F}" type="pres">
      <dgm:prSet presAssocID="{D2D72839-7EFE-4160-809E-3C4ED79BDAD5}" presName="sibTrans" presStyleCnt="0"/>
      <dgm:spPr/>
    </dgm:pt>
    <dgm:pt modelId="{D9CC1C01-791F-4718-9B72-D6E9487D9A07}" type="pres">
      <dgm:prSet presAssocID="{F2C0F4FE-5860-4D84-91CE-00F2FC4586B6}" presName="node" presStyleLbl="node1" presStyleIdx="8" presStyleCnt="12">
        <dgm:presLayoutVars>
          <dgm:bulletEnabled val="1"/>
        </dgm:presLayoutVars>
      </dgm:prSet>
      <dgm:spPr/>
    </dgm:pt>
    <dgm:pt modelId="{8039DCF4-12DE-4878-9642-3CA1CE9B3AD2}" type="pres">
      <dgm:prSet presAssocID="{DB4C20FD-6646-4166-ADDA-559F466DDB60}" presName="sibTrans" presStyleCnt="0"/>
      <dgm:spPr/>
    </dgm:pt>
    <dgm:pt modelId="{4B305635-C2D5-4D9E-9CC1-A4107C339FFE}" type="pres">
      <dgm:prSet presAssocID="{930CFF4E-69F9-4E06-9474-E942D5936EED}" presName="node" presStyleLbl="node1" presStyleIdx="9" presStyleCnt="12">
        <dgm:presLayoutVars>
          <dgm:bulletEnabled val="1"/>
        </dgm:presLayoutVars>
      </dgm:prSet>
      <dgm:spPr/>
    </dgm:pt>
    <dgm:pt modelId="{9C366A69-B4B7-4DEF-812D-24F547880130}" type="pres">
      <dgm:prSet presAssocID="{83F2A4CE-913D-4D15-97CF-CB337E0E25F1}" presName="sibTrans" presStyleCnt="0"/>
      <dgm:spPr/>
    </dgm:pt>
    <dgm:pt modelId="{7DA57C13-ED3D-4CB5-91FF-14B9B298CBA1}" type="pres">
      <dgm:prSet presAssocID="{79C0685D-1E6F-443D-9E9E-0D9FA82A1DAF}" presName="node" presStyleLbl="node1" presStyleIdx="10" presStyleCnt="12">
        <dgm:presLayoutVars>
          <dgm:bulletEnabled val="1"/>
        </dgm:presLayoutVars>
      </dgm:prSet>
      <dgm:spPr/>
    </dgm:pt>
    <dgm:pt modelId="{3F09A1F3-BFF4-4C55-A2CA-771752C1B7EA}" type="pres">
      <dgm:prSet presAssocID="{D72795DB-338F-4E92-8A75-767E0EA70F10}" presName="sibTrans" presStyleCnt="0"/>
      <dgm:spPr/>
    </dgm:pt>
    <dgm:pt modelId="{EA911EC1-5818-4E20-89C8-1951F478A698}" type="pres">
      <dgm:prSet presAssocID="{91C1AF1E-DAB8-410E-9D24-C5167BCD50FA}" presName="node" presStyleLbl="node1" presStyleIdx="11" presStyleCnt="12">
        <dgm:presLayoutVars>
          <dgm:bulletEnabled val="1"/>
        </dgm:presLayoutVars>
      </dgm:prSet>
      <dgm:spPr/>
    </dgm:pt>
  </dgm:ptLst>
  <dgm:cxnLst>
    <dgm:cxn modelId="{6FE61B12-EAB6-4998-BDC2-01A9E18B1399}" srcId="{41F1B285-F758-4B46-A4D7-B202D7A901F5}" destId="{79C0685D-1E6F-443D-9E9E-0D9FA82A1DAF}" srcOrd="10" destOrd="0" parTransId="{77040165-22A7-4E26-8C1B-7904B0FF9F16}" sibTransId="{D72795DB-338F-4E92-8A75-767E0EA70F10}"/>
    <dgm:cxn modelId="{2FC9021A-C93B-43D1-A6F0-1725DF2A033A}" srcId="{41F1B285-F758-4B46-A4D7-B202D7A901F5}" destId="{A9A1975D-4E64-4414-AFE2-B4479701200D}" srcOrd="4" destOrd="0" parTransId="{7453F7AB-CDAA-4C99-BAE8-89322D25DC5A}" sibTransId="{196C97AF-229A-4AD8-A715-BFDB2F630FE2}"/>
    <dgm:cxn modelId="{FC78481B-5162-4ABF-875C-1547D686FD9B}" type="presOf" srcId="{E796AE4F-1EC8-4A60-ADFE-1CC935E74B02}" destId="{07AF4D4B-87B8-4054-9E36-8CB5C2155F76}" srcOrd="0" destOrd="0" presId="urn:microsoft.com/office/officeart/2005/8/layout/default"/>
    <dgm:cxn modelId="{802FC91B-FF4A-4B55-8397-5AA90E52EDC6}" srcId="{41F1B285-F758-4B46-A4D7-B202D7A901F5}" destId="{C308416A-42E6-4BEB-B508-AF73B2A3B5C0}" srcOrd="7" destOrd="0" parTransId="{5B0EEED7-9D7A-44D5-B87B-FEA6D9F7EF9F}" sibTransId="{D2D72839-7EFE-4160-809E-3C4ED79BDAD5}"/>
    <dgm:cxn modelId="{AAC21B22-8230-433D-AA28-BD7C39BF28B4}" srcId="{41F1B285-F758-4B46-A4D7-B202D7A901F5}" destId="{98295C91-0E53-4DF5-8E25-F95C16CF3806}" srcOrd="1" destOrd="0" parTransId="{D72D45A1-04D4-4D3B-9076-7FEFAB675A26}" sibTransId="{E2423D81-5FF4-4AEA-B3C8-D71E3DE4C189}"/>
    <dgm:cxn modelId="{790C4D37-4130-4259-928A-7CFF2DA4147C}" type="presOf" srcId="{98295C91-0E53-4DF5-8E25-F95C16CF3806}" destId="{09B41599-E43C-429E-8A1B-1191AC0D57ED}" srcOrd="0" destOrd="0" presId="urn:microsoft.com/office/officeart/2005/8/layout/default"/>
    <dgm:cxn modelId="{4FA8AD39-C2C9-4B73-B62E-FD48F842C4F4}" type="presOf" srcId="{79C0685D-1E6F-443D-9E9E-0D9FA82A1DAF}" destId="{7DA57C13-ED3D-4CB5-91FF-14B9B298CBA1}" srcOrd="0" destOrd="0" presId="urn:microsoft.com/office/officeart/2005/8/layout/default"/>
    <dgm:cxn modelId="{A341523E-4EF9-4A5F-B8A3-352557D01C69}" srcId="{41F1B285-F758-4B46-A4D7-B202D7A901F5}" destId="{328887CE-A8D8-4064-BE2E-B643B2D8201B}" srcOrd="0" destOrd="0" parTransId="{27AC4D89-9768-432C-8578-6A90EC54C93F}" sibTransId="{8D372A1A-CE9F-48E8-B68C-626FF2E150D6}"/>
    <dgm:cxn modelId="{E7AA995C-9EFF-4D5D-A8CF-C81DD1D34F49}" srcId="{41F1B285-F758-4B46-A4D7-B202D7A901F5}" destId="{930CFF4E-69F9-4E06-9474-E942D5936EED}" srcOrd="9" destOrd="0" parTransId="{2695A920-1CA3-4AE5-8E5D-389402658FCC}" sibTransId="{83F2A4CE-913D-4D15-97CF-CB337E0E25F1}"/>
    <dgm:cxn modelId="{E6E6FF63-2DA1-4845-9CF2-A9AA7B115F71}" srcId="{41F1B285-F758-4B46-A4D7-B202D7A901F5}" destId="{CD110471-F57E-4B9E-A144-67F62E434153}" srcOrd="6" destOrd="0" parTransId="{FDF1C9F7-D7A6-4969-B9E8-6E7ABE393E4B}" sibTransId="{6166A473-65AD-40BC-94FF-D9AE76E75F09}"/>
    <dgm:cxn modelId="{EBA65A65-DB54-4CC8-BDDE-3E4689F48085}" type="presOf" srcId="{930CFF4E-69F9-4E06-9474-E942D5936EED}" destId="{4B305635-C2D5-4D9E-9CC1-A4107C339FFE}" srcOrd="0" destOrd="0" presId="urn:microsoft.com/office/officeart/2005/8/layout/default"/>
    <dgm:cxn modelId="{7C5A7948-5DB5-401E-9A57-F1E755F8318F}" srcId="{41F1B285-F758-4B46-A4D7-B202D7A901F5}" destId="{E796AE4F-1EC8-4A60-ADFE-1CC935E74B02}" srcOrd="5" destOrd="0" parTransId="{3ED55936-ED99-454E-A3A3-EC78893798AC}" sibTransId="{48696C31-92E6-4965-9A9E-895FDB764DA9}"/>
    <dgm:cxn modelId="{F23BAE4E-613A-4674-8440-847F612D5D0E}" type="presOf" srcId="{3A198BC6-07AC-46B8-BBB7-AD53DBB85E7B}" destId="{A7985234-B10A-487C-8A54-C3821D69B043}" srcOrd="0" destOrd="0" presId="urn:microsoft.com/office/officeart/2005/8/layout/default"/>
    <dgm:cxn modelId="{A17DD47E-7AE5-4E23-91EA-E7F82CDFA34F}" srcId="{41F1B285-F758-4B46-A4D7-B202D7A901F5}" destId="{12F1F25F-3F88-4305-8057-2C934A4EB75E}" srcOrd="2" destOrd="0" parTransId="{8F16A5F0-1532-4425-BE63-696B3AFB27EB}" sibTransId="{C1551E86-F122-4302-85F8-997CA473D5EA}"/>
    <dgm:cxn modelId="{C363D87E-D130-44C0-BEE5-80587927E2CB}" type="presOf" srcId="{A9A1975D-4E64-4414-AFE2-B4479701200D}" destId="{65ADC9C5-8B22-49E3-B3F2-AF3CAEF6A3C2}" srcOrd="0" destOrd="0" presId="urn:microsoft.com/office/officeart/2005/8/layout/default"/>
    <dgm:cxn modelId="{F35B2485-022B-4BBF-AA3F-64D02B8F85E6}" type="presOf" srcId="{F2C0F4FE-5860-4D84-91CE-00F2FC4586B6}" destId="{D9CC1C01-791F-4718-9B72-D6E9487D9A07}" srcOrd="0" destOrd="0" presId="urn:microsoft.com/office/officeart/2005/8/layout/default"/>
    <dgm:cxn modelId="{727CD688-44CC-42E4-8399-9745D949D83B}" type="presOf" srcId="{41F1B285-F758-4B46-A4D7-B202D7A901F5}" destId="{931431B1-8BCB-4861-A270-44AE0256F704}" srcOrd="0" destOrd="0" presId="urn:microsoft.com/office/officeart/2005/8/layout/default"/>
    <dgm:cxn modelId="{F209BB94-B4EE-4113-B2EA-917A581DFB69}" type="presOf" srcId="{328887CE-A8D8-4064-BE2E-B643B2D8201B}" destId="{D60F7A61-AB0F-4CFB-8E2D-3F0C94548113}" srcOrd="0" destOrd="0" presId="urn:microsoft.com/office/officeart/2005/8/layout/default"/>
    <dgm:cxn modelId="{032D2995-ECE8-41B2-8C91-EDE1363D15ED}" type="presOf" srcId="{91C1AF1E-DAB8-410E-9D24-C5167BCD50FA}" destId="{EA911EC1-5818-4E20-89C8-1951F478A698}" srcOrd="0" destOrd="0" presId="urn:microsoft.com/office/officeart/2005/8/layout/default"/>
    <dgm:cxn modelId="{A69951B5-FEBA-41B4-9732-69C9A0AF9A67}" type="presOf" srcId="{12F1F25F-3F88-4305-8057-2C934A4EB75E}" destId="{55798FEA-4554-427B-A254-C47733EA5EF8}" srcOrd="0" destOrd="0" presId="urn:microsoft.com/office/officeart/2005/8/layout/default"/>
    <dgm:cxn modelId="{4590FAC6-37AE-48F6-919A-2ECEA7FC714D}" type="presOf" srcId="{CD110471-F57E-4B9E-A144-67F62E434153}" destId="{A741614D-9C37-48F6-B6EC-1C00F0ED6F41}" srcOrd="0" destOrd="0" presId="urn:microsoft.com/office/officeart/2005/8/layout/default"/>
    <dgm:cxn modelId="{53D0C3D7-7E60-42F2-B25B-46FA267E4E11}" srcId="{41F1B285-F758-4B46-A4D7-B202D7A901F5}" destId="{91C1AF1E-DAB8-410E-9D24-C5167BCD50FA}" srcOrd="11" destOrd="0" parTransId="{78304111-8253-4596-ABA2-D3A9F6BB0257}" sibTransId="{D6251F01-E3C4-4265-8E0E-4C98126FFEB8}"/>
    <dgm:cxn modelId="{7862ECDC-83EB-4212-9A80-68F587D53575}" type="presOf" srcId="{C308416A-42E6-4BEB-B508-AF73B2A3B5C0}" destId="{87CA764C-220E-4193-B222-387E80B3FF6F}" srcOrd="0" destOrd="0" presId="urn:microsoft.com/office/officeart/2005/8/layout/default"/>
    <dgm:cxn modelId="{648BD1E4-A35C-4399-A652-86DBF7013A4F}" srcId="{41F1B285-F758-4B46-A4D7-B202D7A901F5}" destId="{F2C0F4FE-5860-4D84-91CE-00F2FC4586B6}" srcOrd="8" destOrd="0" parTransId="{475FD5AF-D631-4B22-B58C-C9A4D2D049EA}" sibTransId="{DB4C20FD-6646-4166-ADDA-559F466DDB60}"/>
    <dgm:cxn modelId="{DD6010F8-F89D-424B-A22A-C540D03439EC}" srcId="{41F1B285-F758-4B46-A4D7-B202D7A901F5}" destId="{3A198BC6-07AC-46B8-BBB7-AD53DBB85E7B}" srcOrd="3" destOrd="0" parTransId="{A46FD98E-68CA-480E-95DD-7E58C20AA01F}" sibTransId="{DA37A87E-A095-492A-B984-C2EC3CB71235}"/>
    <dgm:cxn modelId="{AEC3CF85-8374-4468-9249-9169A7370266}" type="presParOf" srcId="{931431B1-8BCB-4861-A270-44AE0256F704}" destId="{D60F7A61-AB0F-4CFB-8E2D-3F0C94548113}" srcOrd="0" destOrd="0" presId="urn:microsoft.com/office/officeart/2005/8/layout/default"/>
    <dgm:cxn modelId="{E3604F9A-CF1C-4E6B-A05C-1BE221CF040C}" type="presParOf" srcId="{931431B1-8BCB-4861-A270-44AE0256F704}" destId="{27B8673F-31E2-46A6-88EF-7ECA51FF6D24}" srcOrd="1" destOrd="0" presId="urn:microsoft.com/office/officeart/2005/8/layout/default"/>
    <dgm:cxn modelId="{61648ED1-FE5C-47E2-AF6F-5F805B725434}" type="presParOf" srcId="{931431B1-8BCB-4861-A270-44AE0256F704}" destId="{09B41599-E43C-429E-8A1B-1191AC0D57ED}" srcOrd="2" destOrd="0" presId="urn:microsoft.com/office/officeart/2005/8/layout/default"/>
    <dgm:cxn modelId="{368CEB70-EA38-4190-9D58-78E519419F0F}" type="presParOf" srcId="{931431B1-8BCB-4861-A270-44AE0256F704}" destId="{0C12BC24-3162-456E-BF3E-79A6FCCE8A81}" srcOrd="3" destOrd="0" presId="urn:microsoft.com/office/officeart/2005/8/layout/default"/>
    <dgm:cxn modelId="{2A8DF8BC-CE53-4DED-892D-8CB589931336}" type="presParOf" srcId="{931431B1-8BCB-4861-A270-44AE0256F704}" destId="{55798FEA-4554-427B-A254-C47733EA5EF8}" srcOrd="4" destOrd="0" presId="urn:microsoft.com/office/officeart/2005/8/layout/default"/>
    <dgm:cxn modelId="{8762C52F-3A66-49E4-B53F-4A6D0B258F6C}" type="presParOf" srcId="{931431B1-8BCB-4861-A270-44AE0256F704}" destId="{E97A4D36-A085-456C-A508-AAA84DA30D85}" srcOrd="5" destOrd="0" presId="urn:microsoft.com/office/officeart/2005/8/layout/default"/>
    <dgm:cxn modelId="{901965B1-3865-4A1B-BE0C-83C1A5C05F05}" type="presParOf" srcId="{931431B1-8BCB-4861-A270-44AE0256F704}" destId="{A7985234-B10A-487C-8A54-C3821D69B043}" srcOrd="6" destOrd="0" presId="urn:microsoft.com/office/officeart/2005/8/layout/default"/>
    <dgm:cxn modelId="{6CB9C6C8-FEDC-4C1C-BE8C-BB72C5789DDD}" type="presParOf" srcId="{931431B1-8BCB-4861-A270-44AE0256F704}" destId="{1B39C4D4-5A17-4BB0-87E9-D699EA4AF97E}" srcOrd="7" destOrd="0" presId="urn:microsoft.com/office/officeart/2005/8/layout/default"/>
    <dgm:cxn modelId="{850737A0-F2D2-4FFD-876A-EAD0C33A1B4E}" type="presParOf" srcId="{931431B1-8BCB-4861-A270-44AE0256F704}" destId="{65ADC9C5-8B22-49E3-B3F2-AF3CAEF6A3C2}" srcOrd="8" destOrd="0" presId="urn:microsoft.com/office/officeart/2005/8/layout/default"/>
    <dgm:cxn modelId="{F8D7C5EA-598D-4B48-BA5C-8D39907AAA10}" type="presParOf" srcId="{931431B1-8BCB-4861-A270-44AE0256F704}" destId="{54BBFF85-F75A-4111-BFC3-FD4AA40AA9BE}" srcOrd="9" destOrd="0" presId="urn:microsoft.com/office/officeart/2005/8/layout/default"/>
    <dgm:cxn modelId="{48732D97-51F5-40C8-B3D0-5353E7DE363C}" type="presParOf" srcId="{931431B1-8BCB-4861-A270-44AE0256F704}" destId="{07AF4D4B-87B8-4054-9E36-8CB5C2155F76}" srcOrd="10" destOrd="0" presId="urn:microsoft.com/office/officeart/2005/8/layout/default"/>
    <dgm:cxn modelId="{CC7D1A92-20CB-4919-931E-1C99CF512B89}" type="presParOf" srcId="{931431B1-8BCB-4861-A270-44AE0256F704}" destId="{DE26F7D7-C68F-45D9-A182-0D8E7A399C0F}" srcOrd="11" destOrd="0" presId="urn:microsoft.com/office/officeart/2005/8/layout/default"/>
    <dgm:cxn modelId="{F515A931-63EC-4F95-A709-153E4807B171}" type="presParOf" srcId="{931431B1-8BCB-4861-A270-44AE0256F704}" destId="{A741614D-9C37-48F6-B6EC-1C00F0ED6F41}" srcOrd="12" destOrd="0" presId="urn:microsoft.com/office/officeart/2005/8/layout/default"/>
    <dgm:cxn modelId="{D08F1297-92F9-4317-BFFD-6B18305E22E2}" type="presParOf" srcId="{931431B1-8BCB-4861-A270-44AE0256F704}" destId="{FA56E4D6-D6C3-4F05-9A22-952A25DB91DC}" srcOrd="13" destOrd="0" presId="urn:microsoft.com/office/officeart/2005/8/layout/default"/>
    <dgm:cxn modelId="{80F284F0-0E7E-40B0-9760-46B455D280DB}" type="presParOf" srcId="{931431B1-8BCB-4861-A270-44AE0256F704}" destId="{87CA764C-220E-4193-B222-387E80B3FF6F}" srcOrd="14" destOrd="0" presId="urn:microsoft.com/office/officeart/2005/8/layout/default"/>
    <dgm:cxn modelId="{D4EC02C5-E554-41C8-A849-605B70B7D0B0}" type="presParOf" srcId="{931431B1-8BCB-4861-A270-44AE0256F704}" destId="{9F9729A3-5C86-4BA5-881B-415B33D7BB8F}" srcOrd="15" destOrd="0" presId="urn:microsoft.com/office/officeart/2005/8/layout/default"/>
    <dgm:cxn modelId="{4479E746-1BFD-4E47-8CB7-D0479C334221}" type="presParOf" srcId="{931431B1-8BCB-4861-A270-44AE0256F704}" destId="{D9CC1C01-791F-4718-9B72-D6E9487D9A07}" srcOrd="16" destOrd="0" presId="urn:microsoft.com/office/officeart/2005/8/layout/default"/>
    <dgm:cxn modelId="{3D2DE560-143D-4732-B4DC-E643F6C52C15}" type="presParOf" srcId="{931431B1-8BCB-4861-A270-44AE0256F704}" destId="{8039DCF4-12DE-4878-9642-3CA1CE9B3AD2}" srcOrd="17" destOrd="0" presId="urn:microsoft.com/office/officeart/2005/8/layout/default"/>
    <dgm:cxn modelId="{DC79D5A1-D2D8-4841-A404-3BD7C80CEDD4}" type="presParOf" srcId="{931431B1-8BCB-4861-A270-44AE0256F704}" destId="{4B305635-C2D5-4D9E-9CC1-A4107C339FFE}" srcOrd="18" destOrd="0" presId="urn:microsoft.com/office/officeart/2005/8/layout/default"/>
    <dgm:cxn modelId="{96FD6CE5-2222-4CBD-93E8-875007475394}" type="presParOf" srcId="{931431B1-8BCB-4861-A270-44AE0256F704}" destId="{9C366A69-B4B7-4DEF-812D-24F547880130}" srcOrd="19" destOrd="0" presId="urn:microsoft.com/office/officeart/2005/8/layout/default"/>
    <dgm:cxn modelId="{C951662E-E187-4C36-889C-76B1C075EE6E}" type="presParOf" srcId="{931431B1-8BCB-4861-A270-44AE0256F704}" destId="{7DA57C13-ED3D-4CB5-91FF-14B9B298CBA1}" srcOrd="20" destOrd="0" presId="urn:microsoft.com/office/officeart/2005/8/layout/default"/>
    <dgm:cxn modelId="{090A3E6F-54A6-47CA-80CA-E6A703E018F3}" type="presParOf" srcId="{931431B1-8BCB-4861-A270-44AE0256F704}" destId="{3F09A1F3-BFF4-4C55-A2CA-771752C1B7EA}" srcOrd="21" destOrd="0" presId="urn:microsoft.com/office/officeart/2005/8/layout/default"/>
    <dgm:cxn modelId="{C43763FF-83C5-4CB3-BAF7-B9495048DD0F}" type="presParOf" srcId="{931431B1-8BCB-4861-A270-44AE0256F704}" destId="{EA911EC1-5818-4E20-89C8-1951F478A698}" srcOrd="22" destOrd="0" presId="urn:microsoft.com/office/officeart/2005/8/layout/default"/>
  </dgm:cxnLst>
  <dgm:bg>
    <a:solidFill>
      <a:schemeClr val="accent1"/>
    </a:solidFill>
  </dgm:bg>
  <dgm:whole>
    <a:ln>
      <a:solidFill>
        <a:srgbClr val="66CCFF"/>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2EA8E20-0D33-4E29-AA4B-A96177AE0100}" type="doc">
      <dgm:prSet loTypeId="urn:microsoft.com/office/officeart/2005/8/layout/default" loCatId="list" qsTypeId="urn:microsoft.com/office/officeart/2005/8/quickstyle/simple2" qsCatId="simple" csTypeId="urn:microsoft.com/office/officeart/2005/8/colors/accent5_2" csCatId="accent5" phldr="1"/>
      <dgm:spPr/>
      <dgm:t>
        <a:bodyPr/>
        <a:lstStyle/>
        <a:p>
          <a:endParaRPr lang="en-US"/>
        </a:p>
      </dgm:t>
    </dgm:pt>
    <dgm:pt modelId="{FE370CF0-576A-40B6-B09F-0022B83A401E}">
      <dgm:prSet custT="1"/>
      <dgm:spPr>
        <a:solidFill>
          <a:schemeClr val="accent1">
            <a:lumMod val="40000"/>
            <a:lumOff val="60000"/>
          </a:schemeClr>
        </a:solidFill>
      </dgm:spPr>
      <dgm:t>
        <a:bodyPr/>
        <a:lstStyle/>
        <a:p>
          <a:r>
            <a:rPr lang="en-GB" sz="1600" b="1" dirty="0">
              <a:solidFill>
                <a:schemeClr val="bg2"/>
              </a:solidFill>
            </a:rPr>
            <a:t> Before children come into care.</a:t>
          </a:r>
        </a:p>
      </dgm:t>
    </dgm:pt>
    <dgm:pt modelId="{82A68186-8EDC-45AE-AEB2-A18193A43ECE}" type="parTrans" cxnId="{C30E275D-96B4-4E15-B091-D7691C452B63}">
      <dgm:prSet/>
      <dgm:spPr/>
      <dgm:t>
        <a:bodyPr/>
        <a:lstStyle/>
        <a:p>
          <a:endParaRPr lang="en-US"/>
        </a:p>
      </dgm:t>
    </dgm:pt>
    <dgm:pt modelId="{6ED8EFEA-BFC6-4DDD-AF0B-9BABFF29D32E}" type="sibTrans" cxnId="{C30E275D-96B4-4E15-B091-D7691C452B63}">
      <dgm:prSet/>
      <dgm:spPr/>
      <dgm:t>
        <a:bodyPr/>
        <a:lstStyle/>
        <a:p>
          <a:endParaRPr lang="en-US"/>
        </a:p>
      </dgm:t>
    </dgm:pt>
    <dgm:pt modelId="{34C6EE84-3049-4E6F-BDF2-AA446321C05D}">
      <dgm:prSet custT="1"/>
      <dgm:spPr>
        <a:solidFill>
          <a:schemeClr val="accent1">
            <a:lumMod val="40000"/>
            <a:lumOff val="60000"/>
          </a:schemeClr>
        </a:solidFill>
      </dgm:spPr>
      <dgm:t>
        <a:bodyPr/>
        <a:lstStyle/>
        <a:p>
          <a:r>
            <a:rPr lang="en-GB" sz="1600" b="1" dirty="0">
              <a:solidFill>
                <a:schemeClr val="bg2"/>
              </a:solidFill>
            </a:rPr>
            <a:t> </a:t>
          </a:r>
        </a:p>
        <a:p>
          <a:r>
            <a:rPr lang="en-GB" sz="1600" b="1" dirty="0">
              <a:solidFill>
                <a:schemeClr val="bg2"/>
              </a:solidFill>
            </a:rPr>
            <a:t>After a child comes into care</a:t>
          </a:r>
        </a:p>
        <a:p>
          <a:endParaRPr lang="en-US" sz="1600" b="1" dirty="0">
            <a:solidFill>
              <a:schemeClr val="bg2"/>
            </a:solidFill>
          </a:endParaRPr>
        </a:p>
      </dgm:t>
    </dgm:pt>
    <dgm:pt modelId="{4D8E2C56-37E3-413D-A669-681C5EE85FE1}" type="parTrans" cxnId="{794F3A64-5B89-4580-8B75-044386E7B824}">
      <dgm:prSet/>
      <dgm:spPr/>
      <dgm:t>
        <a:bodyPr/>
        <a:lstStyle/>
        <a:p>
          <a:endParaRPr lang="en-US"/>
        </a:p>
      </dgm:t>
    </dgm:pt>
    <dgm:pt modelId="{89293ADF-805A-42AC-B32A-E34B42F08D95}" type="sibTrans" cxnId="{794F3A64-5B89-4580-8B75-044386E7B824}">
      <dgm:prSet/>
      <dgm:spPr/>
      <dgm:t>
        <a:bodyPr/>
        <a:lstStyle/>
        <a:p>
          <a:endParaRPr lang="en-US"/>
        </a:p>
      </dgm:t>
    </dgm:pt>
    <dgm:pt modelId="{4D1A42C2-22A1-44E7-BFF4-31F10B74D1E1}">
      <dgm:prSet custT="1"/>
      <dgm:spPr>
        <a:solidFill>
          <a:schemeClr val="accent1">
            <a:lumMod val="40000"/>
            <a:lumOff val="60000"/>
          </a:schemeClr>
        </a:solidFill>
      </dgm:spPr>
      <dgm:t>
        <a:bodyPr/>
        <a:lstStyle/>
        <a:p>
          <a:r>
            <a:rPr lang="en-GB" sz="1600" b="1" dirty="0">
              <a:solidFill>
                <a:schemeClr val="bg2"/>
              </a:solidFill>
            </a:rPr>
            <a:t>Meeting the needs of parents whilst children are in care</a:t>
          </a:r>
          <a:endParaRPr lang="en-US" sz="1600" b="1" dirty="0">
            <a:solidFill>
              <a:schemeClr val="bg2"/>
            </a:solidFill>
          </a:endParaRPr>
        </a:p>
      </dgm:t>
    </dgm:pt>
    <dgm:pt modelId="{336B9A43-3C85-478F-BD2C-A18777D17C2D}" type="parTrans" cxnId="{E018E49E-56DB-41EA-B463-AAAE654F828B}">
      <dgm:prSet/>
      <dgm:spPr/>
      <dgm:t>
        <a:bodyPr/>
        <a:lstStyle/>
        <a:p>
          <a:endParaRPr lang="en-US"/>
        </a:p>
      </dgm:t>
    </dgm:pt>
    <dgm:pt modelId="{F977192C-55F2-4D00-9D19-3DA205D85918}" type="sibTrans" cxnId="{E018E49E-56DB-41EA-B463-AAAE654F828B}">
      <dgm:prSet/>
      <dgm:spPr/>
      <dgm:t>
        <a:bodyPr/>
        <a:lstStyle/>
        <a:p>
          <a:endParaRPr lang="en-US"/>
        </a:p>
      </dgm:t>
    </dgm:pt>
    <dgm:pt modelId="{CEEAB0BA-A787-4C04-BB20-2E03A00A26B1}">
      <dgm:prSet custT="1"/>
      <dgm:spPr>
        <a:solidFill>
          <a:schemeClr val="accent1">
            <a:lumMod val="40000"/>
            <a:lumOff val="60000"/>
          </a:schemeClr>
        </a:solidFill>
      </dgm:spPr>
      <dgm:t>
        <a:bodyPr/>
        <a:lstStyle/>
        <a:p>
          <a:r>
            <a:rPr lang="en-GB" sz="1600" b="1" dirty="0">
              <a:solidFill>
                <a:schemeClr val="bg2"/>
              </a:solidFill>
            </a:rPr>
            <a:t>Quality of family time/contact</a:t>
          </a:r>
        </a:p>
      </dgm:t>
    </dgm:pt>
    <dgm:pt modelId="{D6337DA4-4037-4DB7-8EA4-242095A77846}" type="parTrans" cxnId="{ECC83ADD-1C2A-4EEA-9809-23F6ADD68392}">
      <dgm:prSet/>
      <dgm:spPr/>
      <dgm:t>
        <a:bodyPr/>
        <a:lstStyle/>
        <a:p>
          <a:endParaRPr lang="en-US"/>
        </a:p>
      </dgm:t>
    </dgm:pt>
    <dgm:pt modelId="{457ED75A-E59C-4FFD-9CBB-696453B10751}" type="sibTrans" cxnId="{ECC83ADD-1C2A-4EEA-9809-23F6ADD68392}">
      <dgm:prSet/>
      <dgm:spPr/>
      <dgm:t>
        <a:bodyPr/>
        <a:lstStyle/>
        <a:p>
          <a:endParaRPr lang="en-US"/>
        </a:p>
      </dgm:t>
    </dgm:pt>
    <dgm:pt modelId="{EC7DC199-52AE-47A5-BA26-1750C6EF6AEA}">
      <dgm:prSet custT="1"/>
      <dgm:spPr>
        <a:solidFill>
          <a:schemeClr val="accent1">
            <a:lumMod val="40000"/>
            <a:lumOff val="60000"/>
          </a:schemeClr>
        </a:solidFill>
      </dgm:spPr>
      <dgm:t>
        <a:bodyPr/>
        <a:lstStyle/>
        <a:p>
          <a:r>
            <a:rPr lang="en-GB" sz="1600" b="1" dirty="0">
              <a:solidFill>
                <a:schemeClr val="bg2"/>
              </a:solidFill>
            </a:rPr>
            <a:t>Relationships with Foster Carers/Placements, Social Workers and professionals involved</a:t>
          </a:r>
        </a:p>
      </dgm:t>
    </dgm:pt>
    <dgm:pt modelId="{769FC93B-6789-4305-A595-E37EF65AED5A}" type="parTrans" cxnId="{A59B5D3B-E40D-4802-BF32-B3EBE2A1D1BE}">
      <dgm:prSet/>
      <dgm:spPr/>
      <dgm:t>
        <a:bodyPr/>
        <a:lstStyle/>
        <a:p>
          <a:endParaRPr lang="en-US"/>
        </a:p>
      </dgm:t>
    </dgm:pt>
    <dgm:pt modelId="{FD91DEDE-651B-4162-A9BC-26E5D91BFBBC}" type="sibTrans" cxnId="{A59B5D3B-E40D-4802-BF32-B3EBE2A1D1BE}">
      <dgm:prSet/>
      <dgm:spPr/>
      <dgm:t>
        <a:bodyPr/>
        <a:lstStyle/>
        <a:p>
          <a:endParaRPr lang="en-US"/>
        </a:p>
      </dgm:t>
    </dgm:pt>
    <dgm:pt modelId="{F72FE7B0-986B-428F-9DC8-4D227874BB08}">
      <dgm:prSet custT="1"/>
      <dgm:spPr>
        <a:solidFill>
          <a:schemeClr val="accent1">
            <a:lumMod val="40000"/>
            <a:lumOff val="60000"/>
          </a:schemeClr>
        </a:solidFill>
      </dgm:spPr>
      <dgm:t>
        <a:bodyPr/>
        <a:lstStyle/>
        <a:p>
          <a:r>
            <a:rPr lang="en-GB" sz="1600" b="1" dirty="0">
              <a:solidFill>
                <a:schemeClr val="bg2"/>
              </a:solidFill>
            </a:rPr>
            <a:t> Return home  assessment and decision making</a:t>
          </a:r>
          <a:endParaRPr lang="en-US" sz="1600" b="1" dirty="0">
            <a:solidFill>
              <a:schemeClr val="bg2"/>
            </a:solidFill>
          </a:endParaRPr>
        </a:p>
      </dgm:t>
    </dgm:pt>
    <dgm:pt modelId="{5CAB3946-8D17-42FF-A05F-AA79C9F1F295}" type="parTrans" cxnId="{BFD6F3C9-6FB7-4DB1-828B-21BE47780A5F}">
      <dgm:prSet/>
      <dgm:spPr/>
      <dgm:t>
        <a:bodyPr/>
        <a:lstStyle/>
        <a:p>
          <a:endParaRPr lang="en-US"/>
        </a:p>
      </dgm:t>
    </dgm:pt>
    <dgm:pt modelId="{B26D72B9-6EA9-4DC0-8B1C-C2983B18D151}" type="sibTrans" cxnId="{BFD6F3C9-6FB7-4DB1-828B-21BE47780A5F}">
      <dgm:prSet/>
      <dgm:spPr/>
      <dgm:t>
        <a:bodyPr/>
        <a:lstStyle/>
        <a:p>
          <a:endParaRPr lang="en-US"/>
        </a:p>
      </dgm:t>
    </dgm:pt>
    <dgm:pt modelId="{20FD5A68-4D40-4786-999E-FA8C9C3AA862}">
      <dgm:prSet custT="1"/>
      <dgm:spPr>
        <a:solidFill>
          <a:schemeClr val="accent1">
            <a:lumMod val="40000"/>
            <a:lumOff val="60000"/>
          </a:schemeClr>
        </a:solidFill>
      </dgm:spPr>
      <dgm:t>
        <a:bodyPr/>
        <a:lstStyle/>
        <a:p>
          <a:r>
            <a:rPr lang="en-GB" sz="1600" b="1" dirty="0">
              <a:solidFill>
                <a:schemeClr val="bg2"/>
              </a:solidFill>
            </a:rPr>
            <a:t>Preparing child and family for return home </a:t>
          </a:r>
          <a:endParaRPr lang="en-US" sz="1600" b="1" dirty="0">
            <a:solidFill>
              <a:schemeClr val="bg2"/>
            </a:solidFill>
          </a:endParaRPr>
        </a:p>
      </dgm:t>
    </dgm:pt>
    <dgm:pt modelId="{5046292F-2287-467F-BBEF-B013231CAF2E}" type="parTrans" cxnId="{7BDDFB8C-23B0-447D-8590-FC1B603FF88C}">
      <dgm:prSet/>
      <dgm:spPr/>
      <dgm:t>
        <a:bodyPr/>
        <a:lstStyle/>
        <a:p>
          <a:endParaRPr lang="en-US"/>
        </a:p>
      </dgm:t>
    </dgm:pt>
    <dgm:pt modelId="{41E2E3B6-433C-43CF-AE5F-395DEEEA12EE}" type="sibTrans" cxnId="{7BDDFB8C-23B0-447D-8590-FC1B603FF88C}">
      <dgm:prSet/>
      <dgm:spPr/>
      <dgm:t>
        <a:bodyPr/>
        <a:lstStyle/>
        <a:p>
          <a:endParaRPr lang="en-US"/>
        </a:p>
      </dgm:t>
    </dgm:pt>
    <dgm:pt modelId="{9A80DC42-E5D0-42F5-A61C-D115339F5D2D}">
      <dgm:prSet custT="1"/>
      <dgm:spPr>
        <a:solidFill>
          <a:schemeClr val="accent1">
            <a:lumMod val="40000"/>
            <a:lumOff val="60000"/>
          </a:schemeClr>
        </a:solidFill>
      </dgm:spPr>
      <dgm:t>
        <a:bodyPr/>
        <a:lstStyle/>
        <a:p>
          <a:r>
            <a:rPr lang="en-GB" sz="1600" b="1" dirty="0">
              <a:solidFill>
                <a:schemeClr val="bg2"/>
              </a:solidFill>
            </a:rPr>
            <a:t>Transition home</a:t>
          </a:r>
          <a:endParaRPr lang="en-US" sz="1600" b="1" dirty="0">
            <a:solidFill>
              <a:schemeClr val="bg2"/>
            </a:solidFill>
          </a:endParaRPr>
        </a:p>
      </dgm:t>
    </dgm:pt>
    <dgm:pt modelId="{7E9CB28A-7908-4B39-9B82-C9FCFCA93DE0}" type="parTrans" cxnId="{6B454A4D-F930-4C10-A143-6BAC5B2D742A}">
      <dgm:prSet/>
      <dgm:spPr/>
      <dgm:t>
        <a:bodyPr/>
        <a:lstStyle/>
        <a:p>
          <a:endParaRPr lang="en-US"/>
        </a:p>
      </dgm:t>
    </dgm:pt>
    <dgm:pt modelId="{16E0007E-D938-490E-B702-A7E360E41EA3}" type="sibTrans" cxnId="{6B454A4D-F930-4C10-A143-6BAC5B2D742A}">
      <dgm:prSet/>
      <dgm:spPr/>
      <dgm:t>
        <a:bodyPr/>
        <a:lstStyle/>
        <a:p>
          <a:endParaRPr lang="en-US"/>
        </a:p>
      </dgm:t>
    </dgm:pt>
    <dgm:pt modelId="{CB46E06D-5B11-4087-958E-BBDC787DEB4C}">
      <dgm:prSet custT="1"/>
      <dgm:spPr>
        <a:solidFill>
          <a:schemeClr val="accent1">
            <a:lumMod val="40000"/>
            <a:lumOff val="60000"/>
          </a:schemeClr>
        </a:solidFill>
      </dgm:spPr>
      <dgm:t>
        <a:bodyPr/>
        <a:lstStyle/>
        <a:p>
          <a:r>
            <a:rPr lang="en-GB" sz="1600" b="1" dirty="0">
              <a:solidFill>
                <a:schemeClr val="bg2"/>
              </a:solidFill>
            </a:rPr>
            <a:t>Care planning and Children Looked After Process</a:t>
          </a:r>
        </a:p>
      </dgm:t>
    </dgm:pt>
    <dgm:pt modelId="{86982792-DA2D-4A47-8FF2-9F69F6D30D13}" type="parTrans" cxnId="{2CF0D432-343A-4FE9-A4BA-514ED3DB4813}">
      <dgm:prSet/>
      <dgm:spPr/>
      <dgm:t>
        <a:bodyPr/>
        <a:lstStyle/>
        <a:p>
          <a:endParaRPr lang="en-GB"/>
        </a:p>
      </dgm:t>
    </dgm:pt>
    <dgm:pt modelId="{2107F118-E30A-490E-B041-AB1CDD9B4673}" type="sibTrans" cxnId="{2CF0D432-343A-4FE9-A4BA-514ED3DB4813}">
      <dgm:prSet/>
      <dgm:spPr/>
      <dgm:t>
        <a:bodyPr/>
        <a:lstStyle/>
        <a:p>
          <a:endParaRPr lang="en-GB"/>
        </a:p>
      </dgm:t>
    </dgm:pt>
    <dgm:pt modelId="{26DDBF57-79E3-4E93-A432-C6855DC60494}">
      <dgm:prSet custT="1"/>
      <dgm:spPr>
        <a:solidFill>
          <a:schemeClr val="accent1">
            <a:lumMod val="40000"/>
            <a:lumOff val="60000"/>
          </a:schemeClr>
        </a:solidFill>
      </dgm:spPr>
      <dgm:t>
        <a:bodyPr/>
        <a:lstStyle/>
        <a:p>
          <a:r>
            <a:rPr lang="en-GB" sz="1600" b="1" dirty="0">
              <a:solidFill>
                <a:schemeClr val="bg2"/>
              </a:solidFill>
            </a:rPr>
            <a:t>Support after leaving Care</a:t>
          </a:r>
        </a:p>
      </dgm:t>
    </dgm:pt>
    <dgm:pt modelId="{04B96C0C-089B-43C7-B2AC-D3F2DEB33A0B}" type="sibTrans" cxnId="{EA3C2BBD-FE32-436E-BA66-FB97D9427B94}">
      <dgm:prSet/>
      <dgm:spPr/>
      <dgm:t>
        <a:bodyPr/>
        <a:lstStyle/>
        <a:p>
          <a:endParaRPr lang="en-GB"/>
        </a:p>
      </dgm:t>
    </dgm:pt>
    <dgm:pt modelId="{E4147010-AB60-4F4A-8DE5-8189E97F74C4}" type="parTrans" cxnId="{EA3C2BBD-FE32-436E-BA66-FB97D9427B94}">
      <dgm:prSet/>
      <dgm:spPr/>
      <dgm:t>
        <a:bodyPr/>
        <a:lstStyle/>
        <a:p>
          <a:endParaRPr lang="en-GB"/>
        </a:p>
      </dgm:t>
    </dgm:pt>
    <dgm:pt modelId="{9B8259FE-DC05-4122-A0C5-7EBA85AFE5D1}" type="pres">
      <dgm:prSet presAssocID="{22EA8E20-0D33-4E29-AA4B-A96177AE0100}" presName="diagram" presStyleCnt="0">
        <dgm:presLayoutVars>
          <dgm:dir/>
          <dgm:resizeHandles val="exact"/>
        </dgm:presLayoutVars>
      </dgm:prSet>
      <dgm:spPr/>
    </dgm:pt>
    <dgm:pt modelId="{19065C5C-AFEA-4A78-8BC0-B18EFD613FAC}" type="pres">
      <dgm:prSet presAssocID="{FE370CF0-576A-40B6-B09F-0022B83A401E}" presName="node" presStyleLbl="node1" presStyleIdx="0" presStyleCnt="10" custScaleY="153623">
        <dgm:presLayoutVars>
          <dgm:bulletEnabled val="1"/>
        </dgm:presLayoutVars>
      </dgm:prSet>
      <dgm:spPr/>
    </dgm:pt>
    <dgm:pt modelId="{8F5144A2-0AE9-42FD-AC3F-310EF16DAA17}" type="pres">
      <dgm:prSet presAssocID="{6ED8EFEA-BFC6-4DDD-AF0B-9BABFF29D32E}" presName="sibTrans" presStyleCnt="0"/>
      <dgm:spPr/>
    </dgm:pt>
    <dgm:pt modelId="{D9CA8DEC-35CB-4730-B17B-02A110632F09}" type="pres">
      <dgm:prSet presAssocID="{34C6EE84-3049-4E6F-BDF2-AA446321C05D}" presName="node" presStyleLbl="node1" presStyleIdx="1" presStyleCnt="10" custScaleY="147036">
        <dgm:presLayoutVars>
          <dgm:bulletEnabled val="1"/>
        </dgm:presLayoutVars>
      </dgm:prSet>
      <dgm:spPr/>
    </dgm:pt>
    <dgm:pt modelId="{86ABFDB5-5986-4102-A032-595503552C3B}" type="pres">
      <dgm:prSet presAssocID="{89293ADF-805A-42AC-B32A-E34B42F08D95}" presName="sibTrans" presStyleCnt="0"/>
      <dgm:spPr/>
    </dgm:pt>
    <dgm:pt modelId="{48B078DE-5D9A-47AD-BD76-EC224DDA7BBC}" type="pres">
      <dgm:prSet presAssocID="{4D1A42C2-22A1-44E7-BFF4-31F10B74D1E1}" presName="node" presStyleLbl="node1" presStyleIdx="2" presStyleCnt="10" custScaleY="144811">
        <dgm:presLayoutVars>
          <dgm:bulletEnabled val="1"/>
        </dgm:presLayoutVars>
      </dgm:prSet>
      <dgm:spPr/>
    </dgm:pt>
    <dgm:pt modelId="{F833C7E2-3ACF-4275-9258-F68883A4D357}" type="pres">
      <dgm:prSet presAssocID="{F977192C-55F2-4D00-9D19-3DA205D85918}" presName="sibTrans" presStyleCnt="0"/>
      <dgm:spPr/>
    </dgm:pt>
    <dgm:pt modelId="{FB13F0C1-6A9E-4ECA-9ECD-BD8FF1FA28DC}" type="pres">
      <dgm:prSet presAssocID="{CEEAB0BA-A787-4C04-BB20-2E03A00A26B1}" presName="node" presStyleLbl="node1" presStyleIdx="3" presStyleCnt="10" custScaleY="148683">
        <dgm:presLayoutVars>
          <dgm:bulletEnabled val="1"/>
        </dgm:presLayoutVars>
      </dgm:prSet>
      <dgm:spPr/>
    </dgm:pt>
    <dgm:pt modelId="{C5E57CFC-0D64-4A0B-B0A8-0B6B2BCAD677}" type="pres">
      <dgm:prSet presAssocID="{457ED75A-E59C-4FFD-9CBB-696453B10751}" presName="sibTrans" presStyleCnt="0"/>
      <dgm:spPr/>
    </dgm:pt>
    <dgm:pt modelId="{2125D465-D89F-4A18-B150-DB9EA77539B8}" type="pres">
      <dgm:prSet presAssocID="{CB46E06D-5B11-4087-958E-BBDC787DEB4C}" presName="node" presStyleLbl="node1" presStyleIdx="4" presStyleCnt="10" custScaleY="145389">
        <dgm:presLayoutVars>
          <dgm:bulletEnabled val="1"/>
        </dgm:presLayoutVars>
      </dgm:prSet>
      <dgm:spPr/>
    </dgm:pt>
    <dgm:pt modelId="{9FB0F894-1C55-469E-ABCA-24FB0AA5299E}" type="pres">
      <dgm:prSet presAssocID="{2107F118-E30A-490E-B041-AB1CDD9B4673}" presName="sibTrans" presStyleCnt="0"/>
      <dgm:spPr/>
    </dgm:pt>
    <dgm:pt modelId="{06E9C054-E671-4FB1-AA02-4E49C677BD39}" type="pres">
      <dgm:prSet presAssocID="{EC7DC199-52AE-47A5-BA26-1750C6EF6AEA}" presName="node" presStyleLbl="node1" presStyleIdx="5" presStyleCnt="10" custScaleY="134184">
        <dgm:presLayoutVars>
          <dgm:bulletEnabled val="1"/>
        </dgm:presLayoutVars>
      </dgm:prSet>
      <dgm:spPr/>
    </dgm:pt>
    <dgm:pt modelId="{D8A563F5-6C2F-414F-BEF1-886056CAC8D4}" type="pres">
      <dgm:prSet presAssocID="{FD91DEDE-651B-4162-A9BC-26E5D91BFBBC}" presName="sibTrans" presStyleCnt="0"/>
      <dgm:spPr/>
    </dgm:pt>
    <dgm:pt modelId="{8EC0BC09-13B7-4202-BC53-F139931548CF}" type="pres">
      <dgm:prSet presAssocID="{F72FE7B0-986B-428F-9DC8-4D227874BB08}" presName="node" presStyleLbl="node1" presStyleIdx="6" presStyleCnt="10" custScaleY="127596">
        <dgm:presLayoutVars>
          <dgm:bulletEnabled val="1"/>
        </dgm:presLayoutVars>
      </dgm:prSet>
      <dgm:spPr/>
    </dgm:pt>
    <dgm:pt modelId="{2457C5DF-6B79-41C4-A586-3F8C76561847}" type="pres">
      <dgm:prSet presAssocID="{B26D72B9-6EA9-4DC0-8B1C-C2983B18D151}" presName="sibTrans" presStyleCnt="0"/>
      <dgm:spPr/>
    </dgm:pt>
    <dgm:pt modelId="{DD362732-4FB1-4F88-A1A2-38AB8681FD13}" type="pres">
      <dgm:prSet presAssocID="{20FD5A68-4D40-4786-999E-FA8C9C3AA862}" presName="node" presStyleLbl="node1" presStyleIdx="7" presStyleCnt="10" custScaleY="125950">
        <dgm:presLayoutVars>
          <dgm:bulletEnabled val="1"/>
        </dgm:presLayoutVars>
      </dgm:prSet>
      <dgm:spPr/>
    </dgm:pt>
    <dgm:pt modelId="{32AB2E67-99D0-4256-818D-DF950EBA002A}" type="pres">
      <dgm:prSet presAssocID="{41E2E3B6-433C-43CF-AE5F-395DEEEA12EE}" presName="sibTrans" presStyleCnt="0"/>
      <dgm:spPr/>
    </dgm:pt>
    <dgm:pt modelId="{A7E39C7E-AFC0-4141-B2A3-0A2883DBEB6A}" type="pres">
      <dgm:prSet presAssocID="{9A80DC42-E5D0-42F5-A61C-D115339F5D2D}" presName="node" presStyleLbl="node1" presStyleIdx="8" presStyleCnt="10" custScaleY="125950">
        <dgm:presLayoutVars>
          <dgm:bulletEnabled val="1"/>
        </dgm:presLayoutVars>
      </dgm:prSet>
      <dgm:spPr/>
    </dgm:pt>
    <dgm:pt modelId="{AAD012C2-56A6-475A-B10B-415494A99250}" type="pres">
      <dgm:prSet presAssocID="{16E0007E-D938-490E-B702-A7E360E41EA3}" presName="sibTrans" presStyleCnt="0"/>
      <dgm:spPr/>
    </dgm:pt>
    <dgm:pt modelId="{FD2D9A0E-492F-4182-B012-A4974FBF6A65}" type="pres">
      <dgm:prSet presAssocID="{26DDBF57-79E3-4E93-A432-C6855DC60494}" presName="node" presStyleLbl="node1" presStyleIdx="9" presStyleCnt="10" custScaleY="132537">
        <dgm:presLayoutVars>
          <dgm:bulletEnabled val="1"/>
        </dgm:presLayoutVars>
      </dgm:prSet>
      <dgm:spPr/>
    </dgm:pt>
  </dgm:ptLst>
  <dgm:cxnLst>
    <dgm:cxn modelId="{A1B40604-4C25-48BD-BF9D-583212F1EE74}" type="presOf" srcId="{22EA8E20-0D33-4E29-AA4B-A96177AE0100}" destId="{9B8259FE-DC05-4122-A0C5-7EBA85AFE5D1}" srcOrd="0" destOrd="0" presId="urn:microsoft.com/office/officeart/2005/8/layout/default"/>
    <dgm:cxn modelId="{FFDEBE06-83A3-4CD9-B5EF-E0E78E352679}" type="presOf" srcId="{26DDBF57-79E3-4E93-A432-C6855DC60494}" destId="{FD2D9A0E-492F-4182-B012-A4974FBF6A65}" srcOrd="0" destOrd="0" presId="urn:microsoft.com/office/officeart/2005/8/layout/default"/>
    <dgm:cxn modelId="{FC0E6409-2D0C-4F6E-AFAA-FE3DC3B1309E}" type="presOf" srcId="{CEEAB0BA-A787-4C04-BB20-2E03A00A26B1}" destId="{FB13F0C1-6A9E-4ECA-9ECD-BD8FF1FA28DC}" srcOrd="0" destOrd="0" presId="urn:microsoft.com/office/officeart/2005/8/layout/default"/>
    <dgm:cxn modelId="{400BA914-DFC5-416C-9872-225FC3440D11}" type="presOf" srcId="{EC7DC199-52AE-47A5-BA26-1750C6EF6AEA}" destId="{06E9C054-E671-4FB1-AA02-4E49C677BD39}" srcOrd="0" destOrd="0" presId="urn:microsoft.com/office/officeart/2005/8/layout/default"/>
    <dgm:cxn modelId="{5A813E2C-1504-4C82-9ED1-9E7630B8AF82}" type="presOf" srcId="{34C6EE84-3049-4E6F-BDF2-AA446321C05D}" destId="{D9CA8DEC-35CB-4730-B17B-02A110632F09}" srcOrd="0" destOrd="0" presId="urn:microsoft.com/office/officeart/2005/8/layout/default"/>
    <dgm:cxn modelId="{2CF0D432-343A-4FE9-A4BA-514ED3DB4813}" srcId="{22EA8E20-0D33-4E29-AA4B-A96177AE0100}" destId="{CB46E06D-5B11-4087-958E-BBDC787DEB4C}" srcOrd="4" destOrd="0" parTransId="{86982792-DA2D-4A47-8FF2-9F69F6D30D13}" sibTransId="{2107F118-E30A-490E-B041-AB1CDD9B4673}"/>
    <dgm:cxn modelId="{38E06835-C948-42A2-9B27-39F56DFD5D72}" type="presOf" srcId="{FE370CF0-576A-40B6-B09F-0022B83A401E}" destId="{19065C5C-AFEA-4A78-8BC0-B18EFD613FAC}" srcOrd="0" destOrd="0" presId="urn:microsoft.com/office/officeart/2005/8/layout/default"/>
    <dgm:cxn modelId="{A59B5D3B-E40D-4802-BF32-B3EBE2A1D1BE}" srcId="{22EA8E20-0D33-4E29-AA4B-A96177AE0100}" destId="{EC7DC199-52AE-47A5-BA26-1750C6EF6AEA}" srcOrd="5" destOrd="0" parTransId="{769FC93B-6789-4305-A595-E37EF65AED5A}" sibTransId="{FD91DEDE-651B-4162-A9BC-26E5D91BFBBC}"/>
    <dgm:cxn modelId="{C30E275D-96B4-4E15-B091-D7691C452B63}" srcId="{22EA8E20-0D33-4E29-AA4B-A96177AE0100}" destId="{FE370CF0-576A-40B6-B09F-0022B83A401E}" srcOrd="0" destOrd="0" parTransId="{82A68186-8EDC-45AE-AEB2-A18193A43ECE}" sibTransId="{6ED8EFEA-BFC6-4DDD-AF0B-9BABFF29D32E}"/>
    <dgm:cxn modelId="{794F3A64-5B89-4580-8B75-044386E7B824}" srcId="{22EA8E20-0D33-4E29-AA4B-A96177AE0100}" destId="{34C6EE84-3049-4E6F-BDF2-AA446321C05D}" srcOrd="1" destOrd="0" parTransId="{4D8E2C56-37E3-413D-A669-681C5EE85FE1}" sibTransId="{89293ADF-805A-42AC-B32A-E34B42F08D95}"/>
    <dgm:cxn modelId="{1D628946-A38E-43DB-9384-3B64301C5BBB}" type="presOf" srcId="{4D1A42C2-22A1-44E7-BFF4-31F10B74D1E1}" destId="{48B078DE-5D9A-47AD-BD76-EC224DDA7BBC}" srcOrd="0" destOrd="0" presId="urn:microsoft.com/office/officeart/2005/8/layout/default"/>
    <dgm:cxn modelId="{6B454A4D-F930-4C10-A143-6BAC5B2D742A}" srcId="{22EA8E20-0D33-4E29-AA4B-A96177AE0100}" destId="{9A80DC42-E5D0-42F5-A61C-D115339F5D2D}" srcOrd="8" destOrd="0" parTransId="{7E9CB28A-7908-4B39-9B82-C9FCFCA93DE0}" sibTransId="{16E0007E-D938-490E-B702-A7E360E41EA3}"/>
    <dgm:cxn modelId="{7BDDFB8C-23B0-447D-8590-FC1B603FF88C}" srcId="{22EA8E20-0D33-4E29-AA4B-A96177AE0100}" destId="{20FD5A68-4D40-4786-999E-FA8C9C3AA862}" srcOrd="7" destOrd="0" parTransId="{5046292F-2287-467F-BBEF-B013231CAF2E}" sibTransId="{41E2E3B6-433C-43CF-AE5F-395DEEEA12EE}"/>
    <dgm:cxn modelId="{BB8BDA92-5333-4FBA-AFA2-9F712A796A59}" type="presOf" srcId="{CB46E06D-5B11-4087-958E-BBDC787DEB4C}" destId="{2125D465-D89F-4A18-B150-DB9EA77539B8}" srcOrd="0" destOrd="0" presId="urn:microsoft.com/office/officeart/2005/8/layout/default"/>
    <dgm:cxn modelId="{E018E49E-56DB-41EA-B463-AAAE654F828B}" srcId="{22EA8E20-0D33-4E29-AA4B-A96177AE0100}" destId="{4D1A42C2-22A1-44E7-BFF4-31F10B74D1E1}" srcOrd="2" destOrd="0" parTransId="{336B9A43-3C85-478F-BD2C-A18777D17C2D}" sibTransId="{F977192C-55F2-4D00-9D19-3DA205D85918}"/>
    <dgm:cxn modelId="{EA3C2BBD-FE32-436E-BA66-FB97D9427B94}" srcId="{22EA8E20-0D33-4E29-AA4B-A96177AE0100}" destId="{26DDBF57-79E3-4E93-A432-C6855DC60494}" srcOrd="9" destOrd="0" parTransId="{E4147010-AB60-4F4A-8DE5-8189E97F74C4}" sibTransId="{04B96C0C-089B-43C7-B2AC-D3F2DEB33A0B}"/>
    <dgm:cxn modelId="{111939BF-6B62-429E-8A78-987AFBA2C51A}" type="presOf" srcId="{9A80DC42-E5D0-42F5-A61C-D115339F5D2D}" destId="{A7E39C7E-AFC0-4141-B2A3-0A2883DBEB6A}" srcOrd="0" destOrd="0" presId="urn:microsoft.com/office/officeart/2005/8/layout/default"/>
    <dgm:cxn modelId="{C31FF4C8-E6E4-4496-AB98-E486FD0F6B4D}" type="presOf" srcId="{20FD5A68-4D40-4786-999E-FA8C9C3AA862}" destId="{DD362732-4FB1-4F88-A1A2-38AB8681FD13}" srcOrd="0" destOrd="0" presId="urn:microsoft.com/office/officeart/2005/8/layout/default"/>
    <dgm:cxn modelId="{BFD6F3C9-6FB7-4DB1-828B-21BE47780A5F}" srcId="{22EA8E20-0D33-4E29-AA4B-A96177AE0100}" destId="{F72FE7B0-986B-428F-9DC8-4D227874BB08}" srcOrd="6" destOrd="0" parTransId="{5CAB3946-8D17-42FF-A05F-AA79C9F1F295}" sibTransId="{B26D72B9-6EA9-4DC0-8B1C-C2983B18D151}"/>
    <dgm:cxn modelId="{8B62B0D5-4845-4EFD-9A47-6125931A8E28}" type="presOf" srcId="{F72FE7B0-986B-428F-9DC8-4D227874BB08}" destId="{8EC0BC09-13B7-4202-BC53-F139931548CF}" srcOrd="0" destOrd="0" presId="urn:microsoft.com/office/officeart/2005/8/layout/default"/>
    <dgm:cxn modelId="{ECC83ADD-1C2A-4EEA-9809-23F6ADD68392}" srcId="{22EA8E20-0D33-4E29-AA4B-A96177AE0100}" destId="{CEEAB0BA-A787-4C04-BB20-2E03A00A26B1}" srcOrd="3" destOrd="0" parTransId="{D6337DA4-4037-4DB7-8EA4-242095A77846}" sibTransId="{457ED75A-E59C-4FFD-9CBB-696453B10751}"/>
    <dgm:cxn modelId="{1785802E-61FF-4E02-9EDE-E6D447670A26}" type="presParOf" srcId="{9B8259FE-DC05-4122-A0C5-7EBA85AFE5D1}" destId="{19065C5C-AFEA-4A78-8BC0-B18EFD613FAC}" srcOrd="0" destOrd="0" presId="urn:microsoft.com/office/officeart/2005/8/layout/default"/>
    <dgm:cxn modelId="{A9E37D54-8D3A-48B8-BA5A-1CDEB8262E6B}" type="presParOf" srcId="{9B8259FE-DC05-4122-A0C5-7EBA85AFE5D1}" destId="{8F5144A2-0AE9-42FD-AC3F-310EF16DAA17}" srcOrd="1" destOrd="0" presId="urn:microsoft.com/office/officeart/2005/8/layout/default"/>
    <dgm:cxn modelId="{CBF49A1B-E342-4F9C-ACD1-0E54B8FBA372}" type="presParOf" srcId="{9B8259FE-DC05-4122-A0C5-7EBA85AFE5D1}" destId="{D9CA8DEC-35CB-4730-B17B-02A110632F09}" srcOrd="2" destOrd="0" presId="urn:microsoft.com/office/officeart/2005/8/layout/default"/>
    <dgm:cxn modelId="{8B605FF2-D987-46C2-80AB-46C82C210BF9}" type="presParOf" srcId="{9B8259FE-DC05-4122-A0C5-7EBA85AFE5D1}" destId="{86ABFDB5-5986-4102-A032-595503552C3B}" srcOrd="3" destOrd="0" presId="urn:microsoft.com/office/officeart/2005/8/layout/default"/>
    <dgm:cxn modelId="{A533384D-088D-4B91-BA11-73EC9BA44145}" type="presParOf" srcId="{9B8259FE-DC05-4122-A0C5-7EBA85AFE5D1}" destId="{48B078DE-5D9A-47AD-BD76-EC224DDA7BBC}" srcOrd="4" destOrd="0" presId="urn:microsoft.com/office/officeart/2005/8/layout/default"/>
    <dgm:cxn modelId="{D8C67248-B1E2-4DC6-B738-206909D47CF2}" type="presParOf" srcId="{9B8259FE-DC05-4122-A0C5-7EBA85AFE5D1}" destId="{F833C7E2-3ACF-4275-9258-F68883A4D357}" srcOrd="5" destOrd="0" presId="urn:microsoft.com/office/officeart/2005/8/layout/default"/>
    <dgm:cxn modelId="{4FBFCA7E-D582-48CF-874C-C89D6A105384}" type="presParOf" srcId="{9B8259FE-DC05-4122-A0C5-7EBA85AFE5D1}" destId="{FB13F0C1-6A9E-4ECA-9ECD-BD8FF1FA28DC}" srcOrd="6" destOrd="0" presId="urn:microsoft.com/office/officeart/2005/8/layout/default"/>
    <dgm:cxn modelId="{60A4A3A5-EBCE-474F-BF1B-057CEAF88C3B}" type="presParOf" srcId="{9B8259FE-DC05-4122-A0C5-7EBA85AFE5D1}" destId="{C5E57CFC-0D64-4A0B-B0A8-0B6B2BCAD677}" srcOrd="7" destOrd="0" presId="urn:microsoft.com/office/officeart/2005/8/layout/default"/>
    <dgm:cxn modelId="{57AE5F98-BCAB-465E-802A-4747BA057291}" type="presParOf" srcId="{9B8259FE-DC05-4122-A0C5-7EBA85AFE5D1}" destId="{2125D465-D89F-4A18-B150-DB9EA77539B8}" srcOrd="8" destOrd="0" presId="urn:microsoft.com/office/officeart/2005/8/layout/default"/>
    <dgm:cxn modelId="{7EC73683-C758-4718-9B59-6A45014D0872}" type="presParOf" srcId="{9B8259FE-DC05-4122-A0C5-7EBA85AFE5D1}" destId="{9FB0F894-1C55-469E-ABCA-24FB0AA5299E}" srcOrd="9" destOrd="0" presId="urn:microsoft.com/office/officeart/2005/8/layout/default"/>
    <dgm:cxn modelId="{1640FD70-46D6-45CB-8EBD-6F527F2D6CBF}" type="presParOf" srcId="{9B8259FE-DC05-4122-A0C5-7EBA85AFE5D1}" destId="{06E9C054-E671-4FB1-AA02-4E49C677BD39}" srcOrd="10" destOrd="0" presId="urn:microsoft.com/office/officeart/2005/8/layout/default"/>
    <dgm:cxn modelId="{B2FF7691-6289-47F6-B3DC-9340DE96EB7C}" type="presParOf" srcId="{9B8259FE-DC05-4122-A0C5-7EBA85AFE5D1}" destId="{D8A563F5-6C2F-414F-BEF1-886056CAC8D4}" srcOrd="11" destOrd="0" presId="urn:microsoft.com/office/officeart/2005/8/layout/default"/>
    <dgm:cxn modelId="{57C877E1-297E-45FC-BE2E-95C6C33204FC}" type="presParOf" srcId="{9B8259FE-DC05-4122-A0C5-7EBA85AFE5D1}" destId="{8EC0BC09-13B7-4202-BC53-F139931548CF}" srcOrd="12" destOrd="0" presId="urn:microsoft.com/office/officeart/2005/8/layout/default"/>
    <dgm:cxn modelId="{EB51D5DC-0540-481C-AD20-E1D93E7F0134}" type="presParOf" srcId="{9B8259FE-DC05-4122-A0C5-7EBA85AFE5D1}" destId="{2457C5DF-6B79-41C4-A586-3F8C76561847}" srcOrd="13" destOrd="0" presId="urn:microsoft.com/office/officeart/2005/8/layout/default"/>
    <dgm:cxn modelId="{E51FA4DA-3659-42AF-A634-0E7C1E570538}" type="presParOf" srcId="{9B8259FE-DC05-4122-A0C5-7EBA85AFE5D1}" destId="{DD362732-4FB1-4F88-A1A2-38AB8681FD13}" srcOrd="14" destOrd="0" presId="urn:microsoft.com/office/officeart/2005/8/layout/default"/>
    <dgm:cxn modelId="{5D4CCA63-BD44-4C27-821F-AC954B67701E}" type="presParOf" srcId="{9B8259FE-DC05-4122-A0C5-7EBA85AFE5D1}" destId="{32AB2E67-99D0-4256-818D-DF950EBA002A}" srcOrd="15" destOrd="0" presId="urn:microsoft.com/office/officeart/2005/8/layout/default"/>
    <dgm:cxn modelId="{3C9265A9-CCAE-4AA1-BC7D-A4AA86A6625A}" type="presParOf" srcId="{9B8259FE-DC05-4122-A0C5-7EBA85AFE5D1}" destId="{A7E39C7E-AFC0-4141-B2A3-0A2883DBEB6A}" srcOrd="16" destOrd="0" presId="urn:microsoft.com/office/officeart/2005/8/layout/default"/>
    <dgm:cxn modelId="{A77BCBE7-6BD0-43C4-A46F-9C48977CBB84}" type="presParOf" srcId="{9B8259FE-DC05-4122-A0C5-7EBA85AFE5D1}" destId="{AAD012C2-56A6-475A-B10B-415494A99250}" srcOrd="17" destOrd="0" presId="urn:microsoft.com/office/officeart/2005/8/layout/default"/>
    <dgm:cxn modelId="{40A97483-DB9F-486B-BB75-7A384136E7FA}" type="presParOf" srcId="{9B8259FE-DC05-4122-A0C5-7EBA85AFE5D1}" destId="{FD2D9A0E-492F-4182-B012-A4974FBF6A65}" srcOrd="18" destOrd="0" presId="urn:microsoft.com/office/officeart/2005/8/layout/defaul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F67E069-C77E-4ED3-86D7-4E7518E8F3CD}" type="doc">
      <dgm:prSet loTypeId="urn:microsoft.com/office/officeart/2005/8/layout/vList2" loCatId="list" qsTypeId="urn:microsoft.com/office/officeart/2005/8/quickstyle/simple2" qsCatId="simple" csTypeId="urn:microsoft.com/office/officeart/2005/8/colors/accent1_1" csCatId="accent1" phldr="1"/>
      <dgm:spPr/>
      <dgm:t>
        <a:bodyPr/>
        <a:lstStyle/>
        <a:p>
          <a:endParaRPr lang="en-US"/>
        </a:p>
      </dgm:t>
    </dgm:pt>
    <dgm:pt modelId="{8FC2283C-FBD5-48EB-BB92-F4920F1FB9D7}">
      <dgm:prSet/>
      <dgm:spPr/>
      <dgm:t>
        <a:bodyPr/>
        <a:lstStyle/>
        <a:p>
          <a:r>
            <a:rPr lang="en-US" b="0" dirty="0"/>
            <a:t>Working as a team- parents, social workers, placements, and professionals around the child</a:t>
          </a:r>
        </a:p>
      </dgm:t>
    </dgm:pt>
    <dgm:pt modelId="{3A80D185-B82A-4448-957F-4A71737C50D4}" type="parTrans" cxnId="{ADB2DF99-CBE8-47B3-808E-F33BE091143C}">
      <dgm:prSet/>
      <dgm:spPr/>
      <dgm:t>
        <a:bodyPr/>
        <a:lstStyle/>
        <a:p>
          <a:endParaRPr lang="en-US" b="0"/>
        </a:p>
      </dgm:t>
    </dgm:pt>
    <dgm:pt modelId="{1EE0FB8A-C6FB-4EFA-85E1-C7319A76B7A9}" type="sibTrans" cxnId="{ADB2DF99-CBE8-47B3-808E-F33BE091143C}">
      <dgm:prSet/>
      <dgm:spPr/>
      <dgm:t>
        <a:bodyPr/>
        <a:lstStyle/>
        <a:p>
          <a:endParaRPr lang="en-US" b="0"/>
        </a:p>
      </dgm:t>
    </dgm:pt>
    <dgm:pt modelId="{19D18F72-860D-49A8-B901-7C3DA8C4C3F9}">
      <dgm:prSet/>
      <dgm:spPr/>
      <dgm:t>
        <a:bodyPr/>
        <a:lstStyle/>
        <a:p>
          <a:r>
            <a:rPr lang="en-US" b="0" dirty="0"/>
            <a:t>“If relationships had been allowed to continue… would have changed care plans for the children. Children would want that, and it takes the pressure off them”(Social Worker)</a:t>
          </a:r>
        </a:p>
      </dgm:t>
    </dgm:pt>
    <dgm:pt modelId="{A54A971F-C4D5-450D-8006-7D75ABFE99F5}" type="parTrans" cxnId="{CB7D4720-5DC8-4AB7-8E55-04E040B3D1AC}">
      <dgm:prSet/>
      <dgm:spPr/>
      <dgm:t>
        <a:bodyPr/>
        <a:lstStyle/>
        <a:p>
          <a:endParaRPr lang="en-US" b="0"/>
        </a:p>
      </dgm:t>
    </dgm:pt>
    <dgm:pt modelId="{37F8538F-C8BB-401D-8D39-B743A48ED254}" type="sibTrans" cxnId="{CB7D4720-5DC8-4AB7-8E55-04E040B3D1AC}">
      <dgm:prSet/>
      <dgm:spPr/>
      <dgm:t>
        <a:bodyPr/>
        <a:lstStyle/>
        <a:p>
          <a:endParaRPr lang="en-US" b="0"/>
        </a:p>
      </dgm:t>
    </dgm:pt>
    <dgm:pt modelId="{18B6C901-DC0B-4CD4-BF58-E02B725B5231}">
      <dgm:prSet/>
      <dgm:spPr/>
      <dgm:t>
        <a:bodyPr/>
        <a:lstStyle/>
        <a:p>
          <a:r>
            <a:rPr lang="en-US" b="0" i="0" dirty="0"/>
            <a:t>Would provide a </a:t>
          </a:r>
          <a:r>
            <a:rPr lang="en-US" b="0" i="1" dirty="0"/>
            <a:t>“support network for the child</a:t>
          </a:r>
          <a:r>
            <a:rPr lang="en-US" b="0" dirty="0"/>
            <a:t>”(Social Worker)</a:t>
          </a:r>
        </a:p>
      </dgm:t>
    </dgm:pt>
    <dgm:pt modelId="{D4A20BFC-DA0E-46B5-A308-4C96536C94D2}" type="parTrans" cxnId="{DD7D4EEF-E25A-4158-BCB4-E62F07406928}">
      <dgm:prSet/>
      <dgm:spPr/>
      <dgm:t>
        <a:bodyPr/>
        <a:lstStyle/>
        <a:p>
          <a:endParaRPr lang="en-US" b="0"/>
        </a:p>
      </dgm:t>
    </dgm:pt>
    <dgm:pt modelId="{497948B8-A4F0-45A9-B87A-69CCF7D728E2}" type="sibTrans" cxnId="{DD7D4EEF-E25A-4158-BCB4-E62F07406928}">
      <dgm:prSet/>
      <dgm:spPr/>
      <dgm:t>
        <a:bodyPr/>
        <a:lstStyle/>
        <a:p>
          <a:endParaRPr lang="en-US" b="0"/>
        </a:p>
      </dgm:t>
    </dgm:pt>
    <dgm:pt modelId="{85B20478-89CF-41A1-9B70-4CB5F3237EAF}">
      <dgm:prSet/>
      <dgm:spPr/>
      <dgm:t>
        <a:bodyPr/>
        <a:lstStyle/>
        <a:p>
          <a:r>
            <a:rPr lang="en-US" b="0" i="1" dirty="0"/>
            <a:t>“Children gravitate home when they turn 18 years, therefore it's important to make it much safer”(Team Manager)</a:t>
          </a:r>
          <a:endParaRPr lang="en-US" b="0" dirty="0"/>
        </a:p>
      </dgm:t>
    </dgm:pt>
    <dgm:pt modelId="{361707C7-41B6-4586-9801-E4D0E36F07D3}" type="parTrans" cxnId="{71FC8D63-74E8-41E5-BB01-96978F4B90F4}">
      <dgm:prSet/>
      <dgm:spPr/>
      <dgm:t>
        <a:bodyPr/>
        <a:lstStyle/>
        <a:p>
          <a:endParaRPr lang="en-US" b="0"/>
        </a:p>
      </dgm:t>
    </dgm:pt>
    <dgm:pt modelId="{7BC7C213-7516-4E8E-BF06-216A86F7B86E}" type="sibTrans" cxnId="{71FC8D63-74E8-41E5-BB01-96978F4B90F4}">
      <dgm:prSet/>
      <dgm:spPr/>
      <dgm:t>
        <a:bodyPr/>
        <a:lstStyle/>
        <a:p>
          <a:endParaRPr lang="en-US" b="0"/>
        </a:p>
      </dgm:t>
    </dgm:pt>
    <dgm:pt modelId="{173EB81E-D366-462B-81B2-14E9DBCA67DE}">
      <dgm:prSet/>
      <dgm:spPr/>
      <dgm:t>
        <a:bodyPr/>
        <a:lstStyle/>
        <a:p>
          <a:r>
            <a:rPr lang="en-GB" b="0" dirty="0"/>
            <a:t>Support children’s identity and sense of belonging</a:t>
          </a:r>
          <a:endParaRPr lang="en-US" b="0" dirty="0"/>
        </a:p>
      </dgm:t>
    </dgm:pt>
    <dgm:pt modelId="{7DCF2AB7-3778-44E1-BF73-D3E2BB1DDEE8}" type="parTrans" cxnId="{9CEAB385-C0DB-448B-B514-86E559777134}">
      <dgm:prSet/>
      <dgm:spPr/>
      <dgm:t>
        <a:bodyPr/>
        <a:lstStyle/>
        <a:p>
          <a:endParaRPr lang="en-US" b="0"/>
        </a:p>
      </dgm:t>
    </dgm:pt>
    <dgm:pt modelId="{A9D44BA6-2070-4F88-99C1-BAB9CB997F4F}" type="sibTrans" cxnId="{9CEAB385-C0DB-448B-B514-86E559777134}">
      <dgm:prSet/>
      <dgm:spPr/>
      <dgm:t>
        <a:bodyPr/>
        <a:lstStyle/>
        <a:p>
          <a:endParaRPr lang="en-US" b="0"/>
        </a:p>
      </dgm:t>
    </dgm:pt>
    <dgm:pt modelId="{36B9F30A-5022-4955-B22B-6F6C9E320EA8}">
      <dgm:prSet/>
      <dgm:spPr/>
      <dgm:t>
        <a:bodyPr/>
        <a:lstStyle/>
        <a:p>
          <a:r>
            <a:rPr lang="en-GB" b="0" dirty="0"/>
            <a:t>Improve trust and confidence with children and parents</a:t>
          </a:r>
          <a:endParaRPr lang="en-US" b="0" dirty="0"/>
        </a:p>
      </dgm:t>
    </dgm:pt>
    <dgm:pt modelId="{F0637568-D80C-4FEA-966A-E6ED5E22C4E4}" type="parTrans" cxnId="{70E2C5C9-DF35-43BB-867F-5B3140E52379}">
      <dgm:prSet/>
      <dgm:spPr/>
      <dgm:t>
        <a:bodyPr/>
        <a:lstStyle/>
        <a:p>
          <a:endParaRPr lang="en-US" b="0"/>
        </a:p>
      </dgm:t>
    </dgm:pt>
    <dgm:pt modelId="{C4A10A87-556B-48AD-9FB0-EFF47C78F310}" type="sibTrans" cxnId="{70E2C5C9-DF35-43BB-867F-5B3140E52379}">
      <dgm:prSet/>
      <dgm:spPr/>
      <dgm:t>
        <a:bodyPr/>
        <a:lstStyle/>
        <a:p>
          <a:endParaRPr lang="en-US" b="0"/>
        </a:p>
      </dgm:t>
    </dgm:pt>
    <dgm:pt modelId="{04B16389-4702-4B41-A5B3-A2B2F4AE1D16}">
      <dgm:prSet/>
      <dgm:spPr/>
      <dgm:t>
        <a:bodyPr/>
        <a:lstStyle/>
        <a:p>
          <a:r>
            <a:rPr lang="en-GB" b="0" dirty="0"/>
            <a:t>“Improve parental involvement in the lives of children when they are in care and to work with families over a longer period to support children returning home”(Social Worker)</a:t>
          </a:r>
          <a:endParaRPr lang="en-US" b="0" dirty="0"/>
        </a:p>
      </dgm:t>
    </dgm:pt>
    <dgm:pt modelId="{16003701-FBB6-4EB4-9AEF-A47971FC5E32}" type="parTrans" cxnId="{F2E581A1-895E-47BD-85D9-2DF4C4C9BC70}">
      <dgm:prSet/>
      <dgm:spPr/>
      <dgm:t>
        <a:bodyPr/>
        <a:lstStyle/>
        <a:p>
          <a:endParaRPr lang="en-US" b="0"/>
        </a:p>
      </dgm:t>
    </dgm:pt>
    <dgm:pt modelId="{2327BD31-D42C-44F8-9AD3-F72E55E758F6}" type="sibTrans" cxnId="{F2E581A1-895E-47BD-85D9-2DF4C4C9BC70}">
      <dgm:prSet/>
      <dgm:spPr/>
      <dgm:t>
        <a:bodyPr/>
        <a:lstStyle/>
        <a:p>
          <a:endParaRPr lang="en-US" b="0"/>
        </a:p>
      </dgm:t>
    </dgm:pt>
    <dgm:pt modelId="{C5F77937-8766-4CB9-9661-E5567A96C637}">
      <dgm:prSet/>
      <dgm:spPr/>
      <dgm:t>
        <a:bodyPr/>
        <a:lstStyle/>
        <a:p>
          <a:r>
            <a:rPr lang="en-US" b="0" dirty="0"/>
            <a:t>Children return home from care and reduce re-entry into care</a:t>
          </a:r>
        </a:p>
      </dgm:t>
    </dgm:pt>
    <dgm:pt modelId="{567EBF76-5415-4472-9C87-40F6004C84DE}" type="parTrans" cxnId="{3B7CD77E-9DB2-4A0F-B96B-EBFEAE1976FF}">
      <dgm:prSet/>
      <dgm:spPr/>
      <dgm:t>
        <a:bodyPr/>
        <a:lstStyle/>
        <a:p>
          <a:endParaRPr lang="en-US" b="0"/>
        </a:p>
      </dgm:t>
    </dgm:pt>
    <dgm:pt modelId="{75589CE3-EBE3-4362-902A-2A9B56676D16}" type="sibTrans" cxnId="{3B7CD77E-9DB2-4A0F-B96B-EBFEAE1976FF}">
      <dgm:prSet/>
      <dgm:spPr/>
      <dgm:t>
        <a:bodyPr/>
        <a:lstStyle/>
        <a:p>
          <a:endParaRPr lang="en-US" b="0"/>
        </a:p>
      </dgm:t>
    </dgm:pt>
    <dgm:pt modelId="{6DF45190-A3A1-4018-A91C-1E55366C3517}">
      <dgm:prSet/>
      <dgm:spPr/>
      <dgm:t>
        <a:bodyPr/>
        <a:lstStyle/>
        <a:p>
          <a:r>
            <a:rPr lang="en-GB" b="0" dirty="0"/>
            <a:t>Parents would be more receptive to support</a:t>
          </a:r>
        </a:p>
      </dgm:t>
    </dgm:pt>
    <dgm:pt modelId="{625E0985-8D2F-417D-9D10-00000998F342}" type="parTrans" cxnId="{A111D422-2193-41BC-9C2B-66E9EDEF6128}">
      <dgm:prSet/>
      <dgm:spPr/>
      <dgm:t>
        <a:bodyPr/>
        <a:lstStyle/>
        <a:p>
          <a:endParaRPr lang="en-GB" b="0"/>
        </a:p>
      </dgm:t>
    </dgm:pt>
    <dgm:pt modelId="{42557F2D-28FA-4559-8604-6E0B035C5E88}" type="sibTrans" cxnId="{A111D422-2193-41BC-9C2B-66E9EDEF6128}">
      <dgm:prSet/>
      <dgm:spPr/>
      <dgm:t>
        <a:bodyPr/>
        <a:lstStyle/>
        <a:p>
          <a:endParaRPr lang="en-GB" b="0"/>
        </a:p>
      </dgm:t>
    </dgm:pt>
    <dgm:pt modelId="{59DCF8BF-3A0A-4CD9-B420-C6AC479A2A30}" type="pres">
      <dgm:prSet presAssocID="{4F67E069-C77E-4ED3-86D7-4E7518E8F3CD}" presName="linear" presStyleCnt="0">
        <dgm:presLayoutVars>
          <dgm:animLvl val="lvl"/>
          <dgm:resizeHandles val="exact"/>
        </dgm:presLayoutVars>
      </dgm:prSet>
      <dgm:spPr/>
    </dgm:pt>
    <dgm:pt modelId="{5DC7BF9C-7E37-4E0D-8057-58E5F4DBEE7F}" type="pres">
      <dgm:prSet presAssocID="{6DF45190-A3A1-4018-A91C-1E55366C3517}" presName="parentText" presStyleLbl="node1" presStyleIdx="0" presStyleCnt="9" custScaleY="83149">
        <dgm:presLayoutVars>
          <dgm:chMax val="0"/>
          <dgm:bulletEnabled val="1"/>
        </dgm:presLayoutVars>
      </dgm:prSet>
      <dgm:spPr/>
    </dgm:pt>
    <dgm:pt modelId="{8CEB9734-873E-481C-9066-73E7FFC005E9}" type="pres">
      <dgm:prSet presAssocID="{42557F2D-28FA-4559-8604-6E0B035C5E88}" presName="spacer" presStyleCnt="0"/>
      <dgm:spPr/>
    </dgm:pt>
    <dgm:pt modelId="{690DD92E-27D3-4345-9F2D-39C7E3CD29D6}" type="pres">
      <dgm:prSet presAssocID="{8FC2283C-FBD5-48EB-BB92-F4920F1FB9D7}" presName="parentText" presStyleLbl="node1" presStyleIdx="1" presStyleCnt="9">
        <dgm:presLayoutVars>
          <dgm:chMax val="0"/>
          <dgm:bulletEnabled val="1"/>
        </dgm:presLayoutVars>
      </dgm:prSet>
      <dgm:spPr/>
    </dgm:pt>
    <dgm:pt modelId="{FEE10AB5-2CE0-4DC1-9327-0789EE31BCB5}" type="pres">
      <dgm:prSet presAssocID="{1EE0FB8A-C6FB-4EFA-85E1-C7319A76B7A9}" presName="spacer" presStyleCnt="0"/>
      <dgm:spPr/>
    </dgm:pt>
    <dgm:pt modelId="{19B669E3-788E-4DAE-9433-F9E34C7A213A}" type="pres">
      <dgm:prSet presAssocID="{19D18F72-860D-49A8-B901-7C3DA8C4C3F9}" presName="parentText" presStyleLbl="node1" presStyleIdx="2" presStyleCnt="9">
        <dgm:presLayoutVars>
          <dgm:chMax val="0"/>
          <dgm:bulletEnabled val="1"/>
        </dgm:presLayoutVars>
      </dgm:prSet>
      <dgm:spPr/>
    </dgm:pt>
    <dgm:pt modelId="{17C73200-5793-44AF-A292-4F8AF5C4E144}" type="pres">
      <dgm:prSet presAssocID="{37F8538F-C8BB-401D-8D39-B743A48ED254}" presName="spacer" presStyleCnt="0"/>
      <dgm:spPr/>
    </dgm:pt>
    <dgm:pt modelId="{1F75AF7E-A74F-45CC-8AF9-EFAC1C90388F}" type="pres">
      <dgm:prSet presAssocID="{18B6C901-DC0B-4CD4-BF58-E02B725B5231}" presName="parentText" presStyleLbl="node1" presStyleIdx="3" presStyleCnt="9">
        <dgm:presLayoutVars>
          <dgm:chMax val="0"/>
          <dgm:bulletEnabled val="1"/>
        </dgm:presLayoutVars>
      </dgm:prSet>
      <dgm:spPr/>
    </dgm:pt>
    <dgm:pt modelId="{FC1E714B-36E6-4288-956E-D8A9852590E9}" type="pres">
      <dgm:prSet presAssocID="{497948B8-A4F0-45A9-B87A-69CCF7D728E2}" presName="spacer" presStyleCnt="0"/>
      <dgm:spPr/>
    </dgm:pt>
    <dgm:pt modelId="{1A179840-1499-4427-B513-8F71AF0A7F8E}" type="pres">
      <dgm:prSet presAssocID="{85B20478-89CF-41A1-9B70-4CB5F3237EAF}" presName="parentText" presStyleLbl="node1" presStyleIdx="4" presStyleCnt="9">
        <dgm:presLayoutVars>
          <dgm:chMax val="0"/>
          <dgm:bulletEnabled val="1"/>
        </dgm:presLayoutVars>
      </dgm:prSet>
      <dgm:spPr/>
    </dgm:pt>
    <dgm:pt modelId="{0A8ACBB1-94BE-4C87-9D0C-C788A7040F41}" type="pres">
      <dgm:prSet presAssocID="{7BC7C213-7516-4E8E-BF06-216A86F7B86E}" presName="spacer" presStyleCnt="0"/>
      <dgm:spPr/>
    </dgm:pt>
    <dgm:pt modelId="{E1F38FB9-FBDF-45C5-99DE-698DA1634052}" type="pres">
      <dgm:prSet presAssocID="{173EB81E-D366-462B-81B2-14E9DBCA67DE}" presName="parentText" presStyleLbl="node1" presStyleIdx="5" presStyleCnt="9">
        <dgm:presLayoutVars>
          <dgm:chMax val="0"/>
          <dgm:bulletEnabled val="1"/>
        </dgm:presLayoutVars>
      </dgm:prSet>
      <dgm:spPr/>
    </dgm:pt>
    <dgm:pt modelId="{0F0273C0-9DDE-4447-95E3-7B6FFAD65080}" type="pres">
      <dgm:prSet presAssocID="{A9D44BA6-2070-4F88-99C1-BAB9CB997F4F}" presName="spacer" presStyleCnt="0"/>
      <dgm:spPr/>
    </dgm:pt>
    <dgm:pt modelId="{51F0B81B-FA91-4A0A-B097-DA616A697D8C}" type="pres">
      <dgm:prSet presAssocID="{36B9F30A-5022-4955-B22B-6F6C9E320EA8}" presName="parentText" presStyleLbl="node1" presStyleIdx="6" presStyleCnt="9">
        <dgm:presLayoutVars>
          <dgm:chMax val="0"/>
          <dgm:bulletEnabled val="1"/>
        </dgm:presLayoutVars>
      </dgm:prSet>
      <dgm:spPr/>
    </dgm:pt>
    <dgm:pt modelId="{D2E4AC48-B89B-44E8-963A-ADE891D09DFE}" type="pres">
      <dgm:prSet presAssocID="{C4A10A87-556B-48AD-9FB0-EFF47C78F310}" presName="spacer" presStyleCnt="0"/>
      <dgm:spPr/>
    </dgm:pt>
    <dgm:pt modelId="{A41CD014-FB72-47B1-B917-D911F8B3CF5C}" type="pres">
      <dgm:prSet presAssocID="{04B16389-4702-4B41-A5B3-A2B2F4AE1D16}" presName="parentText" presStyleLbl="node1" presStyleIdx="7" presStyleCnt="9">
        <dgm:presLayoutVars>
          <dgm:chMax val="0"/>
          <dgm:bulletEnabled val="1"/>
        </dgm:presLayoutVars>
      </dgm:prSet>
      <dgm:spPr/>
    </dgm:pt>
    <dgm:pt modelId="{5E79E676-A408-4B41-8A39-D702F24A9391}" type="pres">
      <dgm:prSet presAssocID="{2327BD31-D42C-44F8-9AD3-F72E55E758F6}" presName="spacer" presStyleCnt="0"/>
      <dgm:spPr/>
    </dgm:pt>
    <dgm:pt modelId="{5288109F-7640-4C91-9ED3-7F4D4DF2314A}" type="pres">
      <dgm:prSet presAssocID="{C5F77937-8766-4CB9-9661-E5567A96C637}" presName="parentText" presStyleLbl="node1" presStyleIdx="8" presStyleCnt="9">
        <dgm:presLayoutVars>
          <dgm:chMax val="0"/>
          <dgm:bulletEnabled val="1"/>
        </dgm:presLayoutVars>
      </dgm:prSet>
      <dgm:spPr/>
    </dgm:pt>
  </dgm:ptLst>
  <dgm:cxnLst>
    <dgm:cxn modelId="{06D46A03-983B-4B3B-9575-03E3A305465D}" type="presOf" srcId="{36B9F30A-5022-4955-B22B-6F6C9E320EA8}" destId="{51F0B81B-FA91-4A0A-B097-DA616A697D8C}" srcOrd="0" destOrd="0" presId="urn:microsoft.com/office/officeart/2005/8/layout/vList2"/>
    <dgm:cxn modelId="{3F6E4415-F3AE-4FF2-AB01-87E66A10A593}" type="presOf" srcId="{6DF45190-A3A1-4018-A91C-1E55366C3517}" destId="{5DC7BF9C-7E37-4E0D-8057-58E5F4DBEE7F}" srcOrd="0" destOrd="0" presId="urn:microsoft.com/office/officeart/2005/8/layout/vList2"/>
    <dgm:cxn modelId="{CB7D4720-5DC8-4AB7-8E55-04E040B3D1AC}" srcId="{4F67E069-C77E-4ED3-86D7-4E7518E8F3CD}" destId="{19D18F72-860D-49A8-B901-7C3DA8C4C3F9}" srcOrd="2" destOrd="0" parTransId="{A54A971F-C4D5-450D-8006-7D75ABFE99F5}" sibTransId="{37F8538F-C8BB-401D-8D39-B743A48ED254}"/>
    <dgm:cxn modelId="{A111D422-2193-41BC-9C2B-66E9EDEF6128}" srcId="{4F67E069-C77E-4ED3-86D7-4E7518E8F3CD}" destId="{6DF45190-A3A1-4018-A91C-1E55366C3517}" srcOrd="0" destOrd="0" parTransId="{625E0985-8D2F-417D-9D10-00000998F342}" sibTransId="{42557F2D-28FA-4559-8604-6E0B035C5E88}"/>
    <dgm:cxn modelId="{71FC8D63-74E8-41E5-BB01-96978F4B90F4}" srcId="{4F67E069-C77E-4ED3-86D7-4E7518E8F3CD}" destId="{85B20478-89CF-41A1-9B70-4CB5F3237EAF}" srcOrd="4" destOrd="0" parTransId="{361707C7-41B6-4586-9801-E4D0E36F07D3}" sibTransId="{7BC7C213-7516-4E8E-BF06-216A86F7B86E}"/>
    <dgm:cxn modelId="{7FFC414E-BC63-47BF-B47D-0ECD2B629E18}" type="presOf" srcId="{4F67E069-C77E-4ED3-86D7-4E7518E8F3CD}" destId="{59DCF8BF-3A0A-4CD9-B420-C6AC479A2A30}" srcOrd="0" destOrd="0" presId="urn:microsoft.com/office/officeart/2005/8/layout/vList2"/>
    <dgm:cxn modelId="{0C48F353-E5B7-479C-B406-201F0B431A66}" type="presOf" srcId="{173EB81E-D366-462B-81B2-14E9DBCA67DE}" destId="{E1F38FB9-FBDF-45C5-99DE-698DA1634052}" srcOrd="0" destOrd="0" presId="urn:microsoft.com/office/officeart/2005/8/layout/vList2"/>
    <dgm:cxn modelId="{BE46D05A-8D4A-4B6F-ADE8-8180E61A4261}" type="presOf" srcId="{18B6C901-DC0B-4CD4-BF58-E02B725B5231}" destId="{1F75AF7E-A74F-45CC-8AF9-EFAC1C90388F}" srcOrd="0" destOrd="0" presId="urn:microsoft.com/office/officeart/2005/8/layout/vList2"/>
    <dgm:cxn modelId="{3B7CD77E-9DB2-4A0F-B96B-EBFEAE1976FF}" srcId="{4F67E069-C77E-4ED3-86D7-4E7518E8F3CD}" destId="{C5F77937-8766-4CB9-9661-E5567A96C637}" srcOrd="8" destOrd="0" parTransId="{567EBF76-5415-4472-9C87-40F6004C84DE}" sibTransId="{75589CE3-EBE3-4362-902A-2A9B56676D16}"/>
    <dgm:cxn modelId="{9CEAB385-C0DB-448B-B514-86E559777134}" srcId="{4F67E069-C77E-4ED3-86D7-4E7518E8F3CD}" destId="{173EB81E-D366-462B-81B2-14E9DBCA67DE}" srcOrd="5" destOrd="0" parTransId="{7DCF2AB7-3778-44E1-BF73-D3E2BB1DDEE8}" sibTransId="{A9D44BA6-2070-4F88-99C1-BAB9CB997F4F}"/>
    <dgm:cxn modelId="{E136AA87-F3B5-40F6-8C7E-CB3074DB78A7}" type="presOf" srcId="{C5F77937-8766-4CB9-9661-E5567A96C637}" destId="{5288109F-7640-4C91-9ED3-7F4D4DF2314A}" srcOrd="0" destOrd="0" presId="urn:microsoft.com/office/officeart/2005/8/layout/vList2"/>
    <dgm:cxn modelId="{DE98118E-CC67-436D-8B17-C3D7C7AC844C}" type="presOf" srcId="{04B16389-4702-4B41-A5B3-A2B2F4AE1D16}" destId="{A41CD014-FB72-47B1-B917-D911F8B3CF5C}" srcOrd="0" destOrd="0" presId="urn:microsoft.com/office/officeart/2005/8/layout/vList2"/>
    <dgm:cxn modelId="{ADB2DF99-CBE8-47B3-808E-F33BE091143C}" srcId="{4F67E069-C77E-4ED3-86D7-4E7518E8F3CD}" destId="{8FC2283C-FBD5-48EB-BB92-F4920F1FB9D7}" srcOrd="1" destOrd="0" parTransId="{3A80D185-B82A-4448-957F-4A71737C50D4}" sibTransId="{1EE0FB8A-C6FB-4EFA-85E1-C7319A76B7A9}"/>
    <dgm:cxn modelId="{F2E581A1-895E-47BD-85D9-2DF4C4C9BC70}" srcId="{4F67E069-C77E-4ED3-86D7-4E7518E8F3CD}" destId="{04B16389-4702-4B41-A5B3-A2B2F4AE1D16}" srcOrd="7" destOrd="0" parTransId="{16003701-FBB6-4EB4-9AEF-A47971FC5E32}" sibTransId="{2327BD31-D42C-44F8-9AD3-F72E55E758F6}"/>
    <dgm:cxn modelId="{116F78BB-37F4-44F8-BB25-42896E9525BA}" type="presOf" srcId="{8FC2283C-FBD5-48EB-BB92-F4920F1FB9D7}" destId="{690DD92E-27D3-4345-9F2D-39C7E3CD29D6}" srcOrd="0" destOrd="0" presId="urn:microsoft.com/office/officeart/2005/8/layout/vList2"/>
    <dgm:cxn modelId="{70E2C5C9-DF35-43BB-867F-5B3140E52379}" srcId="{4F67E069-C77E-4ED3-86D7-4E7518E8F3CD}" destId="{36B9F30A-5022-4955-B22B-6F6C9E320EA8}" srcOrd="6" destOrd="0" parTransId="{F0637568-D80C-4FEA-966A-E6ED5E22C4E4}" sibTransId="{C4A10A87-556B-48AD-9FB0-EFF47C78F310}"/>
    <dgm:cxn modelId="{DD7D4EEF-E25A-4158-BCB4-E62F07406928}" srcId="{4F67E069-C77E-4ED3-86D7-4E7518E8F3CD}" destId="{18B6C901-DC0B-4CD4-BF58-E02B725B5231}" srcOrd="3" destOrd="0" parTransId="{D4A20BFC-DA0E-46B5-A308-4C96536C94D2}" sibTransId="{497948B8-A4F0-45A9-B87A-69CCF7D728E2}"/>
    <dgm:cxn modelId="{81F6DAF8-630B-4410-B620-598ED176FBF4}" type="presOf" srcId="{19D18F72-860D-49A8-B901-7C3DA8C4C3F9}" destId="{19B669E3-788E-4DAE-9433-F9E34C7A213A}" srcOrd="0" destOrd="0" presId="urn:microsoft.com/office/officeart/2005/8/layout/vList2"/>
    <dgm:cxn modelId="{26B628FC-DB94-4BC0-B5E4-F909E36B943D}" type="presOf" srcId="{85B20478-89CF-41A1-9B70-4CB5F3237EAF}" destId="{1A179840-1499-4427-B513-8F71AF0A7F8E}" srcOrd="0" destOrd="0" presId="urn:microsoft.com/office/officeart/2005/8/layout/vList2"/>
    <dgm:cxn modelId="{85B637F6-8CA0-4AD5-B3B1-0D1347A9F53F}" type="presParOf" srcId="{59DCF8BF-3A0A-4CD9-B420-C6AC479A2A30}" destId="{5DC7BF9C-7E37-4E0D-8057-58E5F4DBEE7F}" srcOrd="0" destOrd="0" presId="urn:microsoft.com/office/officeart/2005/8/layout/vList2"/>
    <dgm:cxn modelId="{574EFCAA-2D05-43ED-9FF8-70CBF27A220A}" type="presParOf" srcId="{59DCF8BF-3A0A-4CD9-B420-C6AC479A2A30}" destId="{8CEB9734-873E-481C-9066-73E7FFC005E9}" srcOrd="1" destOrd="0" presId="urn:microsoft.com/office/officeart/2005/8/layout/vList2"/>
    <dgm:cxn modelId="{C7F0326C-9ECC-4426-BE61-49D54AFCDF32}" type="presParOf" srcId="{59DCF8BF-3A0A-4CD9-B420-C6AC479A2A30}" destId="{690DD92E-27D3-4345-9F2D-39C7E3CD29D6}" srcOrd="2" destOrd="0" presId="urn:microsoft.com/office/officeart/2005/8/layout/vList2"/>
    <dgm:cxn modelId="{C0F174DB-0F11-4853-B1D7-EFB66C8A1D44}" type="presParOf" srcId="{59DCF8BF-3A0A-4CD9-B420-C6AC479A2A30}" destId="{FEE10AB5-2CE0-4DC1-9327-0789EE31BCB5}" srcOrd="3" destOrd="0" presId="urn:microsoft.com/office/officeart/2005/8/layout/vList2"/>
    <dgm:cxn modelId="{7BB91620-6C8B-4A9F-96B9-E59868FA3018}" type="presParOf" srcId="{59DCF8BF-3A0A-4CD9-B420-C6AC479A2A30}" destId="{19B669E3-788E-4DAE-9433-F9E34C7A213A}" srcOrd="4" destOrd="0" presId="urn:microsoft.com/office/officeart/2005/8/layout/vList2"/>
    <dgm:cxn modelId="{2FDF9903-8E07-4B8A-AA47-9B83C626C60C}" type="presParOf" srcId="{59DCF8BF-3A0A-4CD9-B420-C6AC479A2A30}" destId="{17C73200-5793-44AF-A292-4F8AF5C4E144}" srcOrd="5" destOrd="0" presId="urn:microsoft.com/office/officeart/2005/8/layout/vList2"/>
    <dgm:cxn modelId="{EFD601BA-3B5A-4FE5-ACCA-6425161075C8}" type="presParOf" srcId="{59DCF8BF-3A0A-4CD9-B420-C6AC479A2A30}" destId="{1F75AF7E-A74F-45CC-8AF9-EFAC1C90388F}" srcOrd="6" destOrd="0" presId="urn:microsoft.com/office/officeart/2005/8/layout/vList2"/>
    <dgm:cxn modelId="{19A1378A-9724-4007-82FE-2A8FA4EF0F61}" type="presParOf" srcId="{59DCF8BF-3A0A-4CD9-B420-C6AC479A2A30}" destId="{FC1E714B-36E6-4288-956E-D8A9852590E9}" srcOrd="7" destOrd="0" presId="urn:microsoft.com/office/officeart/2005/8/layout/vList2"/>
    <dgm:cxn modelId="{EF8EAAEC-1057-4286-BE12-8C01E189AD2F}" type="presParOf" srcId="{59DCF8BF-3A0A-4CD9-B420-C6AC479A2A30}" destId="{1A179840-1499-4427-B513-8F71AF0A7F8E}" srcOrd="8" destOrd="0" presId="urn:microsoft.com/office/officeart/2005/8/layout/vList2"/>
    <dgm:cxn modelId="{EA34B292-63FD-491F-A9D8-E52A676EDCE0}" type="presParOf" srcId="{59DCF8BF-3A0A-4CD9-B420-C6AC479A2A30}" destId="{0A8ACBB1-94BE-4C87-9D0C-C788A7040F41}" srcOrd="9" destOrd="0" presId="urn:microsoft.com/office/officeart/2005/8/layout/vList2"/>
    <dgm:cxn modelId="{E8DE2DBA-940B-4A2F-9A26-B0C12AD8AC49}" type="presParOf" srcId="{59DCF8BF-3A0A-4CD9-B420-C6AC479A2A30}" destId="{E1F38FB9-FBDF-45C5-99DE-698DA1634052}" srcOrd="10" destOrd="0" presId="urn:microsoft.com/office/officeart/2005/8/layout/vList2"/>
    <dgm:cxn modelId="{D5D0D7EF-2023-4874-AFD6-0B202B53733F}" type="presParOf" srcId="{59DCF8BF-3A0A-4CD9-B420-C6AC479A2A30}" destId="{0F0273C0-9DDE-4447-95E3-7B6FFAD65080}" srcOrd="11" destOrd="0" presId="urn:microsoft.com/office/officeart/2005/8/layout/vList2"/>
    <dgm:cxn modelId="{8E49F819-560D-4A51-987A-D126530E71F6}" type="presParOf" srcId="{59DCF8BF-3A0A-4CD9-B420-C6AC479A2A30}" destId="{51F0B81B-FA91-4A0A-B097-DA616A697D8C}" srcOrd="12" destOrd="0" presId="urn:microsoft.com/office/officeart/2005/8/layout/vList2"/>
    <dgm:cxn modelId="{6728BF43-226B-4125-B1E5-11E7E9D225BC}" type="presParOf" srcId="{59DCF8BF-3A0A-4CD9-B420-C6AC479A2A30}" destId="{D2E4AC48-B89B-44E8-963A-ADE891D09DFE}" srcOrd="13" destOrd="0" presId="urn:microsoft.com/office/officeart/2005/8/layout/vList2"/>
    <dgm:cxn modelId="{8E462EC3-A9C7-4D08-A780-EACC5851D01F}" type="presParOf" srcId="{59DCF8BF-3A0A-4CD9-B420-C6AC479A2A30}" destId="{A41CD014-FB72-47B1-B917-D911F8B3CF5C}" srcOrd="14" destOrd="0" presId="urn:microsoft.com/office/officeart/2005/8/layout/vList2"/>
    <dgm:cxn modelId="{6C514939-3B65-4531-A75D-1FDD8695E46B}" type="presParOf" srcId="{59DCF8BF-3A0A-4CD9-B420-C6AC479A2A30}" destId="{5E79E676-A408-4B41-8A39-D702F24A9391}" srcOrd="15" destOrd="0" presId="urn:microsoft.com/office/officeart/2005/8/layout/vList2"/>
    <dgm:cxn modelId="{EDD059EA-833E-46DF-B798-316C8A741620}" type="presParOf" srcId="{59DCF8BF-3A0A-4CD9-B420-C6AC479A2A30}" destId="{5288109F-7640-4C91-9ED3-7F4D4DF2314A}" srcOrd="1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0E8E600-C0C7-4B93-9DE7-83C35770FC6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926A790A-87EB-46B4-8481-A339CED992EA}">
      <dgm:prSet custT="1"/>
      <dgm:spPr/>
      <dgm:t>
        <a:bodyPr/>
        <a:lstStyle/>
        <a:p>
          <a:r>
            <a:rPr lang="en-GB" sz="1600" dirty="0">
              <a:solidFill>
                <a:schemeClr val="bg1"/>
              </a:solidFill>
            </a:rPr>
            <a:t> Culture of practice- focus is on the child and not parents – “I am the child’s social worker, not the parents’”</a:t>
          </a:r>
          <a:endParaRPr lang="en-US" sz="1600" dirty="0">
            <a:solidFill>
              <a:schemeClr val="bg1"/>
            </a:solidFill>
          </a:endParaRPr>
        </a:p>
      </dgm:t>
    </dgm:pt>
    <dgm:pt modelId="{F56D3B33-EF7B-4E2A-BABE-CC0285C5FB9F}" type="parTrans" cxnId="{54C0785B-2995-4920-83BF-CE4D5FB352B6}">
      <dgm:prSet/>
      <dgm:spPr/>
      <dgm:t>
        <a:bodyPr/>
        <a:lstStyle/>
        <a:p>
          <a:endParaRPr lang="en-US"/>
        </a:p>
      </dgm:t>
    </dgm:pt>
    <dgm:pt modelId="{1D6412CF-09E1-45A8-B294-CD366D0DEEE7}" type="sibTrans" cxnId="{54C0785B-2995-4920-83BF-CE4D5FB352B6}">
      <dgm:prSet/>
      <dgm:spPr/>
      <dgm:t>
        <a:bodyPr/>
        <a:lstStyle/>
        <a:p>
          <a:endParaRPr lang="en-US"/>
        </a:p>
      </dgm:t>
    </dgm:pt>
    <dgm:pt modelId="{780824FC-4971-46BB-8A69-54C6D778477F}">
      <dgm:prSet custT="1"/>
      <dgm:spPr/>
      <dgm:t>
        <a:bodyPr/>
        <a:lstStyle/>
        <a:p>
          <a:r>
            <a:rPr lang="en-US" sz="1600" dirty="0"/>
            <a:t>Overcoming professional resistance and/or anxiety</a:t>
          </a:r>
        </a:p>
      </dgm:t>
    </dgm:pt>
    <dgm:pt modelId="{2D5AE25A-22B3-4689-AAC7-DEE10F18BEDC}" type="parTrans" cxnId="{C93CCE69-783F-4158-8CD5-960206673CAF}">
      <dgm:prSet/>
      <dgm:spPr/>
      <dgm:t>
        <a:bodyPr/>
        <a:lstStyle/>
        <a:p>
          <a:endParaRPr lang="en-US"/>
        </a:p>
      </dgm:t>
    </dgm:pt>
    <dgm:pt modelId="{2E3338EE-0B94-476A-81F7-28B1C522E5CB}" type="sibTrans" cxnId="{C93CCE69-783F-4158-8CD5-960206673CAF}">
      <dgm:prSet/>
      <dgm:spPr/>
      <dgm:t>
        <a:bodyPr/>
        <a:lstStyle/>
        <a:p>
          <a:endParaRPr lang="en-US"/>
        </a:p>
      </dgm:t>
    </dgm:pt>
    <dgm:pt modelId="{A88C7BD6-83AC-4A77-95C1-D97D3EA6A9DB}">
      <dgm:prSet custT="1"/>
      <dgm:spPr/>
      <dgm:t>
        <a:bodyPr/>
        <a:lstStyle/>
        <a:p>
          <a:r>
            <a:rPr lang="en-US" sz="1600" dirty="0"/>
            <a:t>Reactive approach to children returning home</a:t>
          </a:r>
        </a:p>
      </dgm:t>
    </dgm:pt>
    <dgm:pt modelId="{D6E58D0E-774A-4CCE-8B9A-DEC1AA3AD59E}" type="parTrans" cxnId="{522E06D5-9398-4997-8C22-44CB31565901}">
      <dgm:prSet/>
      <dgm:spPr/>
      <dgm:t>
        <a:bodyPr/>
        <a:lstStyle/>
        <a:p>
          <a:endParaRPr lang="en-US"/>
        </a:p>
      </dgm:t>
    </dgm:pt>
    <dgm:pt modelId="{8631D3D6-8064-418D-9F08-DA98F8ED5ED0}" type="sibTrans" cxnId="{522E06D5-9398-4997-8C22-44CB31565901}">
      <dgm:prSet/>
      <dgm:spPr/>
      <dgm:t>
        <a:bodyPr/>
        <a:lstStyle/>
        <a:p>
          <a:endParaRPr lang="en-US"/>
        </a:p>
      </dgm:t>
    </dgm:pt>
    <dgm:pt modelId="{A5BD8D66-5406-4B29-BBDE-190C75BE1937}">
      <dgm:prSet custT="1"/>
      <dgm:spPr/>
      <dgm:t>
        <a:bodyPr/>
        <a:lstStyle/>
        <a:p>
          <a:r>
            <a:rPr lang="en-US" sz="1600" dirty="0"/>
            <a:t>Parents not supported to address their own difficulties which has impacted on their parenting</a:t>
          </a:r>
        </a:p>
      </dgm:t>
    </dgm:pt>
    <dgm:pt modelId="{D2A8F616-8413-40B1-9505-66660F715AC4}" type="parTrans" cxnId="{5DFE004D-D681-416F-B1E5-DD830358748D}">
      <dgm:prSet/>
      <dgm:spPr/>
      <dgm:t>
        <a:bodyPr/>
        <a:lstStyle/>
        <a:p>
          <a:endParaRPr lang="en-US"/>
        </a:p>
      </dgm:t>
    </dgm:pt>
    <dgm:pt modelId="{29207790-CA79-48C4-90DC-B0003EFE2459}" type="sibTrans" cxnId="{5DFE004D-D681-416F-B1E5-DD830358748D}">
      <dgm:prSet/>
      <dgm:spPr/>
      <dgm:t>
        <a:bodyPr/>
        <a:lstStyle/>
        <a:p>
          <a:endParaRPr lang="en-US"/>
        </a:p>
      </dgm:t>
    </dgm:pt>
    <dgm:pt modelId="{F1754BAD-5FF6-4252-BAFA-4138D288A0C5}">
      <dgm:prSet custT="1"/>
      <dgm:spPr/>
      <dgm:t>
        <a:bodyPr/>
        <a:lstStyle/>
        <a:p>
          <a:r>
            <a:rPr lang="en-US" sz="1600" dirty="0"/>
            <a:t>Unfair comparison to fostering families</a:t>
          </a:r>
        </a:p>
      </dgm:t>
    </dgm:pt>
    <dgm:pt modelId="{FED76F64-69F3-4BAB-8F9F-9F9811650C74}" type="parTrans" cxnId="{A0BA4A0B-B3D4-4F24-98D4-67333E4A7998}">
      <dgm:prSet/>
      <dgm:spPr/>
      <dgm:t>
        <a:bodyPr/>
        <a:lstStyle/>
        <a:p>
          <a:endParaRPr lang="en-US"/>
        </a:p>
      </dgm:t>
    </dgm:pt>
    <dgm:pt modelId="{105AD7AA-C3FF-4F84-A176-4B340F4D55D6}" type="sibTrans" cxnId="{A0BA4A0B-B3D4-4F24-98D4-67333E4A7998}">
      <dgm:prSet/>
      <dgm:spPr/>
      <dgm:t>
        <a:bodyPr/>
        <a:lstStyle/>
        <a:p>
          <a:endParaRPr lang="en-US"/>
        </a:p>
      </dgm:t>
    </dgm:pt>
    <dgm:pt modelId="{E1F82358-2DF5-46EE-A9D0-E440EAEAA5F5}">
      <dgm:prSet custT="1"/>
      <dgm:spPr/>
      <dgm:t>
        <a:bodyPr/>
        <a:lstStyle/>
        <a:p>
          <a:r>
            <a:rPr lang="en-US" sz="1600" dirty="0"/>
            <a:t>Resistance to change the permanency plan that took time/effort to establish &amp; work involved in going back to court</a:t>
          </a:r>
        </a:p>
      </dgm:t>
    </dgm:pt>
    <dgm:pt modelId="{3A204BBB-AD69-49F6-BD7B-57C40C7A0F55}" type="parTrans" cxnId="{E1A031CD-6D75-4DB1-BAAC-EF377ACD6F25}">
      <dgm:prSet/>
      <dgm:spPr/>
      <dgm:t>
        <a:bodyPr/>
        <a:lstStyle/>
        <a:p>
          <a:endParaRPr lang="en-US"/>
        </a:p>
      </dgm:t>
    </dgm:pt>
    <dgm:pt modelId="{599DED56-05AC-47CA-A94B-CD55A59CAA5F}" type="sibTrans" cxnId="{E1A031CD-6D75-4DB1-BAAC-EF377ACD6F25}">
      <dgm:prSet/>
      <dgm:spPr/>
      <dgm:t>
        <a:bodyPr/>
        <a:lstStyle/>
        <a:p>
          <a:endParaRPr lang="en-US"/>
        </a:p>
      </dgm:t>
    </dgm:pt>
    <dgm:pt modelId="{9B3C42A1-4734-4BC2-B481-F0227BE0EAB6}">
      <dgm:prSet custT="1"/>
      <dgm:spPr/>
      <dgm:t>
        <a:bodyPr/>
        <a:lstStyle/>
        <a:p>
          <a:r>
            <a:rPr lang="en-US" sz="1600" dirty="0"/>
            <a:t>Managing the feelings of fostering families with established loving relationships with children</a:t>
          </a:r>
        </a:p>
      </dgm:t>
    </dgm:pt>
    <dgm:pt modelId="{D76E3553-7EF9-4DC2-A84B-72634B4BF4B5}" type="parTrans" cxnId="{DA898B17-D6AF-486C-883F-F17B32329E55}">
      <dgm:prSet/>
      <dgm:spPr/>
      <dgm:t>
        <a:bodyPr/>
        <a:lstStyle/>
        <a:p>
          <a:endParaRPr lang="en-US"/>
        </a:p>
      </dgm:t>
    </dgm:pt>
    <dgm:pt modelId="{C1DA4CC4-3834-4456-BB7B-0444D7EF94BA}" type="sibTrans" cxnId="{DA898B17-D6AF-486C-883F-F17B32329E55}">
      <dgm:prSet/>
      <dgm:spPr/>
      <dgm:t>
        <a:bodyPr/>
        <a:lstStyle/>
        <a:p>
          <a:endParaRPr lang="en-US"/>
        </a:p>
      </dgm:t>
    </dgm:pt>
    <dgm:pt modelId="{E485E644-47AE-4D33-9752-4BEF2DC9B967}">
      <dgm:prSet custT="1"/>
      <dgm:spPr/>
      <dgm:t>
        <a:bodyPr/>
        <a:lstStyle/>
        <a:p>
          <a:r>
            <a:rPr lang="en-US" sz="1600" dirty="0"/>
            <a:t>Limited and lack of joined up support when children return home</a:t>
          </a:r>
        </a:p>
      </dgm:t>
    </dgm:pt>
    <dgm:pt modelId="{9E66D32C-D95E-468A-88FD-835443CFB1C2}" type="parTrans" cxnId="{F464E22C-B1D3-4E6A-8092-840F771AD426}">
      <dgm:prSet/>
      <dgm:spPr/>
      <dgm:t>
        <a:bodyPr/>
        <a:lstStyle/>
        <a:p>
          <a:endParaRPr lang="en-US"/>
        </a:p>
      </dgm:t>
    </dgm:pt>
    <dgm:pt modelId="{1F818C2B-9A30-4E61-A3BE-02C88C52DB2C}" type="sibTrans" cxnId="{F464E22C-B1D3-4E6A-8092-840F771AD426}">
      <dgm:prSet/>
      <dgm:spPr/>
      <dgm:t>
        <a:bodyPr/>
        <a:lstStyle/>
        <a:p>
          <a:endParaRPr lang="en-US"/>
        </a:p>
      </dgm:t>
    </dgm:pt>
    <dgm:pt modelId="{77E8A1BD-F14E-42A0-8D05-838D56DA0978}">
      <dgm:prSet custT="1"/>
      <dgm:spPr/>
      <dgm:t>
        <a:bodyPr/>
        <a:lstStyle/>
        <a:p>
          <a:r>
            <a:rPr lang="en-US" sz="1600" dirty="0"/>
            <a:t>Potential for mixed messages and impact of this for children, placements, parents and practitioners - How can this be managed?</a:t>
          </a:r>
        </a:p>
      </dgm:t>
    </dgm:pt>
    <dgm:pt modelId="{40228E9A-DD78-45DA-86BB-42DA250DC74A}" type="parTrans" cxnId="{E0133E76-58B7-41A5-8B9E-0B4ECEBB54F6}">
      <dgm:prSet/>
      <dgm:spPr/>
      <dgm:t>
        <a:bodyPr/>
        <a:lstStyle/>
        <a:p>
          <a:endParaRPr lang="en-US"/>
        </a:p>
      </dgm:t>
    </dgm:pt>
    <dgm:pt modelId="{8A06A867-B5A7-4F24-A86A-C72167A1BF73}" type="sibTrans" cxnId="{E0133E76-58B7-41A5-8B9E-0B4ECEBB54F6}">
      <dgm:prSet/>
      <dgm:spPr/>
      <dgm:t>
        <a:bodyPr/>
        <a:lstStyle/>
        <a:p>
          <a:endParaRPr lang="en-US"/>
        </a:p>
      </dgm:t>
    </dgm:pt>
    <dgm:pt modelId="{521B490C-04BD-40C9-BFE2-CE2FEE6D0DCB}">
      <dgm:prSet custT="1"/>
      <dgm:spPr/>
      <dgm:t>
        <a:bodyPr/>
        <a:lstStyle/>
        <a:p>
          <a:r>
            <a:rPr lang="en-US" sz="1600" dirty="0"/>
            <a:t>Parents are not seen as partners and yet are significant stakeholders to children returning home successfully</a:t>
          </a:r>
        </a:p>
      </dgm:t>
    </dgm:pt>
    <dgm:pt modelId="{112B4C79-09EB-41DC-BDDB-B3EC965494BE}" type="parTrans" cxnId="{3ABE491B-6C48-4C8A-909B-E095D5438700}">
      <dgm:prSet/>
      <dgm:spPr/>
      <dgm:t>
        <a:bodyPr/>
        <a:lstStyle/>
        <a:p>
          <a:endParaRPr lang="en-US"/>
        </a:p>
      </dgm:t>
    </dgm:pt>
    <dgm:pt modelId="{28F3D4F0-C1A3-460C-A34F-643399912B17}" type="sibTrans" cxnId="{3ABE491B-6C48-4C8A-909B-E095D5438700}">
      <dgm:prSet/>
      <dgm:spPr/>
      <dgm:t>
        <a:bodyPr/>
        <a:lstStyle/>
        <a:p>
          <a:endParaRPr lang="en-US"/>
        </a:p>
      </dgm:t>
    </dgm:pt>
    <dgm:pt modelId="{3E491DDF-28DA-4B71-B619-B1ECFF45928A}" type="pres">
      <dgm:prSet presAssocID="{B0E8E600-C0C7-4B93-9DE7-83C35770FC64}" presName="linear" presStyleCnt="0">
        <dgm:presLayoutVars>
          <dgm:animLvl val="lvl"/>
          <dgm:resizeHandles val="exact"/>
        </dgm:presLayoutVars>
      </dgm:prSet>
      <dgm:spPr/>
    </dgm:pt>
    <dgm:pt modelId="{3DCC6BE7-E1A0-48AF-A02F-5F338AA45668}" type="pres">
      <dgm:prSet presAssocID="{926A790A-87EB-46B4-8481-A339CED992EA}" presName="parentText" presStyleLbl="node1" presStyleIdx="0" presStyleCnt="10" custScaleY="158903">
        <dgm:presLayoutVars>
          <dgm:chMax val="0"/>
          <dgm:bulletEnabled val="1"/>
        </dgm:presLayoutVars>
      </dgm:prSet>
      <dgm:spPr/>
    </dgm:pt>
    <dgm:pt modelId="{3AAD3E09-49CA-4BD2-ACB3-9DAF2A19AF6A}" type="pres">
      <dgm:prSet presAssocID="{1D6412CF-09E1-45A8-B294-CD366D0DEEE7}" presName="spacer" presStyleCnt="0"/>
      <dgm:spPr/>
    </dgm:pt>
    <dgm:pt modelId="{1FA9F3D7-546E-4B1F-9C7E-C2B13B16DB78}" type="pres">
      <dgm:prSet presAssocID="{780824FC-4971-46BB-8A69-54C6D778477F}" presName="parentText" presStyleLbl="node1" presStyleIdx="1" presStyleCnt="10">
        <dgm:presLayoutVars>
          <dgm:chMax val="0"/>
          <dgm:bulletEnabled val="1"/>
        </dgm:presLayoutVars>
      </dgm:prSet>
      <dgm:spPr/>
    </dgm:pt>
    <dgm:pt modelId="{228BC93C-4787-4DBC-9E09-22FE8CF5AB8F}" type="pres">
      <dgm:prSet presAssocID="{2E3338EE-0B94-476A-81F7-28B1C522E5CB}" presName="spacer" presStyleCnt="0"/>
      <dgm:spPr/>
    </dgm:pt>
    <dgm:pt modelId="{6F9B6CDC-1E2E-4DCB-B404-EFF2EF090DED}" type="pres">
      <dgm:prSet presAssocID="{A88C7BD6-83AC-4A77-95C1-D97D3EA6A9DB}" presName="parentText" presStyleLbl="node1" presStyleIdx="2" presStyleCnt="10">
        <dgm:presLayoutVars>
          <dgm:chMax val="0"/>
          <dgm:bulletEnabled val="1"/>
        </dgm:presLayoutVars>
      </dgm:prSet>
      <dgm:spPr/>
    </dgm:pt>
    <dgm:pt modelId="{E70855C9-C91B-45E8-ACC2-B273F576AC97}" type="pres">
      <dgm:prSet presAssocID="{8631D3D6-8064-418D-9F08-DA98F8ED5ED0}" presName="spacer" presStyleCnt="0"/>
      <dgm:spPr/>
    </dgm:pt>
    <dgm:pt modelId="{803A3BE0-D12F-4641-8E48-A7577AA1C6A9}" type="pres">
      <dgm:prSet presAssocID="{A5BD8D66-5406-4B29-BBDE-190C75BE1937}" presName="parentText" presStyleLbl="node1" presStyleIdx="3" presStyleCnt="10">
        <dgm:presLayoutVars>
          <dgm:chMax val="0"/>
          <dgm:bulletEnabled val="1"/>
        </dgm:presLayoutVars>
      </dgm:prSet>
      <dgm:spPr/>
    </dgm:pt>
    <dgm:pt modelId="{9F91947C-CC08-44FC-B1EF-8012636900A4}" type="pres">
      <dgm:prSet presAssocID="{29207790-CA79-48C4-90DC-B0003EFE2459}" presName="spacer" presStyleCnt="0"/>
      <dgm:spPr/>
    </dgm:pt>
    <dgm:pt modelId="{122E759D-4A7D-46DB-8392-399D4A58E608}" type="pres">
      <dgm:prSet presAssocID="{F1754BAD-5FF6-4252-BAFA-4138D288A0C5}" presName="parentText" presStyleLbl="node1" presStyleIdx="4" presStyleCnt="10">
        <dgm:presLayoutVars>
          <dgm:chMax val="0"/>
          <dgm:bulletEnabled val="1"/>
        </dgm:presLayoutVars>
      </dgm:prSet>
      <dgm:spPr/>
    </dgm:pt>
    <dgm:pt modelId="{9EF3D8A1-9D7F-4B89-91F9-9AE5B5B69D23}" type="pres">
      <dgm:prSet presAssocID="{105AD7AA-C3FF-4F84-A176-4B340F4D55D6}" presName="spacer" presStyleCnt="0"/>
      <dgm:spPr/>
    </dgm:pt>
    <dgm:pt modelId="{45044579-3E43-4EF4-A4CB-30E31B96A0FD}" type="pres">
      <dgm:prSet presAssocID="{E1F82358-2DF5-46EE-A9D0-E440EAEAA5F5}" presName="parentText" presStyleLbl="node1" presStyleIdx="5" presStyleCnt="10">
        <dgm:presLayoutVars>
          <dgm:chMax val="0"/>
          <dgm:bulletEnabled val="1"/>
        </dgm:presLayoutVars>
      </dgm:prSet>
      <dgm:spPr/>
    </dgm:pt>
    <dgm:pt modelId="{6E0B2C87-C220-440B-88E3-C0A62331297F}" type="pres">
      <dgm:prSet presAssocID="{599DED56-05AC-47CA-A94B-CD55A59CAA5F}" presName="spacer" presStyleCnt="0"/>
      <dgm:spPr/>
    </dgm:pt>
    <dgm:pt modelId="{134F526D-4FD4-4F4D-BC90-7641A69D1564}" type="pres">
      <dgm:prSet presAssocID="{9B3C42A1-4734-4BC2-B481-F0227BE0EAB6}" presName="parentText" presStyleLbl="node1" presStyleIdx="6" presStyleCnt="10">
        <dgm:presLayoutVars>
          <dgm:chMax val="0"/>
          <dgm:bulletEnabled val="1"/>
        </dgm:presLayoutVars>
      </dgm:prSet>
      <dgm:spPr/>
    </dgm:pt>
    <dgm:pt modelId="{02EADFF5-5C47-498B-9998-948D80C2BC4C}" type="pres">
      <dgm:prSet presAssocID="{C1DA4CC4-3834-4456-BB7B-0444D7EF94BA}" presName="spacer" presStyleCnt="0"/>
      <dgm:spPr/>
    </dgm:pt>
    <dgm:pt modelId="{BEBD37AB-75D8-47AA-9641-025899A0C857}" type="pres">
      <dgm:prSet presAssocID="{E485E644-47AE-4D33-9752-4BEF2DC9B967}" presName="parentText" presStyleLbl="node1" presStyleIdx="7" presStyleCnt="10">
        <dgm:presLayoutVars>
          <dgm:chMax val="0"/>
          <dgm:bulletEnabled val="1"/>
        </dgm:presLayoutVars>
      </dgm:prSet>
      <dgm:spPr/>
    </dgm:pt>
    <dgm:pt modelId="{4BA363F4-33F4-4EF0-AB66-29348C464BE4}" type="pres">
      <dgm:prSet presAssocID="{1F818C2B-9A30-4E61-A3BE-02C88C52DB2C}" presName="spacer" presStyleCnt="0"/>
      <dgm:spPr/>
    </dgm:pt>
    <dgm:pt modelId="{55325B8F-4509-45E3-A40F-3E10F91DBD96}" type="pres">
      <dgm:prSet presAssocID="{77E8A1BD-F14E-42A0-8D05-838D56DA0978}" presName="parentText" presStyleLbl="node1" presStyleIdx="8" presStyleCnt="10">
        <dgm:presLayoutVars>
          <dgm:chMax val="0"/>
          <dgm:bulletEnabled val="1"/>
        </dgm:presLayoutVars>
      </dgm:prSet>
      <dgm:spPr/>
    </dgm:pt>
    <dgm:pt modelId="{5EADFDFF-2ABE-44B0-A5EC-AA3D2EB34DF6}" type="pres">
      <dgm:prSet presAssocID="{8A06A867-B5A7-4F24-A86A-C72167A1BF73}" presName="spacer" presStyleCnt="0"/>
      <dgm:spPr/>
    </dgm:pt>
    <dgm:pt modelId="{BED75B1C-48A6-42E8-95E5-D1974FA97294}" type="pres">
      <dgm:prSet presAssocID="{521B490C-04BD-40C9-BFE2-CE2FEE6D0DCB}" presName="parentText" presStyleLbl="node1" presStyleIdx="9" presStyleCnt="10">
        <dgm:presLayoutVars>
          <dgm:chMax val="0"/>
          <dgm:bulletEnabled val="1"/>
        </dgm:presLayoutVars>
      </dgm:prSet>
      <dgm:spPr/>
    </dgm:pt>
  </dgm:ptLst>
  <dgm:cxnLst>
    <dgm:cxn modelId="{DA62A502-836E-4498-B30B-450559DD2564}" type="presOf" srcId="{780824FC-4971-46BB-8A69-54C6D778477F}" destId="{1FA9F3D7-546E-4B1F-9C7E-C2B13B16DB78}" srcOrd="0" destOrd="0" presId="urn:microsoft.com/office/officeart/2005/8/layout/vList2"/>
    <dgm:cxn modelId="{A0BA4A0B-B3D4-4F24-98D4-67333E4A7998}" srcId="{B0E8E600-C0C7-4B93-9DE7-83C35770FC64}" destId="{F1754BAD-5FF6-4252-BAFA-4138D288A0C5}" srcOrd="4" destOrd="0" parTransId="{FED76F64-69F3-4BAB-8F9F-9F9811650C74}" sibTransId="{105AD7AA-C3FF-4F84-A176-4B340F4D55D6}"/>
    <dgm:cxn modelId="{D948D20D-C16C-4136-B3BE-D85FFD261C5C}" type="presOf" srcId="{9B3C42A1-4734-4BC2-B481-F0227BE0EAB6}" destId="{134F526D-4FD4-4F4D-BC90-7641A69D1564}" srcOrd="0" destOrd="0" presId="urn:microsoft.com/office/officeart/2005/8/layout/vList2"/>
    <dgm:cxn modelId="{DA898B17-D6AF-486C-883F-F17B32329E55}" srcId="{B0E8E600-C0C7-4B93-9DE7-83C35770FC64}" destId="{9B3C42A1-4734-4BC2-B481-F0227BE0EAB6}" srcOrd="6" destOrd="0" parTransId="{D76E3553-7EF9-4DC2-A84B-72634B4BF4B5}" sibTransId="{C1DA4CC4-3834-4456-BB7B-0444D7EF94BA}"/>
    <dgm:cxn modelId="{3ABE491B-6C48-4C8A-909B-E095D5438700}" srcId="{B0E8E600-C0C7-4B93-9DE7-83C35770FC64}" destId="{521B490C-04BD-40C9-BFE2-CE2FEE6D0DCB}" srcOrd="9" destOrd="0" parTransId="{112B4C79-09EB-41DC-BDDB-B3EC965494BE}" sibTransId="{28F3D4F0-C1A3-460C-A34F-643399912B17}"/>
    <dgm:cxn modelId="{750D571F-F7C0-42A7-9984-B49D4FE55908}" type="presOf" srcId="{E485E644-47AE-4D33-9752-4BEF2DC9B967}" destId="{BEBD37AB-75D8-47AA-9641-025899A0C857}" srcOrd="0" destOrd="0" presId="urn:microsoft.com/office/officeart/2005/8/layout/vList2"/>
    <dgm:cxn modelId="{D2262022-B95A-4046-9EAD-010730C9D07B}" type="presOf" srcId="{B0E8E600-C0C7-4B93-9DE7-83C35770FC64}" destId="{3E491DDF-28DA-4B71-B619-B1ECFF45928A}" srcOrd="0" destOrd="0" presId="urn:microsoft.com/office/officeart/2005/8/layout/vList2"/>
    <dgm:cxn modelId="{F464E22C-B1D3-4E6A-8092-840F771AD426}" srcId="{B0E8E600-C0C7-4B93-9DE7-83C35770FC64}" destId="{E485E644-47AE-4D33-9752-4BEF2DC9B967}" srcOrd="7" destOrd="0" parTransId="{9E66D32C-D95E-468A-88FD-835443CFB1C2}" sibTransId="{1F818C2B-9A30-4E61-A3BE-02C88C52DB2C}"/>
    <dgm:cxn modelId="{D9D33732-C19A-4A90-A305-3118D6F96084}" type="presOf" srcId="{A5BD8D66-5406-4B29-BBDE-190C75BE1937}" destId="{803A3BE0-D12F-4641-8E48-A7577AA1C6A9}" srcOrd="0" destOrd="0" presId="urn:microsoft.com/office/officeart/2005/8/layout/vList2"/>
    <dgm:cxn modelId="{A75C733C-2902-40BB-B763-59D13F611CD3}" type="presOf" srcId="{77E8A1BD-F14E-42A0-8D05-838D56DA0978}" destId="{55325B8F-4509-45E3-A40F-3E10F91DBD96}" srcOrd="0" destOrd="0" presId="urn:microsoft.com/office/officeart/2005/8/layout/vList2"/>
    <dgm:cxn modelId="{54C0785B-2995-4920-83BF-CE4D5FB352B6}" srcId="{B0E8E600-C0C7-4B93-9DE7-83C35770FC64}" destId="{926A790A-87EB-46B4-8481-A339CED992EA}" srcOrd="0" destOrd="0" parTransId="{F56D3B33-EF7B-4E2A-BABE-CC0285C5FB9F}" sibTransId="{1D6412CF-09E1-45A8-B294-CD366D0DEEE7}"/>
    <dgm:cxn modelId="{C93CCE69-783F-4158-8CD5-960206673CAF}" srcId="{B0E8E600-C0C7-4B93-9DE7-83C35770FC64}" destId="{780824FC-4971-46BB-8A69-54C6D778477F}" srcOrd="1" destOrd="0" parTransId="{2D5AE25A-22B3-4689-AAC7-DEE10F18BEDC}" sibTransId="{2E3338EE-0B94-476A-81F7-28B1C522E5CB}"/>
    <dgm:cxn modelId="{034FE249-9EA8-401A-B0FA-535B07077C21}" type="presOf" srcId="{A88C7BD6-83AC-4A77-95C1-D97D3EA6A9DB}" destId="{6F9B6CDC-1E2E-4DCB-B404-EFF2EF090DED}" srcOrd="0" destOrd="0" presId="urn:microsoft.com/office/officeart/2005/8/layout/vList2"/>
    <dgm:cxn modelId="{5DFE004D-D681-416F-B1E5-DD830358748D}" srcId="{B0E8E600-C0C7-4B93-9DE7-83C35770FC64}" destId="{A5BD8D66-5406-4B29-BBDE-190C75BE1937}" srcOrd="3" destOrd="0" parTransId="{D2A8F616-8413-40B1-9505-66660F715AC4}" sibTransId="{29207790-CA79-48C4-90DC-B0003EFE2459}"/>
    <dgm:cxn modelId="{3A83C453-32AC-4761-AD0A-1196F00CCA07}" type="presOf" srcId="{926A790A-87EB-46B4-8481-A339CED992EA}" destId="{3DCC6BE7-E1A0-48AF-A02F-5F338AA45668}" srcOrd="0" destOrd="0" presId="urn:microsoft.com/office/officeart/2005/8/layout/vList2"/>
    <dgm:cxn modelId="{E0133E76-58B7-41A5-8B9E-0B4ECEBB54F6}" srcId="{B0E8E600-C0C7-4B93-9DE7-83C35770FC64}" destId="{77E8A1BD-F14E-42A0-8D05-838D56DA0978}" srcOrd="8" destOrd="0" parTransId="{40228E9A-DD78-45DA-86BB-42DA250DC74A}" sibTransId="{8A06A867-B5A7-4F24-A86A-C72167A1BF73}"/>
    <dgm:cxn modelId="{6DBE0158-A1F4-4E3E-BDB1-1402A9BC885C}" type="presOf" srcId="{521B490C-04BD-40C9-BFE2-CE2FEE6D0DCB}" destId="{BED75B1C-48A6-42E8-95E5-D1974FA97294}" srcOrd="0" destOrd="0" presId="urn:microsoft.com/office/officeart/2005/8/layout/vList2"/>
    <dgm:cxn modelId="{5FD52C79-D5EB-43CF-A083-8D480984616F}" type="presOf" srcId="{F1754BAD-5FF6-4252-BAFA-4138D288A0C5}" destId="{122E759D-4A7D-46DB-8392-399D4A58E608}" srcOrd="0" destOrd="0" presId="urn:microsoft.com/office/officeart/2005/8/layout/vList2"/>
    <dgm:cxn modelId="{1D0AABB9-2004-4F34-892C-C7005A565580}" type="presOf" srcId="{E1F82358-2DF5-46EE-A9D0-E440EAEAA5F5}" destId="{45044579-3E43-4EF4-A4CB-30E31B96A0FD}" srcOrd="0" destOrd="0" presId="urn:microsoft.com/office/officeart/2005/8/layout/vList2"/>
    <dgm:cxn modelId="{E1A031CD-6D75-4DB1-BAAC-EF377ACD6F25}" srcId="{B0E8E600-C0C7-4B93-9DE7-83C35770FC64}" destId="{E1F82358-2DF5-46EE-A9D0-E440EAEAA5F5}" srcOrd="5" destOrd="0" parTransId="{3A204BBB-AD69-49F6-BD7B-57C40C7A0F55}" sibTransId="{599DED56-05AC-47CA-A94B-CD55A59CAA5F}"/>
    <dgm:cxn modelId="{522E06D5-9398-4997-8C22-44CB31565901}" srcId="{B0E8E600-C0C7-4B93-9DE7-83C35770FC64}" destId="{A88C7BD6-83AC-4A77-95C1-D97D3EA6A9DB}" srcOrd="2" destOrd="0" parTransId="{D6E58D0E-774A-4CCE-8B9A-DEC1AA3AD59E}" sibTransId="{8631D3D6-8064-418D-9F08-DA98F8ED5ED0}"/>
    <dgm:cxn modelId="{4C913C4F-FA28-49A8-BF6A-6D58A26EF115}" type="presParOf" srcId="{3E491DDF-28DA-4B71-B619-B1ECFF45928A}" destId="{3DCC6BE7-E1A0-48AF-A02F-5F338AA45668}" srcOrd="0" destOrd="0" presId="urn:microsoft.com/office/officeart/2005/8/layout/vList2"/>
    <dgm:cxn modelId="{9C0531DD-A1CB-4FEF-A1BD-17EAC2EC653C}" type="presParOf" srcId="{3E491DDF-28DA-4B71-B619-B1ECFF45928A}" destId="{3AAD3E09-49CA-4BD2-ACB3-9DAF2A19AF6A}" srcOrd="1" destOrd="0" presId="urn:microsoft.com/office/officeart/2005/8/layout/vList2"/>
    <dgm:cxn modelId="{3AE104A4-0435-472C-B945-8C25EB8340B0}" type="presParOf" srcId="{3E491DDF-28DA-4B71-B619-B1ECFF45928A}" destId="{1FA9F3D7-546E-4B1F-9C7E-C2B13B16DB78}" srcOrd="2" destOrd="0" presId="urn:microsoft.com/office/officeart/2005/8/layout/vList2"/>
    <dgm:cxn modelId="{B9493C23-8DAC-4390-A75D-4FEE310591DF}" type="presParOf" srcId="{3E491DDF-28DA-4B71-B619-B1ECFF45928A}" destId="{228BC93C-4787-4DBC-9E09-22FE8CF5AB8F}" srcOrd="3" destOrd="0" presId="urn:microsoft.com/office/officeart/2005/8/layout/vList2"/>
    <dgm:cxn modelId="{92455BB1-4C74-4BC8-BEE5-2A6877227FC7}" type="presParOf" srcId="{3E491DDF-28DA-4B71-B619-B1ECFF45928A}" destId="{6F9B6CDC-1E2E-4DCB-B404-EFF2EF090DED}" srcOrd="4" destOrd="0" presId="urn:microsoft.com/office/officeart/2005/8/layout/vList2"/>
    <dgm:cxn modelId="{652D0DCC-FA84-4300-9E73-7D8F84762CF2}" type="presParOf" srcId="{3E491DDF-28DA-4B71-B619-B1ECFF45928A}" destId="{E70855C9-C91B-45E8-ACC2-B273F576AC97}" srcOrd="5" destOrd="0" presId="urn:microsoft.com/office/officeart/2005/8/layout/vList2"/>
    <dgm:cxn modelId="{E0F91FB3-E213-40DF-80C7-6E0EB50FAA77}" type="presParOf" srcId="{3E491DDF-28DA-4B71-B619-B1ECFF45928A}" destId="{803A3BE0-D12F-4641-8E48-A7577AA1C6A9}" srcOrd="6" destOrd="0" presId="urn:microsoft.com/office/officeart/2005/8/layout/vList2"/>
    <dgm:cxn modelId="{973FE1E5-6FD5-4E5F-8AF4-A0F28CA8CF36}" type="presParOf" srcId="{3E491DDF-28DA-4B71-B619-B1ECFF45928A}" destId="{9F91947C-CC08-44FC-B1EF-8012636900A4}" srcOrd="7" destOrd="0" presId="urn:microsoft.com/office/officeart/2005/8/layout/vList2"/>
    <dgm:cxn modelId="{05B14C52-9359-496E-BACE-C6117A58B717}" type="presParOf" srcId="{3E491DDF-28DA-4B71-B619-B1ECFF45928A}" destId="{122E759D-4A7D-46DB-8392-399D4A58E608}" srcOrd="8" destOrd="0" presId="urn:microsoft.com/office/officeart/2005/8/layout/vList2"/>
    <dgm:cxn modelId="{891D70BD-1EE1-48E8-AD03-1A658052ABD4}" type="presParOf" srcId="{3E491DDF-28DA-4B71-B619-B1ECFF45928A}" destId="{9EF3D8A1-9D7F-4B89-91F9-9AE5B5B69D23}" srcOrd="9" destOrd="0" presId="urn:microsoft.com/office/officeart/2005/8/layout/vList2"/>
    <dgm:cxn modelId="{F055347B-8697-4956-A82F-0697BA517E48}" type="presParOf" srcId="{3E491DDF-28DA-4B71-B619-B1ECFF45928A}" destId="{45044579-3E43-4EF4-A4CB-30E31B96A0FD}" srcOrd="10" destOrd="0" presId="urn:microsoft.com/office/officeart/2005/8/layout/vList2"/>
    <dgm:cxn modelId="{5CD363F8-5BDF-4DE0-A212-B62F438357BA}" type="presParOf" srcId="{3E491DDF-28DA-4B71-B619-B1ECFF45928A}" destId="{6E0B2C87-C220-440B-88E3-C0A62331297F}" srcOrd="11" destOrd="0" presId="urn:microsoft.com/office/officeart/2005/8/layout/vList2"/>
    <dgm:cxn modelId="{9E7C321E-1F1B-45B9-8219-CF7AB0EE58C6}" type="presParOf" srcId="{3E491DDF-28DA-4B71-B619-B1ECFF45928A}" destId="{134F526D-4FD4-4F4D-BC90-7641A69D1564}" srcOrd="12" destOrd="0" presId="urn:microsoft.com/office/officeart/2005/8/layout/vList2"/>
    <dgm:cxn modelId="{EED1C810-3CC7-484C-9B97-56F8AE829C4A}" type="presParOf" srcId="{3E491DDF-28DA-4B71-B619-B1ECFF45928A}" destId="{02EADFF5-5C47-498B-9998-948D80C2BC4C}" srcOrd="13" destOrd="0" presId="urn:microsoft.com/office/officeart/2005/8/layout/vList2"/>
    <dgm:cxn modelId="{D6C3564C-4FFF-4F74-B1E8-0F1C32EDEF8D}" type="presParOf" srcId="{3E491DDF-28DA-4B71-B619-B1ECFF45928A}" destId="{BEBD37AB-75D8-47AA-9641-025899A0C857}" srcOrd="14" destOrd="0" presId="urn:microsoft.com/office/officeart/2005/8/layout/vList2"/>
    <dgm:cxn modelId="{3A63B44C-DA89-4135-B874-7E395A157185}" type="presParOf" srcId="{3E491DDF-28DA-4B71-B619-B1ECFF45928A}" destId="{4BA363F4-33F4-4EF0-AB66-29348C464BE4}" srcOrd="15" destOrd="0" presId="urn:microsoft.com/office/officeart/2005/8/layout/vList2"/>
    <dgm:cxn modelId="{3D87A51A-6AFD-4007-9FB0-831EF869E348}" type="presParOf" srcId="{3E491DDF-28DA-4B71-B619-B1ECFF45928A}" destId="{55325B8F-4509-45E3-A40F-3E10F91DBD96}" srcOrd="16" destOrd="0" presId="urn:microsoft.com/office/officeart/2005/8/layout/vList2"/>
    <dgm:cxn modelId="{235B378E-CB73-4484-93BF-1F3A1470C672}" type="presParOf" srcId="{3E491DDF-28DA-4B71-B619-B1ECFF45928A}" destId="{5EADFDFF-2ABE-44B0-A5EC-AA3D2EB34DF6}" srcOrd="17" destOrd="0" presId="urn:microsoft.com/office/officeart/2005/8/layout/vList2"/>
    <dgm:cxn modelId="{53CC6303-8A5F-40EB-9D48-C62F1E61B2BD}" type="presParOf" srcId="{3E491DDF-28DA-4B71-B619-B1ECFF45928A}" destId="{BED75B1C-48A6-42E8-95E5-D1974FA97294}" srcOrd="1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061F0EE-2273-4F19-8A44-93BDAF28D9CA}"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32D5C768-AA3A-4F3C-AE91-DFFE84D80948}">
      <dgm:prSet custT="1"/>
      <dgm:spPr/>
      <dgm:t>
        <a:bodyPr/>
        <a:lstStyle/>
        <a:p>
          <a:r>
            <a:rPr lang="en-GB" sz="1600" dirty="0"/>
            <a:t>Tuning in and providing culturally appropriate care and support</a:t>
          </a:r>
          <a:endParaRPr lang="en-US" sz="1600" dirty="0"/>
        </a:p>
      </dgm:t>
    </dgm:pt>
    <dgm:pt modelId="{E5BED4AF-BFB9-473B-B28D-D1AFF35F1AB9}" type="parTrans" cxnId="{98D5120B-12F5-48D6-827E-408B2A14F2F3}">
      <dgm:prSet/>
      <dgm:spPr/>
      <dgm:t>
        <a:bodyPr/>
        <a:lstStyle/>
        <a:p>
          <a:endParaRPr lang="en-US"/>
        </a:p>
      </dgm:t>
    </dgm:pt>
    <dgm:pt modelId="{B20296F1-37A8-455B-A41C-6BA01B5B627D}" type="sibTrans" cxnId="{98D5120B-12F5-48D6-827E-408B2A14F2F3}">
      <dgm:prSet/>
      <dgm:spPr/>
      <dgm:t>
        <a:bodyPr/>
        <a:lstStyle/>
        <a:p>
          <a:endParaRPr lang="en-US"/>
        </a:p>
      </dgm:t>
    </dgm:pt>
    <dgm:pt modelId="{CB6E8B83-3101-441B-9B8E-0CCB01D2BD22}">
      <dgm:prSet custT="1"/>
      <dgm:spPr/>
      <dgm:t>
        <a:bodyPr/>
        <a:lstStyle/>
        <a:p>
          <a:r>
            <a:rPr lang="en-GB" sz="1600" dirty="0"/>
            <a:t>Being respectful of backgrounds, beliefs, values and cultures</a:t>
          </a:r>
          <a:endParaRPr lang="en-US" sz="1600" dirty="0"/>
        </a:p>
      </dgm:t>
    </dgm:pt>
    <dgm:pt modelId="{23897187-172F-405F-B69D-B9BD1FE71E1A}" type="parTrans" cxnId="{A2DB4BC7-75C0-4C0B-A9F8-85D7484C0B20}">
      <dgm:prSet/>
      <dgm:spPr/>
      <dgm:t>
        <a:bodyPr/>
        <a:lstStyle/>
        <a:p>
          <a:endParaRPr lang="en-US"/>
        </a:p>
      </dgm:t>
    </dgm:pt>
    <dgm:pt modelId="{ACC49002-2B23-4C09-929C-CB2333643296}" type="sibTrans" cxnId="{A2DB4BC7-75C0-4C0B-A9F8-85D7484C0B20}">
      <dgm:prSet/>
      <dgm:spPr/>
      <dgm:t>
        <a:bodyPr/>
        <a:lstStyle/>
        <a:p>
          <a:endParaRPr lang="en-US"/>
        </a:p>
      </dgm:t>
    </dgm:pt>
    <dgm:pt modelId="{F31D35BC-4BA4-46EA-BE27-7F0A22903D30}">
      <dgm:prSet custT="1"/>
      <dgm:spPr/>
      <dgm:t>
        <a:bodyPr/>
        <a:lstStyle/>
        <a:p>
          <a:r>
            <a:rPr lang="en-GB" sz="1400" dirty="0"/>
            <a:t> Awareness and knowledge on the impact and influences of individual identity shaping characteristics</a:t>
          </a:r>
        </a:p>
        <a:p>
          <a:r>
            <a:rPr lang="en-GB" sz="1400" dirty="0"/>
            <a:t>(Social GGRRAAACCEEESSS, Burnham1992;Roper 1998)</a:t>
          </a:r>
          <a:endParaRPr lang="en-US" sz="1400" dirty="0"/>
        </a:p>
      </dgm:t>
    </dgm:pt>
    <dgm:pt modelId="{8C4B9763-5ED4-4AF7-B711-948C49FEED47}" type="parTrans" cxnId="{C9A17D62-C9BB-454A-B65E-971699AFDCD8}">
      <dgm:prSet/>
      <dgm:spPr/>
      <dgm:t>
        <a:bodyPr/>
        <a:lstStyle/>
        <a:p>
          <a:endParaRPr lang="en-US"/>
        </a:p>
      </dgm:t>
    </dgm:pt>
    <dgm:pt modelId="{CABE024D-C8A1-4626-AE43-D20DEA66CE67}" type="sibTrans" cxnId="{C9A17D62-C9BB-454A-B65E-971699AFDCD8}">
      <dgm:prSet/>
      <dgm:spPr/>
      <dgm:t>
        <a:bodyPr/>
        <a:lstStyle/>
        <a:p>
          <a:endParaRPr lang="en-US"/>
        </a:p>
      </dgm:t>
    </dgm:pt>
    <dgm:pt modelId="{9E1B6FD9-18DC-462F-BC79-E208E5F273E0}">
      <dgm:prSet custT="1"/>
      <dgm:spPr/>
      <dgm:t>
        <a:bodyPr/>
        <a:lstStyle/>
        <a:p>
          <a:r>
            <a:rPr lang="en-GB" sz="1600" dirty="0"/>
            <a:t>Being Sensitive, respectful and confident to explore  family’s culture </a:t>
          </a:r>
          <a:r>
            <a:rPr lang="en-GB" sz="1600" b="1" u="sng" dirty="0"/>
            <a:t>with the family</a:t>
          </a:r>
          <a:endParaRPr lang="en-US" sz="1600" dirty="0"/>
        </a:p>
      </dgm:t>
    </dgm:pt>
    <dgm:pt modelId="{2A9214DE-FDF0-4E93-9779-7D44121018EB}" type="parTrans" cxnId="{ADCEFD80-A7C6-4F30-8875-CE194E29798F}">
      <dgm:prSet/>
      <dgm:spPr/>
      <dgm:t>
        <a:bodyPr/>
        <a:lstStyle/>
        <a:p>
          <a:endParaRPr lang="en-US"/>
        </a:p>
      </dgm:t>
    </dgm:pt>
    <dgm:pt modelId="{BA138096-A73E-4BDE-8300-7AECAA637F66}" type="sibTrans" cxnId="{ADCEFD80-A7C6-4F30-8875-CE194E29798F}">
      <dgm:prSet/>
      <dgm:spPr/>
      <dgm:t>
        <a:bodyPr/>
        <a:lstStyle/>
        <a:p>
          <a:endParaRPr lang="en-US"/>
        </a:p>
      </dgm:t>
    </dgm:pt>
    <dgm:pt modelId="{CE35DF38-1447-4435-992F-400CF9FC9D03}">
      <dgm:prSet custT="1"/>
      <dgm:spPr/>
      <dgm:t>
        <a:bodyPr/>
        <a:lstStyle/>
        <a:p>
          <a:r>
            <a:rPr lang="en-GB" sz="1600" dirty="0"/>
            <a:t>Individuals and families  feel empowered </a:t>
          </a:r>
          <a:endParaRPr lang="en-US" sz="1600" dirty="0"/>
        </a:p>
      </dgm:t>
    </dgm:pt>
    <dgm:pt modelId="{48A0C048-B627-429F-9C55-3DD049279B7E}" type="parTrans" cxnId="{60B3875F-A3D9-4B32-A856-3907AC4442AD}">
      <dgm:prSet/>
      <dgm:spPr/>
      <dgm:t>
        <a:bodyPr/>
        <a:lstStyle/>
        <a:p>
          <a:endParaRPr lang="en-US"/>
        </a:p>
      </dgm:t>
    </dgm:pt>
    <dgm:pt modelId="{188A12C7-7F10-40CF-9733-E9F09F33BF1C}" type="sibTrans" cxnId="{60B3875F-A3D9-4B32-A856-3907AC4442AD}">
      <dgm:prSet/>
      <dgm:spPr/>
      <dgm:t>
        <a:bodyPr/>
        <a:lstStyle/>
        <a:p>
          <a:endParaRPr lang="en-US"/>
        </a:p>
      </dgm:t>
    </dgm:pt>
    <dgm:pt modelId="{12584AB7-79B6-41A5-AC3B-42370CF2A1D2}">
      <dgm:prSet custT="1"/>
      <dgm:spPr/>
      <dgm:t>
        <a:bodyPr/>
        <a:lstStyle/>
        <a:p>
          <a:r>
            <a:rPr lang="en-GB" sz="1600" dirty="0"/>
            <a:t>Being open to ideas, values and beliefs that may conflict with your own and seeing these differences as equals</a:t>
          </a:r>
          <a:endParaRPr lang="en-US" sz="1600" dirty="0"/>
        </a:p>
      </dgm:t>
    </dgm:pt>
    <dgm:pt modelId="{21CEC058-33A6-47B9-81F4-3235A7754629}" type="parTrans" cxnId="{DAD4EBB1-5334-4D2D-8529-44BAB732A013}">
      <dgm:prSet/>
      <dgm:spPr/>
      <dgm:t>
        <a:bodyPr/>
        <a:lstStyle/>
        <a:p>
          <a:endParaRPr lang="en-GB"/>
        </a:p>
      </dgm:t>
    </dgm:pt>
    <dgm:pt modelId="{D286C889-8374-4A3B-97B0-934A095171AB}" type="sibTrans" cxnId="{DAD4EBB1-5334-4D2D-8529-44BAB732A013}">
      <dgm:prSet/>
      <dgm:spPr/>
      <dgm:t>
        <a:bodyPr/>
        <a:lstStyle/>
        <a:p>
          <a:endParaRPr lang="en-GB"/>
        </a:p>
      </dgm:t>
    </dgm:pt>
    <dgm:pt modelId="{343575DF-7376-43FD-B4B9-A6E78DB61078}">
      <dgm:prSet custT="1"/>
      <dgm:spPr/>
      <dgm:t>
        <a:bodyPr/>
        <a:lstStyle/>
        <a:p>
          <a:r>
            <a:rPr lang="en-US" sz="1600" dirty="0"/>
            <a:t>Awareness of own assumptions, biases,  stereotypes and knowing how this influences thoughts, behaviors and actions</a:t>
          </a:r>
        </a:p>
      </dgm:t>
    </dgm:pt>
    <dgm:pt modelId="{B17C19A9-BF41-4E82-BC29-858C6A517398}" type="parTrans" cxnId="{BB0BF2BD-637F-4400-BC07-AB04D526B415}">
      <dgm:prSet/>
      <dgm:spPr/>
      <dgm:t>
        <a:bodyPr/>
        <a:lstStyle/>
        <a:p>
          <a:endParaRPr lang="en-GB"/>
        </a:p>
      </dgm:t>
    </dgm:pt>
    <dgm:pt modelId="{F44D298D-5269-4B66-A7F5-C426C0B4F0E2}" type="sibTrans" cxnId="{BB0BF2BD-637F-4400-BC07-AB04D526B415}">
      <dgm:prSet/>
      <dgm:spPr/>
      <dgm:t>
        <a:bodyPr/>
        <a:lstStyle/>
        <a:p>
          <a:endParaRPr lang="en-GB"/>
        </a:p>
      </dgm:t>
    </dgm:pt>
    <dgm:pt modelId="{790A5D54-6593-4048-AF16-46E649622036}">
      <dgm:prSet custT="1"/>
      <dgm:spPr/>
      <dgm:t>
        <a:bodyPr/>
        <a:lstStyle/>
        <a:p>
          <a:r>
            <a:rPr lang="en-US" sz="1600" dirty="0"/>
            <a:t>Congruence of attitude, behaviour and policies</a:t>
          </a:r>
        </a:p>
        <a:p>
          <a:r>
            <a:rPr lang="en-US" sz="1600" dirty="0"/>
            <a:t>(Cross et al.1989)</a:t>
          </a:r>
        </a:p>
      </dgm:t>
    </dgm:pt>
    <dgm:pt modelId="{F387C9A0-8C70-4F04-ADBF-D7D30EA34C2C}" type="parTrans" cxnId="{844A4D59-28A4-42A6-8A20-891F6FBB8C4F}">
      <dgm:prSet/>
      <dgm:spPr/>
      <dgm:t>
        <a:bodyPr/>
        <a:lstStyle/>
        <a:p>
          <a:endParaRPr lang="en-GB"/>
        </a:p>
      </dgm:t>
    </dgm:pt>
    <dgm:pt modelId="{93A48202-51AB-491B-870A-0F46727D103C}" type="sibTrans" cxnId="{844A4D59-28A4-42A6-8A20-891F6FBB8C4F}">
      <dgm:prSet/>
      <dgm:spPr/>
      <dgm:t>
        <a:bodyPr/>
        <a:lstStyle/>
        <a:p>
          <a:endParaRPr lang="en-GB"/>
        </a:p>
      </dgm:t>
    </dgm:pt>
    <dgm:pt modelId="{7C40EED2-005D-4B92-81BF-C491761B8981}">
      <dgm:prSet custT="1"/>
      <dgm:spPr/>
      <dgm:t>
        <a:bodyPr/>
        <a:lstStyle/>
        <a:p>
          <a:r>
            <a:rPr lang="en-US" sz="1600" dirty="0"/>
            <a:t>Understanding the lived reality of the family you are working with</a:t>
          </a:r>
        </a:p>
      </dgm:t>
    </dgm:pt>
    <dgm:pt modelId="{83A9451A-C08F-4503-918C-41F793E64702}" type="parTrans" cxnId="{E7398057-10CF-4879-A277-C91F8AE5FA60}">
      <dgm:prSet/>
      <dgm:spPr/>
      <dgm:t>
        <a:bodyPr/>
        <a:lstStyle/>
        <a:p>
          <a:endParaRPr lang="en-GB"/>
        </a:p>
      </dgm:t>
    </dgm:pt>
    <dgm:pt modelId="{AF1A52B2-A34B-4EC3-A26D-89BB01010115}" type="sibTrans" cxnId="{E7398057-10CF-4879-A277-C91F8AE5FA60}">
      <dgm:prSet/>
      <dgm:spPr/>
      <dgm:t>
        <a:bodyPr/>
        <a:lstStyle/>
        <a:p>
          <a:endParaRPr lang="en-GB"/>
        </a:p>
      </dgm:t>
    </dgm:pt>
    <dgm:pt modelId="{48136E08-2720-4121-891E-C23B66E0966D}">
      <dgm:prSet custT="1"/>
      <dgm:spPr/>
      <dgm:t>
        <a:bodyPr/>
        <a:lstStyle/>
        <a:p>
          <a:r>
            <a:rPr lang="en-US" sz="1600" dirty="0"/>
            <a:t>Pro-actively considering aspects relating to equality, equity and inclusion</a:t>
          </a:r>
        </a:p>
      </dgm:t>
    </dgm:pt>
    <dgm:pt modelId="{3EC1100A-9746-49F6-BCB5-084D780A78F5}" type="parTrans" cxnId="{2FD37264-D599-47CB-86E7-7971FC766605}">
      <dgm:prSet/>
      <dgm:spPr/>
      <dgm:t>
        <a:bodyPr/>
        <a:lstStyle/>
        <a:p>
          <a:endParaRPr lang="en-GB"/>
        </a:p>
      </dgm:t>
    </dgm:pt>
    <dgm:pt modelId="{E5126BB9-F711-4272-85C6-FFB41B212ECE}" type="sibTrans" cxnId="{2FD37264-D599-47CB-86E7-7971FC766605}">
      <dgm:prSet/>
      <dgm:spPr/>
      <dgm:t>
        <a:bodyPr/>
        <a:lstStyle/>
        <a:p>
          <a:endParaRPr lang="en-GB"/>
        </a:p>
      </dgm:t>
    </dgm:pt>
    <dgm:pt modelId="{A2795625-3447-434F-9E49-E2E7CC3C5963}" type="pres">
      <dgm:prSet presAssocID="{1061F0EE-2273-4F19-8A44-93BDAF28D9CA}" presName="diagram" presStyleCnt="0">
        <dgm:presLayoutVars>
          <dgm:dir/>
          <dgm:resizeHandles val="exact"/>
        </dgm:presLayoutVars>
      </dgm:prSet>
      <dgm:spPr/>
    </dgm:pt>
    <dgm:pt modelId="{6130A98A-9147-4FBC-8448-4C42EF60BD5F}" type="pres">
      <dgm:prSet presAssocID="{790A5D54-6593-4048-AF16-46E649622036}" presName="node" presStyleLbl="node1" presStyleIdx="0" presStyleCnt="10">
        <dgm:presLayoutVars>
          <dgm:bulletEnabled val="1"/>
        </dgm:presLayoutVars>
      </dgm:prSet>
      <dgm:spPr/>
    </dgm:pt>
    <dgm:pt modelId="{EB8BEE79-0F16-4421-B2D4-23FED962E11E}" type="pres">
      <dgm:prSet presAssocID="{93A48202-51AB-491B-870A-0F46727D103C}" presName="sibTrans" presStyleCnt="0"/>
      <dgm:spPr/>
    </dgm:pt>
    <dgm:pt modelId="{68C21A6F-43A4-4E5D-89A9-3785A6F2D93D}" type="pres">
      <dgm:prSet presAssocID="{32D5C768-AA3A-4F3C-AE91-DFFE84D80948}" presName="node" presStyleLbl="node1" presStyleIdx="1" presStyleCnt="10">
        <dgm:presLayoutVars>
          <dgm:bulletEnabled val="1"/>
        </dgm:presLayoutVars>
      </dgm:prSet>
      <dgm:spPr/>
    </dgm:pt>
    <dgm:pt modelId="{E95BA799-B73B-49B6-B6D8-35FB6474D600}" type="pres">
      <dgm:prSet presAssocID="{B20296F1-37A8-455B-A41C-6BA01B5B627D}" presName="sibTrans" presStyleCnt="0"/>
      <dgm:spPr/>
    </dgm:pt>
    <dgm:pt modelId="{93B423FC-AFD5-48E5-B283-204940D1EBB9}" type="pres">
      <dgm:prSet presAssocID="{CB6E8B83-3101-441B-9B8E-0CCB01D2BD22}" presName="node" presStyleLbl="node1" presStyleIdx="2" presStyleCnt="10" custScaleY="100443">
        <dgm:presLayoutVars>
          <dgm:bulletEnabled val="1"/>
        </dgm:presLayoutVars>
      </dgm:prSet>
      <dgm:spPr/>
    </dgm:pt>
    <dgm:pt modelId="{08AFA404-C216-4964-B056-12F01B69C3FF}" type="pres">
      <dgm:prSet presAssocID="{ACC49002-2B23-4C09-929C-CB2333643296}" presName="sibTrans" presStyleCnt="0"/>
      <dgm:spPr/>
    </dgm:pt>
    <dgm:pt modelId="{336B89A2-8F93-48D4-A49A-13519A1AF08C}" type="pres">
      <dgm:prSet presAssocID="{343575DF-7376-43FD-B4B9-A6E78DB61078}" presName="node" presStyleLbl="node1" presStyleIdx="3" presStyleCnt="10">
        <dgm:presLayoutVars>
          <dgm:bulletEnabled val="1"/>
        </dgm:presLayoutVars>
      </dgm:prSet>
      <dgm:spPr/>
    </dgm:pt>
    <dgm:pt modelId="{C621C624-599D-403A-B0A3-4BE5A1043AA5}" type="pres">
      <dgm:prSet presAssocID="{F44D298D-5269-4B66-A7F5-C426C0B4F0E2}" presName="sibTrans" presStyleCnt="0"/>
      <dgm:spPr/>
    </dgm:pt>
    <dgm:pt modelId="{C7878749-B95F-49F7-A43E-27F7192E24D7}" type="pres">
      <dgm:prSet presAssocID="{7C40EED2-005D-4B92-81BF-C491761B8981}" presName="node" presStyleLbl="node1" presStyleIdx="4" presStyleCnt="10">
        <dgm:presLayoutVars>
          <dgm:bulletEnabled val="1"/>
        </dgm:presLayoutVars>
      </dgm:prSet>
      <dgm:spPr/>
    </dgm:pt>
    <dgm:pt modelId="{19AD408D-E589-40CA-AD94-2E97AC0E5AF7}" type="pres">
      <dgm:prSet presAssocID="{AF1A52B2-A34B-4EC3-A26D-89BB01010115}" presName="sibTrans" presStyleCnt="0"/>
      <dgm:spPr/>
    </dgm:pt>
    <dgm:pt modelId="{9906D0C7-F5E9-465D-A3CC-08D0312C00C3}" type="pres">
      <dgm:prSet presAssocID="{F31D35BC-4BA4-46EA-BE27-7F0A22903D30}" presName="node" presStyleLbl="node1" presStyleIdx="5" presStyleCnt="10">
        <dgm:presLayoutVars>
          <dgm:bulletEnabled val="1"/>
        </dgm:presLayoutVars>
      </dgm:prSet>
      <dgm:spPr/>
    </dgm:pt>
    <dgm:pt modelId="{5D7872D2-FBFA-46C6-B2D4-CCDC6D2970F9}" type="pres">
      <dgm:prSet presAssocID="{CABE024D-C8A1-4626-AE43-D20DEA66CE67}" presName="sibTrans" presStyleCnt="0"/>
      <dgm:spPr/>
    </dgm:pt>
    <dgm:pt modelId="{0FCE4C29-DD54-4F67-B326-C32C734C1D5C}" type="pres">
      <dgm:prSet presAssocID="{9E1B6FD9-18DC-462F-BC79-E208E5F273E0}" presName="node" presStyleLbl="node1" presStyleIdx="6" presStyleCnt="10">
        <dgm:presLayoutVars>
          <dgm:bulletEnabled val="1"/>
        </dgm:presLayoutVars>
      </dgm:prSet>
      <dgm:spPr/>
    </dgm:pt>
    <dgm:pt modelId="{2408641F-C145-4F3E-BA38-981D0AB8C599}" type="pres">
      <dgm:prSet presAssocID="{BA138096-A73E-4BDE-8300-7AECAA637F66}" presName="sibTrans" presStyleCnt="0"/>
      <dgm:spPr/>
    </dgm:pt>
    <dgm:pt modelId="{91C9D04C-3C83-4354-B24B-0F73245493BC}" type="pres">
      <dgm:prSet presAssocID="{12584AB7-79B6-41A5-AC3B-42370CF2A1D2}" presName="node" presStyleLbl="node1" presStyleIdx="7" presStyleCnt="10">
        <dgm:presLayoutVars>
          <dgm:bulletEnabled val="1"/>
        </dgm:presLayoutVars>
      </dgm:prSet>
      <dgm:spPr/>
    </dgm:pt>
    <dgm:pt modelId="{C4298912-303F-4D83-A812-4C2328B0AB40}" type="pres">
      <dgm:prSet presAssocID="{D286C889-8374-4A3B-97B0-934A095171AB}" presName="sibTrans" presStyleCnt="0"/>
      <dgm:spPr/>
    </dgm:pt>
    <dgm:pt modelId="{D9CB79E9-66E7-4762-840B-DA67D3F305C3}" type="pres">
      <dgm:prSet presAssocID="{48136E08-2720-4121-891E-C23B66E0966D}" presName="node" presStyleLbl="node1" presStyleIdx="8" presStyleCnt="10">
        <dgm:presLayoutVars>
          <dgm:bulletEnabled val="1"/>
        </dgm:presLayoutVars>
      </dgm:prSet>
      <dgm:spPr/>
    </dgm:pt>
    <dgm:pt modelId="{2904AC59-7478-49C7-B9D1-FC098762E069}" type="pres">
      <dgm:prSet presAssocID="{E5126BB9-F711-4272-85C6-FFB41B212ECE}" presName="sibTrans" presStyleCnt="0"/>
      <dgm:spPr/>
    </dgm:pt>
    <dgm:pt modelId="{D0201270-619B-4BAC-A87A-0D7313A5229D}" type="pres">
      <dgm:prSet presAssocID="{CE35DF38-1447-4435-992F-400CF9FC9D03}" presName="node" presStyleLbl="node1" presStyleIdx="9" presStyleCnt="10">
        <dgm:presLayoutVars>
          <dgm:bulletEnabled val="1"/>
        </dgm:presLayoutVars>
      </dgm:prSet>
      <dgm:spPr/>
    </dgm:pt>
  </dgm:ptLst>
  <dgm:cxnLst>
    <dgm:cxn modelId="{81C87F00-646A-4633-A15E-B676E42DAC83}" type="presOf" srcId="{7C40EED2-005D-4B92-81BF-C491761B8981}" destId="{C7878749-B95F-49F7-A43E-27F7192E24D7}" srcOrd="0" destOrd="0" presId="urn:microsoft.com/office/officeart/2005/8/layout/default"/>
    <dgm:cxn modelId="{98D5120B-12F5-48D6-827E-408B2A14F2F3}" srcId="{1061F0EE-2273-4F19-8A44-93BDAF28D9CA}" destId="{32D5C768-AA3A-4F3C-AE91-DFFE84D80948}" srcOrd="1" destOrd="0" parTransId="{E5BED4AF-BFB9-473B-B28D-D1AFF35F1AB9}" sibTransId="{B20296F1-37A8-455B-A41C-6BA01B5B627D}"/>
    <dgm:cxn modelId="{01E8F011-E5EB-477A-922D-11C53F4DF8CB}" type="presOf" srcId="{9E1B6FD9-18DC-462F-BC79-E208E5F273E0}" destId="{0FCE4C29-DD54-4F67-B326-C32C734C1D5C}" srcOrd="0" destOrd="0" presId="urn:microsoft.com/office/officeart/2005/8/layout/default"/>
    <dgm:cxn modelId="{A8C92627-9076-4F57-BEF7-4115CF4658D3}" type="presOf" srcId="{48136E08-2720-4121-891E-C23B66E0966D}" destId="{D9CB79E9-66E7-4762-840B-DA67D3F305C3}" srcOrd="0" destOrd="0" presId="urn:microsoft.com/office/officeart/2005/8/layout/default"/>
    <dgm:cxn modelId="{533D153D-3A96-4EF9-8FF7-5056360B6721}" type="presOf" srcId="{CE35DF38-1447-4435-992F-400CF9FC9D03}" destId="{D0201270-619B-4BAC-A87A-0D7313A5229D}" srcOrd="0" destOrd="0" presId="urn:microsoft.com/office/officeart/2005/8/layout/default"/>
    <dgm:cxn modelId="{60B3875F-A3D9-4B32-A856-3907AC4442AD}" srcId="{1061F0EE-2273-4F19-8A44-93BDAF28D9CA}" destId="{CE35DF38-1447-4435-992F-400CF9FC9D03}" srcOrd="9" destOrd="0" parTransId="{48A0C048-B627-429F-9C55-3DD049279B7E}" sibTransId="{188A12C7-7F10-40CF-9733-E9F09F33BF1C}"/>
    <dgm:cxn modelId="{C9A17D62-C9BB-454A-B65E-971699AFDCD8}" srcId="{1061F0EE-2273-4F19-8A44-93BDAF28D9CA}" destId="{F31D35BC-4BA4-46EA-BE27-7F0A22903D30}" srcOrd="5" destOrd="0" parTransId="{8C4B9763-5ED4-4AF7-B711-948C49FEED47}" sibTransId="{CABE024D-C8A1-4626-AE43-D20DEA66CE67}"/>
    <dgm:cxn modelId="{2FD37264-D599-47CB-86E7-7971FC766605}" srcId="{1061F0EE-2273-4F19-8A44-93BDAF28D9CA}" destId="{48136E08-2720-4121-891E-C23B66E0966D}" srcOrd="8" destOrd="0" parTransId="{3EC1100A-9746-49F6-BCB5-084D780A78F5}" sibTransId="{E5126BB9-F711-4272-85C6-FFB41B212ECE}"/>
    <dgm:cxn modelId="{50444766-73EE-4D24-A7B5-0CA32785AB99}" type="presOf" srcId="{790A5D54-6593-4048-AF16-46E649622036}" destId="{6130A98A-9147-4FBC-8448-4C42EF60BD5F}" srcOrd="0" destOrd="0" presId="urn:microsoft.com/office/officeart/2005/8/layout/default"/>
    <dgm:cxn modelId="{E7398057-10CF-4879-A277-C91F8AE5FA60}" srcId="{1061F0EE-2273-4F19-8A44-93BDAF28D9CA}" destId="{7C40EED2-005D-4B92-81BF-C491761B8981}" srcOrd="4" destOrd="0" parTransId="{83A9451A-C08F-4503-918C-41F793E64702}" sibTransId="{AF1A52B2-A34B-4EC3-A26D-89BB01010115}"/>
    <dgm:cxn modelId="{844A4D59-28A4-42A6-8A20-891F6FBB8C4F}" srcId="{1061F0EE-2273-4F19-8A44-93BDAF28D9CA}" destId="{790A5D54-6593-4048-AF16-46E649622036}" srcOrd="0" destOrd="0" parTransId="{F387C9A0-8C70-4F04-ADBF-D7D30EA34C2C}" sibTransId="{93A48202-51AB-491B-870A-0F46727D103C}"/>
    <dgm:cxn modelId="{ADCEFD80-A7C6-4F30-8875-CE194E29798F}" srcId="{1061F0EE-2273-4F19-8A44-93BDAF28D9CA}" destId="{9E1B6FD9-18DC-462F-BC79-E208E5F273E0}" srcOrd="6" destOrd="0" parTransId="{2A9214DE-FDF0-4E93-9779-7D44121018EB}" sibTransId="{BA138096-A73E-4BDE-8300-7AECAA637F66}"/>
    <dgm:cxn modelId="{45F0548A-CF3A-47A0-9E1D-F46E7289403F}" type="presOf" srcId="{343575DF-7376-43FD-B4B9-A6E78DB61078}" destId="{336B89A2-8F93-48D4-A49A-13519A1AF08C}" srcOrd="0" destOrd="0" presId="urn:microsoft.com/office/officeart/2005/8/layout/default"/>
    <dgm:cxn modelId="{4DF6AF9A-800A-482E-9510-1E54CA30DA9F}" type="presOf" srcId="{1061F0EE-2273-4F19-8A44-93BDAF28D9CA}" destId="{A2795625-3447-434F-9E49-E2E7CC3C5963}" srcOrd="0" destOrd="0" presId="urn:microsoft.com/office/officeart/2005/8/layout/default"/>
    <dgm:cxn modelId="{28FEB5A5-9FD0-445D-BE96-DBA88A070C03}" type="presOf" srcId="{32D5C768-AA3A-4F3C-AE91-DFFE84D80948}" destId="{68C21A6F-43A4-4E5D-89A9-3785A6F2D93D}" srcOrd="0" destOrd="0" presId="urn:microsoft.com/office/officeart/2005/8/layout/default"/>
    <dgm:cxn modelId="{DAD4EBB1-5334-4D2D-8529-44BAB732A013}" srcId="{1061F0EE-2273-4F19-8A44-93BDAF28D9CA}" destId="{12584AB7-79B6-41A5-AC3B-42370CF2A1D2}" srcOrd="7" destOrd="0" parTransId="{21CEC058-33A6-47B9-81F4-3235A7754629}" sibTransId="{D286C889-8374-4A3B-97B0-934A095171AB}"/>
    <dgm:cxn modelId="{BB0BF2BD-637F-4400-BC07-AB04D526B415}" srcId="{1061F0EE-2273-4F19-8A44-93BDAF28D9CA}" destId="{343575DF-7376-43FD-B4B9-A6E78DB61078}" srcOrd="3" destOrd="0" parTransId="{B17C19A9-BF41-4E82-BC29-858C6A517398}" sibTransId="{F44D298D-5269-4B66-A7F5-C426C0B4F0E2}"/>
    <dgm:cxn modelId="{A2DB4BC7-75C0-4C0B-A9F8-85D7484C0B20}" srcId="{1061F0EE-2273-4F19-8A44-93BDAF28D9CA}" destId="{CB6E8B83-3101-441B-9B8E-0CCB01D2BD22}" srcOrd="2" destOrd="0" parTransId="{23897187-172F-405F-B69D-B9BD1FE71E1A}" sibTransId="{ACC49002-2B23-4C09-929C-CB2333643296}"/>
    <dgm:cxn modelId="{33AF80D0-3163-4D1B-A264-C9E79F405D7A}" type="presOf" srcId="{12584AB7-79B6-41A5-AC3B-42370CF2A1D2}" destId="{91C9D04C-3C83-4354-B24B-0F73245493BC}" srcOrd="0" destOrd="0" presId="urn:microsoft.com/office/officeart/2005/8/layout/default"/>
    <dgm:cxn modelId="{8C2E66D8-A714-4F15-96EA-2C6D7628E0B1}" type="presOf" srcId="{CB6E8B83-3101-441B-9B8E-0CCB01D2BD22}" destId="{93B423FC-AFD5-48E5-B283-204940D1EBB9}" srcOrd="0" destOrd="0" presId="urn:microsoft.com/office/officeart/2005/8/layout/default"/>
    <dgm:cxn modelId="{E0399FE8-E692-4A73-9A68-78057D83B5E9}" type="presOf" srcId="{F31D35BC-4BA4-46EA-BE27-7F0A22903D30}" destId="{9906D0C7-F5E9-465D-A3CC-08D0312C00C3}" srcOrd="0" destOrd="0" presId="urn:microsoft.com/office/officeart/2005/8/layout/default"/>
    <dgm:cxn modelId="{41C7EB54-3F12-479B-B9F4-C700286632F1}" type="presParOf" srcId="{A2795625-3447-434F-9E49-E2E7CC3C5963}" destId="{6130A98A-9147-4FBC-8448-4C42EF60BD5F}" srcOrd="0" destOrd="0" presId="urn:microsoft.com/office/officeart/2005/8/layout/default"/>
    <dgm:cxn modelId="{535C9649-D778-4D26-A964-755D841F2293}" type="presParOf" srcId="{A2795625-3447-434F-9E49-E2E7CC3C5963}" destId="{EB8BEE79-0F16-4421-B2D4-23FED962E11E}" srcOrd="1" destOrd="0" presId="urn:microsoft.com/office/officeart/2005/8/layout/default"/>
    <dgm:cxn modelId="{90A43395-913F-4A09-9116-BDB916929ECD}" type="presParOf" srcId="{A2795625-3447-434F-9E49-E2E7CC3C5963}" destId="{68C21A6F-43A4-4E5D-89A9-3785A6F2D93D}" srcOrd="2" destOrd="0" presId="urn:microsoft.com/office/officeart/2005/8/layout/default"/>
    <dgm:cxn modelId="{75FE1964-A225-4B01-9BBF-AE63D95A8552}" type="presParOf" srcId="{A2795625-3447-434F-9E49-E2E7CC3C5963}" destId="{E95BA799-B73B-49B6-B6D8-35FB6474D600}" srcOrd="3" destOrd="0" presId="urn:microsoft.com/office/officeart/2005/8/layout/default"/>
    <dgm:cxn modelId="{19B63251-F146-4057-855D-6728B5034CB3}" type="presParOf" srcId="{A2795625-3447-434F-9E49-E2E7CC3C5963}" destId="{93B423FC-AFD5-48E5-B283-204940D1EBB9}" srcOrd="4" destOrd="0" presId="urn:microsoft.com/office/officeart/2005/8/layout/default"/>
    <dgm:cxn modelId="{B94327CA-4408-4400-9B42-2C270AAF7B0F}" type="presParOf" srcId="{A2795625-3447-434F-9E49-E2E7CC3C5963}" destId="{08AFA404-C216-4964-B056-12F01B69C3FF}" srcOrd="5" destOrd="0" presId="urn:microsoft.com/office/officeart/2005/8/layout/default"/>
    <dgm:cxn modelId="{6471583E-192A-4952-B852-BF0BE844DBFC}" type="presParOf" srcId="{A2795625-3447-434F-9E49-E2E7CC3C5963}" destId="{336B89A2-8F93-48D4-A49A-13519A1AF08C}" srcOrd="6" destOrd="0" presId="urn:microsoft.com/office/officeart/2005/8/layout/default"/>
    <dgm:cxn modelId="{DCB6249E-8DF0-4C79-8767-EA34FF0ED786}" type="presParOf" srcId="{A2795625-3447-434F-9E49-E2E7CC3C5963}" destId="{C621C624-599D-403A-B0A3-4BE5A1043AA5}" srcOrd="7" destOrd="0" presId="urn:microsoft.com/office/officeart/2005/8/layout/default"/>
    <dgm:cxn modelId="{AAEA74FB-1B52-4914-921E-F90C4E12B1F2}" type="presParOf" srcId="{A2795625-3447-434F-9E49-E2E7CC3C5963}" destId="{C7878749-B95F-49F7-A43E-27F7192E24D7}" srcOrd="8" destOrd="0" presId="urn:microsoft.com/office/officeart/2005/8/layout/default"/>
    <dgm:cxn modelId="{206AE41B-E018-4F99-8F4A-4A2FF06E5E36}" type="presParOf" srcId="{A2795625-3447-434F-9E49-E2E7CC3C5963}" destId="{19AD408D-E589-40CA-AD94-2E97AC0E5AF7}" srcOrd="9" destOrd="0" presId="urn:microsoft.com/office/officeart/2005/8/layout/default"/>
    <dgm:cxn modelId="{044ABC1A-A2E5-4F69-AB31-BC4EF594E9BD}" type="presParOf" srcId="{A2795625-3447-434F-9E49-E2E7CC3C5963}" destId="{9906D0C7-F5E9-465D-A3CC-08D0312C00C3}" srcOrd="10" destOrd="0" presId="urn:microsoft.com/office/officeart/2005/8/layout/default"/>
    <dgm:cxn modelId="{CA4AA23D-2CBB-4509-9787-A7452BD0520C}" type="presParOf" srcId="{A2795625-3447-434F-9E49-E2E7CC3C5963}" destId="{5D7872D2-FBFA-46C6-B2D4-CCDC6D2970F9}" srcOrd="11" destOrd="0" presId="urn:microsoft.com/office/officeart/2005/8/layout/default"/>
    <dgm:cxn modelId="{2E8DA040-8046-40B3-878D-0F6315F586FC}" type="presParOf" srcId="{A2795625-3447-434F-9E49-E2E7CC3C5963}" destId="{0FCE4C29-DD54-4F67-B326-C32C734C1D5C}" srcOrd="12" destOrd="0" presId="urn:microsoft.com/office/officeart/2005/8/layout/default"/>
    <dgm:cxn modelId="{1A256C04-45A2-4C8B-96C3-EF1CC7A90232}" type="presParOf" srcId="{A2795625-3447-434F-9E49-E2E7CC3C5963}" destId="{2408641F-C145-4F3E-BA38-981D0AB8C599}" srcOrd="13" destOrd="0" presId="urn:microsoft.com/office/officeart/2005/8/layout/default"/>
    <dgm:cxn modelId="{899F5EDA-1348-4208-A52A-424BBFDAAAD1}" type="presParOf" srcId="{A2795625-3447-434F-9E49-E2E7CC3C5963}" destId="{91C9D04C-3C83-4354-B24B-0F73245493BC}" srcOrd="14" destOrd="0" presId="urn:microsoft.com/office/officeart/2005/8/layout/default"/>
    <dgm:cxn modelId="{BC89D963-79B4-4855-8E6F-D0078AEBEB65}" type="presParOf" srcId="{A2795625-3447-434F-9E49-E2E7CC3C5963}" destId="{C4298912-303F-4D83-A812-4C2328B0AB40}" srcOrd="15" destOrd="0" presId="urn:microsoft.com/office/officeart/2005/8/layout/default"/>
    <dgm:cxn modelId="{CF6513FB-37D0-464D-9CCD-5655BDF3917D}" type="presParOf" srcId="{A2795625-3447-434F-9E49-E2E7CC3C5963}" destId="{D9CB79E9-66E7-4762-840B-DA67D3F305C3}" srcOrd="16" destOrd="0" presId="urn:microsoft.com/office/officeart/2005/8/layout/default"/>
    <dgm:cxn modelId="{7987C6ED-A6DF-4F23-A519-84F919011345}" type="presParOf" srcId="{A2795625-3447-434F-9E49-E2E7CC3C5963}" destId="{2904AC59-7478-49C7-B9D1-FC098762E069}" srcOrd="17" destOrd="0" presId="urn:microsoft.com/office/officeart/2005/8/layout/default"/>
    <dgm:cxn modelId="{80D50B01-8123-453E-BB7A-53F6F43C4420}" type="presParOf" srcId="{A2795625-3447-434F-9E49-E2E7CC3C5963}" destId="{D0201270-619B-4BAC-A87A-0D7313A5229D}" srcOrd="1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2166329-C647-4DD1-884F-7B5A69C1DA03}" type="doc">
      <dgm:prSet loTypeId="urn:microsoft.com/office/officeart/2005/8/layout/cycle3" loCatId="cycle" qsTypeId="urn:microsoft.com/office/officeart/2005/8/quickstyle/simple1" qsCatId="simple" csTypeId="urn:microsoft.com/office/officeart/2005/8/colors/accent1_2" csCatId="accent1"/>
      <dgm:spPr/>
      <dgm:t>
        <a:bodyPr/>
        <a:lstStyle/>
        <a:p>
          <a:endParaRPr lang="en-US"/>
        </a:p>
      </dgm:t>
    </dgm:pt>
    <dgm:pt modelId="{7004029A-9382-4A09-8973-33FA79A80647}">
      <dgm:prSet custT="1"/>
      <dgm:spPr/>
      <dgm:t>
        <a:bodyPr/>
        <a:lstStyle/>
        <a:p>
          <a:r>
            <a:rPr lang="en-GB" sz="4000" b="1" dirty="0"/>
            <a:t>If most children in our care return home to their families, what will you do to make this successful?</a:t>
          </a:r>
          <a:endParaRPr lang="en-US" sz="4000" dirty="0"/>
        </a:p>
      </dgm:t>
    </dgm:pt>
    <dgm:pt modelId="{DA0DF03B-8D0B-486F-B201-E7D5F185C3EE}" type="parTrans" cxnId="{B04EE524-66B1-4743-9007-FFE4BE3E406E}">
      <dgm:prSet/>
      <dgm:spPr/>
      <dgm:t>
        <a:bodyPr/>
        <a:lstStyle/>
        <a:p>
          <a:endParaRPr lang="en-US"/>
        </a:p>
      </dgm:t>
    </dgm:pt>
    <dgm:pt modelId="{A909C9A2-23D5-4549-A983-CE2887C89700}" type="sibTrans" cxnId="{B04EE524-66B1-4743-9007-FFE4BE3E406E}">
      <dgm:prSet/>
      <dgm:spPr/>
      <dgm:t>
        <a:bodyPr/>
        <a:lstStyle/>
        <a:p>
          <a:endParaRPr lang="en-US"/>
        </a:p>
      </dgm:t>
    </dgm:pt>
    <dgm:pt modelId="{762B60FC-D369-4476-8ED8-6A5F8A8DE960}" type="pres">
      <dgm:prSet presAssocID="{02166329-C647-4DD1-884F-7B5A69C1DA03}" presName="Name0" presStyleCnt="0">
        <dgm:presLayoutVars>
          <dgm:dir/>
          <dgm:resizeHandles val="exact"/>
        </dgm:presLayoutVars>
      </dgm:prSet>
      <dgm:spPr/>
    </dgm:pt>
    <dgm:pt modelId="{C104E82B-EF86-4FBD-B3B3-6ADFB3BBB08D}" type="pres">
      <dgm:prSet presAssocID="{02166329-C647-4DD1-884F-7B5A69C1DA03}" presName="cycle" presStyleCnt="0"/>
      <dgm:spPr/>
    </dgm:pt>
    <dgm:pt modelId="{713C2045-392A-42DB-B69E-07D051D3F525}" type="pres">
      <dgm:prSet presAssocID="{7004029A-9382-4A09-8973-33FA79A80647}" presName="nodeFirstNode" presStyleLbl="node1" presStyleIdx="0" presStyleCnt="1">
        <dgm:presLayoutVars>
          <dgm:bulletEnabled val="1"/>
        </dgm:presLayoutVars>
      </dgm:prSet>
      <dgm:spPr/>
    </dgm:pt>
  </dgm:ptLst>
  <dgm:cxnLst>
    <dgm:cxn modelId="{B04EE524-66B1-4743-9007-FFE4BE3E406E}" srcId="{02166329-C647-4DD1-884F-7B5A69C1DA03}" destId="{7004029A-9382-4A09-8973-33FA79A80647}" srcOrd="0" destOrd="0" parTransId="{DA0DF03B-8D0B-486F-B201-E7D5F185C3EE}" sibTransId="{A909C9A2-23D5-4549-A983-CE2887C89700}"/>
    <dgm:cxn modelId="{A687D376-5034-4124-8DAC-D67289B3F98D}" type="presOf" srcId="{02166329-C647-4DD1-884F-7B5A69C1DA03}" destId="{762B60FC-D369-4476-8ED8-6A5F8A8DE960}" srcOrd="0" destOrd="0" presId="urn:microsoft.com/office/officeart/2005/8/layout/cycle3"/>
    <dgm:cxn modelId="{FF3190B4-D5F6-4A5F-90AF-89A82BB5617D}" type="presOf" srcId="{7004029A-9382-4A09-8973-33FA79A80647}" destId="{713C2045-392A-42DB-B69E-07D051D3F525}" srcOrd="0" destOrd="0" presId="urn:microsoft.com/office/officeart/2005/8/layout/cycle3"/>
    <dgm:cxn modelId="{8F97681F-A91E-40D8-B484-ED5BB7EFEF67}" type="presParOf" srcId="{762B60FC-D369-4476-8ED8-6A5F8A8DE960}" destId="{C104E82B-EF86-4FBD-B3B3-6ADFB3BBB08D}" srcOrd="0" destOrd="0" presId="urn:microsoft.com/office/officeart/2005/8/layout/cycle3"/>
    <dgm:cxn modelId="{86D07449-7E17-49E0-AAB8-6AD8943D958B}" type="presParOf" srcId="{C104E82B-EF86-4FBD-B3B3-6ADFB3BBB08D}" destId="{713C2045-392A-42DB-B69E-07D051D3F525}" srcOrd="0"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B6FB402-87E7-4831-9AAB-A2DA868BD474}" type="doc">
      <dgm:prSet loTypeId="urn:microsoft.com/office/officeart/2005/8/layout/vList2" loCatId="list" qsTypeId="urn:microsoft.com/office/officeart/2005/8/quickstyle/simple1" qsCatId="simple" csTypeId="urn:microsoft.com/office/officeart/2005/8/colors/accent1_1" csCatId="accent1" phldr="1"/>
      <dgm:spPr/>
      <dgm:t>
        <a:bodyPr/>
        <a:lstStyle/>
        <a:p>
          <a:endParaRPr lang="en-US"/>
        </a:p>
      </dgm:t>
    </dgm:pt>
    <dgm:pt modelId="{00193885-B89F-4E26-B0AA-2BCED00F0D5A}">
      <dgm:prSet/>
      <dgm:spPr/>
      <dgm:t>
        <a:bodyPr/>
        <a:lstStyle/>
        <a:p>
          <a:r>
            <a:rPr lang="en-GB" b="1" u="sng" dirty="0">
              <a:solidFill>
                <a:schemeClr val="tx1"/>
              </a:solidFill>
              <a:hlinkClick xmlns:r="http://schemas.openxmlformats.org/officeDocument/2006/relationships" r:id="rId1">
                <a:extLst>
                  <a:ext uri="{A12FA001-AC4F-418D-AE19-62706E023703}">
                    <ahyp:hlinkClr xmlns:ahyp="http://schemas.microsoft.com/office/drawing/2018/hyperlinkcolor" val="tx"/>
                  </a:ext>
                </a:extLst>
              </a:hlinkClick>
            </a:rPr>
            <a:t>The Children Act 1989</a:t>
          </a:r>
          <a:endParaRPr lang="en-US" b="1" dirty="0">
            <a:solidFill>
              <a:schemeClr val="tx1"/>
            </a:solidFill>
          </a:endParaRPr>
        </a:p>
      </dgm:t>
    </dgm:pt>
    <dgm:pt modelId="{A22D0165-4EE8-4E2A-98EA-9F16AD595D2B}" type="parTrans" cxnId="{BB779909-E1BF-4F82-8BAE-4EB49869F793}">
      <dgm:prSet/>
      <dgm:spPr/>
      <dgm:t>
        <a:bodyPr/>
        <a:lstStyle/>
        <a:p>
          <a:endParaRPr lang="en-US" b="1">
            <a:solidFill>
              <a:schemeClr val="tx2">
                <a:lumMod val="90000"/>
                <a:lumOff val="10000"/>
              </a:schemeClr>
            </a:solidFill>
          </a:endParaRPr>
        </a:p>
      </dgm:t>
    </dgm:pt>
    <dgm:pt modelId="{85905147-2EE5-457D-AEFC-24B38265FE30}" type="sibTrans" cxnId="{BB779909-E1BF-4F82-8BAE-4EB49869F793}">
      <dgm:prSet/>
      <dgm:spPr/>
      <dgm:t>
        <a:bodyPr/>
        <a:lstStyle/>
        <a:p>
          <a:endParaRPr lang="en-US" b="1">
            <a:solidFill>
              <a:schemeClr val="tx2">
                <a:lumMod val="90000"/>
                <a:lumOff val="10000"/>
              </a:schemeClr>
            </a:solidFill>
          </a:endParaRPr>
        </a:p>
      </dgm:t>
    </dgm:pt>
    <dgm:pt modelId="{03F17DD6-C866-4D88-9929-F434FF144501}">
      <dgm:prSet/>
      <dgm:spPr/>
      <dgm:t>
        <a:bodyPr/>
        <a:lstStyle/>
        <a:p>
          <a:r>
            <a:rPr lang="en-GB" b="1" dirty="0">
              <a:solidFill>
                <a:schemeClr val="tx1"/>
              </a:solidFill>
              <a:hlinkClick xmlns:r="http://schemas.openxmlformats.org/officeDocument/2006/relationships" r:id="rId2">
                <a:extLst>
                  <a:ext uri="{A12FA001-AC4F-418D-AE19-62706E023703}">
                    <ahyp:hlinkClr xmlns:ahyp="http://schemas.microsoft.com/office/drawing/2018/hyperlinkcolor" val="tx"/>
                  </a:ext>
                </a:extLst>
              </a:hlinkClick>
            </a:rPr>
            <a:t>The Care Crisis Review: Options for Change - Family Rights Group (frg.org.uk)</a:t>
          </a:r>
          <a:endParaRPr lang="en-US" b="1" dirty="0">
            <a:solidFill>
              <a:schemeClr val="tx1"/>
            </a:solidFill>
          </a:endParaRPr>
        </a:p>
      </dgm:t>
    </dgm:pt>
    <dgm:pt modelId="{1A5140AE-76D7-4766-A583-C8CE35976E6E}" type="parTrans" cxnId="{C963D3E0-C77C-4788-84AD-68135E7BAC72}">
      <dgm:prSet/>
      <dgm:spPr/>
      <dgm:t>
        <a:bodyPr/>
        <a:lstStyle/>
        <a:p>
          <a:endParaRPr lang="en-US" b="1">
            <a:solidFill>
              <a:schemeClr val="tx2">
                <a:lumMod val="90000"/>
                <a:lumOff val="10000"/>
              </a:schemeClr>
            </a:solidFill>
          </a:endParaRPr>
        </a:p>
      </dgm:t>
    </dgm:pt>
    <dgm:pt modelId="{5E50A7D4-815E-4B54-AF9A-B3EA875A0224}" type="sibTrans" cxnId="{C963D3E0-C77C-4788-84AD-68135E7BAC72}">
      <dgm:prSet/>
      <dgm:spPr/>
      <dgm:t>
        <a:bodyPr/>
        <a:lstStyle/>
        <a:p>
          <a:endParaRPr lang="en-US" b="1">
            <a:solidFill>
              <a:schemeClr val="tx2">
                <a:lumMod val="90000"/>
                <a:lumOff val="10000"/>
              </a:schemeClr>
            </a:solidFill>
          </a:endParaRPr>
        </a:p>
      </dgm:t>
    </dgm:pt>
    <dgm:pt modelId="{12B2944C-1C3E-4D4E-9388-1B6539495C0B}">
      <dgm:prSet/>
      <dgm:spPr/>
      <dgm:t>
        <a:bodyPr/>
        <a:lstStyle/>
        <a:p>
          <a:r>
            <a:rPr lang="en-GB" b="1" dirty="0">
              <a:solidFill>
                <a:schemeClr val="tx1"/>
              </a:solidFill>
              <a:hlinkClick xmlns:r="http://schemas.openxmlformats.org/officeDocument/2006/relationships" r:id="rId3">
                <a:extLst>
                  <a:ext uri="{A12FA001-AC4F-418D-AE19-62706E023703}">
                    <ahyp:hlinkClr xmlns:ahyp="http://schemas.microsoft.com/office/drawing/2018/hyperlinkcolor" val="tx"/>
                  </a:ext>
                </a:extLst>
              </a:hlinkClick>
            </a:rPr>
            <a:t>Lecture by Lord Justice McFarlane: Holding the risk - The balance between child protection and the right to family life (judiciary.uk)</a:t>
          </a:r>
          <a:endParaRPr lang="en-US" b="1" dirty="0">
            <a:solidFill>
              <a:schemeClr val="tx1"/>
            </a:solidFill>
          </a:endParaRPr>
        </a:p>
      </dgm:t>
    </dgm:pt>
    <dgm:pt modelId="{B7CB3A68-27E1-4427-9413-6E623F2D485B}" type="parTrans" cxnId="{B28BF08A-F275-451B-AC57-C76EF1174D53}">
      <dgm:prSet/>
      <dgm:spPr/>
      <dgm:t>
        <a:bodyPr/>
        <a:lstStyle/>
        <a:p>
          <a:endParaRPr lang="en-US" b="1">
            <a:solidFill>
              <a:schemeClr val="tx2">
                <a:lumMod val="90000"/>
                <a:lumOff val="10000"/>
              </a:schemeClr>
            </a:solidFill>
          </a:endParaRPr>
        </a:p>
      </dgm:t>
    </dgm:pt>
    <dgm:pt modelId="{DEE0AC2C-C42D-4051-8F1F-D6F389156FE2}" type="sibTrans" cxnId="{B28BF08A-F275-451B-AC57-C76EF1174D53}">
      <dgm:prSet/>
      <dgm:spPr/>
      <dgm:t>
        <a:bodyPr/>
        <a:lstStyle/>
        <a:p>
          <a:endParaRPr lang="en-US" b="1">
            <a:solidFill>
              <a:schemeClr val="tx2">
                <a:lumMod val="90000"/>
                <a:lumOff val="10000"/>
              </a:schemeClr>
            </a:solidFill>
          </a:endParaRPr>
        </a:p>
      </dgm:t>
    </dgm:pt>
    <dgm:pt modelId="{09FE937C-BCD1-4315-BFD2-E9E06941B241}">
      <dgm:prSet/>
      <dgm:spPr/>
      <dgm:t>
        <a:bodyPr/>
        <a:lstStyle/>
        <a:p>
          <a:r>
            <a:rPr lang="en-GB" b="1" dirty="0">
              <a:solidFill>
                <a:schemeClr val="tx1"/>
              </a:solidFill>
              <a:hlinkClick xmlns:r="http://schemas.openxmlformats.org/officeDocument/2006/relationships" r:id="rId4">
                <a:extLst>
                  <a:ext uri="{A12FA001-AC4F-418D-AE19-62706E023703}">
                    <ahyp:hlinkClr xmlns:ahyp="http://schemas.microsoft.com/office/drawing/2018/hyperlinkcolor" val="tx"/>
                  </a:ext>
                </a:extLst>
              </a:hlinkClick>
            </a:rPr>
            <a:t>Sheffield_Solutions_Clear_Blue_Water_Full_Report.pdf</a:t>
          </a:r>
          <a:endParaRPr lang="en-US" b="1" dirty="0">
            <a:solidFill>
              <a:schemeClr val="tx1"/>
            </a:solidFill>
          </a:endParaRPr>
        </a:p>
      </dgm:t>
    </dgm:pt>
    <dgm:pt modelId="{085C3DD7-B085-4778-83ED-F4E957228365}" type="parTrans" cxnId="{C9EBDBAD-7E7A-44DE-8B80-26D59272E4EA}">
      <dgm:prSet/>
      <dgm:spPr/>
      <dgm:t>
        <a:bodyPr/>
        <a:lstStyle/>
        <a:p>
          <a:endParaRPr lang="en-US" b="1">
            <a:solidFill>
              <a:schemeClr val="tx2">
                <a:lumMod val="90000"/>
                <a:lumOff val="10000"/>
              </a:schemeClr>
            </a:solidFill>
          </a:endParaRPr>
        </a:p>
      </dgm:t>
    </dgm:pt>
    <dgm:pt modelId="{F3B91B2F-F423-429A-905B-1F164BF780D3}" type="sibTrans" cxnId="{C9EBDBAD-7E7A-44DE-8B80-26D59272E4EA}">
      <dgm:prSet/>
      <dgm:spPr/>
      <dgm:t>
        <a:bodyPr/>
        <a:lstStyle/>
        <a:p>
          <a:endParaRPr lang="en-US" b="1">
            <a:solidFill>
              <a:schemeClr val="tx2">
                <a:lumMod val="90000"/>
                <a:lumOff val="10000"/>
              </a:schemeClr>
            </a:solidFill>
          </a:endParaRPr>
        </a:p>
      </dgm:t>
    </dgm:pt>
    <dgm:pt modelId="{A5C91D8D-A7DB-4837-B5C4-158AC06BBA52}">
      <dgm:prSet/>
      <dgm:spPr/>
      <dgm:t>
        <a:bodyPr/>
        <a:lstStyle/>
        <a:p>
          <a:r>
            <a:rPr lang="en-GB" b="1" dirty="0">
              <a:solidFill>
                <a:schemeClr val="tx1"/>
              </a:solidFill>
              <a:hlinkClick xmlns:r="http://schemas.openxmlformats.org/officeDocument/2006/relationships" r:id="rId5">
                <a:extLst>
                  <a:ext uri="{A12FA001-AC4F-418D-AE19-62706E023703}">
                    <ahyp:hlinkClr xmlns:ahyp="http://schemas.microsoft.com/office/drawing/2018/hyperlinkcolor" val="tx"/>
                  </a:ext>
                </a:extLst>
              </a:hlinkClick>
            </a:rPr>
            <a:t>How safe are our children? 2020 | NSPCC Learning</a:t>
          </a:r>
          <a:endParaRPr lang="en-US" b="1" dirty="0">
            <a:solidFill>
              <a:schemeClr val="tx1"/>
            </a:solidFill>
          </a:endParaRPr>
        </a:p>
      </dgm:t>
    </dgm:pt>
    <dgm:pt modelId="{8AC2BCA2-5162-4A22-8F0B-95A632B202F7}" type="parTrans" cxnId="{B2105874-A1B4-4190-A8E6-ABFE2E4B6CB9}">
      <dgm:prSet/>
      <dgm:spPr/>
      <dgm:t>
        <a:bodyPr/>
        <a:lstStyle/>
        <a:p>
          <a:endParaRPr lang="en-US" b="1">
            <a:solidFill>
              <a:schemeClr val="tx2">
                <a:lumMod val="90000"/>
                <a:lumOff val="10000"/>
              </a:schemeClr>
            </a:solidFill>
          </a:endParaRPr>
        </a:p>
      </dgm:t>
    </dgm:pt>
    <dgm:pt modelId="{D7207ED1-6B53-452B-B33F-59B3A80CC203}" type="sibTrans" cxnId="{B2105874-A1B4-4190-A8E6-ABFE2E4B6CB9}">
      <dgm:prSet/>
      <dgm:spPr/>
      <dgm:t>
        <a:bodyPr/>
        <a:lstStyle/>
        <a:p>
          <a:endParaRPr lang="en-US" b="1">
            <a:solidFill>
              <a:schemeClr val="tx2">
                <a:lumMod val="90000"/>
                <a:lumOff val="10000"/>
              </a:schemeClr>
            </a:solidFill>
          </a:endParaRPr>
        </a:p>
      </dgm:t>
    </dgm:pt>
    <dgm:pt modelId="{586A80C5-A934-450C-80B9-A1D1F7774926}">
      <dgm:prSet/>
      <dgm:spPr/>
      <dgm:t>
        <a:bodyPr/>
        <a:lstStyle/>
        <a:p>
          <a:r>
            <a:rPr lang="en-US" b="1" dirty="0">
              <a:solidFill>
                <a:schemeClr val="tx1"/>
              </a:solidFill>
            </a:rPr>
            <a:t>Family Rights Group – Lifelong Links: </a:t>
          </a:r>
          <a:r>
            <a:rPr lang="en-US" b="1" dirty="0">
              <a:solidFill>
                <a:schemeClr val="tx1"/>
              </a:solidFill>
              <a:hlinkClick xmlns:r="http://schemas.openxmlformats.org/officeDocument/2006/relationships" r:id="rId6">
                <a:extLst>
                  <a:ext uri="{A12FA001-AC4F-418D-AE19-62706E023703}">
                    <ahyp:hlinkClr xmlns:ahyp="http://schemas.microsoft.com/office/drawing/2018/hyperlinkcolor" val="tx"/>
                  </a:ext>
                </a:extLst>
              </a:hlinkClick>
            </a:rPr>
            <a:t>https://frg.org.uk/lifelong-links/</a:t>
          </a:r>
          <a:endParaRPr lang="en-US" b="1" dirty="0">
            <a:solidFill>
              <a:schemeClr val="tx1"/>
            </a:solidFill>
          </a:endParaRPr>
        </a:p>
      </dgm:t>
    </dgm:pt>
    <dgm:pt modelId="{85D610D3-A82A-4FFC-B92E-C075FAA6F151}" type="parTrans" cxnId="{E89E9352-FB37-40A4-8361-343C2AF08D44}">
      <dgm:prSet/>
      <dgm:spPr/>
      <dgm:t>
        <a:bodyPr/>
        <a:lstStyle/>
        <a:p>
          <a:endParaRPr lang="en-US" b="1">
            <a:solidFill>
              <a:schemeClr val="tx2">
                <a:lumMod val="90000"/>
                <a:lumOff val="10000"/>
              </a:schemeClr>
            </a:solidFill>
          </a:endParaRPr>
        </a:p>
      </dgm:t>
    </dgm:pt>
    <dgm:pt modelId="{E6B63169-BA9A-4BAF-838C-1428A917E86B}" type="sibTrans" cxnId="{E89E9352-FB37-40A4-8361-343C2AF08D44}">
      <dgm:prSet/>
      <dgm:spPr/>
      <dgm:t>
        <a:bodyPr/>
        <a:lstStyle/>
        <a:p>
          <a:endParaRPr lang="en-US" b="1">
            <a:solidFill>
              <a:schemeClr val="tx2">
                <a:lumMod val="90000"/>
                <a:lumOff val="10000"/>
              </a:schemeClr>
            </a:solidFill>
          </a:endParaRPr>
        </a:p>
      </dgm:t>
    </dgm:pt>
    <dgm:pt modelId="{0CFDCBCE-EF36-4C31-975C-77C15C64D67E}">
      <dgm:prSet/>
      <dgm:spPr/>
      <dgm:t>
        <a:bodyPr/>
        <a:lstStyle/>
        <a:p>
          <a:r>
            <a:rPr lang="en-GB" b="1" u="sng" dirty="0">
              <a:solidFill>
                <a:schemeClr val="tx1"/>
              </a:solidFill>
              <a:hlinkClick xmlns:r="http://schemas.openxmlformats.org/officeDocument/2006/relationships" r:id="rId7">
                <a:extLst>
                  <a:ext uri="{A12FA001-AC4F-418D-AE19-62706E023703}">
                    <ahyp:hlinkClr xmlns:ahyp="http://schemas.microsoft.com/office/drawing/2018/hyperlinkcolor" val="tx"/>
                  </a:ext>
                </a:extLst>
              </a:hlinkClick>
            </a:rPr>
            <a:t>The Care Planning, Placement and Case Review (England) Regulations 2010 (legislation.gov.uk)</a:t>
          </a:r>
          <a:r>
            <a:rPr lang="en-GB" b="1" dirty="0">
              <a:solidFill>
                <a:schemeClr val="tx1"/>
              </a:solidFill>
            </a:rPr>
            <a:t> </a:t>
          </a:r>
          <a:endParaRPr lang="en-US" b="1" dirty="0">
            <a:solidFill>
              <a:schemeClr val="tx1"/>
            </a:solidFill>
          </a:endParaRPr>
        </a:p>
      </dgm:t>
    </dgm:pt>
    <dgm:pt modelId="{5269FC56-BBB1-4320-B522-E9075537B79F}" type="parTrans" cxnId="{6C6EC418-48CA-4EF6-9972-A7CA5C52785D}">
      <dgm:prSet/>
      <dgm:spPr/>
      <dgm:t>
        <a:bodyPr/>
        <a:lstStyle/>
        <a:p>
          <a:endParaRPr lang="en-GB" b="1">
            <a:solidFill>
              <a:schemeClr val="tx2">
                <a:lumMod val="90000"/>
                <a:lumOff val="10000"/>
              </a:schemeClr>
            </a:solidFill>
          </a:endParaRPr>
        </a:p>
      </dgm:t>
    </dgm:pt>
    <dgm:pt modelId="{B706FC27-2351-4580-B888-7106CD4FD3BC}" type="sibTrans" cxnId="{6C6EC418-48CA-4EF6-9972-A7CA5C52785D}">
      <dgm:prSet/>
      <dgm:spPr/>
      <dgm:t>
        <a:bodyPr/>
        <a:lstStyle/>
        <a:p>
          <a:endParaRPr lang="en-GB" b="1">
            <a:solidFill>
              <a:schemeClr val="tx2">
                <a:lumMod val="90000"/>
                <a:lumOff val="10000"/>
              </a:schemeClr>
            </a:solidFill>
          </a:endParaRPr>
        </a:p>
      </dgm:t>
    </dgm:pt>
    <dgm:pt modelId="{C1203238-B2A5-48A8-90CF-F4636107AB26}">
      <dgm:prSet/>
      <dgm:spPr/>
      <dgm:t>
        <a:bodyPr/>
        <a:lstStyle/>
        <a:p>
          <a:r>
            <a:rPr lang="en-GB" b="1" dirty="0">
              <a:solidFill>
                <a:schemeClr val="tx1"/>
              </a:solidFill>
              <a:hlinkClick xmlns:r="http://schemas.openxmlformats.org/officeDocument/2006/relationships" r:id="rId8">
                <a:extLst>
                  <a:ext uri="{A12FA001-AC4F-418D-AE19-62706E023703}">
                    <ahyp:hlinkClr xmlns:ahyp="http://schemas.microsoft.com/office/drawing/2018/hyperlinkcolor" val="tx"/>
                  </a:ext>
                </a:extLst>
              </a:hlinkClick>
            </a:rPr>
            <a:t>Reunification: an evidence-informed framework for return home practice (nspcc.org.uk)</a:t>
          </a:r>
          <a:endParaRPr lang="en-US" b="1" dirty="0">
            <a:solidFill>
              <a:schemeClr val="tx1"/>
            </a:solidFill>
          </a:endParaRPr>
        </a:p>
      </dgm:t>
    </dgm:pt>
    <dgm:pt modelId="{FD089AE7-0C8F-4821-A81C-15AF42A0E07E}" type="parTrans" cxnId="{114180B4-51BF-4C32-BBA4-D5DCBAC7A66E}">
      <dgm:prSet/>
      <dgm:spPr/>
      <dgm:t>
        <a:bodyPr/>
        <a:lstStyle/>
        <a:p>
          <a:endParaRPr lang="en-GB" b="1">
            <a:solidFill>
              <a:schemeClr val="tx2">
                <a:lumMod val="90000"/>
                <a:lumOff val="10000"/>
              </a:schemeClr>
            </a:solidFill>
          </a:endParaRPr>
        </a:p>
      </dgm:t>
    </dgm:pt>
    <dgm:pt modelId="{3FBEC7E4-3EF9-4E66-AB05-289C1CA6581B}" type="sibTrans" cxnId="{114180B4-51BF-4C32-BBA4-D5DCBAC7A66E}">
      <dgm:prSet/>
      <dgm:spPr/>
      <dgm:t>
        <a:bodyPr/>
        <a:lstStyle/>
        <a:p>
          <a:endParaRPr lang="en-GB" b="1">
            <a:solidFill>
              <a:schemeClr val="tx2">
                <a:lumMod val="90000"/>
                <a:lumOff val="10000"/>
              </a:schemeClr>
            </a:solidFill>
          </a:endParaRPr>
        </a:p>
      </dgm:t>
    </dgm:pt>
    <dgm:pt modelId="{A1AC5F32-D17E-4771-B470-E0EBF07DCE54}">
      <dgm:prSet/>
      <dgm:spPr/>
      <dgm:t>
        <a:bodyPr/>
        <a:lstStyle/>
        <a:p>
          <a:r>
            <a:rPr lang="en-GB" dirty="0">
              <a:solidFill>
                <a:schemeClr val="tx1"/>
              </a:solidFill>
              <a:hlinkClick xmlns:r="http://schemas.openxmlformats.org/officeDocument/2006/relationships" r:id="rId9">
                <a:extLst>
                  <a:ext uri="{A12FA001-AC4F-418D-AE19-62706E023703}">
                    <ahyp:hlinkClr xmlns:ahyp="http://schemas.microsoft.com/office/drawing/2018/hyperlinkcolor" val="tx"/>
                  </a:ext>
                </a:extLst>
              </a:hlinkClick>
            </a:rPr>
            <a:t>Final Report - The Independent Review of Children's Social Care (independent-review.uk)</a:t>
          </a:r>
          <a:endParaRPr lang="en-GB" dirty="0">
            <a:solidFill>
              <a:schemeClr val="tx1"/>
            </a:solidFill>
          </a:endParaRPr>
        </a:p>
      </dgm:t>
    </dgm:pt>
    <dgm:pt modelId="{89597FD4-EFF6-40E9-A7C0-8A12A225585C}" type="parTrans" cxnId="{02F3BF49-7A64-4B3E-BB11-1E84E75FFC39}">
      <dgm:prSet/>
      <dgm:spPr/>
      <dgm:t>
        <a:bodyPr/>
        <a:lstStyle/>
        <a:p>
          <a:endParaRPr lang="en-GB"/>
        </a:p>
      </dgm:t>
    </dgm:pt>
    <dgm:pt modelId="{5394A0B5-AD7C-4446-8658-1A47753632E4}" type="sibTrans" cxnId="{02F3BF49-7A64-4B3E-BB11-1E84E75FFC39}">
      <dgm:prSet/>
      <dgm:spPr/>
      <dgm:t>
        <a:bodyPr/>
        <a:lstStyle/>
        <a:p>
          <a:endParaRPr lang="en-GB"/>
        </a:p>
      </dgm:t>
    </dgm:pt>
    <dgm:pt modelId="{8DDBB307-F044-404A-B77A-538A745FD899}">
      <dgm:prSet/>
      <dgm:spPr/>
      <dgm:t>
        <a:bodyPr/>
        <a:lstStyle/>
        <a:p>
          <a:r>
            <a:rPr lang="en-GB" dirty="0">
              <a:solidFill>
                <a:schemeClr val="tx1"/>
              </a:solidFill>
              <a:hlinkClick xmlns:r="http://schemas.openxmlformats.org/officeDocument/2006/relationships" r:id="rId10">
                <a:extLst>
                  <a:ext uri="{A12FA001-AC4F-418D-AE19-62706E023703}">
                    <ahyp:hlinkClr xmlns:ahyp="http://schemas.microsoft.com/office/drawing/2018/hyperlinkcolor" val="tx"/>
                  </a:ext>
                </a:extLst>
              </a:hlinkClick>
            </a:rPr>
            <a:t>Racial-and-ethnic-disparities-in-childrens-social-care.pdf (independent-review.uk)</a:t>
          </a:r>
          <a:endParaRPr lang="en-GB" dirty="0">
            <a:solidFill>
              <a:schemeClr val="tx1"/>
            </a:solidFill>
          </a:endParaRPr>
        </a:p>
      </dgm:t>
    </dgm:pt>
    <dgm:pt modelId="{58F7FAC1-31E5-48D4-9F15-0F494289ACFD}" type="parTrans" cxnId="{651E8113-9273-4E53-969A-27ACF1154EB8}">
      <dgm:prSet/>
      <dgm:spPr/>
      <dgm:t>
        <a:bodyPr/>
        <a:lstStyle/>
        <a:p>
          <a:endParaRPr lang="en-GB"/>
        </a:p>
      </dgm:t>
    </dgm:pt>
    <dgm:pt modelId="{9ED8E74E-E33F-48B3-8853-B15243575474}" type="sibTrans" cxnId="{651E8113-9273-4E53-969A-27ACF1154EB8}">
      <dgm:prSet/>
      <dgm:spPr/>
      <dgm:t>
        <a:bodyPr/>
        <a:lstStyle/>
        <a:p>
          <a:endParaRPr lang="en-GB"/>
        </a:p>
      </dgm:t>
    </dgm:pt>
    <dgm:pt modelId="{48E20C7E-F214-4DC2-B0E3-2FCF833DF6B0}">
      <dgm:prSet/>
      <dgm:spPr/>
      <dgm:t>
        <a:bodyPr/>
        <a:lstStyle/>
        <a:p>
          <a:r>
            <a:rPr lang="en-GB" dirty="0">
              <a:solidFill>
                <a:schemeClr val="tx1"/>
              </a:solidFill>
              <a:hlinkClick xmlns:r="http://schemas.openxmlformats.org/officeDocument/2006/relationships" r:id="rId11">
                <a:extLst>
                  <a:ext uri="{A12FA001-AC4F-418D-AE19-62706E023703}">
                    <ahyp:hlinkClr xmlns:ahyp="http://schemas.microsoft.com/office/drawing/2018/hyperlinkcolor" val="tx"/>
                  </a:ext>
                </a:extLst>
              </a:hlinkClick>
            </a:rPr>
            <a:t>Ethnicity and children’s social care (publishing.service.gov.uk)</a:t>
          </a:r>
          <a:endParaRPr lang="en-GB" dirty="0">
            <a:solidFill>
              <a:schemeClr val="tx1"/>
            </a:solidFill>
          </a:endParaRPr>
        </a:p>
      </dgm:t>
    </dgm:pt>
    <dgm:pt modelId="{5B9DE14D-6C4B-401D-9882-CF4F073CB5CA}" type="parTrans" cxnId="{71BCDE10-120B-4C09-8F18-D44FE9D10C44}">
      <dgm:prSet/>
      <dgm:spPr/>
      <dgm:t>
        <a:bodyPr/>
        <a:lstStyle/>
        <a:p>
          <a:endParaRPr lang="en-GB"/>
        </a:p>
      </dgm:t>
    </dgm:pt>
    <dgm:pt modelId="{4A6309EF-EDE6-40A5-B5FD-F46AB17847AC}" type="sibTrans" cxnId="{71BCDE10-120B-4C09-8F18-D44FE9D10C44}">
      <dgm:prSet/>
      <dgm:spPr/>
      <dgm:t>
        <a:bodyPr/>
        <a:lstStyle/>
        <a:p>
          <a:endParaRPr lang="en-GB"/>
        </a:p>
      </dgm:t>
    </dgm:pt>
    <dgm:pt modelId="{078ED9C3-7D51-43EC-BF33-9BD0C6B927DF}">
      <dgm:prSet/>
      <dgm:spPr/>
      <dgm:t>
        <a:bodyPr/>
        <a:lstStyle/>
        <a:p>
          <a:r>
            <a:rPr lang="en-GB" dirty="0">
              <a:solidFill>
                <a:schemeClr val="tx1"/>
              </a:solidFill>
              <a:hlinkClick xmlns:r="http://schemas.openxmlformats.org/officeDocument/2006/relationships" r:id="rId12">
                <a:extLst>
                  <a:ext uri="{A12FA001-AC4F-418D-AE19-62706E023703}">
                    <ahyp:hlinkClr xmlns:ahyp="http://schemas.microsoft.com/office/drawing/2018/hyperlinkcolor" val="tx"/>
                  </a:ext>
                </a:extLst>
              </a:hlinkClick>
            </a:rPr>
            <a:t>Improving the chances of successful reunification for children who return home from care: a rapid evidence review (whatworks-csc.org.uk)</a:t>
          </a:r>
          <a:endParaRPr lang="en-GB" dirty="0">
            <a:solidFill>
              <a:schemeClr val="tx1"/>
            </a:solidFill>
          </a:endParaRPr>
        </a:p>
      </dgm:t>
    </dgm:pt>
    <dgm:pt modelId="{A98D2C5F-3FFF-4CC0-9A72-11837EEC509E}" type="parTrans" cxnId="{DB062F25-4D6B-43C2-BD51-BDE366473DF2}">
      <dgm:prSet/>
      <dgm:spPr/>
      <dgm:t>
        <a:bodyPr/>
        <a:lstStyle/>
        <a:p>
          <a:endParaRPr lang="en-GB"/>
        </a:p>
      </dgm:t>
    </dgm:pt>
    <dgm:pt modelId="{8803DBF9-2AC1-4A94-8024-4E9DA37C12A5}" type="sibTrans" cxnId="{DB062F25-4D6B-43C2-BD51-BDE366473DF2}">
      <dgm:prSet/>
      <dgm:spPr/>
      <dgm:t>
        <a:bodyPr/>
        <a:lstStyle/>
        <a:p>
          <a:endParaRPr lang="en-GB"/>
        </a:p>
      </dgm:t>
    </dgm:pt>
    <dgm:pt modelId="{3FD53F98-67E1-4073-8039-6D52333A6086}" type="pres">
      <dgm:prSet presAssocID="{7B6FB402-87E7-4831-9AAB-A2DA868BD474}" presName="linear" presStyleCnt="0">
        <dgm:presLayoutVars>
          <dgm:animLvl val="lvl"/>
          <dgm:resizeHandles val="exact"/>
        </dgm:presLayoutVars>
      </dgm:prSet>
      <dgm:spPr/>
    </dgm:pt>
    <dgm:pt modelId="{D2930EEF-A105-4447-9E93-8C279745074A}" type="pres">
      <dgm:prSet presAssocID="{00193885-B89F-4E26-B0AA-2BCED00F0D5A}" presName="parentText" presStyleLbl="node1" presStyleIdx="0" presStyleCnt="12">
        <dgm:presLayoutVars>
          <dgm:chMax val="0"/>
          <dgm:bulletEnabled val="1"/>
        </dgm:presLayoutVars>
      </dgm:prSet>
      <dgm:spPr/>
    </dgm:pt>
    <dgm:pt modelId="{5F8952DC-AAF5-4C3F-99F9-6B7672CBC130}" type="pres">
      <dgm:prSet presAssocID="{85905147-2EE5-457D-AEFC-24B38265FE30}" presName="spacer" presStyleCnt="0"/>
      <dgm:spPr/>
    </dgm:pt>
    <dgm:pt modelId="{99B71FC0-91BA-46EC-BD1F-5E5D27711C69}" type="pres">
      <dgm:prSet presAssocID="{A1AC5F32-D17E-4771-B470-E0EBF07DCE54}" presName="parentText" presStyleLbl="node1" presStyleIdx="1" presStyleCnt="12">
        <dgm:presLayoutVars>
          <dgm:chMax val="0"/>
          <dgm:bulletEnabled val="1"/>
        </dgm:presLayoutVars>
      </dgm:prSet>
      <dgm:spPr/>
    </dgm:pt>
    <dgm:pt modelId="{5B9EEC76-BE56-4F26-94EF-B26AF0FA3161}" type="pres">
      <dgm:prSet presAssocID="{5394A0B5-AD7C-4446-8658-1A47753632E4}" presName="spacer" presStyleCnt="0"/>
      <dgm:spPr/>
    </dgm:pt>
    <dgm:pt modelId="{0E46880F-1A96-43B7-B0F7-9FA4FB6A8003}" type="pres">
      <dgm:prSet presAssocID="{078ED9C3-7D51-43EC-BF33-9BD0C6B927DF}" presName="parentText" presStyleLbl="node1" presStyleIdx="2" presStyleCnt="12">
        <dgm:presLayoutVars>
          <dgm:chMax val="0"/>
          <dgm:bulletEnabled val="1"/>
        </dgm:presLayoutVars>
      </dgm:prSet>
      <dgm:spPr/>
    </dgm:pt>
    <dgm:pt modelId="{C9C592CF-0725-4069-9168-550337429528}" type="pres">
      <dgm:prSet presAssocID="{8803DBF9-2AC1-4A94-8024-4E9DA37C12A5}" presName="spacer" presStyleCnt="0"/>
      <dgm:spPr/>
    </dgm:pt>
    <dgm:pt modelId="{80A5B4E8-9B49-4346-9E03-CF0F41734F96}" type="pres">
      <dgm:prSet presAssocID="{03F17DD6-C866-4D88-9929-F434FF144501}" presName="parentText" presStyleLbl="node1" presStyleIdx="3" presStyleCnt="12">
        <dgm:presLayoutVars>
          <dgm:chMax val="0"/>
          <dgm:bulletEnabled val="1"/>
        </dgm:presLayoutVars>
      </dgm:prSet>
      <dgm:spPr/>
    </dgm:pt>
    <dgm:pt modelId="{2371F3E7-ED8C-4BE0-9B4E-519D1555C37F}" type="pres">
      <dgm:prSet presAssocID="{5E50A7D4-815E-4B54-AF9A-B3EA875A0224}" presName="spacer" presStyleCnt="0"/>
      <dgm:spPr/>
    </dgm:pt>
    <dgm:pt modelId="{C5015684-AEB6-42F7-BD9D-3C1572D4C9AD}" type="pres">
      <dgm:prSet presAssocID="{12B2944C-1C3E-4D4E-9388-1B6539495C0B}" presName="parentText" presStyleLbl="node1" presStyleIdx="4" presStyleCnt="12">
        <dgm:presLayoutVars>
          <dgm:chMax val="0"/>
          <dgm:bulletEnabled val="1"/>
        </dgm:presLayoutVars>
      </dgm:prSet>
      <dgm:spPr/>
    </dgm:pt>
    <dgm:pt modelId="{17569F9C-1A48-4B45-A8A1-F6A4C617850A}" type="pres">
      <dgm:prSet presAssocID="{DEE0AC2C-C42D-4051-8F1F-D6F389156FE2}" presName="spacer" presStyleCnt="0"/>
      <dgm:spPr/>
    </dgm:pt>
    <dgm:pt modelId="{9C0A4827-82C8-4790-B82C-4E84643F5B18}" type="pres">
      <dgm:prSet presAssocID="{09FE937C-BCD1-4315-BFD2-E9E06941B241}" presName="parentText" presStyleLbl="node1" presStyleIdx="5" presStyleCnt="12">
        <dgm:presLayoutVars>
          <dgm:chMax val="0"/>
          <dgm:bulletEnabled val="1"/>
        </dgm:presLayoutVars>
      </dgm:prSet>
      <dgm:spPr/>
    </dgm:pt>
    <dgm:pt modelId="{6BA4CC1E-2095-4266-84AB-A0763BE3FBDA}" type="pres">
      <dgm:prSet presAssocID="{F3B91B2F-F423-429A-905B-1F164BF780D3}" presName="spacer" presStyleCnt="0"/>
      <dgm:spPr/>
    </dgm:pt>
    <dgm:pt modelId="{38164088-9F3D-4032-9127-E6AC30529617}" type="pres">
      <dgm:prSet presAssocID="{A5C91D8D-A7DB-4837-B5C4-158AC06BBA52}" presName="parentText" presStyleLbl="node1" presStyleIdx="6" presStyleCnt="12">
        <dgm:presLayoutVars>
          <dgm:chMax val="0"/>
          <dgm:bulletEnabled val="1"/>
        </dgm:presLayoutVars>
      </dgm:prSet>
      <dgm:spPr/>
    </dgm:pt>
    <dgm:pt modelId="{CBB5F617-1592-43AA-BCD0-E487831465C9}" type="pres">
      <dgm:prSet presAssocID="{D7207ED1-6B53-452B-B33F-59B3A80CC203}" presName="spacer" presStyleCnt="0"/>
      <dgm:spPr/>
    </dgm:pt>
    <dgm:pt modelId="{3142D766-D725-4956-8812-908CC3A9D189}" type="pres">
      <dgm:prSet presAssocID="{586A80C5-A934-450C-80B9-A1D1F7774926}" presName="parentText" presStyleLbl="node1" presStyleIdx="7" presStyleCnt="12">
        <dgm:presLayoutVars>
          <dgm:chMax val="0"/>
          <dgm:bulletEnabled val="1"/>
        </dgm:presLayoutVars>
      </dgm:prSet>
      <dgm:spPr/>
    </dgm:pt>
    <dgm:pt modelId="{B2309AE5-18AE-4C94-99B9-776DD8D38FF9}" type="pres">
      <dgm:prSet presAssocID="{E6B63169-BA9A-4BAF-838C-1428A917E86B}" presName="spacer" presStyleCnt="0"/>
      <dgm:spPr/>
    </dgm:pt>
    <dgm:pt modelId="{BB51CEF7-C094-4120-B644-0A3186847A3A}" type="pres">
      <dgm:prSet presAssocID="{C1203238-B2A5-48A8-90CF-F4636107AB26}" presName="parentText" presStyleLbl="node1" presStyleIdx="8" presStyleCnt="12">
        <dgm:presLayoutVars>
          <dgm:chMax val="0"/>
          <dgm:bulletEnabled val="1"/>
        </dgm:presLayoutVars>
      </dgm:prSet>
      <dgm:spPr/>
    </dgm:pt>
    <dgm:pt modelId="{A7A06FE9-D3C7-4A5F-8591-2891953288DE}" type="pres">
      <dgm:prSet presAssocID="{3FBEC7E4-3EF9-4E66-AB05-289C1CA6581B}" presName="spacer" presStyleCnt="0"/>
      <dgm:spPr/>
    </dgm:pt>
    <dgm:pt modelId="{8E12DF6C-84FA-4519-BB8D-62B4AA608A7A}" type="pres">
      <dgm:prSet presAssocID="{0CFDCBCE-EF36-4C31-975C-77C15C64D67E}" presName="parentText" presStyleLbl="node1" presStyleIdx="9" presStyleCnt="12">
        <dgm:presLayoutVars>
          <dgm:chMax val="0"/>
          <dgm:bulletEnabled val="1"/>
        </dgm:presLayoutVars>
      </dgm:prSet>
      <dgm:spPr/>
    </dgm:pt>
    <dgm:pt modelId="{87AB49B2-F568-43AD-8BEA-DBE5E4831CEA}" type="pres">
      <dgm:prSet presAssocID="{B706FC27-2351-4580-B888-7106CD4FD3BC}" presName="spacer" presStyleCnt="0"/>
      <dgm:spPr/>
    </dgm:pt>
    <dgm:pt modelId="{86B1A60B-91D5-4F56-AE4C-4233CE8913F3}" type="pres">
      <dgm:prSet presAssocID="{8DDBB307-F044-404A-B77A-538A745FD899}" presName="parentText" presStyleLbl="node1" presStyleIdx="10" presStyleCnt="12">
        <dgm:presLayoutVars>
          <dgm:chMax val="0"/>
          <dgm:bulletEnabled val="1"/>
        </dgm:presLayoutVars>
      </dgm:prSet>
      <dgm:spPr/>
    </dgm:pt>
    <dgm:pt modelId="{90228825-B82A-450E-A7EB-8EDF03348623}" type="pres">
      <dgm:prSet presAssocID="{9ED8E74E-E33F-48B3-8853-B15243575474}" presName="spacer" presStyleCnt="0"/>
      <dgm:spPr/>
    </dgm:pt>
    <dgm:pt modelId="{8DFDC85C-DAF1-4692-8235-CC19A072CA22}" type="pres">
      <dgm:prSet presAssocID="{48E20C7E-F214-4DC2-B0E3-2FCF833DF6B0}" presName="parentText" presStyleLbl="node1" presStyleIdx="11" presStyleCnt="12">
        <dgm:presLayoutVars>
          <dgm:chMax val="0"/>
          <dgm:bulletEnabled val="1"/>
        </dgm:presLayoutVars>
      </dgm:prSet>
      <dgm:spPr/>
    </dgm:pt>
  </dgm:ptLst>
  <dgm:cxnLst>
    <dgm:cxn modelId="{BB779909-E1BF-4F82-8BAE-4EB49869F793}" srcId="{7B6FB402-87E7-4831-9AAB-A2DA868BD474}" destId="{00193885-B89F-4E26-B0AA-2BCED00F0D5A}" srcOrd="0" destOrd="0" parTransId="{A22D0165-4EE8-4E2A-98EA-9F16AD595D2B}" sibTransId="{85905147-2EE5-457D-AEFC-24B38265FE30}"/>
    <dgm:cxn modelId="{71BCDE10-120B-4C09-8F18-D44FE9D10C44}" srcId="{7B6FB402-87E7-4831-9AAB-A2DA868BD474}" destId="{48E20C7E-F214-4DC2-B0E3-2FCF833DF6B0}" srcOrd="11" destOrd="0" parTransId="{5B9DE14D-6C4B-401D-9882-CF4F073CB5CA}" sibTransId="{4A6309EF-EDE6-40A5-B5FD-F46AB17847AC}"/>
    <dgm:cxn modelId="{651E8113-9273-4E53-969A-27ACF1154EB8}" srcId="{7B6FB402-87E7-4831-9AAB-A2DA868BD474}" destId="{8DDBB307-F044-404A-B77A-538A745FD899}" srcOrd="10" destOrd="0" parTransId="{58F7FAC1-31E5-48D4-9F15-0F494289ACFD}" sibTransId="{9ED8E74E-E33F-48B3-8853-B15243575474}"/>
    <dgm:cxn modelId="{6C6EC418-48CA-4EF6-9972-A7CA5C52785D}" srcId="{7B6FB402-87E7-4831-9AAB-A2DA868BD474}" destId="{0CFDCBCE-EF36-4C31-975C-77C15C64D67E}" srcOrd="9" destOrd="0" parTransId="{5269FC56-BBB1-4320-B522-E9075537B79F}" sibTransId="{B706FC27-2351-4580-B888-7106CD4FD3BC}"/>
    <dgm:cxn modelId="{DB062F25-4D6B-43C2-BD51-BDE366473DF2}" srcId="{7B6FB402-87E7-4831-9AAB-A2DA868BD474}" destId="{078ED9C3-7D51-43EC-BF33-9BD0C6B927DF}" srcOrd="2" destOrd="0" parTransId="{A98D2C5F-3FFF-4CC0-9A72-11837EEC509E}" sibTransId="{8803DBF9-2AC1-4A94-8024-4E9DA37C12A5}"/>
    <dgm:cxn modelId="{6FAB412A-090A-4096-BEA0-44B64A6D9BB2}" type="presOf" srcId="{0CFDCBCE-EF36-4C31-975C-77C15C64D67E}" destId="{8E12DF6C-84FA-4519-BB8D-62B4AA608A7A}" srcOrd="0" destOrd="0" presId="urn:microsoft.com/office/officeart/2005/8/layout/vList2"/>
    <dgm:cxn modelId="{CD31E568-B3FA-4B98-B59F-CC37269705D2}" type="presOf" srcId="{03F17DD6-C866-4D88-9929-F434FF144501}" destId="{80A5B4E8-9B49-4346-9E03-CF0F41734F96}" srcOrd="0" destOrd="0" presId="urn:microsoft.com/office/officeart/2005/8/layout/vList2"/>
    <dgm:cxn modelId="{02F3BF49-7A64-4B3E-BB11-1E84E75FFC39}" srcId="{7B6FB402-87E7-4831-9AAB-A2DA868BD474}" destId="{A1AC5F32-D17E-4771-B470-E0EBF07DCE54}" srcOrd="1" destOrd="0" parTransId="{89597FD4-EFF6-40E9-A7C0-8A12A225585C}" sibTransId="{5394A0B5-AD7C-4446-8658-1A47753632E4}"/>
    <dgm:cxn modelId="{2E12406B-AF2E-41F8-ADC9-332445B39629}" type="presOf" srcId="{48E20C7E-F214-4DC2-B0E3-2FCF833DF6B0}" destId="{8DFDC85C-DAF1-4692-8235-CC19A072CA22}" srcOrd="0" destOrd="0" presId="urn:microsoft.com/office/officeart/2005/8/layout/vList2"/>
    <dgm:cxn modelId="{E89E9352-FB37-40A4-8361-343C2AF08D44}" srcId="{7B6FB402-87E7-4831-9AAB-A2DA868BD474}" destId="{586A80C5-A934-450C-80B9-A1D1F7774926}" srcOrd="7" destOrd="0" parTransId="{85D610D3-A82A-4FFC-B92E-C075FAA6F151}" sibTransId="{E6B63169-BA9A-4BAF-838C-1428A917E86B}"/>
    <dgm:cxn modelId="{3F40DE53-F78B-4E50-80FD-EF2EB9CB1827}" type="presOf" srcId="{C1203238-B2A5-48A8-90CF-F4636107AB26}" destId="{BB51CEF7-C094-4120-B644-0A3186847A3A}" srcOrd="0" destOrd="0" presId="urn:microsoft.com/office/officeart/2005/8/layout/vList2"/>
    <dgm:cxn modelId="{B2105874-A1B4-4190-A8E6-ABFE2E4B6CB9}" srcId="{7B6FB402-87E7-4831-9AAB-A2DA868BD474}" destId="{A5C91D8D-A7DB-4837-B5C4-158AC06BBA52}" srcOrd="6" destOrd="0" parTransId="{8AC2BCA2-5162-4A22-8F0B-95A632B202F7}" sibTransId="{D7207ED1-6B53-452B-B33F-59B3A80CC203}"/>
    <dgm:cxn modelId="{D48ADE56-CBC3-4F6A-B2B8-A9CBBC4DFDCB}" type="presOf" srcId="{586A80C5-A934-450C-80B9-A1D1F7774926}" destId="{3142D766-D725-4956-8812-908CC3A9D189}" srcOrd="0" destOrd="0" presId="urn:microsoft.com/office/officeart/2005/8/layout/vList2"/>
    <dgm:cxn modelId="{20642858-DFA3-40BC-8DEB-727E84D3ABCB}" type="presOf" srcId="{12B2944C-1C3E-4D4E-9388-1B6539495C0B}" destId="{C5015684-AEB6-42F7-BD9D-3C1572D4C9AD}" srcOrd="0" destOrd="0" presId="urn:microsoft.com/office/officeart/2005/8/layout/vList2"/>
    <dgm:cxn modelId="{C8A8B359-9F1B-4797-BDAB-766FCF909276}" type="presOf" srcId="{00193885-B89F-4E26-B0AA-2BCED00F0D5A}" destId="{D2930EEF-A105-4447-9E93-8C279745074A}" srcOrd="0" destOrd="0" presId="urn:microsoft.com/office/officeart/2005/8/layout/vList2"/>
    <dgm:cxn modelId="{B28BF08A-F275-451B-AC57-C76EF1174D53}" srcId="{7B6FB402-87E7-4831-9AAB-A2DA868BD474}" destId="{12B2944C-1C3E-4D4E-9388-1B6539495C0B}" srcOrd="4" destOrd="0" parTransId="{B7CB3A68-27E1-4427-9413-6E623F2D485B}" sibTransId="{DEE0AC2C-C42D-4051-8F1F-D6F389156FE2}"/>
    <dgm:cxn modelId="{948CA892-EA96-4F2E-9185-7A87D99D319C}" type="presOf" srcId="{078ED9C3-7D51-43EC-BF33-9BD0C6B927DF}" destId="{0E46880F-1A96-43B7-B0F7-9FA4FB6A8003}" srcOrd="0" destOrd="0" presId="urn:microsoft.com/office/officeart/2005/8/layout/vList2"/>
    <dgm:cxn modelId="{F420D49F-689F-48FF-A6AE-3547C45C911B}" type="presOf" srcId="{8DDBB307-F044-404A-B77A-538A745FD899}" destId="{86B1A60B-91D5-4F56-AE4C-4233CE8913F3}" srcOrd="0" destOrd="0" presId="urn:microsoft.com/office/officeart/2005/8/layout/vList2"/>
    <dgm:cxn modelId="{E14A0AAC-E12F-4B4B-8AB8-BB19A5204D63}" type="presOf" srcId="{7B6FB402-87E7-4831-9AAB-A2DA868BD474}" destId="{3FD53F98-67E1-4073-8039-6D52333A6086}" srcOrd="0" destOrd="0" presId="urn:microsoft.com/office/officeart/2005/8/layout/vList2"/>
    <dgm:cxn modelId="{C9EBDBAD-7E7A-44DE-8B80-26D59272E4EA}" srcId="{7B6FB402-87E7-4831-9AAB-A2DA868BD474}" destId="{09FE937C-BCD1-4315-BFD2-E9E06941B241}" srcOrd="5" destOrd="0" parTransId="{085C3DD7-B085-4778-83ED-F4E957228365}" sibTransId="{F3B91B2F-F423-429A-905B-1F164BF780D3}"/>
    <dgm:cxn modelId="{114180B4-51BF-4C32-BBA4-D5DCBAC7A66E}" srcId="{7B6FB402-87E7-4831-9AAB-A2DA868BD474}" destId="{C1203238-B2A5-48A8-90CF-F4636107AB26}" srcOrd="8" destOrd="0" parTransId="{FD089AE7-0C8F-4821-A81C-15AF42A0E07E}" sibTransId="{3FBEC7E4-3EF9-4E66-AB05-289C1CA6581B}"/>
    <dgm:cxn modelId="{47D668CA-C5CC-4767-8798-CAF0B1993200}" type="presOf" srcId="{09FE937C-BCD1-4315-BFD2-E9E06941B241}" destId="{9C0A4827-82C8-4790-B82C-4E84643F5B18}" srcOrd="0" destOrd="0" presId="urn:microsoft.com/office/officeart/2005/8/layout/vList2"/>
    <dgm:cxn modelId="{C963D3E0-C77C-4788-84AD-68135E7BAC72}" srcId="{7B6FB402-87E7-4831-9AAB-A2DA868BD474}" destId="{03F17DD6-C866-4D88-9929-F434FF144501}" srcOrd="3" destOrd="0" parTransId="{1A5140AE-76D7-4766-A583-C8CE35976E6E}" sibTransId="{5E50A7D4-815E-4B54-AF9A-B3EA875A0224}"/>
    <dgm:cxn modelId="{6285BAEB-6101-4B72-A5C4-7CCB431F3AA0}" type="presOf" srcId="{A5C91D8D-A7DB-4837-B5C4-158AC06BBA52}" destId="{38164088-9F3D-4032-9127-E6AC30529617}" srcOrd="0" destOrd="0" presId="urn:microsoft.com/office/officeart/2005/8/layout/vList2"/>
    <dgm:cxn modelId="{5E4E94F6-DD8E-4DD8-B10D-EE0AAE6CD672}" type="presOf" srcId="{A1AC5F32-D17E-4771-B470-E0EBF07DCE54}" destId="{99B71FC0-91BA-46EC-BD1F-5E5D27711C69}" srcOrd="0" destOrd="0" presId="urn:microsoft.com/office/officeart/2005/8/layout/vList2"/>
    <dgm:cxn modelId="{2A6ECCAB-F1F6-4BE6-A99C-76F795BBFB9C}" type="presParOf" srcId="{3FD53F98-67E1-4073-8039-6D52333A6086}" destId="{D2930EEF-A105-4447-9E93-8C279745074A}" srcOrd="0" destOrd="0" presId="urn:microsoft.com/office/officeart/2005/8/layout/vList2"/>
    <dgm:cxn modelId="{A129D061-C914-41A2-8DBB-4FBCAF7CFB37}" type="presParOf" srcId="{3FD53F98-67E1-4073-8039-6D52333A6086}" destId="{5F8952DC-AAF5-4C3F-99F9-6B7672CBC130}" srcOrd="1" destOrd="0" presId="urn:microsoft.com/office/officeart/2005/8/layout/vList2"/>
    <dgm:cxn modelId="{F53BD381-AED8-4974-8F99-74F2C6C953AE}" type="presParOf" srcId="{3FD53F98-67E1-4073-8039-6D52333A6086}" destId="{99B71FC0-91BA-46EC-BD1F-5E5D27711C69}" srcOrd="2" destOrd="0" presId="urn:microsoft.com/office/officeart/2005/8/layout/vList2"/>
    <dgm:cxn modelId="{EBF10774-267B-4479-B820-77FEE3CC46F6}" type="presParOf" srcId="{3FD53F98-67E1-4073-8039-6D52333A6086}" destId="{5B9EEC76-BE56-4F26-94EF-B26AF0FA3161}" srcOrd="3" destOrd="0" presId="urn:microsoft.com/office/officeart/2005/8/layout/vList2"/>
    <dgm:cxn modelId="{1AB7943F-441A-4ABA-94D0-B8033BE135E1}" type="presParOf" srcId="{3FD53F98-67E1-4073-8039-6D52333A6086}" destId="{0E46880F-1A96-43B7-B0F7-9FA4FB6A8003}" srcOrd="4" destOrd="0" presId="urn:microsoft.com/office/officeart/2005/8/layout/vList2"/>
    <dgm:cxn modelId="{7BBD0FFA-4113-4B63-AD37-F4EC3C8AE653}" type="presParOf" srcId="{3FD53F98-67E1-4073-8039-6D52333A6086}" destId="{C9C592CF-0725-4069-9168-550337429528}" srcOrd="5" destOrd="0" presId="urn:microsoft.com/office/officeart/2005/8/layout/vList2"/>
    <dgm:cxn modelId="{4F65E8B5-3FAD-4A9F-B09A-5E7A2D38C310}" type="presParOf" srcId="{3FD53F98-67E1-4073-8039-6D52333A6086}" destId="{80A5B4E8-9B49-4346-9E03-CF0F41734F96}" srcOrd="6" destOrd="0" presId="urn:microsoft.com/office/officeart/2005/8/layout/vList2"/>
    <dgm:cxn modelId="{EBE08606-5979-470C-BEDB-0E317D878F70}" type="presParOf" srcId="{3FD53F98-67E1-4073-8039-6D52333A6086}" destId="{2371F3E7-ED8C-4BE0-9B4E-519D1555C37F}" srcOrd="7" destOrd="0" presId="urn:microsoft.com/office/officeart/2005/8/layout/vList2"/>
    <dgm:cxn modelId="{2BE3088D-BD73-4089-9717-488A7D0FDF1D}" type="presParOf" srcId="{3FD53F98-67E1-4073-8039-6D52333A6086}" destId="{C5015684-AEB6-42F7-BD9D-3C1572D4C9AD}" srcOrd="8" destOrd="0" presId="urn:microsoft.com/office/officeart/2005/8/layout/vList2"/>
    <dgm:cxn modelId="{DA6D9A18-025A-4D64-BD5F-914993B1DF26}" type="presParOf" srcId="{3FD53F98-67E1-4073-8039-6D52333A6086}" destId="{17569F9C-1A48-4B45-A8A1-F6A4C617850A}" srcOrd="9" destOrd="0" presId="urn:microsoft.com/office/officeart/2005/8/layout/vList2"/>
    <dgm:cxn modelId="{B55C3E40-9CF1-4BD9-8FE6-DD12D6529752}" type="presParOf" srcId="{3FD53F98-67E1-4073-8039-6D52333A6086}" destId="{9C0A4827-82C8-4790-B82C-4E84643F5B18}" srcOrd="10" destOrd="0" presId="urn:microsoft.com/office/officeart/2005/8/layout/vList2"/>
    <dgm:cxn modelId="{8D5D810E-FFB9-4BD4-A655-E6BB9E23C97D}" type="presParOf" srcId="{3FD53F98-67E1-4073-8039-6D52333A6086}" destId="{6BA4CC1E-2095-4266-84AB-A0763BE3FBDA}" srcOrd="11" destOrd="0" presId="urn:microsoft.com/office/officeart/2005/8/layout/vList2"/>
    <dgm:cxn modelId="{02486D42-89EA-41E3-A9FD-38AFFB57A846}" type="presParOf" srcId="{3FD53F98-67E1-4073-8039-6D52333A6086}" destId="{38164088-9F3D-4032-9127-E6AC30529617}" srcOrd="12" destOrd="0" presId="urn:microsoft.com/office/officeart/2005/8/layout/vList2"/>
    <dgm:cxn modelId="{CA73698A-6395-4F0B-9B27-97329CE7984E}" type="presParOf" srcId="{3FD53F98-67E1-4073-8039-6D52333A6086}" destId="{CBB5F617-1592-43AA-BCD0-E487831465C9}" srcOrd="13" destOrd="0" presId="urn:microsoft.com/office/officeart/2005/8/layout/vList2"/>
    <dgm:cxn modelId="{86291419-2DD0-4346-9A87-F8F441C8F12A}" type="presParOf" srcId="{3FD53F98-67E1-4073-8039-6D52333A6086}" destId="{3142D766-D725-4956-8812-908CC3A9D189}" srcOrd="14" destOrd="0" presId="urn:microsoft.com/office/officeart/2005/8/layout/vList2"/>
    <dgm:cxn modelId="{AD23D71B-FBF6-46A8-B8D4-E85AE1403C60}" type="presParOf" srcId="{3FD53F98-67E1-4073-8039-6D52333A6086}" destId="{B2309AE5-18AE-4C94-99B9-776DD8D38FF9}" srcOrd="15" destOrd="0" presId="urn:microsoft.com/office/officeart/2005/8/layout/vList2"/>
    <dgm:cxn modelId="{03054144-B152-4E9D-AF6B-72A26533BA62}" type="presParOf" srcId="{3FD53F98-67E1-4073-8039-6D52333A6086}" destId="{BB51CEF7-C094-4120-B644-0A3186847A3A}" srcOrd="16" destOrd="0" presId="urn:microsoft.com/office/officeart/2005/8/layout/vList2"/>
    <dgm:cxn modelId="{CE7DE97A-E57C-4541-B35E-40ED462419C2}" type="presParOf" srcId="{3FD53F98-67E1-4073-8039-6D52333A6086}" destId="{A7A06FE9-D3C7-4A5F-8591-2891953288DE}" srcOrd="17" destOrd="0" presId="urn:microsoft.com/office/officeart/2005/8/layout/vList2"/>
    <dgm:cxn modelId="{02FDB401-D103-4B2D-9EBC-A85B8F40BB3E}" type="presParOf" srcId="{3FD53F98-67E1-4073-8039-6D52333A6086}" destId="{8E12DF6C-84FA-4519-BB8D-62B4AA608A7A}" srcOrd="18" destOrd="0" presId="urn:microsoft.com/office/officeart/2005/8/layout/vList2"/>
    <dgm:cxn modelId="{221C394C-28DA-486D-B911-06B4F96536F5}" type="presParOf" srcId="{3FD53F98-67E1-4073-8039-6D52333A6086}" destId="{87AB49B2-F568-43AD-8BEA-DBE5E4831CEA}" srcOrd="19" destOrd="0" presId="urn:microsoft.com/office/officeart/2005/8/layout/vList2"/>
    <dgm:cxn modelId="{CCD3CC34-DF15-41E6-B5C0-1B7E0F7DD306}" type="presParOf" srcId="{3FD53F98-67E1-4073-8039-6D52333A6086}" destId="{86B1A60B-91D5-4F56-AE4C-4233CE8913F3}" srcOrd="20" destOrd="0" presId="urn:microsoft.com/office/officeart/2005/8/layout/vList2"/>
    <dgm:cxn modelId="{36110408-1C1E-47D4-86B7-A62E1502FCE9}" type="presParOf" srcId="{3FD53F98-67E1-4073-8039-6D52333A6086}" destId="{90228825-B82A-450E-A7EB-8EDF03348623}" srcOrd="21" destOrd="0" presId="urn:microsoft.com/office/officeart/2005/8/layout/vList2"/>
    <dgm:cxn modelId="{AA7D120C-E5B6-4116-9E9C-7EC99C0FDDE3}" type="presParOf" srcId="{3FD53F98-67E1-4073-8039-6D52333A6086}" destId="{8DFDC85C-DAF1-4692-8235-CC19A072CA22}" srcOrd="2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0F7A61-AB0F-4CFB-8E2D-3F0C94548113}">
      <dsp:nvSpPr>
        <dsp:cNvPr id="0" name=""/>
        <dsp:cNvSpPr/>
      </dsp:nvSpPr>
      <dsp:spPr>
        <a:xfrm>
          <a:off x="250061" y="20932"/>
          <a:ext cx="2408448" cy="1405040"/>
        </a:xfrm>
        <a:prstGeom prst="rect">
          <a:avLst/>
        </a:prstGeom>
        <a:solidFill>
          <a:schemeClr val="accent1">
            <a:lumMod val="40000"/>
            <a:lumOff val="60000"/>
          </a:schemeClr>
        </a:solidFill>
        <a:ln w="19050" cap="flat" cmpd="sng" algn="ctr">
          <a:solidFill>
            <a:schemeClr val="lt2">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b="1" i="0" u="none" strike="noStrike" kern="1200" baseline="0" dirty="0">
              <a:solidFill>
                <a:schemeClr val="tx1"/>
              </a:solidFill>
            </a:rPr>
            <a:t>Child protection system adversarial and too focused on risk - CA 1989 requires us to provide services to promote upbringing of children in their families</a:t>
          </a:r>
          <a:endParaRPr lang="en-US" sz="1600" b="1" kern="1200" dirty="0">
            <a:solidFill>
              <a:schemeClr val="tx1"/>
            </a:solidFill>
          </a:endParaRPr>
        </a:p>
      </dsp:txBody>
      <dsp:txXfrm>
        <a:off x="250061" y="20932"/>
        <a:ext cx="2408448" cy="1405040"/>
      </dsp:txXfrm>
    </dsp:sp>
    <dsp:sp modelId="{09B41599-E43C-429E-8A1B-1191AC0D57ED}">
      <dsp:nvSpPr>
        <dsp:cNvPr id="0" name=""/>
        <dsp:cNvSpPr/>
      </dsp:nvSpPr>
      <dsp:spPr>
        <a:xfrm>
          <a:off x="2899355" y="918"/>
          <a:ext cx="2408448" cy="1445069"/>
        </a:xfrm>
        <a:prstGeom prst="rect">
          <a:avLst/>
        </a:prstGeom>
        <a:solidFill>
          <a:schemeClr val="accent1">
            <a:lumMod val="40000"/>
            <a:lumOff val="60000"/>
          </a:schemeClr>
        </a:solidFill>
        <a:ln w="19050" cap="flat" cmpd="sng" algn="ctr">
          <a:solidFill>
            <a:schemeClr val="lt2">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rPr>
            <a:t>Number of children have doubled in care over the last 20 years (CAFCASS,2018)</a:t>
          </a:r>
        </a:p>
      </dsp:txBody>
      <dsp:txXfrm>
        <a:off x="2899355" y="918"/>
        <a:ext cx="2408448" cy="1445069"/>
      </dsp:txXfrm>
    </dsp:sp>
    <dsp:sp modelId="{55798FEA-4554-427B-A254-C47733EA5EF8}">
      <dsp:nvSpPr>
        <dsp:cNvPr id="0" name=""/>
        <dsp:cNvSpPr/>
      </dsp:nvSpPr>
      <dsp:spPr>
        <a:xfrm>
          <a:off x="5548648" y="918"/>
          <a:ext cx="2408448" cy="1445069"/>
        </a:xfrm>
        <a:prstGeom prst="rect">
          <a:avLst/>
        </a:prstGeom>
        <a:solidFill>
          <a:schemeClr val="accent1">
            <a:lumMod val="40000"/>
            <a:lumOff val="60000"/>
          </a:schemeClr>
        </a:solidFill>
        <a:ln w="19050" cap="flat" cmpd="sng" algn="ctr">
          <a:solidFill>
            <a:schemeClr val="lt2">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b="1" i="0" u="none" strike="noStrike" kern="1200" baseline="0" dirty="0">
              <a:solidFill>
                <a:schemeClr val="tx1"/>
              </a:solidFill>
            </a:rPr>
            <a:t>System does not support open, honest relationships with families or partnership working</a:t>
          </a:r>
          <a:endParaRPr lang="en-US" sz="1600" b="1" kern="1200" dirty="0">
            <a:solidFill>
              <a:schemeClr val="tx1"/>
            </a:solidFill>
          </a:endParaRPr>
        </a:p>
      </dsp:txBody>
      <dsp:txXfrm>
        <a:off x="5548648" y="918"/>
        <a:ext cx="2408448" cy="1445069"/>
      </dsp:txXfrm>
    </dsp:sp>
    <dsp:sp modelId="{A7985234-B10A-487C-8A54-C3821D69B043}">
      <dsp:nvSpPr>
        <dsp:cNvPr id="0" name=""/>
        <dsp:cNvSpPr/>
      </dsp:nvSpPr>
      <dsp:spPr>
        <a:xfrm>
          <a:off x="250061" y="1686831"/>
          <a:ext cx="2408448" cy="1445069"/>
        </a:xfrm>
        <a:prstGeom prst="rect">
          <a:avLst/>
        </a:prstGeom>
        <a:solidFill>
          <a:schemeClr val="accent1">
            <a:lumMod val="40000"/>
            <a:lumOff val="60000"/>
          </a:schemeClr>
        </a:solidFill>
        <a:ln w="19050" cap="flat" cmpd="sng" algn="ctr">
          <a:solidFill>
            <a:schemeClr val="lt2">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tx1"/>
              </a:solidFill>
            </a:rPr>
            <a:t>Children want to maintain strong links with their family </a:t>
          </a:r>
        </a:p>
        <a:p>
          <a:pPr marL="0" lvl="0" indent="0" algn="ctr" defTabSz="800100">
            <a:lnSpc>
              <a:spcPct val="90000"/>
            </a:lnSpc>
            <a:spcBef>
              <a:spcPct val="0"/>
            </a:spcBef>
            <a:spcAft>
              <a:spcPct val="35000"/>
            </a:spcAft>
            <a:buNone/>
          </a:pPr>
          <a:r>
            <a:rPr lang="en-US" sz="1800" b="1" kern="1200" dirty="0">
              <a:solidFill>
                <a:schemeClr val="tx1"/>
              </a:solidFill>
            </a:rPr>
            <a:t> Identity</a:t>
          </a:r>
        </a:p>
      </dsp:txBody>
      <dsp:txXfrm>
        <a:off x="250061" y="1686831"/>
        <a:ext cx="2408448" cy="1445069"/>
      </dsp:txXfrm>
    </dsp:sp>
    <dsp:sp modelId="{65ADC9C5-8B22-49E3-B3F2-AF3CAEF6A3C2}">
      <dsp:nvSpPr>
        <dsp:cNvPr id="0" name=""/>
        <dsp:cNvSpPr/>
      </dsp:nvSpPr>
      <dsp:spPr>
        <a:xfrm>
          <a:off x="2899355" y="1686831"/>
          <a:ext cx="2408448" cy="1445069"/>
        </a:xfrm>
        <a:prstGeom prst="rect">
          <a:avLst/>
        </a:prstGeom>
        <a:solidFill>
          <a:schemeClr val="accent1">
            <a:lumMod val="40000"/>
            <a:lumOff val="60000"/>
          </a:schemeClr>
        </a:solidFill>
        <a:ln w="19050" cap="flat" cmpd="sng" algn="ctr">
          <a:solidFill>
            <a:schemeClr val="lt2">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tx1"/>
              </a:solidFill>
            </a:rPr>
            <a:t>Human Rights and empowerment vs oppressive practice that blames parents</a:t>
          </a:r>
        </a:p>
      </dsp:txBody>
      <dsp:txXfrm>
        <a:off x="2899355" y="1686831"/>
        <a:ext cx="2408448" cy="1445069"/>
      </dsp:txXfrm>
    </dsp:sp>
    <dsp:sp modelId="{07AF4D4B-87B8-4054-9E36-8CB5C2155F76}">
      <dsp:nvSpPr>
        <dsp:cNvPr id="0" name=""/>
        <dsp:cNvSpPr/>
      </dsp:nvSpPr>
      <dsp:spPr>
        <a:xfrm>
          <a:off x="5548648" y="1686831"/>
          <a:ext cx="2408448" cy="1445069"/>
        </a:xfrm>
        <a:prstGeom prst="rect">
          <a:avLst/>
        </a:prstGeom>
        <a:solidFill>
          <a:schemeClr val="accent1">
            <a:lumMod val="40000"/>
            <a:lumOff val="60000"/>
          </a:schemeClr>
        </a:solidFill>
        <a:ln w="19050" cap="flat" cmpd="sng" algn="ctr">
          <a:solidFill>
            <a:schemeClr val="lt2">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tx1"/>
              </a:solidFill>
            </a:rPr>
            <a:t>Moving away from identifying and managing risks to meeting family needs</a:t>
          </a:r>
          <a:endParaRPr lang="en-US" sz="1800" kern="1200" dirty="0">
            <a:solidFill>
              <a:schemeClr val="tx1"/>
            </a:solidFill>
          </a:endParaRPr>
        </a:p>
      </dsp:txBody>
      <dsp:txXfrm>
        <a:off x="5548648" y="1686831"/>
        <a:ext cx="2408448" cy="1445069"/>
      </dsp:txXfrm>
    </dsp:sp>
    <dsp:sp modelId="{A741614D-9C37-48F6-B6EC-1C00F0ED6F41}">
      <dsp:nvSpPr>
        <dsp:cNvPr id="0" name=""/>
        <dsp:cNvSpPr/>
      </dsp:nvSpPr>
      <dsp:spPr>
        <a:xfrm>
          <a:off x="250061" y="3372745"/>
          <a:ext cx="2408448" cy="1445069"/>
        </a:xfrm>
        <a:prstGeom prst="rect">
          <a:avLst/>
        </a:prstGeom>
        <a:solidFill>
          <a:schemeClr val="accent1">
            <a:lumMod val="40000"/>
            <a:lumOff val="60000"/>
          </a:schemeClr>
        </a:solidFill>
        <a:ln w="19050" cap="flat" cmpd="sng" algn="ctr">
          <a:solidFill>
            <a:schemeClr val="lt2">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b="1" kern="1200" dirty="0">
              <a:solidFill>
                <a:schemeClr val="tx1"/>
              </a:solidFill>
            </a:rPr>
            <a:t>Needs of families are not static and the likelihood of harm can change over time</a:t>
          </a:r>
        </a:p>
        <a:p>
          <a:pPr marL="0" lvl="0" indent="0" algn="ctr" defTabSz="800100">
            <a:lnSpc>
              <a:spcPct val="90000"/>
            </a:lnSpc>
            <a:spcBef>
              <a:spcPct val="0"/>
            </a:spcBef>
            <a:spcAft>
              <a:spcPct val="35000"/>
            </a:spcAft>
            <a:buNone/>
          </a:pPr>
          <a:r>
            <a:rPr lang="en-GB" sz="1800" b="1" kern="1200" dirty="0">
              <a:solidFill>
                <a:schemeClr val="tx1"/>
              </a:solidFill>
            </a:rPr>
            <a:t>Families change</a:t>
          </a:r>
          <a:endParaRPr lang="en-US" sz="1800" b="1" kern="1200" dirty="0">
            <a:solidFill>
              <a:schemeClr val="tx1"/>
            </a:solidFill>
          </a:endParaRPr>
        </a:p>
      </dsp:txBody>
      <dsp:txXfrm>
        <a:off x="250061" y="3372745"/>
        <a:ext cx="2408448" cy="1445069"/>
      </dsp:txXfrm>
    </dsp:sp>
    <dsp:sp modelId="{87CA764C-220E-4193-B222-387E80B3FF6F}">
      <dsp:nvSpPr>
        <dsp:cNvPr id="0" name=""/>
        <dsp:cNvSpPr/>
      </dsp:nvSpPr>
      <dsp:spPr>
        <a:xfrm>
          <a:off x="2899355" y="3372745"/>
          <a:ext cx="2408448" cy="1445069"/>
        </a:xfrm>
        <a:prstGeom prst="rect">
          <a:avLst/>
        </a:prstGeom>
        <a:solidFill>
          <a:schemeClr val="accent1">
            <a:lumMod val="40000"/>
            <a:lumOff val="60000"/>
          </a:schemeClr>
        </a:solidFill>
        <a:ln w="19050" cap="flat" cmpd="sng" algn="ctr">
          <a:solidFill>
            <a:schemeClr val="lt2">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tx1"/>
              </a:solidFill>
            </a:rPr>
            <a:t>Are children still in care for the right reasons?</a:t>
          </a:r>
        </a:p>
        <a:p>
          <a:pPr marL="0" lvl="0" indent="0" algn="ctr" defTabSz="800100">
            <a:lnSpc>
              <a:spcPct val="90000"/>
            </a:lnSpc>
            <a:spcBef>
              <a:spcPct val="0"/>
            </a:spcBef>
            <a:spcAft>
              <a:spcPct val="35000"/>
            </a:spcAft>
            <a:buNone/>
          </a:pPr>
          <a:r>
            <a:rPr lang="en-US" sz="1800" b="1" kern="1200" dirty="0">
              <a:solidFill>
                <a:schemeClr val="tx1"/>
              </a:solidFill>
            </a:rPr>
            <a:t>Reviewing Thresholds</a:t>
          </a:r>
          <a:endParaRPr lang="en-US" sz="1800" kern="1200" dirty="0">
            <a:solidFill>
              <a:schemeClr val="tx1"/>
            </a:solidFill>
          </a:endParaRPr>
        </a:p>
      </dsp:txBody>
      <dsp:txXfrm>
        <a:off x="2899355" y="3372745"/>
        <a:ext cx="2408448" cy="1445069"/>
      </dsp:txXfrm>
    </dsp:sp>
    <dsp:sp modelId="{D9CC1C01-791F-4718-9B72-D6E9487D9A07}">
      <dsp:nvSpPr>
        <dsp:cNvPr id="0" name=""/>
        <dsp:cNvSpPr/>
      </dsp:nvSpPr>
      <dsp:spPr>
        <a:xfrm>
          <a:off x="5548648" y="3372745"/>
          <a:ext cx="2408448" cy="1445069"/>
        </a:xfrm>
        <a:prstGeom prst="rect">
          <a:avLst/>
        </a:prstGeom>
        <a:solidFill>
          <a:schemeClr val="accent1">
            <a:lumMod val="40000"/>
            <a:lumOff val="60000"/>
          </a:schemeClr>
        </a:solidFill>
        <a:ln w="19050" cap="flat" cmpd="sng" algn="ctr">
          <a:solidFill>
            <a:schemeClr val="lt2">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b="1" kern="1200" dirty="0">
              <a:solidFill>
                <a:schemeClr val="tx1"/>
              </a:solidFill>
            </a:rPr>
            <a:t>Impact of children returning home from care or as care leavers - with little preparation </a:t>
          </a:r>
        </a:p>
      </dsp:txBody>
      <dsp:txXfrm>
        <a:off x="5548648" y="3372745"/>
        <a:ext cx="2408448" cy="1445069"/>
      </dsp:txXfrm>
    </dsp:sp>
    <dsp:sp modelId="{4B305635-C2D5-4D9E-9CC1-A4107C339FFE}">
      <dsp:nvSpPr>
        <dsp:cNvPr id="0" name=""/>
        <dsp:cNvSpPr/>
      </dsp:nvSpPr>
      <dsp:spPr>
        <a:xfrm>
          <a:off x="250061" y="5058659"/>
          <a:ext cx="2408448" cy="1445069"/>
        </a:xfrm>
        <a:prstGeom prst="rect">
          <a:avLst/>
        </a:prstGeom>
        <a:solidFill>
          <a:schemeClr val="accent1">
            <a:lumMod val="40000"/>
            <a:lumOff val="60000"/>
          </a:schemeClr>
        </a:solidFill>
        <a:ln w="19050" cap="flat" cmpd="sng" algn="ctr">
          <a:solidFill>
            <a:schemeClr val="lt2">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b="1" kern="1200" dirty="0">
              <a:solidFill>
                <a:schemeClr val="tx1"/>
              </a:solidFill>
            </a:rPr>
            <a:t>Impact of unsuccessful return home for children and  families</a:t>
          </a:r>
        </a:p>
      </dsp:txBody>
      <dsp:txXfrm>
        <a:off x="250061" y="5058659"/>
        <a:ext cx="2408448" cy="1445069"/>
      </dsp:txXfrm>
    </dsp:sp>
    <dsp:sp modelId="{7DA57C13-ED3D-4CB5-91FF-14B9B298CBA1}">
      <dsp:nvSpPr>
        <dsp:cNvPr id="0" name=""/>
        <dsp:cNvSpPr/>
      </dsp:nvSpPr>
      <dsp:spPr>
        <a:xfrm>
          <a:off x="2899355" y="5058659"/>
          <a:ext cx="2408448" cy="1445069"/>
        </a:xfrm>
        <a:prstGeom prst="rect">
          <a:avLst/>
        </a:prstGeom>
        <a:solidFill>
          <a:schemeClr val="accent1">
            <a:lumMod val="40000"/>
            <a:lumOff val="60000"/>
          </a:schemeClr>
        </a:solidFill>
        <a:ln w="19050" cap="flat" cmpd="sng" algn="ctr">
          <a:solidFill>
            <a:schemeClr val="lt2">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b="1" kern="1200" dirty="0">
              <a:solidFill>
                <a:schemeClr val="tx1"/>
              </a:solidFill>
            </a:rPr>
            <a:t> </a:t>
          </a:r>
          <a:r>
            <a:rPr lang="en-GB" sz="1800" b="1" kern="1200" dirty="0">
              <a:solidFill>
                <a:schemeClr val="tx1"/>
              </a:solidFill>
              <a:latin typeface="+mn-lt"/>
            </a:rPr>
            <a:t>Disproportionality, diversity and inclusion</a:t>
          </a:r>
        </a:p>
      </dsp:txBody>
      <dsp:txXfrm>
        <a:off x="2899355" y="5058659"/>
        <a:ext cx="2408448" cy="1445069"/>
      </dsp:txXfrm>
    </dsp:sp>
    <dsp:sp modelId="{EA911EC1-5818-4E20-89C8-1951F478A698}">
      <dsp:nvSpPr>
        <dsp:cNvPr id="0" name=""/>
        <dsp:cNvSpPr/>
      </dsp:nvSpPr>
      <dsp:spPr>
        <a:xfrm>
          <a:off x="5548648" y="5058659"/>
          <a:ext cx="2408448" cy="1445069"/>
        </a:xfrm>
        <a:prstGeom prst="rect">
          <a:avLst/>
        </a:prstGeom>
        <a:solidFill>
          <a:schemeClr val="accent1">
            <a:lumMod val="40000"/>
            <a:lumOff val="60000"/>
          </a:schemeClr>
        </a:solidFill>
        <a:ln w="19050" cap="flat" cmpd="sng" algn="ctr">
          <a:solidFill>
            <a:schemeClr val="lt2">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tx1"/>
              </a:solidFill>
            </a:rPr>
            <a:t>Children may not be better off in care in the longer term</a:t>
          </a:r>
          <a:endParaRPr lang="en-GB" sz="1800" b="1" kern="1200" dirty="0">
            <a:solidFill>
              <a:schemeClr val="tx1"/>
            </a:solidFill>
          </a:endParaRPr>
        </a:p>
      </dsp:txBody>
      <dsp:txXfrm>
        <a:off x="5548648" y="5058659"/>
        <a:ext cx="2408448" cy="144506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065C5C-AFEA-4A78-8BC0-B18EFD613FAC}">
      <dsp:nvSpPr>
        <dsp:cNvPr id="0" name=""/>
        <dsp:cNvSpPr/>
      </dsp:nvSpPr>
      <dsp:spPr>
        <a:xfrm>
          <a:off x="3675" y="65321"/>
          <a:ext cx="1990069" cy="1834322"/>
        </a:xfrm>
        <a:prstGeom prst="rect">
          <a:avLst/>
        </a:prstGeom>
        <a:solidFill>
          <a:schemeClr val="accent1">
            <a:lumMod val="40000"/>
            <a:lumOff val="6000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b="1" kern="1200" dirty="0">
              <a:solidFill>
                <a:schemeClr val="bg2"/>
              </a:solidFill>
            </a:rPr>
            <a:t> Before children come into care.</a:t>
          </a:r>
        </a:p>
      </dsp:txBody>
      <dsp:txXfrm>
        <a:off x="3675" y="65321"/>
        <a:ext cx="1990069" cy="1834322"/>
      </dsp:txXfrm>
    </dsp:sp>
    <dsp:sp modelId="{D9CA8DEC-35CB-4730-B17B-02A110632F09}">
      <dsp:nvSpPr>
        <dsp:cNvPr id="0" name=""/>
        <dsp:cNvSpPr/>
      </dsp:nvSpPr>
      <dsp:spPr>
        <a:xfrm>
          <a:off x="2192751" y="104647"/>
          <a:ext cx="1990069" cy="1755670"/>
        </a:xfrm>
        <a:prstGeom prst="rect">
          <a:avLst/>
        </a:prstGeom>
        <a:solidFill>
          <a:schemeClr val="accent1">
            <a:lumMod val="40000"/>
            <a:lumOff val="6000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b="1" kern="1200" dirty="0">
              <a:solidFill>
                <a:schemeClr val="bg2"/>
              </a:solidFill>
            </a:rPr>
            <a:t> </a:t>
          </a:r>
        </a:p>
        <a:p>
          <a:pPr marL="0" lvl="0" indent="0" algn="ctr" defTabSz="711200">
            <a:lnSpc>
              <a:spcPct val="90000"/>
            </a:lnSpc>
            <a:spcBef>
              <a:spcPct val="0"/>
            </a:spcBef>
            <a:spcAft>
              <a:spcPct val="35000"/>
            </a:spcAft>
            <a:buNone/>
          </a:pPr>
          <a:r>
            <a:rPr lang="en-GB" sz="1600" b="1" kern="1200" dirty="0">
              <a:solidFill>
                <a:schemeClr val="bg2"/>
              </a:solidFill>
            </a:rPr>
            <a:t>After a child comes into care</a:t>
          </a:r>
        </a:p>
        <a:p>
          <a:pPr marL="0" lvl="0" indent="0" algn="ctr" defTabSz="711200">
            <a:lnSpc>
              <a:spcPct val="90000"/>
            </a:lnSpc>
            <a:spcBef>
              <a:spcPct val="0"/>
            </a:spcBef>
            <a:spcAft>
              <a:spcPct val="35000"/>
            </a:spcAft>
            <a:buNone/>
          </a:pPr>
          <a:endParaRPr lang="en-US" sz="1600" b="1" kern="1200" dirty="0">
            <a:solidFill>
              <a:schemeClr val="bg2"/>
            </a:solidFill>
          </a:endParaRPr>
        </a:p>
      </dsp:txBody>
      <dsp:txXfrm>
        <a:off x="2192751" y="104647"/>
        <a:ext cx="1990069" cy="1755670"/>
      </dsp:txXfrm>
    </dsp:sp>
    <dsp:sp modelId="{48B078DE-5D9A-47AD-BD76-EC224DDA7BBC}">
      <dsp:nvSpPr>
        <dsp:cNvPr id="0" name=""/>
        <dsp:cNvSpPr/>
      </dsp:nvSpPr>
      <dsp:spPr>
        <a:xfrm>
          <a:off x="4381827" y="117930"/>
          <a:ext cx="1990069" cy="1729103"/>
        </a:xfrm>
        <a:prstGeom prst="rect">
          <a:avLst/>
        </a:prstGeom>
        <a:solidFill>
          <a:schemeClr val="accent1">
            <a:lumMod val="40000"/>
            <a:lumOff val="6000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b="1" kern="1200" dirty="0">
              <a:solidFill>
                <a:schemeClr val="bg2"/>
              </a:solidFill>
            </a:rPr>
            <a:t>Meeting the needs of parents whilst children are in care</a:t>
          </a:r>
          <a:endParaRPr lang="en-US" sz="1600" b="1" kern="1200" dirty="0">
            <a:solidFill>
              <a:schemeClr val="bg2"/>
            </a:solidFill>
          </a:endParaRPr>
        </a:p>
      </dsp:txBody>
      <dsp:txXfrm>
        <a:off x="4381827" y="117930"/>
        <a:ext cx="1990069" cy="1729103"/>
      </dsp:txXfrm>
    </dsp:sp>
    <dsp:sp modelId="{FB13F0C1-6A9E-4ECA-9ECD-BD8FF1FA28DC}">
      <dsp:nvSpPr>
        <dsp:cNvPr id="0" name=""/>
        <dsp:cNvSpPr/>
      </dsp:nvSpPr>
      <dsp:spPr>
        <a:xfrm>
          <a:off x="6570904" y="94814"/>
          <a:ext cx="1990069" cy="1775336"/>
        </a:xfrm>
        <a:prstGeom prst="rect">
          <a:avLst/>
        </a:prstGeom>
        <a:solidFill>
          <a:schemeClr val="accent1">
            <a:lumMod val="40000"/>
            <a:lumOff val="6000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b="1" kern="1200" dirty="0">
              <a:solidFill>
                <a:schemeClr val="bg2"/>
              </a:solidFill>
            </a:rPr>
            <a:t>Quality of family time/contact</a:t>
          </a:r>
        </a:p>
      </dsp:txBody>
      <dsp:txXfrm>
        <a:off x="6570904" y="94814"/>
        <a:ext cx="1990069" cy="1775336"/>
      </dsp:txXfrm>
    </dsp:sp>
    <dsp:sp modelId="{2125D465-D89F-4A18-B150-DB9EA77539B8}">
      <dsp:nvSpPr>
        <dsp:cNvPr id="0" name=""/>
        <dsp:cNvSpPr/>
      </dsp:nvSpPr>
      <dsp:spPr>
        <a:xfrm>
          <a:off x="8759980" y="114480"/>
          <a:ext cx="1990069" cy="1736005"/>
        </a:xfrm>
        <a:prstGeom prst="rect">
          <a:avLst/>
        </a:prstGeom>
        <a:solidFill>
          <a:schemeClr val="accent1">
            <a:lumMod val="40000"/>
            <a:lumOff val="6000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b="1" kern="1200" dirty="0">
              <a:solidFill>
                <a:schemeClr val="bg2"/>
              </a:solidFill>
            </a:rPr>
            <a:t>Care planning and Children Looked After Process</a:t>
          </a:r>
        </a:p>
      </dsp:txBody>
      <dsp:txXfrm>
        <a:off x="8759980" y="114480"/>
        <a:ext cx="1990069" cy="1736005"/>
      </dsp:txXfrm>
    </dsp:sp>
    <dsp:sp modelId="{06E9C054-E671-4FB1-AA02-4E49C677BD39}">
      <dsp:nvSpPr>
        <dsp:cNvPr id="0" name=""/>
        <dsp:cNvSpPr/>
      </dsp:nvSpPr>
      <dsp:spPr>
        <a:xfrm>
          <a:off x="3675" y="2098650"/>
          <a:ext cx="1990069" cy="1602212"/>
        </a:xfrm>
        <a:prstGeom prst="rect">
          <a:avLst/>
        </a:prstGeom>
        <a:solidFill>
          <a:schemeClr val="accent1">
            <a:lumMod val="40000"/>
            <a:lumOff val="6000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b="1" kern="1200" dirty="0">
              <a:solidFill>
                <a:schemeClr val="bg2"/>
              </a:solidFill>
            </a:rPr>
            <a:t>Relationships with Foster Carers/Placements, Social Workers and professionals involved</a:t>
          </a:r>
        </a:p>
      </dsp:txBody>
      <dsp:txXfrm>
        <a:off x="3675" y="2098650"/>
        <a:ext cx="1990069" cy="1602212"/>
      </dsp:txXfrm>
    </dsp:sp>
    <dsp:sp modelId="{8EC0BC09-13B7-4202-BC53-F139931548CF}">
      <dsp:nvSpPr>
        <dsp:cNvPr id="0" name=""/>
        <dsp:cNvSpPr/>
      </dsp:nvSpPr>
      <dsp:spPr>
        <a:xfrm>
          <a:off x="2192751" y="2137982"/>
          <a:ext cx="1990069" cy="1523549"/>
        </a:xfrm>
        <a:prstGeom prst="rect">
          <a:avLst/>
        </a:prstGeom>
        <a:solidFill>
          <a:schemeClr val="accent1">
            <a:lumMod val="40000"/>
            <a:lumOff val="6000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b="1" kern="1200" dirty="0">
              <a:solidFill>
                <a:schemeClr val="bg2"/>
              </a:solidFill>
            </a:rPr>
            <a:t> Return home  assessment and decision making</a:t>
          </a:r>
          <a:endParaRPr lang="en-US" sz="1600" b="1" kern="1200" dirty="0">
            <a:solidFill>
              <a:schemeClr val="bg2"/>
            </a:solidFill>
          </a:endParaRPr>
        </a:p>
      </dsp:txBody>
      <dsp:txXfrm>
        <a:off x="2192751" y="2137982"/>
        <a:ext cx="1990069" cy="1523549"/>
      </dsp:txXfrm>
    </dsp:sp>
    <dsp:sp modelId="{DD362732-4FB1-4F88-A1A2-38AB8681FD13}">
      <dsp:nvSpPr>
        <dsp:cNvPr id="0" name=""/>
        <dsp:cNvSpPr/>
      </dsp:nvSpPr>
      <dsp:spPr>
        <a:xfrm>
          <a:off x="4381827" y="2147809"/>
          <a:ext cx="1990069" cy="1503895"/>
        </a:xfrm>
        <a:prstGeom prst="rect">
          <a:avLst/>
        </a:prstGeom>
        <a:solidFill>
          <a:schemeClr val="accent1">
            <a:lumMod val="40000"/>
            <a:lumOff val="6000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b="1" kern="1200" dirty="0">
              <a:solidFill>
                <a:schemeClr val="bg2"/>
              </a:solidFill>
            </a:rPr>
            <a:t>Preparing child and family for return home </a:t>
          </a:r>
          <a:endParaRPr lang="en-US" sz="1600" b="1" kern="1200" dirty="0">
            <a:solidFill>
              <a:schemeClr val="bg2"/>
            </a:solidFill>
          </a:endParaRPr>
        </a:p>
      </dsp:txBody>
      <dsp:txXfrm>
        <a:off x="4381827" y="2147809"/>
        <a:ext cx="1990069" cy="1503895"/>
      </dsp:txXfrm>
    </dsp:sp>
    <dsp:sp modelId="{A7E39C7E-AFC0-4141-B2A3-0A2883DBEB6A}">
      <dsp:nvSpPr>
        <dsp:cNvPr id="0" name=""/>
        <dsp:cNvSpPr/>
      </dsp:nvSpPr>
      <dsp:spPr>
        <a:xfrm>
          <a:off x="6570904" y="2147809"/>
          <a:ext cx="1990069" cy="1503895"/>
        </a:xfrm>
        <a:prstGeom prst="rect">
          <a:avLst/>
        </a:prstGeom>
        <a:solidFill>
          <a:schemeClr val="accent1">
            <a:lumMod val="40000"/>
            <a:lumOff val="6000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b="1" kern="1200" dirty="0">
              <a:solidFill>
                <a:schemeClr val="bg2"/>
              </a:solidFill>
            </a:rPr>
            <a:t>Transition home</a:t>
          </a:r>
          <a:endParaRPr lang="en-US" sz="1600" b="1" kern="1200" dirty="0">
            <a:solidFill>
              <a:schemeClr val="bg2"/>
            </a:solidFill>
          </a:endParaRPr>
        </a:p>
      </dsp:txBody>
      <dsp:txXfrm>
        <a:off x="6570904" y="2147809"/>
        <a:ext cx="1990069" cy="1503895"/>
      </dsp:txXfrm>
    </dsp:sp>
    <dsp:sp modelId="{FD2D9A0E-492F-4182-B012-A4974FBF6A65}">
      <dsp:nvSpPr>
        <dsp:cNvPr id="0" name=""/>
        <dsp:cNvSpPr/>
      </dsp:nvSpPr>
      <dsp:spPr>
        <a:xfrm>
          <a:off x="8759980" y="2108483"/>
          <a:ext cx="1990069" cy="1582546"/>
        </a:xfrm>
        <a:prstGeom prst="rect">
          <a:avLst/>
        </a:prstGeom>
        <a:solidFill>
          <a:schemeClr val="accent1">
            <a:lumMod val="40000"/>
            <a:lumOff val="6000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b="1" kern="1200" dirty="0">
              <a:solidFill>
                <a:schemeClr val="bg2"/>
              </a:solidFill>
            </a:rPr>
            <a:t>Support after leaving Care</a:t>
          </a:r>
        </a:p>
      </dsp:txBody>
      <dsp:txXfrm>
        <a:off x="8759980" y="2108483"/>
        <a:ext cx="1990069" cy="158254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C7BF9C-7E37-4E0D-8057-58E5F4DBEE7F}">
      <dsp:nvSpPr>
        <dsp:cNvPr id="0" name=""/>
        <dsp:cNvSpPr/>
      </dsp:nvSpPr>
      <dsp:spPr>
        <a:xfrm>
          <a:off x="0" y="251084"/>
          <a:ext cx="7985761" cy="561528"/>
        </a:xfrm>
        <a:prstGeom prst="round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GB" sz="1700" b="0" kern="1200" dirty="0"/>
            <a:t>Parents would be more receptive to support</a:t>
          </a:r>
        </a:p>
      </dsp:txBody>
      <dsp:txXfrm>
        <a:off x="27412" y="278496"/>
        <a:ext cx="7930937" cy="506704"/>
      </dsp:txXfrm>
    </dsp:sp>
    <dsp:sp modelId="{690DD92E-27D3-4345-9F2D-39C7E3CD29D6}">
      <dsp:nvSpPr>
        <dsp:cNvPr id="0" name=""/>
        <dsp:cNvSpPr/>
      </dsp:nvSpPr>
      <dsp:spPr>
        <a:xfrm>
          <a:off x="0" y="861572"/>
          <a:ext cx="7985761" cy="675327"/>
        </a:xfrm>
        <a:prstGeom prst="round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0" kern="1200" dirty="0"/>
            <a:t>Working as a team- parents, social workers, placements, and professionals around the child</a:t>
          </a:r>
        </a:p>
      </dsp:txBody>
      <dsp:txXfrm>
        <a:off x="32967" y="894539"/>
        <a:ext cx="7919827" cy="609393"/>
      </dsp:txXfrm>
    </dsp:sp>
    <dsp:sp modelId="{19B669E3-788E-4DAE-9433-F9E34C7A213A}">
      <dsp:nvSpPr>
        <dsp:cNvPr id="0" name=""/>
        <dsp:cNvSpPr/>
      </dsp:nvSpPr>
      <dsp:spPr>
        <a:xfrm>
          <a:off x="0" y="1585860"/>
          <a:ext cx="7985761" cy="675327"/>
        </a:xfrm>
        <a:prstGeom prst="round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0" kern="1200" dirty="0"/>
            <a:t>“If relationships had been allowed to continue… would have changed care plans for the children. Children would want that, and it takes the pressure off them”(Social Worker)</a:t>
          </a:r>
        </a:p>
      </dsp:txBody>
      <dsp:txXfrm>
        <a:off x="32967" y="1618827"/>
        <a:ext cx="7919827" cy="609393"/>
      </dsp:txXfrm>
    </dsp:sp>
    <dsp:sp modelId="{1F75AF7E-A74F-45CC-8AF9-EFAC1C90388F}">
      <dsp:nvSpPr>
        <dsp:cNvPr id="0" name=""/>
        <dsp:cNvSpPr/>
      </dsp:nvSpPr>
      <dsp:spPr>
        <a:xfrm>
          <a:off x="0" y="2310148"/>
          <a:ext cx="7985761" cy="675327"/>
        </a:xfrm>
        <a:prstGeom prst="round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0" i="0" kern="1200" dirty="0"/>
            <a:t>Would provide a </a:t>
          </a:r>
          <a:r>
            <a:rPr lang="en-US" sz="1700" b="0" i="1" kern="1200" dirty="0"/>
            <a:t>“support network for the child</a:t>
          </a:r>
          <a:r>
            <a:rPr lang="en-US" sz="1700" b="0" kern="1200" dirty="0"/>
            <a:t>”(Social Worker)</a:t>
          </a:r>
        </a:p>
      </dsp:txBody>
      <dsp:txXfrm>
        <a:off x="32967" y="2343115"/>
        <a:ext cx="7919827" cy="609393"/>
      </dsp:txXfrm>
    </dsp:sp>
    <dsp:sp modelId="{1A179840-1499-4427-B513-8F71AF0A7F8E}">
      <dsp:nvSpPr>
        <dsp:cNvPr id="0" name=""/>
        <dsp:cNvSpPr/>
      </dsp:nvSpPr>
      <dsp:spPr>
        <a:xfrm>
          <a:off x="0" y="3034435"/>
          <a:ext cx="7985761" cy="675327"/>
        </a:xfrm>
        <a:prstGeom prst="round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0" i="1" kern="1200" dirty="0"/>
            <a:t>“Children gravitate home when they turn 18 years, therefore it's important to make it much safer”(Team Manager)</a:t>
          </a:r>
          <a:endParaRPr lang="en-US" sz="1700" b="0" kern="1200" dirty="0"/>
        </a:p>
      </dsp:txBody>
      <dsp:txXfrm>
        <a:off x="32967" y="3067402"/>
        <a:ext cx="7919827" cy="609393"/>
      </dsp:txXfrm>
    </dsp:sp>
    <dsp:sp modelId="{E1F38FB9-FBDF-45C5-99DE-698DA1634052}">
      <dsp:nvSpPr>
        <dsp:cNvPr id="0" name=""/>
        <dsp:cNvSpPr/>
      </dsp:nvSpPr>
      <dsp:spPr>
        <a:xfrm>
          <a:off x="0" y="3758723"/>
          <a:ext cx="7985761" cy="675327"/>
        </a:xfrm>
        <a:prstGeom prst="round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GB" sz="1700" b="0" kern="1200" dirty="0"/>
            <a:t>Support children’s identity and sense of belonging</a:t>
          </a:r>
          <a:endParaRPr lang="en-US" sz="1700" b="0" kern="1200" dirty="0"/>
        </a:p>
      </dsp:txBody>
      <dsp:txXfrm>
        <a:off x="32967" y="3791690"/>
        <a:ext cx="7919827" cy="609393"/>
      </dsp:txXfrm>
    </dsp:sp>
    <dsp:sp modelId="{51F0B81B-FA91-4A0A-B097-DA616A697D8C}">
      <dsp:nvSpPr>
        <dsp:cNvPr id="0" name=""/>
        <dsp:cNvSpPr/>
      </dsp:nvSpPr>
      <dsp:spPr>
        <a:xfrm>
          <a:off x="0" y="4483011"/>
          <a:ext cx="7985761" cy="675327"/>
        </a:xfrm>
        <a:prstGeom prst="round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GB" sz="1700" b="0" kern="1200" dirty="0"/>
            <a:t>Improve trust and confidence with children and parents</a:t>
          </a:r>
          <a:endParaRPr lang="en-US" sz="1700" b="0" kern="1200" dirty="0"/>
        </a:p>
      </dsp:txBody>
      <dsp:txXfrm>
        <a:off x="32967" y="4515978"/>
        <a:ext cx="7919827" cy="609393"/>
      </dsp:txXfrm>
    </dsp:sp>
    <dsp:sp modelId="{A41CD014-FB72-47B1-B917-D911F8B3CF5C}">
      <dsp:nvSpPr>
        <dsp:cNvPr id="0" name=""/>
        <dsp:cNvSpPr/>
      </dsp:nvSpPr>
      <dsp:spPr>
        <a:xfrm>
          <a:off x="0" y="5207298"/>
          <a:ext cx="7985761" cy="675327"/>
        </a:xfrm>
        <a:prstGeom prst="round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GB" sz="1700" b="0" kern="1200" dirty="0"/>
            <a:t>“Improve parental involvement in the lives of children when they are in care and to work with families over a longer period to support children returning home”(Social Worker)</a:t>
          </a:r>
          <a:endParaRPr lang="en-US" sz="1700" b="0" kern="1200" dirty="0"/>
        </a:p>
      </dsp:txBody>
      <dsp:txXfrm>
        <a:off x="32967" y="5240265"/>
        <a:ext cx="7919827" cy="609393"/>
      </dsp:txXfrm>
    </dsp:sp>
    <dsp:sp modelId="{5288109F-7640-4C91-9ED3-7F4D4DF2314A}">
      <dsp:nvSpPr>
        <dsp:cNvPr id="0" name=""/>
        <dsp:cNvSpPr/>
      </dsp:nvSpPr>
      <dsp:spPr>
        <a:xfrm>
          <a:off x="0" y="5931586"/>
          <a:ext cx="7985761" cy="675327"/>
        </a:xfrm>
        <a:prstGeom prst="round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0" kern="1200" dirty="0"/>
            <a:t>Children return home from care and reduce re-entry into care</a:t>
          </a:r>
        </a:p>
      </dsp:txBody>
      <dsp:txXfrm>
        <a:off x="32967" y="5964553"/>
        <a:ext cx="7919827" cy="60939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CC6BE7-E1A0-48AF-A02F-5F338AA45668}">
      <dsp:nvSpPr>
        <dsp:cNvPr id="0" name=""/>
        <dsp:cNvSpPr/>
      </dsp:nvSpPr>
      <dsp:spPr>
        <a:xfrm>
          <a:off x="0" y="798"/>
          <a:ext cx="7067921" cy="95492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dirty="0">
              <a:solidFill>
                <a:schemeClr val="bg1"/>
              </a:solidFill>
            </a:rPr>
            <a:t> Culture of practice- focus is on the child and not parents – “I am the child’s social worker, not the parents’”</a:t>
          </a:r>
          <a:endParaRPr lang="en-US" sz="1600" kern="1200" dirty="0">
            <a:solidFill>
              <a:schemeClr val="bg1"/>
            </a:solidFill>
          </a:endParaRPr>
        </a:p>
      </dsp:txBody>
      <dsp:txXfrm>
        <a:off x="46616" y="47414"/>
        <a:ext cx="6974689" cy="861696"/>
      </dsp:txXfrm>
    </dsp:sp>
    <dsp:sp modelId="{1FA9F3D7-546E-4B1F-9C7E-C2B13B16DB78}">
      <dsp:nvSpPr>
        <dsp:cNvPr id="0" name=""/>
        <dsp:cNvSpPr/>
      </dsp:nvSpPr>
      <dsp:spPr>
        <a:xfrm>
          <a:off x="0" y="969423"/>
          <a:ext cx="7067921" cy="60095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Overcoming professional resistance and/or anxiety</a:t>
          </a:r>
        </a:p>
      </dsp:txBody>
      <dsp:txXfrm>
        <a:off x="29336" y="998759"/>
        <a:ext cx="7009249" cy="542278"/>
      </dsp:txXfrm>
    </dsp:sp>
    <dsp:sp modelId="{6F9B6CDC-1E2E-4DCB-B404-EFF2EF090DED}">
      <dsp:nvSpPr>
        <dsp:cNvPr id="0" name=""/>
        <dsp:cNvSpPr/>
      </dsp:nvSpPr>
      <dsp:spPr>
        <a:xfrm>
          <a:off x="0" y="1584070"/>
          <a:ext cx="7067921" cy="60095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Reactive approach to children returning home</a:t>
          </a:r>
        </a:p>
      </dsp:txBody>
      <dsp:txXfrm>
        <a:off x="29336" y="1613406"/>
        <a:ext cx="7009249" cy="542278"/>
      </dsp:txXfrm>
    </dsp:sp>
    <dsp:sp modelId="{803A3BE0-D12F-4641-8E48-A7577AA1C6A9}">
      <dsp:nvSpPr>
        <dsp:cNvPr id="0" name=""/>
        <dsp:cNvSpPr/>
      </dsp:nvSpPr>
      <dsp:spPr>
        <a:xfrm>
          <a:off x="0" y="2198717"/>
          <a:ext cx="7067921" cy="60095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Parents not supported to address their own difficulties which has impacted on their parenting</a:t>
          </a:r>
        </a:p>
      </dsp:txBody>
      <dsp:txXfrm>
        <a:off x="29336" y="2228053"/>
        <a:ext cx="7009249" cy="542278"/>
      </dsp:txXfrm>
    </dsp:sp>
    <dsp:sp modelId="{122E759D-4A7D-46DB-8392-399D4A58E608}">
      <dsp:nvSpPr>
        <dsp:cNvPr id="0" name=""/>
        <dsp:cNvSpPr/>
      </dsp:nvSpPr>
      <dsp:spPr>
        <a:xfrm>
          <a:off x="0" y="2813365"/>
          <a:ext cx="7067921" cy="60095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Unfair comparison to fostering families</a:t>
          </a:r>
        </a:p>
      </dsp:txBody>
      <dsp:txXfrm>
        <a:off x="29336" y="2842701"/>
        <a:ext cx="7009249" cy="542278"/>
      </dsp:txXfrm>
    </dsp:sp>
    <dsp:sp modelId="{45044579-3E43-4EF4-A4CB-30E31B96A0FD}">
      <dsp:nvSpPr>
        <dsp:cNvPr id="0" name=""/>
        <dsp:cNvSpPr/>
      </dsp:nvSpPr>
      <dsp:spPr>
        <a:xfrm>
          <a:off x="0" y="3428012"/>
          <a:ext cx="7067921" cy="60095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Resistance to change the permanency plan that took time/effort to establish &amp; work involved in going back to court</a:t>
          </a:r>
        </a:p>
      </dsp:txBody>
      <dsp:txXfrm>
        <a:off x="29336" y="3457348"/>
        <a:ext cx="7009249" cy="542278"/>
      </dsp:txXfrm>
    </dsp:sp>
    <dsp:sp modelId="{134F526D-4FD4-4F4D-BC90-7641A69D1564}">
      <dsp:nvSpPr>
        <dsp:cNvPr id="0" name=""/>
        <dsp:cNvSpPr/>
      </dsp:nvSpPr>
      <dsp:spPr>
        <a:xfrm>
          <a:off x="0" y="4042659"/>
          <a:ext cx="7067921" cy="60095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Managing the feelings of fostering families with established loving relationships with children</a:t>
          </a:r>
        </a:p>
      </dsp:txBody>
      <dsp:txXfrm>
        <a:off x="29336" y="4071995"/>
        <a:ext cx="7009249" cy="542278"/>
      </dsp:txXfrm>
    </dsp:sp>
    <dsp:sp modelId="{BEBD37AB-75D8-47AA-9641-025899A0C857}">
      <dsp:nvSpPr>
        <dsp:cNvPr id="0" name=""/>
        <dsp:cNvSpPr/>
      </dsp:nvSpPr>
      <dsp:spPr>
        <a:xfrm>
          <a:off x="0" y="4657306"/>
          <a:ext cx="7067921" cy="60095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Limited and lack of joined up support when children return home</a:t>
          </a:r>
        </a:p>
      </dsp:txBody>
      <dsp:txXfrm>
        <a:off x="29336" y="4686642"/>
        <a:ext cx="7009249" cy="542278"/>
      </dsp:txXfrm>
    </dsp:sp>
    <dsp:sp modelId="{55325B8F-4509-45E3-A40F-3E10F91DBD96}">
      <dsp:nvSpPr>
        <dsp:cNvPr id="0" name=""/>
        <dsp:cNvSpPr/>
      </dsp:nvSpPr>
      <dsp:spPr>
        <a:xfrm>
          <a:off x="0" y="5271954"/>
          <a:ext cx="7067921" cy="60095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Potential for mixed messages and impact of this for children, placements, parents and practitioners - How can this be managed?</a:t>
          </a:r>
        </a:p>
      </dsp:txBody>
      <dsp:txXfrm>
        <a:off x="29336" y="5301290"/>
        <a:ext cx="7009249" cy="542278"/>
      </dsp:txXfrm>
    </dsp:sp>
    <dsp:sp modelId="{BED75B1C-48A6-42E8-95E5-D1974FA97294}">
      <dsp:nvSpPr>
        <dsp:cNvPr id="0" name=""/>
        <dsp:cNvSpPr/>
      </dsp:nvSpPr>
      <dsp:spPr>
        <a:xfrm>
          <a:off x="0" y="5886601"/>
          <a:ext cx="7067921" cy="60095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Parents are not seen as partners and yet are significant stakeholders to children returning home successfully</a:t>
          </a:r>
        </a:p>
      </dsp:txBody>
      <dsp:txXfrm>
        <a:off x="29336" y="5915937"/>
        <a:ext cx="7009249" cy="54227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30A98A-9147-4FBC-8448-4C42EF60BD5F}">
      <dsp:nvSpPr>
        <dsp:cNvPr id="0" name=""/>
        <dsp:cNvSpPr/>
      </dsp:nvSpPr>
      <dsp:spPr>
        <a:xfrm>
          <a:off x="318270" y="7367"/>
          <a:ext cx="2249312" cy="134958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Congruence of attitude, behaviour and policies</a:t>
          </a:r>
        </a:p>
        <a:p>
          <a:pPr marL="0" lvl="0" indent="0" algn="ctr" defTabSz="711200">
            <a:lnSpc>
              <a:spcPct val="90000"/>
            </a:lnSpc>
            <a:spcBef>
              <a:spcPct val="0"/>
            </a:spcBef>
            <a:spcAft>
              <a:spcPct val="35000"/>
            </a:spcAft>
            <a:buNone/>
          </a:pPr>
          <a:r>
            <a:rPr lang="en-US" sz="1600" kern="1200" dirty="0"/>
            <a:t>(Cross et al.1989)</a:t>
          </a:r>
        </a:p>
      </dsp:txBody>
      <dsp:txXfrm>
        <a:off x="318270" y="7367"/>
        <a:ext cx="2249312" cy="1349587"/>
      </dsp:txXfrm>
    </dsp:sp>
    <dsp:sp modelId="{68C21A6F-43A4-4E5D-89A9-3785A6F2D93D}">
      <dsp:nvSpPr>
        <dsp:cNvPr id="0" name=""/>
        <dsp:cNvSpPr/>
      </dsp:nvSpPr>
      <dsp:spPr>
        <a:xfrm>
          <a:off x="2792513" y="7367"/>
          <a:ext cx="2249312" cy="134958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Tuning in and providing culturally appropriate care and support</a:t>
          </a:r>
          <a:endParaRPr lang="en-US" sz="1600" kern="1200" dirty="0"/>
        </a:p>
      </dsp:txBody>
      <dsp:txXfrm>
        <a:off x="2792513" y="7367"/>
        <a:ext cx="2249312" cy="1349587"/>
      </dsp:txXfrm>
    </dsp:sp>
    <dsp:sp modelId="{93B423FC-AFD5-48E5-B283-204940D1EBB9}">
      <dsp:nvSpPr>
        <dsp:cNvPr id="0" name=""/>
        <dsp:cNvSpPr/>
      </dsp:nvSpPr>
      <dsp:spPr>
        <a:xfrm>
          <a:off x="5266757" y="4378"/>
          <a:ext cx="2249312" cy="135556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Being respectful of backgrounds, beliefs, values and cultures</a:t>
          </a:r>
          <a:endParaRPr lang="en-US" sz="1600" kern="1200" dirty="0"/>
        </a:p>
      </dsp:txBody>
      <dsp:txXfrm>
        <a:off x="5266757" y="4378"/>
        <a:ext cx="2249312" cy="1355566"/>
      </dsp:txXfrm>
    </dsp:sp>
    <dsp:sp modelId="{336B89A2-8F93-48D4-A49A-13519A1AF08C}">
      <dsp:nvSpPr>
        <dsp:cNvPr id="0" name=""/>
        <dsp:cNvSpPr/>
      </dsp:nvSpPr>
      <dsp:spPr>
        <a:xfrm>
          <a:off x="318270" y="1584875"/>
          <a:ext cx="2249312" cy="134958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Awareness of own assumptions, biases,  stereotypes and knowing how this influences thoughts, behaviors and actions</a:t>
          </a:r>
        </a:p>
      </dsp:txBody>
      <dsp:txXfrm>
        <a:off x="318270" y="1584875"/>
        <a:ext cx="2249312" cy="1349587"/>
      </dsp:txXfrm>
    </dsp:sp>
    <dsp:sp modelId="{C7878749-B95F-49F7-A43E-27F7192E24D7}">
      <dsp:nvSpPr>
        <dsp:cNvPr id="0" name=""/>
        <dsp:cNvSpPr/>
      </dsp:nvSpPr>
      <dsp:spPr>
        <a:xfrm>
          <a:off x="2792513" y="1584875"/>
          <a:ext cx="2249312" cy="134958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Understanding the lived reality of the family you are working with</a:t>
          </a:r>
        </a:p>
      </dsp:txBody>
      <dsp:txXfrm>
        <a:off x="2792513" y="1584875"/>
        <a:ext cx="2249312" cy="1349587"/>
      </dsp:txXfrm>
    </dsp:sp>
    <dsp:sp modelId="{9906D0C7-F5E9-465D-A3CC-08D0312C00C3}">
      <dsp:nvSpPr>
        <dsp:cNvPr id="0" name=""/>
        <dsp:cNvSpPr/>
      </dsp:nvSpPr>
      <dsp:spPr>
        <a:xfrm>
          <a:off x="5266757" y="1584875"/>
          <a:ext cx="2249312" cy="134958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 Awareness and knowledge on the impact and influences of individual identity shaping characteristics</a:t>
          </a:r>
        </a:p>
        <a:p>
          <a:pPr marL="0" lvl="0" indent="0" algn="ctr" defTabSz="622300">
            <a:lnSpc>
              <a:spcPct val="90000"/>
            </a:lnSpc>
            <a:spcBef>
              <a:spcPct val="0"/>
            </a:spcBef>
            <a:spcAft>
              <a:spcPct val="35000"/>
            </a:spcAft>
            <a:buNone/>
          </a:pPr>
          <a:r>
            <a:rPr lang="en-GB" sz="1400" kern="1200" dirty="0"/>
            <a:t>(Social GGRRAAACCEEESSS, Burnham1992;Roper 1998)</a:t>
          </a:r>
          <a:endParaRPr lang="en-US" sz="1400" kern="1200" dirty="0"/>
        </a:p>
      </dsp:txBody>
      <dsp:txXfrm>
        <a:off x="5266757" y="1584875"/>
        <a:ext cx="2249312" cy="1349587"/>
      </dsp:txXfrm>
    </dsp:sp>
    <dsp:sp modelId="{0FCE4C29-DD54-4F67-B326-C32C734C1D5C}">
      <dsp:nvSpPr>
        <dsp:cNvPr id="0" name=""/>
        <dsp:cNvSpPr/>
      </dsp:nvSpPr>
      <dsp:spPr>
        <a:xfrm>
          <a:off x="318270" y="3159394"/>
          <a:ext cx="2249312" cy="134958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Being Sensitive, respectful and confident to explore  family’s culture </a:t>
          </a:r>
          <a:r>
            <a:rPr lang="en-GB" sz="1600" b="1" u="sng" kern="1200" dirty="0"/>
            <a:t>with the family</a:t>
          </a:r>
          <a:endParaRPr lang="en-US" sz="1600" kern="1200" dirty="0"/>
        </a:p>
      </dsp:txBody>
      <dsp:txXfrm>
        <a:off x="318270" y="3159394"/>
        <a:ext cx="2249312" cy="1349587"/>
      </dsp:txXfrm>
    </dsp:sp>
    <dsp:sp modelId="{91C9D04C-3C83-4354-B24B-0F73245493BC}">
      <dsp:nvSpPr>
        <dsp:cNvPr id="0" name=""/>
        <dsp:cNvSpPr/>
      </dsp:nvSpPr>
      <dsp:spPr>
        <a:xfrm>
          <a:off x="2792513" y="3159394"/>
          <a:ext cx="2249312" cy="134958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Being open to ideas, values and beliefs that may conflict with your own and seeing these differences as equals</a:t>
          </a:r>
          <a:endParaRPr lang="en-US" sz="1600" kern="1200" dirty="0"/>
        </a:p>
      </dsp:txBody>
      <dsp:txXfrm>
        <a:off x="2792513" y="3159394"/>
        <a:ext cx="2249312" cy="1349587"/>
      </dsp:txXfrm>
    </dsp:sp>
    <dsp:sp modelId="{D9CB79E9-66E7-4762-840B-DA67D3F305C3}">
      <dsp:nvSpPr>
        <dsp:cNvPr id="0" name=""/>
        <dsp:cNvSpPr/>
      </dsp:nvSpPr>
      <dsp:spPr>
        <a:xfrm>
          <a:off x="5266757" y="3159394"/>
          <a:ext cx="2249312" cy="134958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Pro-actively considering aspects relating to equality, equity and inclusion</a:t>
          </a:r>
        </a:p>
      </dsp:txBody>
      <dsp:txXfrm>
        <a:off x="5266757" y="3159394"/>
        <a:ext cx="2249312" cy="1349587"/>
      </dsp:txXfrm>
    </dsp:sp>
    <dsp:sp modelId="{D0201270-619B-4BAC-A87A-0D7313A5229D}">
      <dsp:nvSpPr>
        <dsp:cNvPr id="0" name=""/>
        <dsp:cNvSpPr/>
      </dsp:nvSpPr>
      <dsp:spPr>
        <a:xfrm>
          <a:off x="2792513" y="4733913"/>
          <a:ext cx="2249312" cy="134958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Individuals and families  feel empowered </a:t>
          </a:r>
          <a:endParaRPr lang="en-US" sz="1600" kern="1200" dirty="0"/>
        </a:p>
      </dsp:txBody>
      <dsp:txXfrm>
        <a:off x="2792513" y="4733913"/>
        <a:ext cx="2249312" cy="134958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3C2045-392A-42DB-B69E-07D051D3F525}">
      <dsp:nvSpPr>
        <dsp:cNvPr id="0" name=""/>
        <dsp:cNvSpPr/>
      </dsp:nvSpPr>
      <dsp:spPr>
        <a:xfrm>
          <a:off x="0" y="1232255"/>
          <a:ext cx="7282643" cy="364132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GB" sz="4000" b="1" kern="1200" dirty="0"/>
            <a:t>If most children in our care return home to their families, what will you do to make this successful?</a:t>
          </a:r>
          <a:endParaRPr lang="en-US" sz="4000" kern="1200" dirty="0"/>
        </a:p>
      </dsp:txBody>
      <dsp:txXfrm>
        <a:off x="177755" y="1410010"/>
        <a:ext cx="6927133" cy="328581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930EEF-A105-4447-9E93-8C279745074A}">
      <dsp:nvSpPr>
        <dsp:cNvPr id="0" name=""/>
        <dsp:cNvSpPr/>
      </dsp:nvSpPr>
      <dsp:spPr>
        <a:xfrm>
          <a:off x="0" y="221104"/>
          <a:ext cx="10718505" cy="359774"/>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GB" sz="1500" b="1" u="sng" kern="1200" dirty="0">
              <a:solidFill>
                <a:schemeClr val="tx1"/>
              </a:solidFill>
              <a:hlinkClick xmlns:r="http://schemas.openxmlformats.org/officeDocument/2006/relationships" r:id="rId1">
                <a:extLst>
                  <a:ext uri="{A12FA001-AC4F-418D-AE19-62706E023703}">
                    <ahyp:hlinkClr xmlns:ahyp="http://schemas.microsoft.com/office/drawing/2018/hyperlinkcolor" val="tx"/>
                  </a:ext>
                </a:extLst>
              </a:hlinkClick>
            </a:rPr>
            <a:t>The Children Act 1989</a:t>
          </a:r>
          <a:endParaRPr lang="en-US" sz="1500" b="1" kern="1200" dirty="0">
            <a:solidFill>
              <a:schemeClr val="tx1"/>
            </a:solidFill>
          </a:endParaRPr>
        </a:p>
      </dsp:txBody>
      <dsp:txXfrm>
        <a:off x="17563" y="238667"/>
        <a:ext cx="10683379" cy="324648"/>
      </dsp:txXfrm>
    </dsp:sp>
    <dsp:sp modelId="{99B71FC0-91BA-46EC-BD1F-5E5D27711C69}">
      <dsp:nvSpPr>
        <dsp:cNvPr id="0" name=""/>
        <dsp:cNvSpPr/>
      </dsp:nvSpPr>
      <dsp:spPr>
        <a:xfrm>
          <a:off x="0" y="624079"/>
          <a:ext cx="10718505" cy="359774"/>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GB" sz="1500" kern="1200" dirty="0">
              <a:solidFill>
                <a:schemeClr val="tx1"/>
              </a:solidFill>
              <a:hlinkClick xmlns:r="http://schemas.openxmlformats.org/officeDocument/2006/relationships" r:id="rId2">
                <a:extLst>
                  <a:ext uri="{A12FA001-AC4F-418D-AE19-62706E023703}">
                    <ahyp:hlinkClr xmlns:ahyp="http://schemas.microsoft.com/office/drawing/2018/hyperlinkcolor" val="tx"/>
                  </a:ext>
                </a:extLst>
              </a:hlinkClick>
            </a:rPr>
            <a:t>Final Report - The Independent Review of Children's Social Care (independent-review.uk)</a:t>
          </a:r>
          <a:endParaRPr lang="en-GB" sz="1500" kern="1200" dirty="0">
            <a:solidFill>
              <a:schemeClr val="tx1"/>
            </a:solidFill>
          </a:endParaRPr>
        </a:p>
      </dsp:txBody>
      <dsp:txXfrm>
        <a:off x="17563" y="641642"/>
        <a:ext cx="10683379" cy="324648"/>
      </dsp:txXfrm>
    </dsp:sp>
    <dsp:sp modelId="{0E46880F-1A96-43B7-B0F7-9FA4FB6A8003}">
      <dsp:nvSpPr>
        <dsp:cNvPr id="0" name=""/>
        <dsp:cNvSpPr/>
      </dsp:nvSpPr>
      <dsp:spPr>
        <a:xfrm>
          <a:off x="0" y="1027054"/>
          <a:ext cx="10718505" cy="359774"/>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GB" sz="1500" kern="1200" dirty="0">
              <a:solidFill>
                <a:schemeClr val="tx1"/>
              </a:solidFill>
              <a:hlinkClick xmlns:r="http://schemas.openxmlformats.org/officeDocument/2006/relationships" r:id="rId3">
                <a:extLst>
                  <a:ext uri="{A12FA001-AC4F-418D-AE19-62706E023703}">
                    <ahyp:hlinkClr xmlns:ahyp="http://schemas.microsoft.com/office/drawing/2018/hyperlinkcolor" val="tx"/>
                  </a:ext>
                </a:extLst>
              </a:hlinkClick>
            </a:rPr>
            <a:t>Improving the chances of successful reunification for children who return home from care: a rapid evidence review (whatworks-csc.org.uk)</a:t>
          </a:r>
          <a:endParaRPr lang="en-GB" sz="1500" kern="1200" dirty="0">
            <a:solidFill>
              <a:schemeClr val="tx1"/>
            </a:solidFill>
          </a:endParaRPr>
        </a:p>
      </dsp:txBody>
      <dsp:txXfrm>
        <a:off x="17563" y="1044617"/>
        <a:ext cx="10683379" cy="324648"/>
      </dsp:txXfrm>
    </dsp:sp>
    <dsp:sp modelId="{80A5B4E8-9B49-4346-9E03-CF0F41734F96}">
      <dsp:nvSpPr>
        <dsp:cNvPr id="0" name=""/>
        <dsp:cNvSpPr/>
      </dsp:nvSpPr>
      <dsp:spPr>
        <a:xfrm>
          <a:off x="0" y="1430029"/>
          <a:ext cx="10718505" cy="359774"/>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GB" sz="1500" b="1" kern="1200" dirty="0">
              <a:solidFill>
                <a:schemeClr val="tx1"/>
              </a:solidFill>
              <a:hlinkClick xmlns:r="http://schemas.openxmlformats.org/officeDocument/2006/relationships" r:id="rId4">
                <a:extLst>
                  <a:ext uri="{A12FA001-AC4F-418D-AE19-62706E023703}">
                    <ahyp:hlinkClr xmlns:ahyp="http://schemas.microsoft.com/office/drawing/2018/hyperlinkcolor" val="tx"/>
                  </a:ext>
                </a:extLst>
              </a:hlinkClick>
            </a:rPr>
            <a:t>The Care Crisis Review: Options for Change - Family Rights Group (frg.org.uk)</a:t>
          </a:r>
          <a:endParaRPr lang="en-US" sz="1500" b="1" kern="1200" dirty="0">
            <a:solidFill>
              <a:schemeClr val="tx1"/>
            </a:solidFill>
          </a:endParaRPr>
        </a:p>
      </dsp:txBody>
      <dsp:txXfrm>
        <a:off x="17563" y="1447592"/>
        <a:ext cx="10683379" cy="324648"/>
      </dsp:txXfrm>
    </dsp:sp>
    <dsp:sp modelId="{C5015684-AEB6-42F7-BD9D-3C1572D4C9AD}">
      <dsp:nvSpPr>
        <dsp:cNvPr id="0" name=""/>
        <dsp:cNvSpPr/>
      </dsp:nvSpPr>
      <dsp:spPr>
        <a:xfrm>
          <a:off x="0" y="1833004"/>
          <a:ext cx="10718505" cy="359774"/>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GB" sz="1500" b="1" kern="1200" dirty="0">
              <a:solidFill>
                <a:schemeClr val="tx1"/>
              </a:solidFill>
              <a:hlinkClick xmlns:r="http://schemas.openxmlformats.org/officeDocument/2006/relationships" r:id="rId5">
                <a:extLst>
                  <a:ext uri="{A12FA001-AC4F-418D-AE19-62706E023703}">
                    <ahyp:hlinkClr xmlns:ahyp="http://schemas.microsoft.com/office/drawing/2018/hyperlinkcolor" val="tx"/>
                  </a:ext>
                </a:extLst>
              </a:hlinkClick>
            </a:rPr>
            <a:t>Lecture by Lord Justice McFarlane: Holding the risk - The balance between child protection and the right to family life (judiciary.uk)</a:t>
          </a:r>
          <a:endParaRPr lang="en-US" sz="1500" b="1" kern="1200" dirty="0">
            <a:solidFill>
              <a:schemeClr val="tx1"/>
            </a:solidFill>
          </a:endParaRPr>
        </a:p>
      </dsp:txBody>
      <dsp:txXfrm>
        <a:off x="17563" y="1850567"/>
        <a:ext cx="10683379" cy="324648"/>
      </dsp:txXfrm>
    </dsp:sp>
    <dsp:sp modelId="{9C0A4827-82C8-4790-B82C-4E84643F5B18}">
      <dsp:nvSpPr>
        <dsp:cNvPr id="0" name=""/>
        <dsp:cNvSpPr/>
      </dsp:nvSpPr>
      <dsp:spPr>
        <a:xfrm>
          <a:off x="0" y="2235979"/>
          <a:ext cx="10718505" cy="359774"/>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GB" sz="1500" b="1" kern="1200" dirty="0">
              <a:solidFill>
                <a:schemeClr val="tx1"/>
              </a:solidFill>
              <a:hlinkClick xmlns:r="http://schemas.openxmlformats.org/officeDocument/2006/relationships" r:id="rId6">
                <a:extLst>
                  <a:ext uri="{A12FA001-AC4F-418D-AE19-62706E023703}">
                    <ahyp:hlinkClr xmlns:ahyp="http://schemas.microsoft.com/office/drawing/2018/hyperlinkcolor" val="tx"/>
                  </a:ext>
                </a:extLst>
              </a:hlinkClick>
            </a:rPr>
            <a:t>Sheffield_Solutions_Clear_Blue_Water_Full_Report.pdf</a:t>
          </a:r>
          <a:endParaRPr lang="en-US" sz="1500" b="1" kern="1200" dirty="0">
            <a:solidFill>
              <a:schemeClr val="tx1"/>
            </a:solidFill>
          </a:endParaRPr>
        </a:p>
      </dsp:txBody>
      <dsp:txXfrm>
        <a:off x="17563" y="2253542"/>
        <a:ext cx="10683379" cy="324648"/>
      </dsp:txXfrm>
    </dsp:sp>
    <dsp:sp modelId="{38164088-9F3D-4032-9127-E6AC30529617}">
      <dsp:nvSpPr>
        <dsp:cNvPr id="0" name=""/>
        <dsp:cNvSpPr/>
      </dsp:nvSpPr>
      <dsp:spPr>
        <a:xfrm>
          <a:off x="0" y="2638954"/>
          <a:ext cx="10718505" cy="359774"/>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GB" sz="1500" b="1" kern="1200" dirty="0">
              <a:solidFill>
                <a:schemeClr val="tx1"/>
              </a:solidFill>
              <a:hlinkClick xmlns:r="http://schemas.openxmlformats.org/officeDocument/2006/relationships" r:id="rId7">
                <a:extLst>
                  <a:ext uri="{A12FA001-AC4F-418D-AE19-62706E023703}">
                    <ahyp:hlinkClr xmlns:ahyp="http://schemas.microsoft.com/office/drawing/2018/hyperlinkcolor" val="tx"/>
                  </a:ext>
                </a:extLst>
              </a:hlinkClick>
            </a:rPr>
            <a:t>How safe are our children? 2020 | NSPCC Learning</a:t>
          </a:r>
          <a:endParaRPr lang="en-US" sz="1500" b="1" kern="1200" dirty="0">
            <a:solidFill>
              <a:schemeClr val="tx1"/>
            </a:solidFill>
          </a:endParaRPr>
        </a:p>
      </dsp:txBody>
      <dsp:txXfrm>
        <a:off x="17563" y="2656517"/>
        <a:ext cx="10683379" cy="324648"/>
      </dsp:txXfrm>
    </dsp:sp>
    <dsp:sp modelId="{3142D766-D725-4956-8812-908CC3A9D189}">
      <dsp:nvSpPr>
        <dsp:cNvPr id="0" name=""/>
        <dsp:cNvSpPr/>
      </dsp:nvSpPr>
      <dsp:spPr>
        <a:xfrm>
          <a:off x="0" y="3041929"/>
          <a:ext cx="10718505" cy="359774"/>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b="1" kern="1200" dirty="0">
              <a:solidFill>
                <a:schemeClr val="tx1"/>
              </a:solidFill>
            </a:rPr>
            <a:t>Family Rights Group – Lifelong Links: </a:t>
          </a:r>
          <a:r>
            <a:rPr lang="en-US" sz="1500" b="1" kern="1200" dirty="0">
              <a:solidFill>
                <a:schemeClr val="tx1"/>
              </a:solidFill>
              <a:hlinkClick xmlns:r="http://schemas.openxmlformats.org/officeDocument/2006/relationships" r:id="rId8">
                <a:extLst>
                  <a:ext uri="{A12FA001-AC4F-418D-AE19-62706E023703}">
                    <ahyp:hlinkClr xmlns:ahyp="http://schemas.microsoft.com/office/drawing/2018/hyperlinkcolor" val="tx"/>
                  </a:ext>
                </a:extLst>
              </a:hlinkClick>
            </a:rPr>
            <a:t>https://frg.org.uk/lifelong-links/</a:t>
          </a:r>
          <a:endParaRPr lang="en-US" sz="1500" b="1" kern="1200" dirty="0">
            <a:solidFill>
              <a:schemeClr val="tx1"/>
            </a:solidFill>
          </a:endParaRPr>
        </a:p>
      </dsp:txBody>
      <dsp:txXfrm>
        <a:off x="17563" y="3059492"/>
        <a:ext cx="10683379" cy="324648"/>
      </dsp:txXfrm>
    </dsp:sp>
    <dsp:sp modelId="{BB51CEF7-C094-4120-B644-0A3186847A3A}">
      <dsp:nvSpPr>
        <dsp:cNvPr id="0" name=""/>
        <dsp:cNvSpPr/>
      </dsp:nvSpPr>
      <dsp:spPr>
        <a:xfrm>
          <a:off x="0" y="3444904"/>
          <a:ext cx="10718505" cy="359774"/>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GB" sz="1500" b="1" kern="1200" dirty="0">
              <a:solidFill>
                <a:schemeClr val="tx1"/>
              </a:solidFill>
              <a:hlinkClick xmlns:r="http://schemas.openxmlformats.org/officeDocument/2006/relationships" r:id="rId9">
                <a:extLst>
                  <a:ext uri="{A12FA001-AC4F-418D-AE19-62706E023703}">
                    <ahyp:hlinkClr xmlns:ahyp="http://schemas.microsoft.com/office/drawing/2018/hyperlinkcolor" val="tx"/>
                  </a:ext>
                </a:extLst>
              </a:hlinkClick>
            </a:rPr>
            <a:t>Reunification: an evidence-informed framework for return home practice (nspcc.org.uk)</a:t>
          </a:r>
          <a:endParaRPr lang="en-US" sz="1500" b="1" kern="1200" dirty="0">
            <a:solidFill>
              <a:schemeClr val="tx1"/>
            </a:solidFill>
          </a:endParaRPr>
        </a:p>
      </dsp:txBody>
      <dsp:txXfrm>
        <a:off x="17563" y="3462467"/>
        <a:ext cx="10683379" cy="324648"/>
      </dsp:txXfrm>
    </dsp:sp>
    <dsp:sp modelId="{8E12DF6C-84FA-4519-BB8D-62B4AA608A7A}">
      <dsp:nvSpPr>
        <dsp:cNvPr id="0" name=""/>
        <dsp:cNvSpPr/>
      </dsp:nvSpPr>
      <dsp:spPr>
        <a:xfrm>
          <a:off x="0" y="3847879"/>
          <a:ext cx="10718505" cy="359774"/>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GB" sz="1500" b="1" u="sng" kern="1200" dirty="0">
              <a:solidFill>
                <a:schemeClr val="tx1"/>
              </a:solidFill>
              <a:hlinkClick xmlns:r="http://schemas.openxmlformats.org/officeDocument/2006/relationships" r:id="rId10">
                <a:extLst>
                  <a:ext uri="{A12FA001-AC4F-418D-AE19-62706E023703}">
                    <ahyp:hlinkClr xmlns:ahyp="http://schemas.microsoft.com/office/drawing/2018/hyperlinkcolor" val="tx"/>
                  </a:ext>
                </a:extLst>
              </a:hlinkClick>
            </a:rPr>
            <a:t>The Care Planning, Placement and Case Review (England) Regulations 2010 (legislation.gov.uk)</a:t>
          </a:r>
          <a:r>
            <a:rPr lang="en-GB" sz="1500" b="1" kern="1200" dirty="0">
              <a:solidFill>
                <a:schemeClr val="tx1"/>
              </a:solidFill>
            </a:rPr>
            <a:t> </a:t>
          </a:r>
          <a:endParaRPr lang="en-US" sz="1500" b="1" kern="1200" dirty="0">
            <a:solidFill>
              <a:schemeClr val="tx1"/>
            </a:solidFill>
          </a:endParaRPr>
        </a:p>
      </dsp:txBody>
      <dsp:txXfrm>
        <a:off x="17563" y="3865442"/>
        <a:ext cx="10683379" cy="324648"/>
      </dsp:txXfrm>
    </dsp:sp>
    <dsp:sp modelId="{86B1A60B-91D5-4F56-AE4C-4233CE8913F3}">
      <dsp:nvSpPr>
        <dsp:cNvPr id="0" name=""/>
        <dsp:cNvSpPr/>
      </dsp:nvSpPr>
      <dsp:spPr>
        <a:xfrm>
          <a:off x="0" y="4250854"/>
          <a:ext cx="10718505" cy="359774"/>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GB" sz="1500" kern="1200" dirty="0">
              <a:solidFill>
                <a:schemeClr val="tx1"/>
              </a:solidFill>
              <a:hlinkClick xmlns:r="http://schemas.openxmlformats.org/officeDocument/2006/relationships" r:id="rId11">
                <a:extLst>
                  <a:ext uri="{A12FA001-AC4F-418D-AE19-62706E023703}">
                    <ahyp:hlinkClr xmlns:ahyp="http://schemas.microsoft.com/office/drawing/2018/hyperlinkcolor" val="tx"/>
                  </a:ext>
                </a:extLst>
              </a:hlinkClick>
            </a:rPr>
            <a:t>Racial-and-ethnic-disparities-in-childrens-social-care.pdf (independent-review.uk)</a:t>
          </a:r>
          <a:endParaRPr lang="en-GB" sz="1500" kern="1200" dirty="0">
            <a:solidFill>
              <a:schemeClr val="tx1"/>
            </a:solidFill>
          </a:endParaRPr>
        </a:p>
      </dsp:txBody>
      <dsp:txXfrm>
        <a:off x="17563" y="4268417"/>
        <a:ext cx="10683379" cy="324648"/>
      </dsp:txXfrm>
    </dsp:sp>
    <dsp:sp modelId="{8DFDC85C-DAF1-4692-8235-CC19A072CA22}">
      <dsp:nvSpPr>
        <dsp:cNvPr id="0" name=""/>
        <dsp:cNvSpPr/>
      </dsp:nvSpPr>
      <dsp:spPr>
        <a:xfrm>
          <a:off x="0" y="4653829"/>
          <a:ext cx="10718505" cy="359774"/>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GB" sz="1500" kern="1200" dirty="0">
              <a:solidFill>
                <a:schemeClr val="tx1"/>
              </a:solidFill>
              <a:hlinkClick xmlns:r="http://schemas.openxmlformats.org/officeDocument/2006/relationships" r:id="rId12">
                <a:extLst>
                  <a:ext uri="{A12FA001-AC4F-418D-AE19-62706E023703}">
                    <ahyp:hlinkClr xmlns:ahyp="http://schemas.microsoft.com/office/drawing/2018/hyperlinkcolor" val="tx"/>
                  </a:ext>
                </a:extLst>
              </a:hlinkClick>
            </a:rPr>
            <a:t>Ethnicity and children’s social care (publishing.service.gov.uk)</a:t>
          </a:r>
          <a:endParaRPr lang="en-GB" sz="1500" kern="1200" dirty="0">
            <a:solidFill>
              <a:schemeClr val="tx1"/>
            </a:solidFill>
          </a:endParaRPr>
        </a:p>
      </dsp:txBody>
      <dsp:txXfrm>
        <a:off x="17563" y="4671392"/>
        <a:ext cx="10683379" cy="324648"/>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884C1D-E4B7-4066-A2CE-57A09BFAD8E7}" type="datetimeFigureOut">
              <a:rPr lang="en-GB" smtClean="0"/>
              <a:t>03/10/2022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12E125-700B-46BB-A7DD-8B2F3B14CDDD}" type="slidenum">
              <a:rPr lang="en-GB" smtClean="0"/>
              <a:t>‹#›</a:t>
            </a:fld>
            <a:endParaRPr lang="en-GB"/>
          </a:p>
        </p:txBody>
      </p:sp>
    </p:spTree>
    <p:extLst>
      <p:ext uri="{BB962C8B-B14F-4D97-AF65-F5344CB8AC3E}">
        <p14:creationId xmlns:p14="http://schemas.microsoft.com/office/powerpoint/2010/main" val="33173162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youtu.be/70k6MkxuZRU"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dirty="0"/>
              <a:t>Context setting- Clare</a:t>
            </a:r>
          </a:p>
          <a:p>
            <a:endParaRPr lang="en-GB" dirty="0"/>
          </a:p>
          <a:p>
            <a:endParaRPr lang="en-GB" dirty="0"/>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9912E125-700B-46BB-A7DD-8B2F3B14CDDD}" type="slidenum">
              <a:rPr lang="en-GB" smtClean="0"/>
              <a:t>1</a:t>
            </a:fld>
            <a:endParaRPr lang="en-GB"/>
          </a:p>
        </p:txBody>
      </p:sp>
    </p:spTree>
    <p:extLst>
      <p:ext uri="{BB962C8B-B14F-4D97-AF65-F5344CB8AC3E}">
        <p14:creationId xmlns:p14="http://schemas.microsoft.com/office/powerpoint/2010/main" val="15515237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Clare</a:t>
            </a:r>
          </a:p>
        </p:txBody>
      </p:sp>
      <p:sp>
        <p:nvSpPr>
          <p:cNvPr id="4" name="Slide Number Placeholder 3"/>
          <p:cNvSpPr>
            <a:spLocks noGrp="1"/>
          </p:cNvSpPr>
          <p:nvPr>
            <p:ph type="sldNum" sz="quarter" idx="5"/>
          </p:nvPr>
        </p:nvSpPr>
        <p:spPr/>
        <p:txBody>
          <a:bodyPr/>
          <a:lstStyle/>
          <a:p>
            <a:fld id="{9912E125-700B-46BB-A7DD-8B2F3B14CDDD}" type="slidenum">
              <a:rPr lang="en-GB" smtClean="0"/>
              <a:t>10</a:t>
            </a:fld>
            <a:endParaRPr lang="en-GB"/>
          </a:p>
        </p:txBody>
      </p:sp>
    </p:spTree>
    <p:extLst>
      <p:ext uri="{BB962C8B-B14F-4D97-AF65-F5344CB8AC3E}">
        <p14:creationId xmlns:p14="http://schemas.microsoft.com/office/powerpoint/2010/main" val="24488992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Clare</a:t>
            </a:r>
          </a:p>
        </p:txBody>
      </p:sp>
      <p:sp>
        <p:nvSpPr>
          <p:cNvPr id="4" name="Slide Number Placeholder 3"/>
          <p:cNvSpPr>
            <a:spLocks noGrp="1"/>
          </p:cNvSpPr>
          <p:nvPr>
            <p:ph type="sldNum" sz="quarter" idx="5"/>
          </p:nvPr>
        </p:nvSpPr>
        <p:spPr/>
        <p:txBody>
          <a:bodyPr/>
          <a:lstStyle/>
          <a:p>
            <a:fld id="{2597C351-9165-4C4D-893C-88F99F72F8AB}" type="slidenum">
              <a:rPr lang="en-GB" smtClean="0"/>
              <a:t>11</a:t>
            </a:fld>
            <a:endParaRPr lang="en-GB"/>
          </a:p>
        </p:txBody>
      </p:sp>
    </p:spTree>
    <p:extLst>
      <p:ext uri="{BB962C8B-B14F-4D97-AF65-F5344CB8AC3E}">
        <p14:creationId xmlns:p14="http://schemas.microsoft.com/office/powerpoint/2010/main" val="8451310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912E125-700B-46BB-A7DD-8B2F3B14CDDD}" type="slidenum">
              <a:rPr lang="en-GB" smtClean="0"/>
              <a:t>12</a:t>
            </a:fld>
            <a:endParaRPr lang="en-GB"/>
          </a:p>
        </p:txBody>
      </p:sp>
    </p:spTree>
    <p:extLst>
      <p:ext uri="{BB962C8B-B14F-4D97-AF65-F5344CB8AC3E}">
        <p14:creationId xmlns:p14="http://schemas.microsoft.com/office/powerpoint/2010/main" val="355138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just">
              <a:lnSpc>
                <a:spcPts val="1800"/>
              </a:lnSpc>
              <a:spcAft>
                <a:spcPts val="600"/>
              </a:spcAft>
              <a:buFontTx/>
              <a:buNone/>
            </a:pPr>
            <a:endParaRPr lang="en-GB" b="0" dirty="0"/>
          </a:p>
          <a:p>
            <a:pPr marL="0" indent="0" algn="just">
              <a:lnSpc>
                <a:spcPts val="1800"/>
              </a:lnSpc>
              <a:spcAft>
                <a:spcPts val="600"/>
              </a:spcAft>
              <a:buFontTx/>
              <a:buNone/>
            </a:pPr>
            <a:endParaRPr lang="en-GB" b="0" dirty="0"/>
          </a:p>
        </p:txBody>
      </p:sp>
      <p:sp>
        <p:nvSpPr>
          <p:cNvPr id="4" name="Slide Number Placeholder 3"/>
          <p:cNvSpPr>
            <a:spLocks noGrp="1"/>
          </p:cNvSpPr>
          <p:nvPr>
            <p:ph type="sldNum" sz="quarter" idx="5"/>
          </p:nvPr>
        </p:nvSpPr>
        <p:spPr/>
        <p:txBody>
          <a:bodyPr/>
          <a:lstStyle/>
          <a:p>
            <a:fld id="{202AA835-543A-40F4-9F03-A779DAC8416F}" type="slidenum">
              <a:rPr lang="en-GB" smtClean="0"/>
              <a:t>13</a:t>
            </a:fld>
            <a:endParaRPr lang="en-GB"/>
          </a:p>
        </p:txBody>
      </p:sp>
    </p:spTree>
    <p:extLst>
      <p:ext uri="{BB962C8B-B14F-4D97-AF65-F5344CB8AC3E}">
        <p14:creationId xmlns:p14="http://schemas.microsoft.com/office/powerpoint/2010/main" val="12395008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dirty="0"/>
          </a:p>
        </p:txBody>
      </p:sp>
      <p:sp>
        <p:nvSpPr>
          <p:cNvPr id="4" name="Slide Number Placeholder 3"/>
          <p:cNvSpPr>
            <a:spLocks noGrp="1"/>
          </p:cNvSpPr>
          <p:nvPr>
            <p:ph type="sldNum" sz="quarter" idx="5"/>
          </p:nvPr>
        </p:nvSpPr>
        <p:spPr/>
        <p:txBody>
          <a:bodyPr/>
          <a:lstStyle/>
          <a:p>
            <a:fld id="{202AA835-543A-40F4-9F03-A779DAC8416F}" type="slidenum">
              <a:rPr lang="en-GB" smtClean="0"/>
              <a:t>14</a:t>
            </a:fld>
            <a:endParaRPr lang="en-GB"/>
          </a:p>
        </p:txBody>
      </p:sp>
    </p:spTree>
    <p:extLst>
      <p:ext uri="{BB962C8B-B14F-4D97-AF65-F5344CB8AC3E}">
        <p14:creationId xmlns:p14="http://schemas.microsoft.com/office/powerpoint/2010/main" val="24311713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912E125-700B-46BB-A7DD-8B2F3B14CDDD}" type="slidenum">
              <a:rPr lang="en-GB" smtClean="0"/>
              <a:t>15</a:t>
            </a:fld>
            <a:endParaRPr lang="en-GB"/>
          </a:p>
        </p:txBody>
      </p:sp>
    </p:spTree>
    <p:extLst>
      <p:ext uri="{BB962C8B-B14F-4D97-AF65-F5344CB8AC3E}">
        <p14:creationId xmlns:p14="http://schemas.microsoft.com/office/powerpoint/2010/main" val="3651921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p>
        </p:txBody>
      </p:sp>
      <p:sp>
        <p:nvSpPr>
          <p:cNvPr id="4" name="Slide Number Placeholder 3"/>
          <p:cNvSpPr>
            <a:spLocks noGrp="1"/>
          </p:cNvSpPr>
          <p:nvPr>
            <p:ph type="sldNum" sz="quarter" idx="5"/>
          </p:nvPr>
        </p:nvSpPr>
        <p:spPr/>
        <p:txBody>
          <a:bodyPr/>
          <a:lstStyle/>
          <a:p>
            <a:fld id="{202AA835-543A-40F4-9F03-A779DAC8416F}" type="slidenum">
              <a:rPr lang="en-GB" smtClean="0"/>
              <a:t>16</a:t>
            </a:fld>
            <a:endParaRPr lang="en-GB"/>
          </a:p>
        </p:txBody>
      </p:sp>
    </p:spTree>
    <p:extLst>
      <p:ext uri="{BB962C8B-B14F-4D97-AF65-F5344CB8AC3E}">
        <p14:creationId xmlns:p14="http://schemas.microsoft.com/office/powerpoint/2010/main" val="36745967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02AA835-543A-40F4-9F03-A779DAC8416F}" type="slidenum">
              <a:rPr lang="en-GB" smtClean="0"/>
              <a:t>17</a:t>
            </a:fld>
            <a:endParaRPr lang="en-GB"/>
          </a:p>
        </p:txBody>
      </p:sp>
    </p:spTree>
    <p:extLst>
      <p:ext uri="{BB962C8B-B14F-4D97-AF65-F5344CB8AC3E}">
        <p14:creationId xmlns:p14="http://schemas.microsoft.com/office/powerpoint/2010/main" val="35063186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p>
        </p:txBody>
      </p:sp>
      <p:sp>
        <p:nvSpPr>
          <p:cNvPr id="4" name="Slide Number Placeholder 3"/>
          <p:cNvSpPr>
            <a:spLocks noGrp="1"/>
          </p:cNvSpPr>
          <p:nvPr>
            <p:ph type="sldNum" sz="quarter" idx="5"/>
          </p:nvPr>
        </p:nvSpPr>
        <p:spPr/>
        <p:txBody>
          <a:bodyPr/>
          <a:lstStyle/>
          <a:p>
            <a:fld id="{2597C351-9165-4C4D-893C-88F99F72F8AB}" type="slidenum">
              <a:rPr lang="en-GB" smtClean="0"/>
              <a:t>18</a:t>
            </a:fld>
            <a:endParaRPr lang="en-GB"/>
          </a:p>
        </p:txBody>
      </p:sp>
    </p:spTree>
    <p:extLst>
      <p:ext uri="{BB962C8B-B14F-4D97-AF65-F5344CB8AC3E}">
        <p14:creationId xmlns:p14="http://schemas.microsoft.com/office/powerpoint/2010/main" val="12554135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Clare</a:t>
            </a:r>
          </a:p>
        </p:txBody>
      </p:sp>
      <p:sp>
        <p:nvSpPr>
          <p:cNvPr id="4" name="Slide Number Placeholder 3"/>
          <p:cNvSpPr>
            <a:spLocks noGrp="1"/>
          </p:cNvSpPr>
          <p:nvPr>
            <p:ph type="sldNum" sz="quarter" idx="5"/>
          </p:nvPr>
        </p:nvSpPr>
        <p:spPr/>
        <p:txBody>
          <a:bodyPr/>
          <a:lstStyle/>
          <a:p>
            <a:fld id="{202AA835-543A-40F4-9F03-A779DAC8416F}" type="slidenum">
              <a:rPr lang="en-GB" smtClean="0"/>
              <a:t>19</a:t>
            </a:fld>
            <a:endParaRPr lang="en-GB"/>
          </a:p>
        </p:txBody>
      </p:sp>
    </p:spTree>
    <p:extLst>
      <p:ext uri="{BB962C8B-B14F-4D97-AF65-F5344CB8AC3E}">
        <p14:creationId xmlns:p14="http://schemas.microsoft.com/office/powerpoint/2010/main" val="42612203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912E125-700B-46BB-A7DD-8B2F3B14CDDD}" type="slidenum">
              <a:rPr lang="en-GB" smtClean="0"/>
              <a:t>2</a:t>
            </a:fld>
            <a:endParaRPr lang="en-GB"/>
          </a:p>
        </p:txBody>
      </p:sp>
    </p:spTree>
    <p:extLst>
      <p:ext uri="{BB962C8B-B14F-4D97-AF65-F5344CB8AC3E}">
        <p14:creationId xmlns:p14="http://schemas.microsoft.com/office/powerpoint/2010/main" val="37079286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Group discussion- 20 minutes and feedback</a:t>
            </a:r>
          </a:p>
          <a:p>
            <a:r>
              <a:rPr lang="en-GB" dirty="0"/>
              <a:t>Please elect someone to feedback</a:t>
            </a:r>
          </a:p>
        </p:txBody>
      </p:sp>
      <p:sp>
        <p:nvSpPr>
          <p:cNvPr id="4" name="Slide Number Placeholder 3"/>
          <p:cNvSpPr>
            <a:spLocks noGrp="1"/>
          </p:cNvSpPr>
          <p:nvPr>
            <p:ph type="sldNum" sz="quarter" idx="5"/>
          </p:nvPr>
        </p:nvSpPr>
        <p:spPr/>
        <p:txBody>
          <a:bodyPr/>
          <a:lstStyle/>
          <a:p>
            <a:fld id="{202AA835-543A-40F4-9F03-A779DAC8416F}" type="slidenum">
              <a:rPr lang="en-GB" smtClean="0"/>
              <a:t>20</a:t>
            </a:fld>
            <a:endParaRPr lang="en-GB"/>
          </a:p>
        </p:txBody>
      </p:sp>
    </p:spTree>
    <p:extLst>
      <p:ext uri="{BB962C8B-B14F-4D97-AF65-F5344CB8AC3E}">
        <p14:creationId xmlns:p14="http://schemas.microsoft.com/office/powerpoint/2010/main" val="34866014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02AA835-543A-40F4-9F03-A779DAC8416F}" type="slidenum">
              <a:rPr lang="en-GB" smtClean="0"/>
              <a:t>21</a:t>
            </a:fld>
            <a:endParaRPr lang="en-GB"/>
          </a:p>
        </p:txBody>
      </p:sp>
    </p:spTree>
    <p:extLst>
      <p:ext uri="{BB962C8B-B14F-4D97-AF65-F5344CB8AC3E}">
        <p14:creationId xmlns:p14="http://schemas.microsoft.com/office/powerpoint/2010/main" val="13984169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02AA835-543A-40F4-9F03-A779DAC8416F}" type="slidenum">
              <a:rPr lang="en-GB" smtClean="0"/>
              <a:t>22</a:t>
            </a:fld>
            <a:endParaRPr lang="en-GB"/>
          </a:p>
        </p:txBody>
      </p:sp>
    </p:spTree>
    <p:extLst>
      <p:ext uri="{BB962C8B-B14F-4D97-AF65-F5344CB8AC3E}">
        <p14:creationId xmlns:p14="http://schemas.microsoft.com/office/powerpoint/2010/main" val="13128080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Brid Featherstone ‘ I am the child’s social worker’ – lack of interest in the parent and what this conveys……. 0:43 – 3:09 </a:t>
            </a:r>
          </a:p>
          <a:p>
            <a:endParaRPr lang="en-GB" dirty="0"/>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3"/>
              </a:rPr>
              <a:t>https://youtu.be/70k6MkxuZRU</a:t>
            </a:r>
            <a:r>
              <a:rPr lang="en-GB" dirty="0"/>
              <a:t> </a:t>
            </a:r>
          </a:p>
          <a:p>
            <a:r>
              <a:rPr lang="en-GB" dirty="0"/>
              <a:t> </a:t>
            </a:r>
          </a:p>
          <a:p>
            <a:r>
              <a:rPr lang="en-GB" dirty="0"/>
              <a:t>Thinking about our language both verbal and nonverbal- what we say and how we say- how inclusive are we?</a:t>
            </a:r>
          </a:p>
          <a:p>
            <a:endParaRPr lang="en-GB" dirty="0"/>
          </a:p>
        </p:txBody>
      </p:sp>
      <p:sp>
        <p:nvSpPr>
          <p:cNvPr id="4" name="Slide Number Placeholder 3"/>
          <p:cNvSpPr>
            <a:spLocks noGrp="1"/>
          </p:cNvSpPr>
          <p:nvPr>
            <p:ph type="sldNum" sz="quarter" idx="5"/>
          </p:nvPr>
        </p:nvSpPr>
        <p:spPr/>
        <p:txBody>
          <a:bodyPr/>
          <a:lstStyle/>
          <a:p>
            <a:fld id="{2597C351-9165-4C4D-893C-88F99F72F8AB}" type="slidenum">
              <a:rPr lang="en-GB" smtClean="0"/>
              <a:t>23</a:t>
            </a:fld>
            <a:endParaRPr lang="en-GB"/>
          </a:p>
        </p:txBody>
      </p:sp>
    </p:spTree>
    <p:extLst>
      <p:ext uri="{BB962C8B-B14F-4D97-AF65-F5344CB8AC3E}">
        <p14:creationId xmlns:p14="http://schemas.microsoft.com/office/powerpoint/2010/main" val="24807905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Discussion</a:t>
            </a:r>
          </a:p>
        </p:txBody>
      </p:sp>
      <p:sp>
        <p:nvSpPr>
          <p:cNvPr id="4" name="Slide Number Placeholder 3"/>
          <p:cNvSpPr>
            <a:spLocks noGrp="1"/>
          </p:cNvSpPr>
          <p:nvPr>
            <p:ph type="sldNum" sz="quarter" idx="5"/>
          </p:nvPr>
        </p:nvSpPr>
        <p:spPr/>
        <p:txBody>
          <a:bodyPr/>
          <a:lstStyle/>
          <a:p>
            <a:fld id="{9912E125-700B-46BB-A7DD-8B2F3B14CDDD}" type="slidenum">
              <a:rPr lang="en-GB" smtClean="0"/>
              <a:t>24</a:t>
            </a:fld>
            <a:endParaRPr lang="en-GB"/>
          </a:p>
        </p:txBody>
      </p:sp>
    </p:spTree>
    <p:extLst>
      <p:ext uri="{BB962C8B-B14F-4D97-AF65-F5344CB8AC3E}">
        <p14:creationId xmlns:p14="http://schemas.microsoft.com/office/powerpoint/2010/main" val="8113323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912E125-700B-46BB-A7DD-8B2F3B14CDDD}" type="slidenum">
              <a:rPr lang="en-GB" smtClean="0"/>
              <a:t>25</a:t>
            </a:fld>
            <a:endParaRPr lang="en-GB"/>
          </a:p>
        </p:txBody>
      </p:sp>
    </p:spTree>
    <p:extLst>
      <p:ext uri="{BB962C8B-B14F-4D97-AF65-F5344CB8AC3E}">
        <p14:creationId xmlns:p14="http://schemas.microsoft.com/office/powerpoint/2010/main" val="29126484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912E125-700B-46BB-A7DD-8B2F3B14CDDD}" type="slidenum">
              <a:rPr lang="en-GB" smtClean="0"/>
              <a:t>26</a:t>
            </a:fld>
            <a:endParaRPr lang="en-GB"/>
          </a:p>
        </p:txBody>
      </p:sp>
    </p:spTree>
    <p:extLst>
      <p:ext uri="{BB962C8B-B14F-4D97-AF65-F5344CB8AC3E}">
        <p14:creationId xmlns:p14="http://schemas.microsoft.com/office/powerpoint/2010/main" val="7997480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912E125-700B-46BB-A7DD-8B2F3B14CDDD}" type="slidenum">
              <a:rPr lang="en-GB" smtClean="0"/>
              <a:t>27</a:t>
            </a:fld>
            <a:endParaRPr lang="en-GB"/>
          </a:p>
        </p:txBody>
      </p:sp>
    </p:spTree>
    <p:extLst>
      <p:ext uri="{BB962C8B-B14F-4D97-AF65-F5344CB8AC3E}">
        <p14:creationId xmlns:p14="http://schemas.microsoft.com/office/powerpoint/2010/main" val="24366573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912E125-700B-46BB-A7DD-8B2F3B14CDDD}" type="slidenum">
              <a:rPr lang="en-GB" smtClean="0"/>
              <a:t>28</a:t>
            </a:fld>
            <a:endParaRPr lang="en-GB"/>
          </a:p>
        </p:txBody>
      </p:sp>
    </p:spTree>
    <p:extLst>
      <p:ext uri="{BB962C8B-B14F-4D97-AF65-F5344CB8AC3E}">
        <p14:creationId xmlns:p14="http://schemas.microsoft.com/office/powerpoint/2010/main" val="36660323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912E125-700B-46BB-A7DD-8B2F3B14CDDD}" type="slidenum">
              <a:rPr lang="en-GB" smtClean="0"/>
              <a:t>29</a:t>
            </a:fld>
            <a:endParaRPr lang="en-GB"/>
          </a:p>
        </p:txBody>
      </p:sp>
    </p:spTree>
    <p:extLst>
      <p:ext uri="{BB962C8B-B14F-4D97-AF65-F5344CB8AC3E}">
        <p14:creationId xmlns:p14="http://schemas.microsoft.com/office/powerpoint/2010/main" val="36450788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p:txBody>
      </p:sp>
      <p:sp>
        <p:nvSpPr>
          <p:cNvPr id="4" name="Slide Number Placeholder 3"/>
          <p:cNvSpPr>
            <a:spLocks noGrp="1"/>
          </p:cNvSpPr>
          <p:nvPr>
            <p:ph type="sldNum" sz="quarter" idx="5"/>
          </p:nvPr>
        </p:nvSpPr>
        <p:spPr/>
        <p:txBody>
          <a:bodyPr/>
          <a:lstStyle/>
          <a:p>
            <a:fld id="{202AA835-543A-40F4-9F03-A779DAC8416F}" type="slidenum">
              <a:rPr lang="en-GB" smtClean="0"/>
              <a:t>3</a:t>
            </a:fld>
            <a:endParaRPr lang="en-GB"/>
          </a:p>
        </p:txBody>
      </p:sp>
    </p:spTree>
    <p:extLst>
      <p:ext uri="{BB962C8B-B14F-4D97-AF65-F5344CB8AC3E}">
        <p14:creationId xmlns:p14="http://schemas.microsoft.com/office/powerpoint/2010/main" val="425356910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02AA835-543A-40F4-9F03-A779DAC8416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9669357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912E125-700B-46BB-A7DD-8B2F3B14CDDD}" type="slidenum">
              <a:rPr lang="en-GB" smtClean="0"/>
              <a:t>31</a:t>
            </a:fld>
            <a:endParaRPr lang="en-GB"/>
          </a:p>
        </p:txBody>
      </p:sp>
    </p:spTree>
    <p:extLst>
      <p:ext uri="{BB962C8B-B14F-4D97-AF65-F5344CB8AC3E}">
        <p14:creationId xmlns:p14="http://schemas.microsoft.com/office/powerpoint/2010/main" val="25359180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Since the Children Act 1989 came into effect we have had 30 years of judgments in the family court that have influenced the decisions of judges when it comes to deciding whether a child has been significantly harmed or is likely to be.</a:t>
            </a:r>
          </a:p>
          <a:p>
            <a:r>
              <a:rPr lang="en-GB" dirty="0"/>
              <a:t>This quote from a Supreme Court Judgment in 2013 summarises the dilemmas that we as child protection professionals and the judiciary face.</a:t>
            </a:r>
          </a:p>
          <a:p>
            <a:r>
              <a:rPr lang="en-GB" dirty="0"/>
              <a:t>Lady Hale was one of the judges who drafted the Children Act so she clearly knows what it was intended to do. She points out that the existence of some undesirable parental characteristics does not mean that children will suffer later in life.</a:t>
            </a:r>
          </a:p>
          <a:p>
            <a:r>
              <a:rPr lang="en-GB" dirty="0"/>
              <a:t>Another judgment that is frequently quoted in relation to the threshold for significant harm, was from Judge Hedley in 2007. He said “The best person to bring up a child is the natural parent. It matters not whether the parent is wise or foolish, rich or poor, educated or illiterate, provided the child’s moral and physical health are not in danger. Public authorities cannot improve on nature……society must be willing to tolerate very diverse standards of parenting….and it is not the provenance of the state to spare children all the consequences of defective parenting. In any event it simply could not be done.”</a:t>
            </a:r>
          </a:p>
          <a:p>
            <a:r>
              <a:rPr lang="en-GB" dirty="0"/>
              <a:t>These judgment and many other similar ones make it clear, only in exceptional  circumstances should the court use compulsory powers…commonplace parental inadequacy is not enough</a:t>
            </a:r>
          </a:p>
        </p:txBody>
      </p:sp>
      <p:sp>
        <p:nvSpPr>
          <p:cNvPr id="4" name="Slide Number Placeholder 3"/>
          <p:cNvSpPr>
            <a:spLocks noGrp="1"/>
          </p:cNvSpPr>
          <p:nvPr>
            <p:ph type="sldNum" sz="quarter" idx="5"/>
          </p:nvPr>
        </p:nvSpPr>
        <p:spPr/>
        <p:txBody>
          <a:bodyPr/>
          <a:lstStyle/>
          <a:p>
            <a:fld id="{9912E125-700B-46BB-A7DD-8B2F3B14CDDD}" type="slidenum">
              <a:rPr lang="en-GB" smtClean="0"/>
              <a:t>4</a:t>
            </a:fld>
            <a:endParaRPr lang="en-GB"/>
          </a:p>
        </p:txBody>
      </p:sp>
    </p:spTree>
    <p:extLst>
      <p:ext uri="{BB962C8B-B14F-4D97-AF65-F5344CB8AC3E}">
        <p14:creationId xmlns:p14="http://schemas.microsoft.com/office/powerpoint/2010/main" val="31821750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912E125-700B-46BB-A7DD-8B2F3B14CDDD}" type="slidenum">
              <a:rPr lang="en-GB" smtClean="0"/>
              <a:t>5</a:t>
            </a:fld>
            <a:endParaRPr lang="en-GB"/>
          </a:p>
        </p:txBody>
      </p:sp>
    </p:spTree>
    <p:extLst>
      <p:ext uri="{BB962C8B-B14F-4D97-AF65-F5344CB8AC3E}">
        <p14:creationId xmlns:p14="http://schemas.microsoft.com/office/powerpoint/2010/main" val="42691146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Clare</a:t>
            </a:r>
          </a:p>
        </p:txBody>
      </p:sp>
      <p:sp>
        <p:nvSpPr>
          <p:cNvPr id="4" name="Slide Number Placeholder 3"/>
          <p:cNvSpPr>
            <a:spLocks noGrp="1"/>
          </p:cNvSpPr>
          <p:nvPr>
            <p:ph type="sldNum" sz="quarter" idx="5"/>
          </p:nvPr>
        </p:nvSpPr>
        <p:spPr/>
        <p:txBody>
          <a:bodyPr/>
          <a:lstStyle/>
          <a:p>
            <a:fld id="{9912E125-700B-46BB-A7DD-8B2F3B14CDDD}" type="slidenum">
              <a:rPr lang="en-GB" smtClean="0"/>
              <a:t>6</a:t>
            </a:fld>
            <a:endParaRPr lang="en-GB"/>
          </a:p>
        </p:txBody>
      </p:sp>
    </p:spTree>
    <p:extLst>
      <p:ext uri="{BB962C8B-B14F-4D97-AF65-F5344CB8AC3E}">
        <p14:creationId xmlns:p14="http://schemas.microsoft.com/office/powerpoint/2010/main" val="25718721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dirty="0"/>
          </a:p>
        </p:txBody>
      </p:sp>
      <p:sp>
        <p:nvSpPr>
          <p:cNvPr id="4" name="Slide Number Placeholder 3"/>
          <p:cNvSpPr>
            <a:spLocks noGrp="1"/>
          </p:cNvSpPr>
          <p:nvPr>
            <p:ph type="sldNum" sz="quarter" idx="5"/>
          </p:nvPr>
        </p:nvSpPr>
        <p:spPr/>
        <p:txBody>
          <a:bodyPr/>
          <a:lstStyle/>
          <a:p>
            <a:fld id="{202AA835-543A-40F4-9F03-A779DAC8416F}" type="slidenum">
              <a:rPr lang="en-GB" smtClean="0"/>
              <a:t>7</a:t>
            </a:fld>
            <a:endParaRPr lang="en-GB"/>
          </a:p>
        </p:txBody>
      </p:sp>
    </p:spTree>
    <p:extLst>
      <p:ext uri="{BB962C8B-B14F-4D97-AF65-F5344CB8AC3E}">
        <p14:creationId xmlns:p14="http://schemas.microsoft.com/office/powerpoint/2010/main" val="3213826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912E125-700B-46BB-A7DD-8B2F3B14CDDD}" type="slidenum">
              <a:rPr lang="en-GB" smtClean="0"/>
              <a:t>8</a:t>
            </a:fld>
            <a:endParaRPr lang="en-GB"/>
          </a:p>
        </p:txBody>
      </p:sp>
    </p:spTree>
    <p:extLst>
      <p:ext uri="{BB962C8B-B14F-4D97-AF65-F5344CB8AC3E}">
        <p14:creationId xmlns:p14="http://schemas.microsoft.com/office/powerpoint/2010/main" val="5780638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912E125-700B-46BB-A7DD-8B2F3B14CDDD}" type="slidenum">
              <a:rPr lang="en-GB" smtClean="0"/>
              <a:t>9</a:t>
            </a:fld>
            <a:endParaRPr lang="en-GB"/>
          </a:p>
        </p:txBody>
      </p:sp>
    </p:spTree>
    <p:extLst>
      <p:ext uri="{BB962C8B-B14F-4D97-AF65-F5344CB8AC3E}">
        <p14:creationId xmlns:p14="http://schemas.microsoft.com/office/powerpoint/2010/main" val="28336433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fld id="{3C62D542-9B69-47BA-9D0B-492B9F800268}" type="datetimeFigureOut">
              <a:rPr lang="en-GB" smtClean="0"/>
              <a:t>03/10/2022</a:t>
            </a:fld>
            <a:endParaRPr lang="en-GB"/>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endParaRPr lang="en-GB"/>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fld id="{21239C78-C7DF-4A0D-9864-F8235A4953CB}" type="slidenum">
              <a:rPr lang="en-GB" smtClean="0"/>
              <a:t>‹#›</a:t>
            </a:fld>
            <a:endParaRPr lang="en-GB"/>
          </a:p>
        </p:txBody>
      </p:sp>
    </p:spTree>
    <p:extLst>
      <p:ext uri="{BB962C8B-B14F-4D97-AF65-F5344CB8AC3E}">
        <p14:creationId xmlns:p14="http://schemas.microsoft.com/office/powerpoint/2010/main" val="4529810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C62D542-9B69-47BA-9D0B-492B9F800268}" type="datetimeFigureOut">
              <a:rPr lang="en-GB" smtClean="0"/>
              <a:t>03/10/2022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1239C78-C7DF-4A0D-9864-F8235A4953CB}" type="slidenum">
              <a:rPr lang="en-GB" smtClean="0"/>
              <a:t>‹#›</a:t>
            </a:fld>
            <a:endParaRPr lang="en-GB"/>
          </a:p>
        </p:txBody>
      </p:sp>
    </p:spTree>
    <p:extLst>
      <p:ext uri="{BB962C8B-B14F-4D97-AF65-F5344CB8AC3E}">
        <p14:creationId xmlns:p14="http://schemas.microsoft.com/office/powerpoint/2010/main" val="24564734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C62D542-9B69-47BA-9D0B-492B9F800268}" type="datetimeFigureOut">
              <a:rPr lang="en-GB" smtClean="0"/>
              <a:t>03/10/2022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1239C78-C7DF-4A0D-9864-F8235A4953CB}" type="slidenum">
              <a:rPr lang="en-GB" smtClean="0"/>
              <a:t>‹#›</a:t>
            </a:fld>
            <a:endParaRPr lang="en-GB"/>
          </a:p>
        </p:txBody>
      </p:sp>
    </p:spTree>
    <p:extLst>
      <p:ext uri="{BB962C8B-B14F-4D97-AF65-F5344CB8AC3E}">
        <p14:creationId xmlns:p14="http://schemas.microsoft.com/office/powerpoint/2010/main" val="27288220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C62D542-9B69-47BA-9D0B-492B9F800268}" type="datetimeFigureOut">
              <a:rPr lang="en-GB" smtClean="0"/>
              <a:t>03/10/2022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1239C78-C7DF-4A0D-9864-F8235A4953CB}" type="slidenum">
              <a:rPr lang="en-GB" smtClean="0"/>
              <a:t>‹#›</a:t>
            </a:fld>
            <a:endParaRPr lang="en-GB"/>
          </a:p>
        </p:txBody>
      </p:sp>
    </p:spTree>
    <p:extLst>
      <p:ext uri="{BB962C8B-B14F-4D97-AF65-F5344CB8AC3E}">
        <p14:creationId xmlns:p14="http://schemas.microsoft.com/office/powerpoint/2010/main" val="18668241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C62D542-9B69-47BA-9D0B-492B9F800268}" type="datetimeFigureOut">
              <a:rPr lang="en-GB" smtClean="0"/>
              <a:t>03/10/2022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1239C78-C7DF-4A0D-9864-F8235A4953CB}" type="slidenum">
              <a:rPr lang="en-GB" smtClean="0"/>
              <a:t>‹#›</a:t>
            </a:fld>
            <a:endParaRPr lang="en-GB"/>
          </a:p>
        </p:txBody>
      </p:sp>
    </p:spTree>
    <p:extLst>
      <p:ext uri="{BB962C8B-B14F-4D97-AF65-F5344CB8AC3E}">
        <p14:creationId xmlns:p14="http://schemas.microsoft.com/office/powerpoint/2010/main" val="622357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C62D542-9B69-47BA-9D0B-492B9F800268}" type="datetimeFigureOut">
              <a:rPr lang="en-GB" smtClean="0"/>
              <a:t>03/10/2022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1239C78-C7DF-4A0D-9864-F8235A4953CB}" type="slidenum">
              <a:rPr lang="en-GB" smtClean="0"/>
              <a:t>‹#›</a:t>
            </a:fld>
            <a:endParaRPr lang="en-GB"/>
          </a:p>
        </p:txBody>
      </p:sp>
    </p:spTree>
    <p:extLst>
      <p:ext uri="{BB962C8B-B14F-4D97-AF65-F5344CB8AC3E}">
        <p14:creationId xmlns:p14="http://schemas.microsoft.com/office/powerpoint/2010/main" val="9062469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C62D542-9B69-47BA-9D0B-492B9F800268}" type="datetimeFigureOut">
              <a:rPr lang="en-GB" smtClean="0"/>
              <a:t>03/10/2022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1239C78-C7DF-4A0D-9864-F8235A4953CB}" type="slidenum">
              <a:rPr lang="en-GB" smtClean="0"/>
              <a:t>‹#›</a:t>
            </a:fld>
            <a:endParaRPr lang="en-GB"/>
          </a:p>
        </p:txBody>
      </p:sp>
    </p:spTree>
    <p:extLst>
      <p:ext uri="{BB962C8B-B14F-4D97-AF65-F5344CB8AC3E}">
        <p14:creationId xmlns:p14="http://schemas.microsoft.com/office/powerpoint/2010/main" val="25698625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C62D542-9B69-47BA-9D0B-492B9F800268}" type="datetimeFigureOut">
              <a:rPr lang="en-GB" smtClean="0"/>
              <a:t>03/10/2022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1239C78-C7DF-4A0D-9864-F8235A4953CB}" type="slidenum">
              <a:rPr lang="en-GB" smtClean="0"/>
              <a:t>‹#›</a:t>
            </a:fld>
            <a:endParaRPr lang="en-GB"/>
          </a:p>
        </p:txBody>
      </p:sp>
    </p:spTree>
    <p:extLst>
      <p:ext uri="{BB962C8B-B14F-4D97-AF65-F5344CB8AC3E}">
        <p14:creationId xmlns:p14="http://schemas.microsoft.com/office/powerpoint/2010/main" val="5752499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62D542-9B69-47BA-9D0B-492B9F800268}" type="datetimeFigureOut">
              <a:rPr lang="en-GB" smtClean="0"/>
              <a:t>03/10/2022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1239C78-C7DF-4A0D-9864-F8235A4953CB}" type="slidenum">
              <a:rPr lang="en-GB" smtClean="0"/>
              <a:t>‹#›</a:t>
            </a:fld>
            <a:endParaRPr lang="en-GB"/>
          </a:p>
        </p:txBody>
      </p:sp>
    </p:spTree>
    <p:extLst>
      <p:ext uri="{BB962C8B-B14F-4D97-AF65-F5344CB8AC3E}">
        <p14:creationId xmlns:p14="http://schemas.microsoft.com/office/powerpoint/2010/main" val="1490839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a:t>Click to edit Master text styles</a:t>
            </a:r>
          </a:p>
        </p:txBody>
      </p:sp>
      <p:sp>
        <p:nvSpPr>
          <p:cNvPr id="5" name="Date Placeholder 4"/>
          <p:cNvSpPr>
            <a:spLocks noGrp="1"/>
          </p:cNvSpPr>
          <p:nvPr>
            <p:ph type="dt" sz="half" idx="10"/>
          </p:nvPr>
        </p:nvSpPr>
        <p:spPr/>
        <p:txBody>
          <a:bodyPr/>
          <a:lstStyle/>
          <a:p>
            <a:fld id="{3C62D542-9B69-47BA-9D0B-492B9F800268}" type="datetimeFigureOut">
              <a:rPr lang="en-GB" smtClean="0"/>
              <a:t>03/10/2022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21239C78-C7DF-4A0D-9864-F8235A4953CB}" type="slidenum">
              <a:rPr lang="en-GB" smtClean="0"/>
              <a:t>‹#›</a:t>
            </a:fld>
            <a:endParaRPr lang="en-GB"/>
          </a:p>
        </p:txBody>
      </p:sp>
    </p:spTree>
    <p:extLst>
      <p:ext uri="{BB962C8B-B14F-4D97-AF65-F5344CB8AC3E}">
        <p14:creationId xmlns:p14="http://schemas.microsoft.com/office/powerpoint/2010/main" val="625110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12192000" cy="5330952"/>
          </a:xfrm>
          <a:solidFill>
            <a:schemeClr val="accent1">
              <a:lumMod val="40000"/>
              <a:lumOff val="60000"/>
            </a:schemeClr>
          </a:solidFill>
        </p:spPr>
        <p:txBody>
          <a:bodyPr anchor="t"/>
          <a:lstStyle>
            <a:lvl1pPr marL="0" indent="0" algn="ctr">
              <a:spcBef>
                <a:spcPts val="800"/>
              </a:spcBef>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fld id="{3C62D542-9B69-47BA-9D0B-492B9F800268}" type="datetimeFigureOut">
              <a:rPr lang="en-GB" smtClean="0"/>
              <a:t>03/10/2022</a:t>
            </a:fld>
            <a:endParaRPr lang="en-GB"/>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endParaRPr lang="en-GB"/>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fld id="{21239C78-C7DF-4A0D-9864-F8235A4953CB}" type="slidenum">
              <a:rPr lang="en-GB" smtClean="0"/>
              <a:t>‹#›</a:t>
            </a:fld>
            <a:endParaRPr lang="en-GB"/>
          </a:p>
        </p:txBody>
      </p:sp>
    </p:spTree>
    <p:extLst>
      <p:ext uri="{BB962C8B-B14F-4D97-AF65-F5344CB8AC3E}">
        <p14:creationId xmlns:p14="http://schemas.microsoft.com/office/powerpoint/2010/main" val="4277488811"/>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fld id="{3C62D542-9B69-47BA-9D0B-492B9F800268}" type="datetimeFigureOut">
              <a:rPr lang="en-GB" smtClean="0"/>
              <a:t>03/10/2022</a:t>
            </a:fld>
            <a:endParaRPr lang="en-GB"/>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endParaRPr lang="en-GB"/>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accent1">
                    <a:alpha val="25000"/>
                  </a:schemeClr>
                </a:solidFill>
                <a:latin typeface="+mj-lt"/>
              </a:defRPr>
            </a:lvl1pPr>
          </a:lstStyle>
          <a:p>
            <a:fld id="{21239C78-C7DF-4A0D-9864-F8235A4953CB}" type="slidenum">
              <a:rPr lang="en-GB" smtClean="0"/>
              <a:t>‹#›</a:t>
            </a:fld>
            <a:endParaRPr lang="en-GB"/>
          </a:p>
        </p:txBody>
      </p:sp>
    </p:spTree>
    <p:extLst>
      <p:ext uri="{BB962C8B-B14F-4D97-AF65-F5344CB8AC3E}">
        <p14:creationId xmlns:p14="http://schemas.microsoft.com/office/powerpoint/2010/main" val="29005578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2.xml"/><Relationship Id="rId1" Type="http://schemas.openxmlformats.org/officeDocument/2006/relationships/slideLayout" Target="../slideLayouts/slideLayout8.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8.xml"/><Relationship Id="rId1" Type="http://schemas.openxmlformats.org/officeDocument/2006/relationships/video" Target="https://www.youtube.com/embed/70k6MkxuZRU?feature=oembed" TargetMode="External"/><Relationship Id="rId5" Type="http://schemas.openxmlformats.org/officeDocument/2006/relationships/image" Target="../media/image7.png"/><Relationship Id="rId4" Type="http://schemas.openxmlformats.org/officeDocument/2006/relationships/image" Target="../media/image6.jpeg"/></Relationships>
</file>

<file path=ppt/slides/_rels/slide2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hyperlink" Target="https://l21c.trubox.ca/2016/753" TargetMode="Externa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xml.rels><?xml version="1.0" encoding="UTF-8" standalone="yes"?>
<Relationships xmlns="http://schemas.openxmlformats.org/package/2006/relationships"><Relationship Id="rId3" Type="http://schemas.openxmlformats.org/officeDocument/2006/relationships/hyperlink" Target="https://childrenssocialcare.independent-review.uk/"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hyperlink" Target="mailto:FSProjectTeam@Hertfordshire.gov.uk"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supremecourt.uk/cases/docs/uksc-2013-0022-judgment.pdf"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058518-5465-42A8-9402-DE77C4367736}"/>
              </a:ext>
            </a:extLst>
          </p:cNvPr>
          <p:cNvSpPr>
            <a:spLocks noGrp="1"/>
          </p:cNvSpPr>
          <p:nvPr>
            <p:ph type="ctrTitle"/>
          </p:nvPr>
        </p:nvSpPr>
        <p:spPr>
          <a:xfrm>
            <a:off x="817580" y="517039"/>
            <a:ext cx="10564011" cy="6658312"/>
          </a:xfrm>
        </p:spPr>
        <p:txBody>
          <a:bodyPr/>
          <a:lstStyle/>
          <a:p>
            <a:pPr algn="ctr"/>
            <a:br>
              <a:rPr lang="en-GB" sz="5400" dirty="0">
                <a:latin typeface="Calibri" panose="020F0502020204030204" pitchFamily="34" charset="0"/>
                <a:cs typeface="Calibri" panose="020F0502020204030204" pitchFamily="34" charset="0"/>
              </a:rPr>
            </a:br>
            <a:br>
              <a:rPr lang="en-GB" sz="5400" dirty="0">
                <a:latin typeface="Calibri" panose="020F0502020204030204" pitchFamily="34" charset="0"/>
                <a:cs typeface="Calibri" panose="020F0502020204030204" pitchFamily="34" charset="0"/>
              </a:rPr>
            </a:br>
            <a:br>
              <a:rPr lang="en-GB" sz="5400" dirty="0">
                <a:latin typeface="Calibri" panose="020F0502020204030204" pitchFamily="34" charset="0"/>
                <a:cs typeface="Calibri" panose="020F0502020204030204" pitchFamily="34" charset="0"/>
              </a:rPr>
            </a:br>
            <a:br>
              <a:rPr lang="en-GB" sz="5400" dirty="0">
                <a:latin typeface="Calibri" panose="020F0502020204030204" pitchFamily="34" charset="0"/>
                <a:cs typeface="Calibri" panose="020F0502020204030204" pitchFamily="34" charset="0"/>
              </a:rPr>
            </a:br>
            <a:br>
              <a:rPr lang="en-GB" sz="5400" dirty="0">
                <a:latin typeface="Calibri" panose="020F0502020204030204" pitchFamily="34" charset="0"/>
                <a:cs typeface="Calibri" panose="020F0502020204030204" pitchFamily="34" charset="0"/>
              </a:rPr>
            </a:br>
            <a:r>
              <a:rPr lang="en-GB" sz="5400" dirty="0">
                <a:latin typeface="Calibri" panose="020F0502020204030204" pitchFamily="34" charset="0"/>
                <a:cs typeface="Calibri" panose="020F0502020204030204" pitchFamily="34" charset="0"/>
              </a:rPr>
              <a:t>A Family Safeguarding approach for Children in Care and Children returning home from Care</a:t>
            </a:r>
            <a:br>
              <a:rPr lang="en-GB" sz="5400" dirty="0">
                <a:latin typeface="Calibri" panose="020F0502020204030204" pitchFamily="34" charset="0"/>
                <a:cs typeface="Calibri" panose="020F0502020204030204" pitchFamily="34" charset="0"/>
              </a:rPr>
            </a:br>
            <a:br>
              <a:rPr lang="en-GB" sz="5400" dirty="0">
                <a:latin typeface="Calibri" panose="020F0502020204030204" pitchFamily="34" charset="0"/>
                <a:cs typeface="Calibri" panose="020F0502020204030204" pitchFamily="34" charset="0"/>
              </a:rPr>
            </a:br>
            <a:br>
              <a:rPr lang="en-GB" sz="6000" dirty="0">
                <a:latin typeface="Calibri" panose="020F0502020204030204" pitchFamily="34" charset="0"/>
                <a:cs typeface="Calibri" panose="020F0502020204030204" pitchFamily="34" charset="0"/>
              </a:rPr>
            </a:br>
            <a:br>
              <a:rPr lang="en-GB" sz="6000" dirty="0">
                <a:latin typeface="Calibri" panose="020F0502020204030204" pitchFamily="34" charset="0"/>
                <a:cs typeface="Calibri" panose="020F0502020204030204" pitchFamily="34" charset="0"/>
              </a:rPr>
            </a:br>
            <a:br>
              <a:rPr lang="en-GB" sz="6000" dirty="0">
                <a:latin typeface="Calibri" panose="020F0502020204030204" pitchFamily="34" charset="0"/>
                <a:cs typeface="Calibri" panose="020F0502020204030204" pitchFamily="34" charset="0"/>
              </a:rPr>
            </a:br>
            <a:endParaRPr lang="en-GB" sz="3200" dirty="0">
              <a:latin typeface="Calibri" panose="020F0502020204030204" pitchFamily="34" charset="0"/>
              <a:cs typeface="Calibri" panose="020F0502020204030204" pitchFamily="34" charset="0"/>
            </a:endParaRPr>
          </a:p>
        </p:txBody>
      </p:sp>
      <p:pic>
        <p:nvPicPr>
          <p:cNvPr id="7" name="Picture 6" descr="Graphical user interface, text&#10;&#10;Description automatically generated">
            <a:extLst>
              <a:ext uri="{FF2B5EF4-FFF2-40B4-BE49-F238E27FC236}">
                <a16:creationId xmlns:a16="http://schemas.microsoft.com/office/drawing/2014/main" id="{95566CE6-06F3-42A2-B0EB-5C70EF9BA6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32939" y="5562600"/>
            <a:ext cx="3035676" cy="778361"/>
          </a:xfrm>
          <a:prstGeom prst="rect">
            <a:avLst/>
          </a:prstGeom>
        </p:spPr>
      </p:pic>
    </p:spTree>
    <p:extLst>
      <p:ext uri="{BB962C8B-B14F-4D97-AF65-F5344CB8AC3E}">
        <p14:creationId xmlns:p14="http://schemas.microsoft.com/office/powerpoint/2010/main" val="17321533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1CCD5EF-766D-43B9-A25D-19122E5FB1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8" y="643467"/>
            <a:ext cx="4010828" cy="5571066"/>
          </a:xfrm>
          <a:prstGeom prst="rect">
            <a:avLst/>
          </a:prstGeom>
          <a:solidFill>
            <a:schemeClr val="accent1"/>
          </a:solidFill>
          <a:ln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D9699C9-77F1-4E33-A750-CB78C7EA29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6194" y="809244"/>
            <a:ext cx="3685032" cy="5239512"/>
          </a:xfrm>
          <a:prstGeom prst="rect">
            <a:avLst/>
          </a:prstGeom>
          <a:noFill/>
          <a:ln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BA0172F-F485-42F2-BEF3-5BD688638F62}"/>
              </a:ext>
            </a:extLst>
          </p:cNvPr>
          <p:cNvSpPr>
            <a:spLocks noGrp="1"/>
          </p:cNvSpPr>
          <p:nvPr>
            <p:ph type="title"/>
          </p:nvPr>
        </p:nvSpPr>
        <p:spPr>
          <a:xfrm>
            <a:off x="806194" y="809243"/>
            <a:ext cx="3685032" cy="5239511"/>
          </a:xfrm>
        </p:spPr>
        <p:txBody>
          <a:bodyPr>
            <a:normAutofit/>
          </a:bodyPr>
          <a:lstStyle/>
          <a:p>
            <a:pPr defTabSz="914400">
              <a:lnSpc>
                <a:spcPct val="85000"/>
              </a:lnSpc>
              <a:spcBef>
                <a:spcPct val="0"/>
              </a:spcBef>
              <a:spcAft>
                <a:spcPts val="600"/>
              </a:spcAft>
            </a:pPr>
            <a:r>
              <a:rPr lang="en-US" sz="4800" b="1" spc="-120">
                <a:solidFill>
                  <a:srgbClr val="FFFFFF"/>
                </a:solidFill>
                <a:latin typeface="+mj-lt"/>
                <a:ea typeface="+mj-ea"/>
                <a:cs typeface="+mj-cs"/>
              </a:rPr>
              <a:t>Vision </a:t>
            </a:r>
            <a:r>
              <a:rPr lang="en-US" sz="4800" b="1" spc="-120" dirty="0">
                <a:solidFill>
                  <a:srgbClr val="FFFFFF"/>
                </a:solidFill>
                <a:latin typeface="+mj-lt"/>
                <a:ea typeface="+mj-ea"/>
                <a:cs typeface="+mj-cs"/>
              </a:rPr>
              <a:t>and values of Family Safeguarding approach</a:t>
            </a:r>
          </a:p>
        </p:txBody>
      </p:sp>
      <p:sp>
        <p:nvSpPr>
          <p:cNvPr id="3" name="Content Placeholder 2">
            <a:extLst>
              <a:ext uri="{FF2B5EF4-FFF2-40B4-BE49-F238E27FC236}">
                <a16:creationId xmlns:a16="http://schemas.microsoft.com/office/drawing/2014/main" id="{5BE88D80-FF83-45B2-8197-DC0B8CEF6576}"/>
              </a:ext>
            </a:extLst>
          </p:cNvPr>
          <p:cNvSpPr>
            <a:spLocks noGrp="1"/>
          </p:cNvSpPr>
          <p:nvPr>
            <p:ph idx="1"/>
          </p:nvPr>
        </p:nvSpPr>
        <p:spPr>
          <a:xfrm>
            <a:off x="4653952" y="809243"/>
            <a:ext cx="7307139" cy="5405289"/>
          </a:xfrm>
        </p:spPr>
        <p:txBody>
          <a:bodyPr anchor="ctr">
            <a:normAutofit/>
          </a:bodyPr>
          <a:lstStyle/>
          <a:p>
            <a:r>
              <a:rPr lang="en-GB" sz="1800" b="1" dirty="0"/>
              <a:t>Our primary duty to children is to safeguard them from actual or likely significant harm and promote their upbringing by their families</a:t>
            </a:r>
          </a:p>
          <a:p>
            <a:endParaRPr lang="en-GB" sz="1800" b="0" i="0" u="none" strike="noStrike" baseline="0" dirty="0"/>
          </a:p>
          <a:p>
            <a:r>
              <a:rPr lang="en-GB" sz="1800" b="1" i="0" u="none" strike="noStrike" baseline="0" dirty="0"/>
              <a:t>We do this by:</a:t>
            </a:r>
          </a:p>
          <a:p>
            <a:pPr>
              <a:buFont typeface="Wingdings" panose="05000000000000000000" pitchFamily="2" charset="2"/>
              <a:buChar char="Ø"/>
            </a:pPr>
            <a:r>
              <a:rPr lang="en-GB" sz="1800" b="0" i="0" u="none" strike="noStrike" baseline="0" dirty="0"/>
              <a:t>assessing needs &amp; providing actual services to meet needs of children &amp; their families</a:t>
            </a:r>
          </a:p>
          <a:p>
            <a:pPr>
              <a:buFont typeface="Wingdings" panose="05000000000000000000" pitchFamily="2" charset="2"/>
              <a:buChar char="Ø"/>
            </a:pPr>
            <a:r>
              <a:rPr lang="en-GB" sz="1800" b="0" i="0" u="none" strike="noStrike" baseline="0" dirty="0"/>
              <a:t>taking a restorative approach to working with families, building, maintaining and repairing relationships where harm has been caused</a:t>
            </a:r>
          </a:p>
          <a:p>
            <a:pPr>
              <a:buFont typeface="Wingdings" panose="05000000000000000000" pitchFamily="2" charset="2"/>
              <a:buChar char="Ø"/>
            </a:pPr>
            <a:r>
              <a:rPr lang="en-GB" sz="1800" b="0" i="0" u="none" strike="noStrike" baseline="0" dirty="0"/>
              <a:t>caring for children until it’s safe for them to go home</a:t>
            </a:r>
          </a:p>
          <a:p>
            <a:pPr>
              <a:buFont typeface="Wingdings" panose="05000000000000000000" pitchFamily="2" charset="2"/>
              <a:buChar char="Ø"/>
            </a:pPr>
            <a:r>
              <a:rPr lang="en-GB" sz="1800" b="0" i="0" u="none" strike="noStrike" baseline="0" dirty="0"/>
              <a:t>fulfilling our duties to share PR and promote contact/family time</a:t>
            </a:r>
          </a:p>
          <a:p>
            <a:pPr>
              <a:buFont typeface="Wingdings" panose="05000000000000000000" pitchFamily="2" charset="2"/>
              <a:buChar char="Ø"/>
            </a:pPr>
            <a:r>
              <a:rPr lang="en-GB" sz="1800" b="0" i="0" u="none" strike="noStrike" baseline="0" dirty="0"/>
              <a:t>developing MI skills to promote engagement </a:t>
            </a:r>
            <a:r>
              <a:rPr lang="en-GB" sz="1800" dirty="0"/>
              <a:t>of</a:t>
            </a:r>
            <a:r>
              <a:rPr lang="en-GB" sz="1800" b="0" i="0" u="none" strike="noStrike" baseline="0" dirty="0"/>
              <a:t> families and create change</a:t>
            </a:r>
          </a:p>
          <a:p>
            <a:pPr>
              <a:buFont typeface="Wingdings" panose="05000000000000000000" pitchFamily="2" charset="2"/>
              <a:buChar char="Ø"/>
            </a:pPr>
            <a:r>
              <a:rPr lang="en-GB" sz="1800" b="0" i="0" u="none" strike="noStrike" baseline="0" dirty="0"/>
              <a:t>believing all people have intrinsic worth and a right to help and support</a:t>
            </a:r>
          </a:p>
          <a:p>
            <a:endParaRPr lang="en-GB" sz="1500" dirty="0"/>
          </a:p>
        </p:txBody>
      </p:sp>
    </p:spTree>
    <p:extLst>
      <p:ext uri="{BB962C8B-B14F-4D97-AF65-F5344CB8AC3E}">
        <p14:creationId xmlns:p14="http://schemas.microsoft.com/office/powerpoint/2010/main" val="26864532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ED02EC-DC5C-4488-B45A-B4921D97A565}"/>
              </a:ext>
            </a:extLst>
          </p:cNvPr>
          <p:cNvSpPr>
            <a:spLocks noGrp="1"/>
          </p:cNvSpPr>
          <p:nvPr>
            <p:ph type="title"/>
          </p:nvPr>
        </p:nvSpPr>
        <p:spPr>
          <a:xfrm>
            <a:off x="8054939" y="268826"/>
            <a:ext cx="3635067" cy="1920240"/>
          </a:xfrm>
        </p:spPr>
        <p:txBody>
          <a:bodyPr vert="horz" lIns="91440" tIns="45720" rIns="91440" bIns="45720" rtlCol="0" anchor="b">
            <a:normAutofit/>
          </a:bodyPr>
          <a:lstStyle/>
          <a:p>
            <a:r>
              <a:rPr lang="en-US" b="1" dirty="0"/>
              <a:t>Motivational Interviewing</a:t>
            </a:r>
            <a:endParaRPr lang="en-US" dirty="0"/>
          </a:p>
        </p:txBody>
      </p:sp>
      <p:pic>
        <p:nvPicPr>
          <p:cNvPr id="7" name="Content Placeholder 6" descr="Diagram&#10;&#10;Description automatically generated">
            <a:extLst>
              <a:ext uri="{FF2B5EF4-FFF2-40B4-BE49-F238E27FC236}">
                <a16:creationId xmlns:a16="http://schemas.microsoft.com/office/drawing/2014/main" id="{01AEA40D-1A61-4868-87FC-B5A7E1840D2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8155" y="147484"/>
            <a:ext cx="7423355" cy="6565359"/>
          </a:xfrm>
          <a:prstGeom prst="rect">
            <a:avLst/>
          </a:prstGeom>
        </p:spPr>
      </p:pic>
      <p:sp>
        <p:nvSpPr>
          <p:cNvPr id="4" name="Text Placeholder 3">
            <a:extLst>
              <a:ext uri="{FF2B5EF4-FFF2-40B4-BE49-F238E27FC236}">
                <a16:creationId xmlns:a16="http://schemas.microsoft.com/office/drawing/2014/main" id="{BFAF97C9-3212-4770-AAE6-AEF544B7D225}"/>
              </a:ext>
            </a:extLst>
          </p:cNvPr>
          <p:cNvSpPr>
            <a:spLocks noGrp="1"/>
          </p:cNvSpPr>
          <p:nvPr>
            <p:ph type="body" sz="half" idx="2"/>
          </p:nvPr>
        </p:nvSpPr>
        <p:spPr>
          <a:xfrm>
            <a:off x="8054939" y="2222735"/>
            <a:ext cx="3917321" cy="3651419"/>
          </a:xfrm>
        </p:spPr>
        <p:txBody>
          <a:bodyPr vert="horz" lIns="91440" tIns="45720" rIns="91440" bIns="45720" rtlCol="0">
            <a:normAutofit/>
          </a:bodyPr>
          <a:lstStyle/>
          <a:p>
            <a:pPr>
              <a:lnSpc>
                <a:spcPct val="85000"/>
              </a:lnSpc>
            </a:pPr>
            <a:r>
              <a:rPr lang="en-US" sz="2400" dirty="0">
                <a:solidFill>
                  <a:srgbClr val="FFFFFF"/>
                </a:solidFill>
              </a:rPr>
              <a:t>To improve engagement and encourage change. MI is described as a “collaborative conversation style for strengthening a person’s own motivation and commitment to change”</a:t>
            </a:r>
          </a:p>
        </p:txBody>
      </p:sp>
    </p:spTree>
    <p:extLst>
      <p:ext uri="{BB962C8B-B14F-4D97-AF65-F5344CB8AC3E}">
        <p14:creationId xmlns:p14="http://schemas.microsoft.com/office/powerpoint/2010/main" val="19124764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6" name="Rectangle 9">
            <a:extLst>
              <a:ext uri="{FF2B5EF4-FFF2-40B4-BE49-F238E27FC236}">
                <a16:creationId xmlns:a16="http://schemas.microsoft.com/office/drawing/2014/main" id="{D87AB319-64C0-4E2D-B1CD-0A970301BE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1">
            <a:extLst>
              <a:ext uri="{FF2B5EF4-FFF2-40B4-BE49-F238E27FC236}">
                <a16:creationId xmlns:a16="http://schemas.microsoft.com/office/drawing/2014/main" id="{F4AA0C77-4ECE-4BEE-B093-4D8E915D17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F75C3B1-6EFE-47F9-897B-0A03ED3A84A6}"/>
              </a:ext>
            </a:extLst>
          </p:cNvPr>
          <p:cNvSpPr>
            <a:spLocks noGrp="1"/>
          </p:cNvSpPr>
          <p:nvPr>
            <p:ph type="title"/>
          </p:nvPr>
        </p:nvSpPr>
        <p:spPr>
          <a:xfrm>
            <a:off x="603504" y="770467"/>
            <a:ext cx="4205568" cy="3352800"/>
          </a:xfrm>
        </p:spPr>
        <p:txBody>
          <a:bodyPr vert="horz" lIns="91440" tIns="45720" rIns="91440" bIns="45720" rtlCol="0" anchor="b">
            <a:normAutofit/>
          </a:bodyPr>
          <a:lstStyle/>
          <a:p>
            <a:pPr>
              <a:lnSpc>
                <a:spcPct val="80000"/>
              </a:lnSpc>
            </a:pPr>
            <a:r>
              <a:rPr lang="en-US" sz="6000" dirty="0">
                <a:solidFill>
                  <a:srgbClr val="FFFFFF"/>
                </a:solidFill>
              </a:rPr>
              <a:t>Mentimeter</a:t>
            </a:r>
          </a:p>
        </p:txBody>
      </p:sp>
      <p:sp>
        <p:nvSpPr>
          <p:cNvPr id="3" name="Content Placeholder 2">
            <a:extLst>
              <a:ext uri="{FF2B5EF4-FFF2-40B4-BE49-F238E27FC236}">
                <a16:creationId xmlns:a16="http://schemas.microsoft.com/office/drawing/2014/main" id="{3411694B-86A0-4A90-8A32-546D00CEAE9C}"/>
              </a:ext>
            </a:extLst>
          </p:cNvPr>
          <p:cNvSpPr>
            <a:spLocks noGrp="1"/>
          </p:cNvSpPr>
          <p:nvPr>
            <p:ph idx="1"/>
          </p:nvPr>
        </p:nvSpPr>
        <p:spPr>
          <a:xfrm>
            <a:off x="127820" y="4206876"/>
            <a:ext cx="5102942" cy="1645920"/>
          </a:xfrm>
        </p:spPr>
        <p:txBody>
          <a:bodyPr vert="horz" lIns="91440" tIns="45720" rIns="91440" bIns="45720" rtlCol="0">
            <a:normAutofit/>
          </a:bodyPr>
          <a:lstStyle/>
          <a:p>
            <a:r>
              <a:rPr lang="en-GB" sz="2800" b="1" dirty="0">
                <a:solidFill>
                  <a:schemeClr val="bg1"/>
                </a:solidFill>
              </a:rPr>
              <a:t>What are the rights of parents when children are accommodated in terms of Section 20 and Section 31 of the  Children Act 1989?</a:t>
            </a:r>
          </a:p>
        </p:txBody>
      </p:sp>
      <p:sp>
        <p:nvSpPr>
          <p:cNvPr id="18" name="Rectangle 13">
            <a:extLst>
              <a:ext uri="{FF2B5EF4-FFF2-40B4-BE49-F238E27FC236}">
                <a16:creationId xmlns:a16="http://schemas.microsoft.com/office/drawing/2014/main" id="{F5586C31-848B-4D51-83B1-B9FD594E31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52536" y="0"/>
            <a:ext cx="673946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Graphic 6" descr="Chat">
            <a:extLst>
              <a:ext uri="{FF2B5EF4-FFF2-40B4-BE49-F238E27FC236}">
                <a16:creationId xmlns:a16="http://schemas.microsoft.com/office/drawing/2014/main" id="{89C68545-27D3-47C0-831B-D20717A0426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198694" y="629265"/>
            <a:ext cx="5247147" cy="5247147"/>
          </a:xfrm>
          <a:prstGeom prst="rect">
            <a:avLst/>
          </a:prstGeom>
        </p:spPr>
      </p:pic>
    </p:spTree>
    <p:extLst>
      <p:ext uri="{BB962C8B-B14F-4D97-AF65-F5344CB8AC3E}">
        <p14:creationId xmlns:p14="http://schemas.microsoft.com/office/powerpoint/2010/main" val="3733658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iterate>
                                    <p:tmPct val="10000"/>
                                  </p:iterate>
                                  <p:childTnLst>
                                    <p:set>
                                      <p:cBhvr>
                                        <p:cTn id="6" dur="1" fill="hold">
                                          <p:stCondLst>
                                            <p:cond delay="0"/>
                                          </p:stCondLst>
                                        </p:cTn>
                                        <p:tgtEl>
                                          <p:spTgt spid="19"/>
                                        </p:tgtEl>
                                        <p:attrNameLst>
                                          <p:attrName>style.visibility</p:attrName>
                                        </p:attrNameLst>
                                      </p:cBhvr>
                                      <p:to>
                                        <p:strVal val="visible"/>
                                      </p:to>
                                    </p:set>
                                    <p:animEffect transition="in" filter="fade">
                                      <p:cBhvr>
                                        <p:cTn id="7" dur="700"/>
                                        <p:tgtEl>
                                          <p:spTgt spid="19"/>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86D9B-3319-4876-8294-4FA622819101}"/>
              </a:ext>
            </a:extLst>
          </p:cNvPr>
          <p:cNvSpPr>
            <a:spLocks noGrp="1"/>
          </p:cNvSpPr>
          <p:nvPr>
            <p:ph type="title"/>
          </p:nvPr>
        </p:nvSpPr>
        <p:spPr>
          <a:xfrm>
            <a:off x="657224" y="440539"/>
            <a:ext cx="10772775" cy="1658198"/>
          </a:xfrm>
        </p:spPr>
        <p:txBody>
          <a:bodyPr>
            <a:normAutofit/>
          </a:bodyPr>
          <a:lstStyle/>
          <a:p>
            <a:r>
              <a:rPr lang="en-GB" b="1" dirty="0">
                <a:solidFill>
                  <a:schemeClr val="tx1"/>
                </a:solidFill>
              </a:rPr>
              <a:t> How inclusive are we of parents?</a:t>
            </a:r>
          </a:p>
        </p:txBody>
      </p:sp>
      <p:graphicFrame>
        <p:nvGraphicFramePr>
          <p:cNvPr id="6" name="Content Placeholder 2">
            <a:extLst>
              <a:ext uri="{FF2B5EF4-FFF2-40B4-BE49-F238E27FC236}">
                <a16:creationId xmlns:a16="http://schemas.microsoft.com/office/drawing/2014/main" id="{CE1D716E-58F3-49F8-979B-704BDB671AEA}"/>
              </a:ext>
            </a:extLst>
          </p:cNvPr>
          <p:cNvGraphicFramePr>
            <a:graphicFrameLocks noGrp="1"/>
          </p:cNvGraphicFramePr>
          <p:nvPr>
            <p:ph idx="1"/>
            <p:extLst>
              <p:ext uri="{D42A27DB-BD31-4B8C-83A1-F6EECF244321}">
                <p14:modId xmlns:p14="http://schemas.microsoft.com/office/powerpoint/2010/main" val="202571933"/>
              </p:ext>
            </p:extLst>
          </p:nvPr>
        </p:nvGraphicFramePr>
        <p:xfrm>
          <a:off x="676656" y="2011680"/>
          <a:ext cx="10753725" cy="37661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74360517"/>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B1CCD5EF-766D-43B9-A25D-19122E5FB1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8" y="643467"/>
            <a:ext cx="4010828" cy="5571066"/>
          </a:xfrm>
          <a:prstGeom prst="rect">
            <a:avLst/>
          </a:prstGeom>
          <a:solidFill>
            <a:schemeClr val="accent1"/>
          </a:solidFill>
          <a:ln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FD9699C9-77F1-4E33-A750-CB78C7EA29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6194" y="809244"/>
            <a:ext cx="3685032" cy="5239512"/>
          </a:xfrm>
          <a:prstGeom prst="rect">
            <a:avLst/>
          </a:prstGeom>
          <a:noFill/>
          <a:ln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E36703C-7FF2-4AB4-83A0-23477FFE24C6}"/>
              </a:ext>
            </a:extLst>
          </p:cNvPr>
          <p:cNvSpPr>
            <a:spLocks noGrp="1"/>
          </p:cNvSpPr>
          <p:nvPr>
            <p:ph type="title"/>
          </p:nvPr>
        </p:nvSpPr>
        <p:spPr>
          <a:xfrm>
            <a:off x="961292" y="1031634"/>
            <a:ext cx="3368431" cy="4844777"/>
          </a:xfrm>
        </p:spPr>
        <p:txBody>
          <a:bodyPr>
            <a:normAutofit/>
          </a:bodyPr>
          <a:lstStyle/>
          <a:p>
            <a:r>
              <a:rPr lang="en-GB" dirty="0">
                <a:solidFill>
                  <a:srgbClr val="FFFFFF"/>
                </a:solidFill>
              </a:rPr>
              <a:t>A parent’s perspective</a:t>
            </a:r>
          </a:p>
        </p:txBody>
      </p:sp>
      <p:sp>
        <p:nvSpPr>
          <p:cNvPr id="3" name="Content Placeholder 2">
            <a:extLst>
              <a:ext uri="{FF2B5EF4-FFF2-40B4-BE49-F238E27FC236}">
                <a16:creationId xmlns:a16="http://schemas.microsoft.com/office/drawing/2014/main" id="{559D2130-CAAB-44C2-98A3-239707F150CA}"/>
              </a:ext>
            </a:extLst>
          </p:cNvPr>
          <p:cNvSpPr>
            <a:spLocks noGrp="1"/>
          </p:cNvSpPr>
          <p:nvPr>
            <p:ph idx="1"/>
          </p:nvPr>
        </p:nvSpPr>
        <p:spPr>
          <a:xfrm>
            <a:off x="4922983" y="809244"/>
            <a:ext cx="6307725" cy="5239513"/>
          </a:xfrm>
        </p:spPr>
        <p:txBody>
          <a:bodyPr anchor="ctr">
            <a:normAutofit fontScale="92500" lnSpcReduction="10000"/>
          </a:bodyPr>
          <a:lstStyle/>
          <a:p>
            <a:endParaRPr lang="en-GB" sz="1700" dirty="0"/>
          </a:p>
          <a:p>
            <a:endParaRPr lang="en-GB" sz="2000" dirty="0"/>
          </a:p>
          <a:p>
            <a:endParaRPr lang="en-GB" sz="2000" dirty="0"/>
          </a:p>
          <a:p>
            <a:r>
              <a:rPr lang="en-GB" sz="2000" dirty="0"/>
              <a:t>“Had I only known I could get my children back, I would have got help sooner”</a:t>
            </a:r>
          </a:p>
          <a:p>
            <a:endParaRPr lang="en-GB" sz="2000" dirty="0"/>
          </a:p>
          <a:p>
            <a:endParaRPr lang="en-GB" sz="2000" dirty="0"/>
          </a:p>
          <a:p>
            <a:r>
              <a:rPr lang="en-GB" sz="2000" dirty="0"/>
              <a:t>“I can help my children understand why they are in care”</a:t>
            </a:r>
          </a:p>
          <a:p>
            <a:pPr marL="0" indent="0">
              <a:buNone/>
            </a:pPr>
            <a:endParaRPr lang="en-GB" sz="2000" dirty="0"/>
          </a:p>
          <a:p>
            <a:r>
              <a:rPr lang="en-GB" sz="2000" dirty="0"/>
              <a:t>“I only got support when the decision was made for my children to return home”</a:t>
            </a:r>
          </a:p>
          <a:p>
            <a:pPr marL="0" indent="0">
              <a:buNone/>
            </a:pPr>
            <a:endParaRPr lang="en-GB" sz="2000" b="1" dirty="0"/>
          </a:p>
          <a:p>
            <a:endParaRPr lang="en-GB" sz="2000" b="1" dirty="0"/>
          </a:p>
          <a:p>
            <a:r>
              <a:rPr lang="en-GB" sz="2000" b="1" dirty="0"/>
              <a:t>What support do parents get to address their own issues when their children come into care?</a:t>
            </a:r>
          </a:p>
          <a:p>
            <a:endParaRPr lang="en-GB" sz="2000" dirty="0"/>
          </a:p>
          <a:p>
            <a:endParaRPr lang="en-GB" sz="2000" dirty="0"/>
          </a:p>
          <a:p>
            <a:endParaRPr lang="en-GB" sz="2000" dirty="0"/>
          </a:p>
          <a:p>
            <a:pPr marL="0" indent="0">
              <a:buNone/>
            </a:pPr>
            <a:endParaRPr lang="en-GB" sz="1700" dirty="0"/>
          </a:p>
        </p:txBody>
      </p:sp>
    </p:spTree>
    <p:extLst>
      <p:ext uri="{BB962C8B-B14F-4D97-AF65-F5344CB8AC3E}">
        <p14:creationId xmlns:p14="http://schemas.microsoft.com/office/powerpoint/2010/main" val="5527362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6" name="Rectangle 9">
            <a:extLst>
              <a:ext uri="{FF2B5EF4-FFF2-40B4-BE49-F238E27FC236}">
                <a16:creationId xmlns:a16="http://schemas.microsoft.com/office/drawing/2014/main" id="{D87AB319-64C0-4E2D-B1CD-0A970301BE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1">
            <a:extLst>
              <a:ext uri="{FF2B5EF4-FFF2-40B4-BE49-F238E27FC236}">
                <a16:creationId xmlns:a16="http://schemas.microsoft.com/office/drawing/2014/main" id="{F4AA0C77-4ECE-4BEE-B093-4D8E915D17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F75C3B1-6EFE-47F9-897B-0A03ED3A84A6}"/>
              </a:ext>
            </a:extLst>
          </p:cNvPr>
          <p:cNvSpPr>
            <a:spLocks noGrp="1"/>
          </p:cNvSpPr>
          <p:nvPr>
            <p:ph type="title"/>
          </p:nvPr>
        </p:nvSpPr>
        <p:spPr>
          <a:xfrm>
            <a:off x="603504" y="770467"/>
            <a:ext cx="4205568" cy="3352800"/>
          </a:xfrm>
        </p:spPr>
        <p:txBody>
          <a:bodyPr vert="horz" lIns="91440" tIns="45720" rIns="91440" bIns="45720" rtlCol="0" anchor="b">
            <a:normAutofit/>
          </a:bodyPr>
          <a:lstStyle/>
          <a:p>
            <a:pPr>
              <a:lnSpc>
                <a:spcPct val="80000"/>
              </a:lnSpc>
            </a:pPr>
            <a:r>
              <a:rPr lang="en-US" sz="7200">
                <a:solidFill>
                  <a:srgbClr val="FFFFFF"/>
                </a:solidFill>
              </a:rPr>
              <a:t>MS Teams Chat</a:t>
            </a:r>
          </a:p>
        </p:txBody>
      </p:sp>
      <p:sp>
        <p:nvSpPr>
          <p:cNvPr id="3" name="Content Placeholder 2">
            <a:extLst>
              <a:ext uri="{FF2B5EF4-FFF2-40B4-BE49-F238E27FC236}">
                <a16:creationId xmlns:a16="http://schemas.microsoft.com/office/drawing/2014/main" id="{3411694B-86A0-4A90-8A32-546D00CEAE9C}"/>
              </a:ext>
            </a:extLst>
          </p:cNvPr>
          <p:cNvSpPr>
            <a:spLocks noGrp="1"/>
          </p:cNvSpPr>
          <p:nvPr>
            <p:ph idx="1"/>
          </p:nvPr>
        </p:nvSpPr>
        <p:spPr>
          <a:xfrm>
            <a:off x="127820" y="4206876"/>
            <a:ext cx="5102942" cy="1645920"/>
          </a:xfrm>
        </p:spPr>
        <p:txBody>
          <a:bodyPr vert="horz" lIns="91440" tIns="45720" rIns="91440" bIns="45720" rtlCol="0">
            <a:normAutofit/>
          </a:bodyPr>
          <a:lstStyle/>
          <a:p>
            <a:r>
              <a:rPr lang="en-GB" sz="2800" dirty="0"/>
              <a:t>When children leave our care where do they most commonly go? </a:t>
            </a:r>
          </a:p>
        </p:txBody>
      </p:sp>
      <p:sp>
        <p:nvSpPr>
          <p:cNvPr id="18" name="Rectangle 13">
            <a:extLst>
              <a:ext uri="{FF2B5EF4-FFF2-40B4-BE49-F238E27FC236}">
                <a16:creationId xmlns:a16="http://schemas.microsoft.com/office/drawing/2014/main" id="{F5586C31-848B-4D51-83B1-B9FD594E31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52536" y="0"/>
            <a:ext cx="673946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Graphic 6" descr="Chat">
            <a:extLst>
              <a:ext uri="{FF2B5EF4-FFF2-40B4-BE49-F238E27FC236}">
                <a16:creationId xmlns:a16="http://schemas.microsoft.com/office/drawing/2014/main" id="{89C68545-27D3-47C0-831B-D20717A0426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198694" y="629265"/>
            <a:ext cx="5247147" cy="5247147"/>
          </a:xfrm>
          <a:prstGeom prst="rect">
            <a:avLst/>
          </a:prstGeom>
        </p:spPr>
      </p:pic>
    </p:spTree>
    <p:extLst>
      <p:ext uri="{BB962C8B-B14F-4D97-AF65-F5344CB8AC3E}">
        <p14:creationId xmlns:p14="http://schemas.microsoft.com/office/powerpoint/2010/main" val="2269593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iterate>
                                    <p:tmPct val="10000"/>
                                  </p:iterate>
                                  <p:childTnLst>
                                    <p:set>
                                      <p:cBhvr>
                                        <p:cTn id="6" dur="1" fill="hold">
                                          <p:stCondLst>
                                            <p:cond delay="0"/>
                                          </p:stCondLst>
                                        </p:cTn>
                                        <p:tgtEl>
                                          <p:spTgt spid="19"/>
                                        </p:tgtEl>
                                        <p:attrNameLst>
                                          <p:attrName>style.visibility</p:attrName>
                                        </p:attrNameLst>
                                      </p:cBhvr>
                                      <p:to>
                                        <p:strVal val="visible"/>
                                      </p:to>
                                    </p:set>
                                    <p:animEffect transition="in" filter="fade">
                                      <p:cBhvr>
                                        <p:cTn id="7" dur="700"/>
                                        <p:tgtEl>
                                          <p:spTgt spid="19"/>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854C4829-CF39-4CF4-973E-6F5A32F80A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82600" cy="6858000"/>
          </a:xfrm>
          <a:prstGeom prst="rect">
            <a:avLst/>
          </a:prstGeom>
          <a:solidFill>
            <a:schemeClr val="accent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3640CE84-8B6A-4A87-908C-85D787286E80}"/>
              </a:ext>
            </a:extLst>
          </p:cNvPr>
          <p:cNvSpPr/>
          <p:nvPr/>
        </p:nvSpPr>
        <p:spPr>
          <a:xfrm>
            <a:off x="965199" y="685689"/>
            <a:ext cx="10007601" cy="55098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ormAutofit/>
          </a:bodyPr>
          <a:lstStyle/>
          <a:p>
            <a:pPr defTabSz="914400">
              <a:lnSpc>
                <a:spcPct val="85000"/>
              </a:lnSpc>
              <a:spcAft>
                <a:spcPts val="600"/>
              </a:spcAft>
              <a:buFont typeface="Arial" pitchFamily="34" charset="0"/>
              <a:buChar char=" "/>
            </a:pPr>
            <a:endParaRPr lang="en-US" b="1" dirty="0">
              <a:solidFill>
                <a:schemeClr val="tx1">
                  <a:lumMod val="85000"/>
                  <a:lumOff val="15000"/>
                </a:schemeClr>
              </a:solidFill>
            </a:endParaRPr>
          </a:p>
          <a:p>
            <a:pPr defTabSz="914400">
              <a:lnSpc>
                <a:spcPct val="85000"/>
              </a:lnSpc>
              <a:spcAft>
                <a:spcPts val="600"/>
              </a:spcAft>
              <a:buFont typeface="Arial" pitchFamily="34" charset="0"/>
              <a:buChar char=" "/>
            </a:pPr>
            <a:endParaRPr lang="en-US" b="1" dirty="0">
              <a:solidFill>
                <a:schemeClr val="tx1">
                  <a:lumMod val="85000"/>
                  <a:lumOff val="15000"/>
                </a:schemeClr>
              </a:solidFill>
            </a:endParaRPr>
          </a:p>
          <a:p>
            <a:pPr defTabSz="914400">
              <a:lnSpc>
                <a:spcPct val="85000"/>
              </a:lnSpc>
              <a:spcAft>
                <a:spcPts val="600"/>
              </a:spcAft>
              <a:buFont typeface="Arial" pitchFamily="34" charset="0"/>
              <a:buChar char=" "/>
            </a:pPr>
            <a:endParaRPr lang="en-US" b="1" dirty="0">
              <a:solidFill>
                <a:schemeClr val="tx1">
                  <a:lumMod val="85000"/>
                  <a:lumOff val="15000"/>
                </a:schemeClr>
              </a:solidFill>
            </a:endParaRPr>
          </a:p>
          <a:p>
            <a:pPr defTabSz="914400">
              <a:lnSpc>
                <a:spcPct val="85000"/>
              </a:lnSpc>
              <a:spcAft>
                <a:spcPts val="600"/>
              </a:spcAft>
              <a:buFont typeface="Arial" pitchFamily="34" charset="0"/>
              <a:buChar char=" "/>
            </a:pPr>
            <a:endParaRPr lang="en-US" sz="2400" b="1" dirty="0">
              <a:solidFill>
                <a:schemeClr val="tx1">
                  <a:lumMod val="85000"/>
                  <a:lumOff val="15000"/>
                </a:schemeClr>
              </a:solidFill>
            </a:endParaRPr>
          </a:p>
          <a:p>
            <a:pPr defTabSz="914400">
              <a:lnSpc>
                <a:spcPct val="85000"/>
              </a:lnSpc>
              <a:spcAft>
                <a:spcPts val="600"/>
              </a:spcAft>
            </a:pPr>
            <a:r>
              <a:rPr lang="en-US" sz="2400" b="1" dirty="0">
                <a:solidFill>
                  <a:schemeClr val="tx1">
                    <a:lumMod val="85000"/>
                    <a:lumOff val="15000"/>
                  </a:schemeClr>
                </a:solidFill>
              </a:rPr>
              <a:t>For most children, returning home after being looked after is a “common outcome”. This is for children who have been in care and as care leavers (Wilkins and Farmer, 2015;Wade,2008)</a:t>
            </a:r>
          </a:p>
          <a:p>
            <a:pPr defTabSz="914400">
              <a:lnSpc>
                <a:spcPct val="85000"/>
              </a:lnSpc>
              <a:spcAft>
                <a:spcPts val="600"/>
              </a:spcAft>
            </a:pPr>
            <a:endParaRPr lang="en-US" sz="2400" b="1" dirty="0">
              <a:solidFill>
                <a:schemeClr val="tx1">
                  <a:lumMod val="85000"/>
                  <a:lumOff val="15000"/>
                </a:schemeClr>
              </a:solidFill>
            </a:endParaRPr>
          </a:p>
          <a:p>
            <a:pPr defTabSz="914400">
              <a:lnSpc>
                <a:spcPct val="85000"/>
              </a:lnSpc>
              <a:spcAft>
                <a:spcPts val="600"/>
              </a:spcAft>
            </a:pPr>
            <a:r>
              <a:rPr lang="en-US" sz="2400" b="1" dirty="0">
                <a:solidFill>
                  <a:schemeClr val="tx1">
                    <a:lumMod val="85000"/>
                    <a:lumOff val="15000"/>
                  </a:schemeClr>
                </a:solidFill>
              </a:rPr>
              <a:t>What does this mean for  practice?</a:t>
            </a:r>
          </a:p>
        </p:txBody>
      </p:sp>
    </p:spTree>
    <p:extLst>
      <p:ext uri="{BB962C8B-B14F-4D97-AF65-F5344CB8AC3E}">
        <p14:creationId xmlns:p14="http://schemas.microsoft.com/office/powerpoint/2010/main" val="27917775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67218665-EA77-40EC-8172-4F17E2DEDB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5992" y="0"/>
            <a:ext cx="4636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2F70875-20EC-465F-932F-755D476867CD}"/>
              </a:ext>
            </a:extLst>
          </p:cNvPr>
          <p:cNvSpPr>
            <a:spLocks noGrp="1"/>
          </p:cNvSpPr>
          <p:nvPr>
            <p:ph type="title"/>
          </p:nvPr>
        </p:nvSpPr>
        <p:spPr>
          <a:xfrm>
            <a:off x="8199458" y="643467"/>
            <a:ext cx="3349075" cy="5584296"/>
          </a:xfrm>
        </p:spPr>
        <p:txBody>
          <a:bodyPr anchor="ctr">
            <a:normAutofit/>
          </a:bodyPr>
          <a:lstStyle/>
          <a:p>
            <a:r>
              <a:rPr lang="en-GB" sz="2800" dirty="0">
                <a:solidFill>
                  <a:srgbClr val="FFFFFF"/>
                </a:solidFill>
              </a:rPr>
              <a:t>Despite reduction in % over 5 years, most children still leave care to return to the care of their parents or other relatives/kin</a:t>
            </a:r>
            <a:br>
              <a:rPr lang="en-GB" sz="2800" dirty="0">
                <a:solidFill>
                  <a:srgbClr val="FFFFFF"/>
                </a:solidFill>
              </a:rPr>
            </a:br>
            <a:r>
              <a:rPr lang="en-GB" sz="2000" dirty="0">
                <a:solidFill>
                  <a:srgbClr val="FFFFFF"/>
                </a:solidFill>
              </a:rPr>
              <a:t>(DfE,2021)</a:t>
            </a:r>
            <a:br>
              <a:rPr lang="en-GB" sz="2800" dirty="0">
                <a:solidFill>
                  <a:srgbClr val="FFFFFF"/>
                </a:solidFill>
              </a:rPr>
            </a:br>
            <a:br>
              <a:rPr lang="en-GB" sz="2800" dirty="0">
                <a:solidFill>
                  <a:srgbClr val="FFFFFF"/>
                </a:solidFill>
              </a:rPr>
            </a:br>
            <a:endParaRPr lang="en-GB" sz="2800" dirty="0">
              <a:solidFill>
                <a:srgbClr val="FFFFFF"/>
              </a:solidFill>
            </a:endParaRPr>
          </a:p>
        </p:txBody>
      </p:sp>
      <p:graphicFrame>
        <p:nvGraphicFramePr>
          <p:cNvPr id="4" name="Content Placeholder 3">
            <a:extLst>
              <a:ext uri="{FF2B5EF4-FFF2-40B4-BE49-F238E27FC236}">
                <a16:creationId xmlns:a16="http://schemas.microsoft.com/office/drawing/2014/main" id="{B11CD92C-0399-4B17-AE85-2B0F8AB965FD}"/>
              </a:ext>
            </a:extLst>
          </p:cNvPr>
          <p:cNvGraphicFramePr>
            <a:graphicFrameLocks noGrp="1"/>
          </p:cNvGraphicFramePr>
          <p:nvPr>
            <p:ph idx="1"/>
          </p:nvPr>
        </p:nvGraphicFramePr>
        <p:xfrm>
          <a:off x="633413" y="684213"/>
          <a:ext cx="6278562" cy="55435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979350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C6A8FC5E-ACE7-4029-8F61-519550C9B7AA}"/>
              </a:ext>
            </a:extLst>
          </p:cNvPr>
          <p:cNvSpPr>
            <a:spLocks noGrp="1"/>
          </p:cNvSpPr>
          <p:nvPr>
            <p:ph type="pic" idx="1"/>
          </p:nvPr>
        </p:nvSpPr>
        <p:spPr/>
      </p:sp>
      <p:pic>
        <p:nvPicPr>
          <p:cNvPr id="9" name="Picture 8">
            <a:extLst>
              <a:ext uri="{FF2B5EF4-FFF2-40B4-BE49-F238E27FC236}">
                <a16:creationId xmlns:a16="http://schemas.microsoft.com/office/drawing/2014/main" id="{13FAF402-4E35-4B84-A605-B65BBD491712}"/>
              </a:ext>
            </a:extLst>
          </p:cNvPr>
          <p:cNvPicPr>
            <a:picLocks noChangeAspect="1"/>
          </p:cNvPicPr>
          <p:nvPr/>
        </p:nvPicPr>
        <p:blipFill>
          <a:blip r:embed="rId3"/>
          <a:stretch>
            <a:fillRect/>
          </a:stretch>
        </p:blipFill>
        <p:spPr>
          <a:xfrm>
            <a:off x="3124962" y="823032"/>
            <a:ext cx="5829300" cy="3886200"/>
          </a:xfrm>
          <a:prstGeom prst="rect">
            <a:avLst/>
          </a:prstGeom>
        </p:spPr>
      </p:pic>
    </p:spTree>
    <p:extLst>
      <p:ext uri="{BB962C8B-B14F-4D97-AF65-F5344CB8AC3E}">
        <p14:creationId xmlns:p14="http://schemas.microsoft.com/office/powerpoint/2010/main" val="13609995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1CCD5EF-766D-43B9-A25D-19122E5FB1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8" y="643467"/>
            <a:ext cx="4010828" cy="5571066"/>
          </a:xfrm>
          <a:prstGeom prst="rect">
            <a:avLst/>
          </a:prstGeom>
          <a:solidFill>
            <a:schemeClr val="accent1"/>
          </a:solidFill>
          <a:ln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D9699C9-77F1-4E33-A750-CB78C7EA29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6194" y="809244"/>
            <a:ext cx="3685032" cy="5239512"/>
          </a:xfrm>
          <a:prstGeom prst="rect">
            <a:avLst/>
          </a:prstGeom>
          <a:noFill/>
          <a:ln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D1F5281-D522-482B-8A52-1B73875CD56E}"/>
              </a:ext>
            </a:extLst>
          </p:cNvPr>
          <p:cNvSpPr>
            <a:spLocks noGrp="1"/>
          </p:cNvSpPr>
          <p:nvPr>
            <p:ph type="title"/>
          </p:nvPr>
        </p:nvSpPr>
        <p:spPr>
          <a:xfrm>
            <a:off x="961292" y="1031634"/>
            <a:ext cx="3368431" cy="4844777"/>
          </a:xfrm>
        </p:spPr>
        <p:txBody>
          <a:bodyPr>
            <a:normAutofit/>
          </a:bodyPr>
          <a:lstStyle/>
          <a:p>
            <a:r>
              <a:rPr lang="en-GB" dirty="0">
                <a:solidFill>
                  <a:srgbClr val="FFFFFF"/>
                </a:solidFill>
              </a:rPr>
              <a:t>Young Person’s view</a:t>
            </a:r>
            <a:br>
              <a:rPr lang="en-GB" dirty="0">
                <a:solidFill>
                  <a:srgbClr val="FFFFFF"/>
                </a:solidFill>
              </a:rPr>
            </a:br>
            <a:endParaRPr lang="en-GB" dirty="0">
              <a:solidFill>
                <a:srgbClr val="FFFFFF"/>
              </a:solidFill>
            </a:endParaRPr>
          </a:p>
        </p:txBody>
      </p:sp>
      <p:sp>
        <p:nvSpPr>
          <p:cNvPr id="3" name="Content Placeholder 2">
            <a:extLst>
              <a:ext uri="{FF2B5EF4-FFF2-40B4-BE49-F238E27FC236}">
                <a16:creationId xmlns:a16="http://schemas.microsoft.com/office/drawing/2014/main" id="{3C9F670F-9B65-4A1E-8FC0-A27D6E6BE25E}"/>
              </a:ext>
            </a:extLst>
          </p:cNvPr>
          <p:cNvSpPr>
            <a:spLocks noGrp="1"/>
          </p:cNvSpPr>
          <p:nvPr>
            <p:ph idx="1"/>
          </p:nvPr>
        </p:nvSpPr>
        <p:spPr>
          <a:xfrm>
            <a:off x="4653952" y="699715"/>
            <a:ext cx="7177589" cy="5514817"/>
          </a:xfrm>
        </p:spPr>
        <p:txBody>
          <a:bodyPr anchor="ctr">
            <a:normAutofit/>
          </a:bodyPr>
          <a:lstStyle/>
          <a:p>
            <a:endParaRPr lang="en-GB" dirty="0"/>
          </a:p>
          <a:p>
            <a:pPr marL="0" indent="0">
              <a:buNone/>
            </a:pPr>
            <a:r>
              <a:rPr lang="en-GB" sz="2100" b="1" dirty="0">
                <a:solidFill>
                  <a:srgbClr val="333333"/>
                </a:solidFill>
                <a:effectLst/>
                <a:ea typeface="Calibri" panose="020F0502020204030204" pitchFamily="34" charset="0"/>
                <a:cs typeface="Times New Roman" panose="02020603050405020304" pitchFamily="18" charset="0"/>
              </a:rPr>
              <a:t>“</a:t>
            </a:r>
            <a:r>
              <a:rPr lang="en-GB" sz="2100" dirty="0">
                <a:solidFill>
                  <a:srgbClr val="333333"/>
                </a:solidFill>
                <a:effectLst/>
                <a:ea typeface="Calibri" panose="020F0502020204030204" pitchFamily="34" charset="0"/>
                <a:cs typeface="Times New Roman" panose="02020603050405020304" pitchFamily="18" charset="0"/>
              </a:rPr>
              <a:t>My social worker was openly judgmental about my parents. Like, I get they had made mistakes, but they were still my parents. I think they should have been trying to repair the relationships, not push them apart even further. They should be neutral and figure out what works best for all involved.”</a:t>
            </a:r>
          </a:p>
          <a:p>
            <a:r>
              <a:rPr lang="en-GB" sz="2100" dirty="0">
                <a:solidFill>
                  <a:srgbClr val="333333"/>
                </a:solidFill>
                <a:ea typeface="Calibri" panose="020F0502020204030204" pitchFamily="34" charset="0"/>
                <a:cs typeface="Times New Roman" panose="02020603050405020304" pitchFamily="18" charset="0"/>
              </a:rPr>
              <a:t>This young person returned home at 16. </a:t>
            </a:r>
          </a:p>
          <a:p>
            <a:endParaRPr lang="en-GB" sz="2100" dirty="0">
              <a:solidFill>
                <a:srgbClr val="333333"/>
              </a:solidFill>
              <a:ea typeface="Calibri" panose="020F0502020204030204" pitchFamily="34" charset="0"/>
              <a:cs typeface="Times New Roman" panose="02020603050405020304" pitchFamily="18" charset="0"/>
            </a:endParaRPr>
          </a:p>
          <a:p>
            <a:r>
              <a:rPr lang="en-GB" sz="1400" dirty="0">
                <a:solidFill>
                  <a:schemeClr val="tx1"/>
                </a:solidFill>
              </a:rPr>
              <a:t>(</a:t>
            </a:r>
            <a:r>
              <a:rPr lang="en-GB" sz="1100" i="0" u="none" strike="noStrike" dirty="0">
                <a:solidFill>
                  <a:schemeClr val="tx1"/>
                </a:solidFill>
                <a:effectLst/>
                <a:latin typeface="Open Sans" panose="020B0606030504020204" pitchFamily="34" charset="0"/>
              </a:rPr>
              <a:t>Woodworth et al, </a:t>
            </a:r>
            <a:r>
              <a:rPr lang="en-GB" sz="1400" dirty="0">
                <a:solidFill>
                  <a:schemeClr val="tx1"/>
                </a:solidFill>
              </a:rPr>
              <a:t>Community Care,2019 )</a:t>
            </a:r>
          </a:p>
          <a:p>
            <a:endParaRPr lang="en-GB" b="1" dirty="0"/>
          </a:p>
          <a:p>
            <a:r>
              <a:rPr lang="en-GB" b="1" dirty="0"/>
              <a:t>What are your thoughts on this young person’s experience?</a:t>
            </a:r>
          </a:p>
        </p:txBody>
      </p:sp>
    </p:spTree>
    <p:extLst>
      <p:ext uri="{BB962C8B-B14F-4D97-AF65-F5344CB8AC3E}">
        <p14:creationId xmlns:p14="http://schemas.microsoft.com/office/powerpoint/2010/main" val="19264344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1CCD5EF-766D-43B9-A25D-19122E5FB1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8" y="643467"/>
            <a:ext cx="4010828" cy="5571066"/>
          </a:xfrm>
          <a:prstGeom prst="rect">
            <a:avLst/>
          </a:prstGeom>
          <a:solidFill>
            <a:schemeClr val="accent1"/>
          </a:solidFill>
          <a:ln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D9699C9-77F1-4E33-A750-CB78C7EA29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6194" y="809244"/>
            <a:ext cx="3685032" cy="5239512"/>
          </a:xfrm>
          <a:prstGeom prst="rect">
            <a:avLst/>
          </a:prstGeom>
          <a:noFill/>
          <a:ln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4A14EEC-1DBB-40A3-9D60-EF58DF9EBD22}"/>
              </a:ext>
            </a:extLst>
          </p:cNvPr>
          <p:cNvSpPr>
            <a:spLocks noGrp="1"/>
          </p:cNvSpPr>
          <p:nvPr>
            <p:ph type="title"/>
          </p:nvPr>
        </p:nvSpPr>
        <p:spPr>
          <a:xfrm>
            <a:off x="961292" y="1031634"/>
            <a:ext cx="3368431" cy="4844777"/>
          </a:xfrm>
        </p:spPr>
        <p:txBody>
          <a:bodyPr>
            <a:normAutofit/>
          </a:bodyPr>
          <a:lstStyle/>
          <a:p>
            <a:r>
              <a:rPr lang="en-GB" dirty="0">
                <a:solidFill>
                  <a:srgbClr val="FFFFFF"/>
                </a:solidFill>
              </a:rPr>
              <a:t>Agenda</a:t>
            </a:r>
          </a:p>
        </p:txBody>
      </p:sp>
      <p:sp>
        <p:nvSpPr>
          <p:cNvPr id="3" name="Content Placeholder 2">
            <a:extLst>
              <a:ext uri="{FF2B5EF4-FFF2-40B4-BE49-F238E27FC236}">
                <a16:creationId xmlns:a16="http://schemas.microsoft.com/office/drawing/2014/main" id="{2E755AF7-D116-4E6A-AE77-68E27724C822}"/>
              </a:ext>
            </a:extLst>
          </p:cNvPr>
          <p:cNvSpPr>
            <a:spLocks noGrp="1"/>
          </p:cNvSpPr>
          <p:nvPr>
            <p:ph idx="1"/>
          </p:nvPr>
        </p:nvSpPr>
        <p:spPr>
          <a:xfrm>
            <a:off x="4809394" y="1031633"/>
            <a:ext cx="6620987" cy="5182899"/>
          </a:xfrm>
        </p:spPr>
        <p:txBody>
          <a:bodyPr anchor="ctr">
            <a:normAutofit/>
          </a:bodyPr>
          <a:lstStyle/>
          <a:p>
            <a:pPr>
              <a:buFont typeface="Arial" panose="020B0604020202020204" pitchFamily="34" charset="0"/>
              <a:buChar char="•"/>
            </a:pPr>
            <a:r>
              <a:rPr lang="en-GB" dirty="0"/>
              <a:t>Need for change</a:t>
            </a:r>
          </a:p>
          <a:p>
            <a:pPr>
              <a:buFont typeface="Arial" panose="020B0604020202020204" pitchFamily="34" charset="0"/>
              <a:buChar char="•"/>
            </a:pPr>
            <a:r>
              <a:rPr lang="en-GB" dirty="0"/>
              <a:t> Vision and values underpinning Family Safeguarding </a:t>
            </a:r>
          </a:p>
          <a:p>
            <a:pPr>
              <a:buFont typeface="Arial" panose="020B0604020202020204" pitchFamily="34" charset="0"/>
              <a:buChar char="•"/>
            </a:pPr>
            <a:r>
              <a:rPr lang="en-GB" dirty="0"/>
              <a:t> Duties in Law</a:t>
            </a:r>
          </a:p>
          <a:p>
            <a:pPr>
              <a:buFont typeface="Arial" panose="020B0604020202020204" pitchFamily="34" charset="0"/>
              <a:buChar char="•"/>
            </a:pPr>
            <a:r>
              <a:rPr lang="en-GB" dirty="0"/>
              <a:t> Children and Family Rights</a:t>
            </a:r>
          </a:p>
          <a:p>
            <a:pPr>
              <a:buFont typeface="Arial" panose="020B0604020202020204" pitchFamily="34" charset="0"/>
              <a:buChar char="•"/>
            </a:pPr>
            <a:r>
              <a:rPr lang="en-GB" dirty="0"/>
              <a:t> Exploring implications for practice</a:t>
            </a:r>
          </a:p>
          <a:p>
            <a:pPr>
              <a:buFont typeface="Arial" panose="020B0604020202020204" pitchFamily="34" charset="0"/>
              <a:buChar char="•"/>
            </a:pPr>
            <a:r>
              <a:rPr lang="en-GB" dirty="0"/>
              <a:t> Language and Culture</a:t>
            </a:r>
          </a:p>
          <a:p>
            <a:pPr>
              <a:buFont typeface="Arial" panose="020B0604020202020204" pitchFamily="34" charset="0"/>
              <a:buChar char="•"/>
            </a:pPr>
            <a:endParaRPr lang="en-GB" dirty="0"/>
          </a:p>
          <a:p>
            <a:endParaRPr lang="en-GB" dirty="0"/>
          </a:p>
        </p:txBody>
      </p:sp>
    </p:spTree>
    <p:extLst>
      <p:ext uri="{BB962C8B-B14F-4D97-AF65-F5344CB8AC3E}">
        <p14:creationId xmlns:p14="http://schemas.microsoft.com/office/powerpoint/2010/main" val="3642783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D976C13-68E6-4E25-B13E-FC3A2D3F66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a:extLst>
              <a:ext uri="{FF2B5EF4-FFF2-40B4-BE49-F238E27FC236}">
                <a16:creationId xmlns:a16="http://schemas.microsoft.com/office/drawing/2014/main" id="{0F97E041-634B-4B3E-8669-42583D9567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9825ADD-F95C-4747-9B41-5DB21C28E6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7" y="643467"/>
            <a:ext cx="10905065" cy="5571066"/>
          </a:xfrm>
          <a:prstGeom prst="rect">
            <a:avLst/>
          </a:prstGeom>
          <a:solidFill>
            <a:schemeClr val="accent1"/>
          </a:solidFill>
          <a:ln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6791A8E-B2BA-467D-BB87-8CFBFB13AF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6195" y="809244"/>
            <a:ext cx="10579608" cy="5239512"/>
          </a:xfrm>
          <a:prstGeom prst="rect">
            <a:avLst/>
          </a:prstGeom>
          <a:noFill/>
          <a:ln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200CFE-A907-43E8-85E0-EEE8B15E0795}"/>
              </a:ext>
            </a:extLst>
          </p:cNvPr>
          <p:cNvSpPr>
            <a:spLocks noGrp="1"/>
          </p:cNvSpPr>
          <p:nvPr>
            <p:ph type="title"/>
          </p:nvPr>
        </p:nvSpPr>
        <p:spPr>
          <a:xfrm>
            <a:off x="806194" y="643467"/>
            <a:ext cx="10535413" cy="6643158"/>
          </a:xfrm>
        </p:spPr>
        <p:txBody>
          <a:bodyPr vert="horz" lIns="91440" tIns="45720" rIns="91440" bIns="45720" rtlCol="0" anchor="b">
            <a:normAutofit/>
          </a:bodyPr>
          <a:lstStyle/>
          <a:p>
            <a:pPr algn="ctr">
              <a:lnSpc>
                <a:spcPct val="80000"/>
              </a:lnSpc>
            </a:pPr>
            <a:r>
              <a:rPr lang="en-US" sz="3100" b="1" dirty="0">
                <a:solidFill>
                  <a:srgbClr val="FFFFFF"/>
                </a:solidFill>
              </a:rPr>
              <a:t>Group Discussion</a:t>
            </a:r>
            <a:br>
              <a:rPr lang="en-US" sz="3100" dirty="0">
                <a:solidFill>
                  <a:srgbClr val="FFFFFF"/>
                </a:solidFill>
              </a:rPr>
            </a:br>
            <a:br>
              <a:rPr lang="en-US" sz="3100" dirty="0">
                <a:solidFill>
                  <a:srgbClr val="FFFFFF"/>
                </a:solidFill>
              </a:rPr>
            </a:br>
            <a:r>
              <a:rPr lang="en-US" sz="3100" b="1" dirty="0">
                <a:solidFill>
                  <a:srgbClr val="FFFFFF"/>
                </a:solidFill>
              </a:rPr>
              <a:t>Group 1</a:t>
            </a:r>
            <a:br>
              <a:rPr lang="en-US" sz="3100" b="1" dirty="0">
                <a:solidFill>
                  <a:srgbClr val="FFFFFF"/>
                </a:solidFill>
              </a:rPr>
            </a:br>
            <a:br>
              <a:rPr lang="en-US" sz="3100" dirty="0">
                <a:solidFill>
                  <a:srgbClr val="FFFFFF"/>
                </a:solidFill>
              </a:rPr>
            </a:br>
            <a:r>
              <a:rPr lang="en-US" sz="3100" dirty="0">
                <a:solidFill>
                  <a:srgbClr val="FFFFFF"/>
                </a:solidFill>
              </a:rPr>
              <a:t>Why should we work in partnership</a:t>
            </a:r>
            <a:r>
              <a:rPr lang="en-GB" sz="3100" dirty="0">
                <a:solidFill>
                  <a:srgbClr val="FFFFFF"/>
                </a:solidFill>
              </a:rPr>
              <a:t> with parents when children come into care and what are the benefits of this for the child?</a:t>
            </a:r>
            <a:br>
              <a:rPr lang="en-GB" sz="3100" dirty="0">
                <a:solidFill>
                  <a:srgbClr val="FFFFFF"/>
                </a:solidFill>
              </a:rPr>
            </a:br>
            <a:br>
              <a:rPr lang="en-GB" sz="3100" dirty="0">
                <a:solidFill>
                  <a:srgbClr val="FFFFFF"/>
                </a:solidFill>
              </a:rPr>
            </a:br>
            <a:br>
              <a:rPr lang="en-GB" sz="3100" dirty="0">
                <a:solidFill>
                  <a:srgbClr val="FFFFFF"/>
                </a:solidFill>
              </a:rPr>
            </a:br>
            <a:r>
              <a:rPr lang="en-GB" sz="3100" dirty="0">
                <a:solidFill>
                  <a:srgbClr val="FFFFFF"/>
                </a:solidFill>
              </a:rPr>
              <a:t>Group 2</a:t>
            </a:r>
            <a:br>
              <a:rPr lang="en-GB" sz="3100" dirty="0">
                <a:solidFill>
                  <a:srgbClr val="FFFFFF"/>
                </a:solidFill>
              </a:rPr>
            </a:br>
            <a:r>
              <a:rPr lang="en-GB" sz="3100" dirty="0">
                <a:solidFill>
                  <a:srgbClr val="FFFFFF"/>
                </a:solidFill>
              </a:rPr>
              <a:t>How and when  should we start to plan for  children to return home from Care?</a:t>
            </a:r>
            <a:br>
              <a:rPr lang="en-GB" sz="3100" dirty="0">
                <a:solidFill>
                  <a:srgbClr val="FFFFFF"/>
                </a:solidFill>
              </a:rPr>
            </a:br>
            <a:br>
              <a:rPr lang="en-GB" sz="4000" dirty="0">
                <a:solidFill>
                  <a:srgbClr val="FFFFFF"/>
                </a:solidFill>
              </a:rPr>
            </a:br>
            <a:br>
              <a:rPr lang="en-GB" sz="4000" dirty="0">
                <a:solidFill>
                  <a:srgbClr val="FFFFFF"/>
                </a:solidFill>
              </a:rPr>
            </a:br>
            <a:br>
              <a:rPr lang="en-GB" sz="4000" dirty="0">
                <a:solidFill>
                  <a:srgbClr val="FFFFFF"/>
                </a:solidFill>
              </a:rPr>
            </a:br>
            <a:endParaRPr lang="en-US" sz="3800" dirty="0">
              <a:solidFill>
                <a:srgbClr val="FFFFFF"/>
              </a:solidFill>
            </a:endParaRPr>
          </a:p>
        </p:txBody>
      </p:sp>
    </p:spTree>
    <p:extLst>
      <p:ext uri="{BB962C8B-B14F-4D97-AF65-F5344CB8AC3E}">
        <p14:creationId xmlns:p14="http://schemas.microsoft.com/office/powerpoint/2010/main" val="31627264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8E7CFAA6-1DBB-43B0-BD82-2FB83CF4E4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FE99402-27C2-4EA7-A9C1-94F36E4B7D34}"/>
              </a:ext>
            </a:extLst>
          </p:cNvPr>
          <p:cNvSpPr>
            <a:spLocks noGrp="1"/>
          </p:cNvSpPr>
          <p:nvPr>
            <p:ph type="title"/>
          </p:nvPr>
        </p:nvSpPr>
        <p:spPr>
          <a:xfrm>
            <a:off x="192505" y="731520"/>
            <a:ext cx="3821229" cy="5284269"/>
          </a:xfrm>
        </p:spPr>
        <p:txBody>
          <a:bodyPr>
            <a:normAutofit fontScale="90000"/>
          </a:bodyPr>
          <a:lstStyle/>
          <a:p>
            <a:r>
              <a:rPr lang="en-GB" sz="4200" dirty="0">
                <a:solidFill>
                  <a:srgbClr val="FFFFFF"/>
                </a:solidFill>
              </a:rPr>
              <a:t>            </a:t>
            </a:r>
            <a:br>
              <a:rPr lang="en-GB" sz="4200" dirty="0">
                <a:solidFill>
                  <a:srgbClr val="FFFFFF"/>
                </a:solidFill>
              </a:rPr>
            </a:br>
            <a:br>
              <a:rPr lang="en-GB" sz="4200" dirty="0">
                <a:solidFill>
                  <a:srgbClr val="FFFFFF"/>
                </a:solidFill>
              </a:rPr>
            </a:br>
            <a:br>
              <a:rPr lang="en-GB" sz="4200" dirty="0">
                <a:solidFill>
                  <a:srgbClr val="FFFFFF"/>
                </a:solidFill>
              </a:rPr>
            </a:br>
            <a:r>
              <a:rPr lang="en-GB" sz="4200" dirty="0">
                <a:solidFill>
                  <a:srgbClr val="FFFFFF"/>
                </a:solidFill>
              </a:rPr>
              <a:t>Benefits of working in partnership with parents when children come into care?</a:t>
            </a:r>
            <a:br>
              <a:rPr lang="en-GB" sz="4200" dirty="0">
                <a:solidFill>
                  <a:srgbClr val="FFFFFF"/>
                </a:solidFill>
              </a:rPr>
            </a:br>
            <a:br>
              <a:rPr lang="en-GB" sz="4200" dirty="0">
                <a:solidFill>
                  <a:srgbClr val="FFFFFF"/>
                </a:solidFill>
              </a:rPr>
            </a:br>
            <a:endParaRPr lang="en-GB" sz="4200" dirty="0">
              <a:solidFill>
                <a:srgbClr val="FFFFFF"/>
              </a:solidFill>
            </a:endParaRPr>
          </a:p>
        </p:txBody>
      </p:sp>
      <p:graphicFrame>
        <p:nvGraphicFramePr>
          <p:cNvPr id="7" name="Content Placeholder 2">
            <a:extLst>
              <a:ext uri="{FF2B5EF4-FFF2-40B4-BE49-F238E27FC236}">
                <a16:creationId xmlns:a16="http://schemas.microsoft.com/office/drawing/2014/main" id="{3DCF6977-CD79-4E99-B666-BA30EB9A8E7A}"/>
              </a:ext>
            </a:extLst>
          </p:cNvPr>
          <p:cNvGraphicFramePr>
            <a:graphicFrameLocks noGrp="1"/>
          </p:cNvGraphicFramePr>
          <p:nvPr>
            <p:ph idx="1"/>
            <p:extLst>
              <p:ext uri="{D42A27DB-BD31-4B8C-83A1-F6EECF244321}">
                <p14:modId xmlns:p14="http://schemas.microsoft.com/office/powerpoint/2010/main" val="1985170282"/>
              </p:ext>
            </p:extLst>
          </p:nvPr>
        </p:nvGraphicFramePr>
        <p:xfrm>
          <a:off x="4013734" y="0"/>
          <a:ext cx="7985761" cy="68579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262814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bg>
      <p:bgPr>
        <a:solidFill>
          <a:schemeClr val="accent1"/>
        </a:solidFill>
        <a:effectLst/>
      </p:bgPr>
    </p:bg>
    <p:spTree>
      <p:nvGrpSpPr>
        <p:cNvPr id="1" name=""/>
        <p:cNvGrpSpPr/>
        <p:nvPr/>
      </p:nvGrpSpPr>
      <p:grpSpPr>
        <a:xfrm>
          <a:off x="0" y="0"/>
          <a:ext cx="0" cy="0"/>
          <a:chOff x="0" y="0"/>
          <a:chExt cx="0" cy="0"/>
        </a:xfrm>
      </p:grpSpPr>
      <p:sp>
        <p:nvSpPr>
          <p:cNvPr id="22" name="Rectangle 16">
            <a:extLst>
              <a:ext uri="{FF2B5EF4-FFF2-40B4-BE49-F238E27FC236}">
                <a16:creationId xmlns:a16="http://schemas.microsoft.com/office/drawing/2014/main" id="{110524E9-E361-435E-93CC-D891398D1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18">
            <a:extLst>
              <a:ext uri="{FF2B5EF4-FFF2-40B4-BE49-F238E27FC236}">
                <a16:creationId xmlns:a16="http://schemas.microsoft.com/office/drawing/2014/main" id="{AD6F6937-3B5A-4391-9F37-58A571B36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80"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E054380-454D-4AC6-9FB8-7026F7C85CC1}"/>
              </a:ext>
            </a:extLst>
          </p:cNvPr>
          <p:cNvSpPr>
            <a:spLocks noGrp="1"/>
          </p:cNvSpPr>
          <p:nvPr>
            <p:ph type="title"/>
          </p:nvPr>
        </p:nvSpPr>
        <p:spPr>
          <a:xfrm>
            <a:off x="657225" y="564204"/>
            <a:ext cx="3060931" cy="5312208"/>
          </a:xfrm>
        </p:spPr>
        <p:txBody>
          <a:bodyPr vert="horz" lIns="91440" tIns="45720" rIns="91440" bIns="45720" rtlCol="0" anchor="ctr">
            <a:normAutofit/>
          </a:bodyPr>
          <a:lstStyle/>
          <a:p>
            <a:r>
              <a:rPr lang="en-US" sz="4400" dirty="0"/>
              <a:t>Barriers to children returning home from care</a:t>
            </a:r>
          </a:p>
        </p:txBody>
      </p:sp>
      <p:sp>
        <p:nvSpPr>
          <p:cNvPr id="21" name="Rectangle 20">
            <a:extLst>
              <a:ext uri="{FF2B5EF4-FFF2-40B4-BE49-F238E27FC236}">
                <a16:creationId xmlns:a16="http://schemas.microsoft.com/office/drawing/2014/main" id="{C962AC3C-FEB4-4C6A-8CA6-D570CD0098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1733" cy="6858000"/>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6" name="Content Placeholder 2">
            <a:extLst>
              <a:ext uri="{FF2B5EF4-FFF2-40B4-BE49-F238E27FC236}">
                <a16:creationId xmlns:a16="http://schemas.microsoft.com/office/drawing/2014/main" id="{51ADD21F-B339-44F6-B860-B490585B3967}"/>
              </a:ext>
            </a:extLst>
          </p:cNvPr>
          <p:cNvGraphicFramePr>
            <a:graphicFrameLocks noGrp="1"/>
          </p:cNvGraphicFramePr>
          <p:nvPr>
            <p:ph idx="1"/>
            <p:extLst>
              <p:ext uri="{D42A27DB-BD31-4B8C-83A1-F6EECF244321}">
                <p14:modId xmlns:p14="http://schemas.microsoft.com/office/powerpoint/2010/main" val="1146960418"/>
              </p:ext>
            </p:extLst>
          </p:nvPr>
        </p:nvGraphicFramePr>
        <p:xfrm>
          <a:off x="4591579" y="77621"/>
          <a:ext cx="7067921" cy="64883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321788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F62A75B-338F-4C72-AA9D-101B73C0228A}"/>
              </a:ext>
            </a:extLst>
          </p:cNvPr>
          <p:cNvSpPr>
            <a:spLocks noGrp="1"/>
          </p:cNvSpPr>
          <p:nvPr>
            <p:ph type="title"/>
          </p:nvPr>
        </p:nvSpPr>
        <p:spPr>
          <a:xfrm>
            <a:off x="8261404" y="542282"/>
            <a:ext cx="3383280" cy="2298889"/>
          </a:xfrm>
        </p:spPr>
        <p:txBody>
          <a:bodyPr/>
          <a:lstStyle/>
          <a:p>
            <a:r>
              <a:rPr lang="en-GB" sz="4800" dirty="0"/>
              <a:t>Language Matters</a:t>
            </a:r>
          </a:p>
        </p:txBody>
      </p:sp>
      <p:pic>
        <p:nvPicPr>
          <p:cNvPr id="8" name="Online Media 7" title="Language in Social Work Campaign - SWAG">
            <a:hlinkClick r:id="" action="ppaction://media"/>
            <a:extLst>
              <a:ext uri="{FF2B5EF4-FFF2-40B4-BE49-F238E27FC236}">
                <a16:creationId xmlns:a16="http://schemas.microsoft.com/office/drawing/2014/main" id="{7A796BBB-AFF3-4ADB-BB12-3AE3DCEC952D}"/>
              </a:ext>
            </a:extLst>
          </p:cNvPr>
          <p:cNvPicPr>
            <a:picLocks noRot="1" noChangeAspect="1"/>
          </p:cNvPicPr>
          <p:nvPr>
            <a:videoFile r:link="rId1"/>
          </p:nvPr>
        </p:nvPicPr>
        <p:blipFill>
          <a:blip r:embed="rId4"/>
          <a:stretch>
            <a:fillRect/>
          </a:stretch>
        </p:blipFill>
        <p:spPr>
          <a:xfrm>
            <a:off x="1565476" y="1536700"/>
            <a:ext cx="4340024" cy="3255018"/>
          </a:xfrm>
          <a:prstGeom prst="rect">
            <a:avLst/>
          </a:prstGeom>
        </p:spPr>
      </p:pic>
      <p:pic>
        <p:nvPicPr>
          <p:cNvPr id="5" name="Picture 4">
            <a:extLst>
              <a:ext uri="{FF2B5EF4-FFF2-40B4-BE49-F238E27FC236}">
                <a16:creationId xmlns:a16="http://schemas.microsoft.com/office/drawing/2014/main" id="{C865B498-227E-45D4-9216-59BDB1E2AD3F}"/>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73212" y="5358385"/>
            <a:ext cx="3383280" cy="959548"/>
          </a:xfrm>
          <a:prstGeom prst="rect">
            <a:avLst/>
          </a:prstGeom>
          <a:noFill/>
          <a:ln>
            <a:noFill/>
          </a:ln>
        </p:spPr>
      </p:pic>
    </p:spTree>
    <p:extLst>
      <p:ext uri="{BB962C8B-B14F-4D97-AF65-F5344CB8AC3E}">
        <p14:creationId xmlns:p14="http://schemas.microsoft.com/office/powerpoint/2010/main" val="3191725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D333CBE-B699-4E3B-9F45-C045F77343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C780F9FC-F7DC-41F3-8AFA-C1F28E226763}"/>
              </a:ext>
            </a:extLst>
          </p:cNvPr>
          <p:cNvSpPr>
            <a:spLocks noGrp="1"/>
          </p:cNvSpPr>
          <p:nvPr>
            <p:ph type="title"/>
          </p:nvPr>
        </p:nvSpPr>
        <p:spPr>
          <a:xfrm>
            <a:off x="609601" y="4385066"/>
            <a:ext cx="10923638" cy="1317643"/>
          </a:xfrm>
        </p:spPr>
        <p:txBody>
          <a:bodyPr vert="horz" lIns="91440" tIns="45720" rIns="91440" bIns="45720" rtlCol="0" anchor="b">
            <a:normAutofit/>
          </a:bodyPr>
          <a:lstStyle/>
          <a:p>
            <a:pPr algn="ctr">
              <a:lnSpc>
                <a:spcPct val="80000"/>
              </a:lnSpc>
            </a:pPr>
            <a:r>
              <a:rPr lang="en-US" sz="4800" dirty="0">
                <a:solidFill>
                  <a:srgbClr val="FFFFFF"/>
                </a:solidFill>
              </a:rPr>
              <a:t>How do we develop culturally responsive practice?</a:t>
            </a:r>
            <a:endParaRPr lang="en-US" sz="4800" kern="1200" spc="-120" baseline="0" dirty="0">
              <a:solidFill>
                <a:srgbClr val="FFFFFF"/>
              </a:solidFill>
              <a:latin typeface="+mj-lt"/>
              <a:ea typeface="+mj-ea"/>
              <a:cs typeface="+mj-cs"/>
            </a:endParaRPr>
          </a:p>
        </p:txBody>
      </p:sp>
      <p:pic>
        <p:nvPicPr>
          <p:cNvPr id="8" name="Content Placeholder 7" descr="A picture containing clipart, dining table&#10;&#10;Description automatically generated">
            <a:extLst>
              <a:ext uri="{FF2B5EF4-FFF2-40B4-BE49-F238E27FC236}">
                <a16:creationId xmlns:a16="http://schemas.microsoft.com/office/drawing/2014/main" id="{40EF8990-B9B7-4E09-AEEF-03AD48EEF2D8}"/>
              </a:ext>
            </a:extLst>
          </p:cNvPr>
          <p:cNvPicPr>
            <a:picLocks noGrp="1" noChangeAspect="1"/>
          </p:cNvPicPr>
          <p:nvPr>
            <p:ph idx="1"/>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11634" r="-1" b="8841"/>
          <a:stretch/>
        </p:blipFill>
        <p:spPr>
          <a:xfrm>
            <a:off x="635457" y="640080"/>
            <a:ext cx="10916463" cy="3602736"/>
          </a:xfrm>
          <a:prstGeom prst="rect">
            <a:avLst/>
          </a:prstGeom>
        </p:spPr>
      </p:pic>
    </p:spTree>
    <p:extLst>
      <p:ext uri="{BB962C8B-B14F-4D97-AF65-F5344CB8AC3E}">
        <p14:creationId xmlns:p14="http://schemas.microsoft.com/office/powerpoint/2010/main" val="16411515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D6F6937-3B5A-4391-9F37-58A571B36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8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603C233-6386-4A32-BDD5-2570FBD0382D}"/>
              </a:ext>
            </a:extLst>
          </p:cNvPr>
          <p:cNvSpPr>
            <a:spLocks noGrp="1"/>
          </p:cNvSpPr>
          <p:nvPr>
            <p:ph idx="1"/>
          </p:nvPr>
        </p:nvSpPr>
        <p:spPr>
          <a:xfrm>
            <a:off x="4422711" y="466531"/>
            <a:ext cx="6142459" cy="5454760"/>
          </a:xfrm>
        </p:spPr>
        <p:txBody>
          <a:bodyPr anchor="ctr">
            <a:normAutofit/>
          </a:bodyPr>
          <a:lstStyle/>
          <a:p>
            <a:pPr marL="0" indent="0">
              <a:buNone/>
            </a:pPr>
            <a:endParaRPr lang="en-GB" dirty="0"/>
          </a:p>
          <a:p>
            <a:pPr>
              <a:buFont typeface="Arial" panose="020B0604020202020204" pitchFamily="34" charset="0"/>
              <a:buChar char="•"/>
            </a:pPr>
            <a:endParaRPr lang="en-GB" dirty="0"/>
          </a:p>
          <a:p>
            <a:pPr>
              <a:buFont typeface="Arial" panose="020B0604020202020204" pitchFamily="34" charset="0"/>
              <a:buChar char="•"/>
            </a:pPr>
            <a:endParaRPr lang="en-GB" dirty="0"/>
          </a:p>
          <a:p>
            <a:pPr>
              <a:buFont typeface="Arial" panose="020B0604020202020204" pitchFamily="34" charset="0"/>
              <a:buChar char="•"/>
            </a:pPr>
            <a:endParaRPr lang="en-GB" dirty="0"/>
          </a:p>
          <a:p>
            <a:pPr>
              <a:buFont typeface="Arial" panose="020B0604020202020204" pitchFamily="34" charset="0"/>
              <a:buChar char="•"/>
            </a:pPr>
            <a:endParaRPr lang="en-GB" dirty="0"/>
          </a:p>
          <a:p>
            <a:pPr>
              <a:buFont typeface="Arial" panose="020B0604020202020204" pitchFamily="34" charset="0"/>
              <a:buChar char="•"/>
            </a:pPr>
            <a:endParaRPr lang="en-GB" dirty="0"/>
          </a:p>
          <a:p>
            <a:pPr>
              <a:buFont typeface="Arial" panose="020B0604020202020204" pitchFamily="34" charset="0"/>
              <a:buChar char="•"/>
            </a:pPr>
            <a:endParaRPr lang="en-GB" dirty="0"/>
          </a:p>
          <a:p>
            <a:pPr>
              <a:buFont typeface="Arial" panose="020B0604020202020204" pitchFamily="34" charset="0"/>
              <a:buChar char="•"/>
            </a:pPr>
            <a:endParaRPr lang="en-GB" dirty="0"/>
          </a:p>
          <a:p>
            <a:pPr>
              <a:buFont typeface="Arial" panose="020B0604020202020204" pitchFamily="34" charset="0"/>
              <a:buChar char="•"/>
            </a:pPr>
            <a:endParaRPr lang="en-GB" dirty="0"/>
          </a:p>
          <a:p>
            <a:pPr>
              <a:buFont typeface="Arial" panose="020B0604020202020204" pitchFamily="34" charset="0"/>
              <a:buChar char="•"/>
            </a:pPr>
            <a:endParaRPr lang="en-GB" dirty="0"/>
          </a:p>
          <a:p>
            <a:pPr>
              <a:buFont typeface="Arial" panose="020B0604020202020204" pitchFamily="34" charset="0"/>
              <a:buChar char="•"/>
            </a:pPr>
            <a:endParaRPr lang="en-GB" dirty="0"/>
          </a:p>
          <a:p>
            <a:pPr>
              <a:buFont typeface="Arial" panose="020B0604020202020204" pitchFamily="34" charset="0"/>
              <a:buChar char="•"/>
            </a:pPr>
            <a:endParaRPr lang="en-GB" dirty="0"/>
          </a:p>
          <a:p>
            <a:pPr marL="0" indent="0">
              <a:buNone/>
            </a:pPr>
            <a:endParaRPr lang="en-GB" dirty="0"/>
          </a:p>
          <a:p>
            <a:endParaRPr lang="en-GB" dirty="0"/>
          </a:p>
        </p:txBody>
      </p:sp>
      <p:sp>
        <p:nvSpPr>
          <p:cNvPr id="9" name="Title 8">
            <a:extLst>
              <a:ext uri="{FF2B5EF4-FFF2-40B4-BE49-F238E27FC236}">
                <a16:creationId xmlns:a16="http://schemas.microsoft.com/office/drawing/2014/main" id="{49A3AE7F-4757-455F-834D-5C05B93E8AFE}"/>
              </a:ext>
            </a:extLst>
          </p:cNvPr>
          <p:cNvSpPr>
            <a:spLocks noGrp="1"/>
          </p:cNvSpPr>
          <p:nvPr>
            <p:ph type="title"/>
          </p:nvPr>
        </p:nvSpPr>
        <p:spPr>
          <a:xfrm>
            <a:off x="149290" y="499533"/>
            <a:ext cx="3601616" cy="5421758"/>
          </a:xfrm>
        </p:spPr>
        <p:txBody>
          <a:bodyPr/>
          <a:lstStyle/>
          <a:p>
            <a:r>
              <a:rPr lang="en-GB" dirty="0">
                <a:solidFill>
                  <a:schemeClr val="tx2"/>
                </a:solidFill>
              </a:rPr>
              <a:t>Some key principles for cultural competence</a:t>
            </a:r>
            <a:endParaRPr lang="en-GB" dirty="0"/>
          </a:p>
        </p:txBody>
      </p:sp>
      <p:graphicFrame>
        <p:nvGraphicFramePr>
          <p:cNvPr id="15" name="TextBox 12">
            <a:extLst>
              <a:ext uri="{FF2B5EF4-FFF2-40B4-BE49-F238E27FC236}">
                <a16:creationId xmlns:a16="http://schemas.microsoft.com/office/drawing/2014/main" id="{2C98F80A-F484-3313-D6AA-2EDC951716D7}"/>
              </a:ext>
            </a:extLst>
          </p:cNvPr>
          <p:cNvGraphicFramePr/>
          <p:nvPr>
            <p:extLst>
              <p:ext uri="{D42A27DB-BD31-4B8C-83A1-F6EECF244321}">
                <p14:modId xmlns:p14="http://schemas.microsoft.com/office/powerpoint/2010/main" val="1870346314"/>
              </p:ext>
            </p:extLst>
          </p:nvPr>
        </p:nvGraphicFramePr>
        <p:xfrm>
          <a:off x="4208370" y="499533"/>
          <a:ext cx="7834340" cy="60878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239969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D6F6937-3B5A-4391-9F37-58A571B36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8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963549A-5852-4212-B17A-87FDECE44E82}"/>
              </a:ext>
            </a:extLst>
          </p:cNvPr>
          <p:cNvSpPr>
            <a:spLocks noGrp="1"/>
          </p:cNvSpPr>
          <p:nvPr>
            <p:ph type="title"/>
          </p:nvPr>
        </p:nvSpPr>
        <p:spPr>
          <a:xfrm>
            <a:off x="657224" y="936711"/>
            <a:ext cx="2988265" cy="4984578"/>
          </a:xfrm>
        </p:spPr>
        <p:txBody>
          <a:bodyPr>
            <a:normAutofit fontScale="90000"/>
          </a:bodyPr>
          <a:lstStyle/>
          <a:p>
            <a:br>
              <a:rPr lang="en-GB" sz="4400" dirty="0">
                <a:solidFill>
                  <a:srgbClr val="FFFFFF"/>
                </a:solidFill>
                <a:latin typeface="ProximaNovaCond-Light"/>
              </a:rPr>
            </a:br>
            <a:r>
              <a:rPr lang="en-GB" sz="4400" dirty="0">
                <a:solidFill>
                  <a:srgbClr val="FFFFFF"/>
                </a:solidFill>
                <a:latin typeface="ProximaNovaCond-Light"/>
              </a:rPr>
              <a:t>Care Crisis Review, (2018) on children returning home from care</a:t>
            </a:r>
            <a:br>
              <a:rPr lang="en-GB" sz="4400" dirty="0">
                <a:solidFill>
                  <a:srgbClr val="FFFFFF"/>
                </a:solidFill>
              </a:rPr>
            </a:br>
            <a:endParaRPr lang="en-GB" sz="4400" dirty="0">
              <a:solidFill>
                <a:srgbClr val="FFFFFF"/>
              </a:solidFill>
            </a:endParaRPr>
          </a:p>
        </p:txBody>
      </p:sp>
      <p:sp>
        <p:nvSpPr>
          <p:cNvPr id="3" name="Content Placeholder 2">
            <a:extLst>
              <a:ext uri="{FF2B5EF4-FFF2-40B4-BE49-F238E27FC236}">
                <a16:creationId xmlns:a16="http://schemas.microsoft.com/office/drawing/2014/main" id="{5743CCF0-3601-409F-BCD2-4259000FB277}"/>
              </a:ext>
            </a:extLst>
          </p:cNvPr>
          <p:cNvSpPr>
            <a:spLocks noGrp="1"/>
          </p:cNvSpPr>
          <p:nvPr>
            <p:ph idx="1"/>
          </p:nvPr>
        </p:nvSpPr>
        <p:spPr>
          <a:xfrm>
            <a:off x="4614388" y="206478"/>
            <a:ext cx="7282643" cy="6105832"/>
          </a:xfrm>
        </p:spPr>
        <p:txBody>
          <a:bodyPr anchor="ctr">
            <a:normAutofit/>
          </a:bodyPr>
          <a:lstStyle/>
          <a:p>
            <a:r>
              <a:rPr lang="en-GB" sz="1700" b="0" i="0" u="none" strike="noStrike" baseline="0" dirty="0"/>
              <a:t> </a:t>
            </a:r>
            <a:endParaRPr lang="en-GB" sz="2200" b="0" i="0" u="none" strike="noStrike" baseline="0" dirty="0"/>
          </a:p>
          <a:p>
            <a:pPr>
              <a:buFont typeface="Wingdings" panose="05000000000000000000" pitchFamily="2" charset="2"/>
              <a:buChar char="Ø"/>
            </a:pPr>
            <a:r>
              <a:rPr lang="en-GB" sz="1800" dirty="0"/>
              <a:t>T</a:t>
            </a:r>
            <a:r>
              <a:rPr lang="en-GB" sz="1800" b="0" i="0" u="none" strike="noStrike" baseline="0" dirty="0"/>
              <a:t>he legal framework requires Local Authorities to return children home unless this is not consistent with their welfare.  </a:t>
            </a:r>
          </a:p>
          <a:p>
            <a:pPr>
              <a:buFont typeface="Wingdings" panose="05000000000000000000" pitchFamily="2" charset="2"/>
              <a:buChar char="Ø"/>
            </a:pPr>
            <a:r>
              <a:rPr lang="en-GB" sz="1800" b="0" i="0" u="none" strike="noStrike" baseline="0" dirty="0"/>
              <a:t>Children returning home to parents can happen at the end of proceedings or later. </a:t>
            </a:r>
          </a:p>
          <a:p>
            <a:pPr>
              <a:buFont typeface="Wingdings" panose="05000000000000000000" pitchFamily="2" charset="2"/>
              <a:buChar char="Ø"/>
            </a:pPr>
            <a:r>
              <a:rPr lang="en-GB" sz="1800" b="0" i="0" u="none" strike="noStrike" baseline="0" dirty="0"/>
              <a:t>It is an important permanence option for children overall, and research evidence </a:t>
            </a:r>
            <a:r>
              <a:rPr lang="en-GB" sz="1800" dirty="0"/>
              <a:t>tells us</a:t>
            </a:r>
            <a:r>
              <a:rPr lang="en-GB" sz="1800" b="0" i="0" u="none" strike="noStrike" baseline="0" dirty="0"/>
              <a:t> that it requires adequate planning and support if it is to be sustained. </a:t>
            </a:r>
          </a:p>
          <a:p>
            <a:pPr>
              <a:buFont typeface="Wingdings" panose="05000000000000000000" pitchFamily="2" charset="2"/>
              <a:buChar char="Ø"/>
            </a:pPr>
            <a:r>
              <a:rPr lang="en-GB" sz="1800" b="0" i="0" u="none" strike="noStrike" baseline="0" dirty="0"/>
              <a:t>There are particular risks for children who have been maltreated, if the parents’ problems that led to children being removed have not been or are not being addressed, in which case there is increased likelihood of children coming back into proceedings.</a:t>
            </a:r>
          </a:p>
          <a:p>
            <a:pPr>
              <a:buFont typeface="Wingdings" panose="05000000000000000000" pitchFamily="2" charset="2"/>
              <a:buChar char="Ø"/>
            </a:pPr>
            <a:r>
              <a:rPr lang="en-GB" sz="1800" b="0" i="0" u="none" strike="noStrike" baseline="0" dirty="0"/>
              <a:t>It is about detailed and clear plans that anticipate the impact of return home</a:t>
            </a:r>
            <a:endParaRPr lang="en-GB" sz="1800" dirty="0"/>
          </a:p>
          <a:p>
            <a:pPr>
              <a:buFont typeface="Wingdings" panose="05000000000000000000" pitchFamily="2" charset="2"/>
              <a:buChar char="Ø"/>
            </a:pPr>
            <a:r>
              <a:rPr lang="en-GB" sz="1800" b="0" i="0" u="none" strike="noStrike" baseline="0" dirty="0"/>
              <a:t> </a:t>
            </a:r>
            <a:r>
              <a:rPr lang="en-GB" sz="1800" dirty="0"/>
              <a:t>T</a:t>
            </a:r>
            <a:r>
              <a:rPr lang="en-GB" sz="1800" b="0" i="0" u="none" strike="noStrike" baseline="0" dirty="0"/>
              <a:t>he importance of social work that is high in intensity, based on continuing relationships with trusted workers, and with a focus on strengthening fragile relationships between family members and using multi-disciplinary team approaches for as long as they are needed</a:t>
            </a:r>
          </a:p>
          <a:p>
            <a:endParaRPr lang="en-GB" sz="1700" dirty="0"/>
          </a:p>
        </p:txBody>
      </p:sp>
    </p:spTree>
    <p:extLst>
      <p:ext uri="{BB962C8B-B14F-4D97-AF65-F5344CB8AC3E}">
        <p14:creationId xmlns:p14="http://schemas.microsoft.com/office/powerpoint/2010/main" val="33908814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E3E7D-9262-42C2-A7B7-25551A2EE03D}"/>
              </a:ext>
            </a:extLst>
          </p:cNvPr>
          <p:cNvSpPr>
            <a:spLocks noGrp="1"/>
          </p:cNvSpPr>
          <p:nvPr>
            <p:ph type="title"/>
          </p:nvPr>
        </p:nvSpPr>
        <p:spPr>
          <a:xfrm>
            <a:off x="657225" y="499533"/>
            <a:ext cx="6972607" cy="1658198"/>
          </a:xfrm>
        </p:spPr>
        <p:txBody>
          <a:bodyPr>
            <a:normAutofit/>
          </a:bodyPr>
          <a:lstStyle/>
          <a:p>
            <a:r>
              <a:rPr lang="en-GB" b="1" i="0" u="none" strike="noStrike" baseline="0">
                <a:latin typeface="3"/>
              </a:rPr>
              <a:t>McFarlane 2018</a:t>
            </a:r>
            <a:endParaRPr lang="en-GB" dirty="0"/>
          </a:p>
        </p:txBody>
      </p:sp>
      <p:sp>
        <p:nvSpPr>
          <p:cNvPr id="3" name="Content Placeholder 2">
            <a:extLst>
              <a:ext uri="{FF2B5EF4-FFF2-40B4-BE49-F238E27FC236}">
                <a16:creationId xmlns:a16="http://schemas.microsoft.com/office/drawing/2014/main" id="{BB81C7F7-62D7-4FD8-A7BD-B67813B89798}"/>
              </a:ext>
            </a:extLst>
          </p:cNvPr>
          <p:cNvSpPr>
            <a:spLocks noGrp="1"/>
          </p:cNvSpPr>
          <p:nvPr>
            <p:ph idx="1"/>
          </p:nvPr>
        </p:nvSpPr>
        <p:spPr>
          <a:xfrm>
            <a:off x="676657" y="2011680"/>
            <a:ext cx="6953176" cy="3766185"/>
          </a:xfrm>
        </p:spPr>
        <p:txBody>
          <a:bodyPr>
            <a:normAutofit/>
          </a:bodyPr>
          <a:lstStyle/>
          <a:p>
            <a:r>
              <a:rPr lang="en-GB" b="0" i="0" u="none" strike="noStrike" baseline="0">
                <a:latin typeface="2"/>
              </a:rPr>
              <a:t>‘Holding the Risk’-have we got the balance right between child protection and the right to family life?</a:t>
            </a:r>
          </a:p>
          <a:p>
            <a:r>
              <a:rPr lang="en-GB" b="0" i="0" u="none" strike="noStrike" baseline="0">
                <a:latin typeface="2"/>
              </a:rPr>
              <a:t>“Magistrates and judges up and down the country on every day of the week are making these highly intrusive draconian orders removing children permanently from their natural families on the basis that to do so is better for the child and that ‘nothing else will do’. But, I ask rhetorically: </a:t>
            </a:r>
          </a:p>
          <a:p>
            <a:r>
              <a:rPr lang="en-GB" b="0" i="0" u="none" strike="noStrike" baseline="0">
                <a:latin typeface="2"/>
              </a:rPr>
              <a:t>‘How do we know this is so?’</a:t>
            </a:r>
            <a:endParaRPr lang="en-GB" dirty="0"/>
          </a:p>
        </p:txBody>
      </p:sp>
      <p:pic>
        <p:nvPicPr>
          <p:cNvPr id="5" name="Picture 4">
            <a:extLst>
              <a:ext uri="{FF2B5EF4-FFF2-40B4-BE49-F238E27FC236}">
                <a16:creationId xmlns:a16="http://schemas.microsoft.com/office/drawing/2014/main" id="{58E59902-0A74-4F51-8208-3B641D0F13A1}"/>
              </a:ext>
            </a:extLst>
          </p:cNvPr>
          <p:cNvPicPr>
            <a:picLocks noChangeAspect="1"/>
          </p:cNvPicPr>
          <p:nvPr/>
        </p:nvPicPr>
        <p:blipFill>
          <a:blip r:embed="rId3"/>
          <a:stretch>
            <a:fillRect/>
          </a:stretch>
        </p:blipFill>
        <p:spPr>
          <a:xfrm>
            <a:off x="8649508" y="640832"/>
            <a:ext cx="2349578" cy="5137033"/>
          </a:xfrm>
          <a:prstGeom prst="rect">
            <a:avLst/>
          </a:prstGeom>
        </p:spPr>
      </p:pic>
    </p:spTree>
    <p:extLst>
      <p:ext uri="{BB962C8B-B14F-4D97-AF65-F5344CB8AC3E}">
        <p14:creationId xmlns:p14="http://schemas.microsoft.com/office/powerpoint/2010/main" val="19651426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1CCD5EF-766D-43B9-A25D-19122E5FB1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7" y="643467"/>
            <a:ext cx="10905065" cy="1989682"/>
          </a:xfrm>
          <a:prstGeom prst="rect">
            <a:avLst/>
          </a:prstGeom>
          <a:solidFill>
            <a:schemeClr val="accent1"/>
          </a:solidFill>
          <a:ln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D9699C9-77F1-4E33-A750-CB78C7EA29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6195" y="806204"/>
            <a:ext cx="10579608" cy="1664208"/>
          </a:xfrm>
          <a:prstGeom prst="rect">
            <a:avLst/>
          </a:prstGeom>
          <a:noFill/>
          <a:ln cap="sq">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57C298D-E309-4D62-B98F-6BAE76347D96}"/>
              </a:ext>
            </a:extLst>
          </p:cNvPr>
          <p:cNvSpPr>
            <a:spLocks noGrp="1"/>
          </p:cNvSpPr>
          <p:nvPr>
            <p:ph type="title"/>
          </p:nvPr>
        </p:nvSpPr>
        <p:spPr>
          <a:xfrm>
            <a:off x="1071846" y="1059736"/>
            <a:ext cx="10040233" cy="1228130"/>
          </a:xfrm>
        </p:spPr>
        <p:txBody>
          <a:bodyPr>
            <a:normAutofit/>
          </a:bodyPr>
          <a:lstStyle/>
          <a:p>
            <a:r>
              <a:rPr lang="en-GB" sz="4200" b="1" i="0" u="none" strike="noStrike" baseline="0">
                <a:solidFill>
                  <a:srgbClr val="FFFFFF"/>
                </a:solidFill>
                <a:latin typeface="3"/>
              </a:rPr>
              <a:t>Isabelle Trowler &amp; University of Sheffield 2018</a:t>
            </a:r>
            <a:br>
              <a:rPr lang="en-GB" sz="4200" b="0" i="0" u="none" strike="noStrike" baseline="0">
                <a:solidFill>
                  <a:srgbClr val="FFFFFF"/>
                </a:solidFill>
                <a:latin typeface="3"/>
              </a:rPr>
            </a:br>
            <a:endParaRPr lang="en-GB" sz="4200">
              <a:solidFill>
                <a:srgbClr val="FFFFFF"/>
              </a:solidFill>
            </a:endParaRPr>
          </a:p>
        </p:txBody>
      </p:sp>
      <p:sp>
        <p:nvSpPr>
          <p:cNvPr id="3" name="Content Placeholder 2">
            <a:extLst>
              <a:ext uri="{FF2B5EF4-FFF2-40B4-BE49-F238E27FC236}">
                <a16:creationId xmlns:a16="http://schemas.microsoft.com/office/drawing/2014/main" id="{409E5E5D-60EC-4223-857F-DC66DA8A6DE5}"/>
              </a:ext>
            </a:extLst>
          </p:cNvPr>
          <p:cNvSpPr>
            <a:spLocks noGrp="1"/>
          </p:cNvSpPr>
          <p:nvPr>
            <p:ph idx="1"/>
          </p:nvPr>
        </p:nvSpPr>
        <p:spPr>
          <a:xfrm>
            <a:off x="1071846" y="2973313"/>
            <a:ext cx="10040233" cy="2903099"/>
          </a:xfrm>
        </p:spPr>
        <p:txBody>
          <a:bodyPr>
            <a:normAutofit/>
          </a:bodyPr>
          <a:lstStyle/>
          <a:p>
            <a:r>
              <a:rPr lang="en-GB" sz="2000" b="0" i="0" u="none" strike="noStrike" baseline="0" dirty="0">
                <a:latin typeface="2"/>
              </a:rPr>
              <a:t>Clear Blue Water </a:t>
            </a:r>
          </a:p>
          <a:p>
            <a:pPr>
              <a:buFont typeface="Wingdings" panose="05000000000000000000" pitchFamily="2" charset="2"/>
              <a:buChar char="Ø"/>
            </a:pPr>
            <a:r>
              <a:rPr lang="en-GB" sz="2000" b="0" i="0" u="none" strike="noStrike" baseline="0" dirty="0">
                <a:latin typeface="2"/>
              </a:rPr>
              <a:t>Based on exploratory study of care proceedings in 4 local authorities across England. </a:t>
            </a:r>
          </a:p>
          <a:p>
            <a:pPr>
              <a:buFont typeface="Wingdings" panose="05000000000000000000" pitchFamily="2" charset="2"/>
              <a:buChar char="Ø"/>
            </a:pPr>
            <a:r>
              <a:rPr lang="en-GB" sz="2000" b="0" i="0" u="none" strike="noStrike" baseline="0" dirty="0">
                <a:latin typeface="2"/>
              </a:rPr>
              <a:t>The study found that ‘the vast majority of decisions taken to initiate care proceedings were certainly reasonable. The question is whether or not they were always necessary.’</a:t>
            </a:r>
          </a:p>
          <a:p>
            <a:pPr>
              <a:buFont typeface="Wingdings" panose="05000000000000000000" pitchFamily="2" charset="2"/>
              <a:buChar char="Ø"/>
            </a:pPr>
            <a:r>
              <a:rPr lang="en-GB" sz="2000" b="0" i="0" u="none" strike="noStrike" baseline="0" dirty="0">
                <a:latin typeface="2"/>
              </a:rPr>
              <a:t>Needs to be clear blue water between cases taken to court and not taken to court.</a:t>
            </a:r>
          </a:p>
          <a:p>
            <a:pPr>
              <a:buFont typeface="Wingdings" panose="05000000000000000000" pitchFamily="2" charset="2"/>
              <a:buChar char="Ø"/>
            </a:pPr>
            <a:r>
              <a:rPr lang="en-GB" sz="2000" b="0" i="0" u="none" strike="noStrike" baseline="0" dirty="0">
                <a:latin typeface="2"/>
              </a:rPr>
              <a:t>When making this distinction, LA must consider if this is in the best interests of the children, not just for now, but in 5 or 10 years’ time and for the rest of their lives</a:t>
            </a:r>
          </a:p>
          <a:p>
            <a:endParaRPr lang="en-GB" sz="2000" dirty="0"/>
          </a:p>
        </p:txBody>
      </p:sp>
    </p:spTree>
    <p:extLst>
      <p:ext uri="{BB962C8B-B14F-4D97-AF65-F5344CB8AC3E}">
        <p14:creationId xmlns:p14="http://schemas.microsoft.com/office/powerpoint/2010/main" val="27210347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D6F6937-3B5A-4391-9F37-58A571B36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8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963549A-5852-4212-B17A-87FDECE44E82}"/>
              </a:ext>
            </a:extLst>
          </p:cNvPr>
          <p:cNvSpPr>
            <a:spLocks noGrp="1"/>
          </p:cNvSpPr>
          <p:nvPr>
            <p:ph type="title"/>
          </p:nvPr>
        </p:nvSpPr>
        <p:spPr>
          <a:xfrm>
            <a:off x="657224" y="936711"/>
            <a:ext cx="2988265" cy="4984578"/>
          </a:xfrm>
        </p:spPr>
        <p:txBody>
          <a:bodyPr>
            <a:normAutofit/>
          </a:bodyPr>
          <a:lstStyle/>
          <a:p>
            <a:br>
              <a:rPr lang="en-GB" sz="4400" dirty="0">
                <a:solidFill>
                  <a:srgbClr val="FFFFFF"/>
                </a:solidFill>
                <a:latin typeface="ProximaNovaCond-Light"/>
              </a:rPr>
            </a:br>
            <a:br>
              <a:rPr lang="en-GB" sz="4400" dirty="0">
                <a:solidFill>
                  <a:srgbClr val="FFFFFF"/>
                </a:solidFill>
              </a:rPr>
            </a:br>
            <a:endParaRPr lang="en-GB" sz="4400" dirty="0">
              <a:solidFill>
                <a:srgbClr val="FFFFFF"/>
              </a:solidFill>
            </a:endParaRPr>
          </a:p>
        </p:txBody>
      </p:sp>
      <p:graphicFrame>
        <p:nvGraphicFramePr>
          <p:cNvPr id="10" name="Content Placeholder 2">
            <a:extLst>
              <a:ext uri="{FF2B5EF4-FFF2-40B4-BE49-F238E27FC236}">
                <a16:creationId xmlns:a16="http://schemas.microsoft.com/office/drawing/2014/main" id="{94DC499F-096B-A842-99A8-A0EE102A32FB}"/>
              </a:ext>
            </a:extLst>
          </p:cNvPr>
          <p:cNvGraphicFramePr>
            <a:graphicFrameLocks noGrp="1"/>
          </p:cNvGraphicFramePr>
          <p:nvPr>
            <p:ph idx="1"/>
            <p:extLst>
              <p:ext uri="{D42A27DB-BD31-4B8C-83A1-F6EECF244321}">
                <p14:modId xmlns:p14="http://schemas.microsoft.com/office/powerpoint/2010/main" val="580032090"/>
              </p:ext>
            </p:extLst>
          </p:nvPr>
        </p:nvGraphicFramePr>
        <p:xfrm>
          <a:off x="4614388" y="206478"/>
          <a:ext cx="7282643" cy="61058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1006F795-5B4A-4069-BAAB-6ADAC068FCA8}"/>
              </a:ext>
            </a:extLst>
          </p:cNvPr>
          <p:cNvSpPr txBox="1"/>
          <p:nvPr/>
        </p:nvSpPr>
        <p:spPr>
          <a:xfrm>
            <a:off x="224121" y="2076226"/>
            <a:ext cx="3458153" cy="1077218"/>
          </a:xfrm>
          <a:prstGeom prst="rect">
            <a:avLst/>
          </a:prstGeom>
          <a:noFill/>
        </p:spPr>
        <p:txBody>
          <a:bodyPr wrap="square">
            <a:spAutoFit/>
          </a:bodyPr>
          <a:lstStyle/>
          <a:p>
            <a:pPr algn="ctr"/>
            <a:r>
              <a:rPr lang="en-GB" sz="4000" dirty="0">
                <a:solidFill>
                  <a:srgbClr val="FFFFFF"/>
                </a:solidFill>
              </a:rPr>
              <a:t>Mentimeter</a:t>
            </a:r>
            <a:r>
              <a:rPr lang="en-GB" sz="2400" dirty="0">
                <a:solidFill>
                  <a:srgbClr val="FFFFFF"/>
                </a:solidFill>
              </a:rPr>
              <a:t> </a:t>
            </a:r>
          </a:p>
          <a:p>
            <a:endParaRPr lang="en-GB" sz="2400" b="1" dirty="0"/>
          </a:p>
        </p:txBody>
      </p:sp>
    </p:spTree>
    <p:extLst>
      <p:ext uri="{BB962C8B-B14F-4D97-AF65-F5344CB8AC3E}">
        <p14:creationId xmlns:p14="http://schemas.microsoft.com/office/powerpoint/2010/main" val="9941531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058518-5465-42A8-9402-DE77C4367736}"/>
              </a:ext>
            </a:extLst>
          </p:cNvPr>
          <p:cNvSpPr>
            <a:spLocks noGrp="1"/>
          </p:cNvSpPr>
          <p:nvPr>
            <p:ph type="ctrTitle"/>
          </p:nvPr>
        </p:nvSpPr>
        <p:spPr>
          <a:xfrm>
            <a:off x="624524" y="2199873"/>
            <a:ext cx="10782300" cy="3352800"/>
          </a:xfrm>
        </p:spPr>
        <p:txBody>
          <a:bodyPr/>
          <a:lstStyle/>
          <a:p>
            <a:r>
              <a:rPr lang="en-GB" sz="4000" dirty="0">
                <a:latin typeface="Calibri" panose="020F0502020204030204" pitchFamily="34" charset="0"/>
                <a:cs typeface="Calibri" panose="020F0502020204030204" pitchFamily="34" charset="0"/>
              </a:rPr>
              <a:t>“In the majority of cases, families become involved with children’s social care  because they are parenting in conditions of adversity, rather than because they have caused or are likely to cause significant harm to their children. We have a shared obligation to help families raise their children.”</a:t>
            </a:r>
            <a:br>
              <a:rPr lang="en-GB" sz="4000" dirty="0">
                <a:latin typeface="Calibri" panose="020F0502020204030204" pitchFamily="34" charset="0"/>
                <a:cs typeface="Calibri" panose="020F0502020204030204" pitchFamily="34" charset="0"/>
              </a:rPr>
            </a:br>
            <a:br>
              <a:rPr lang="en-GB" sz="4000" dirty="0">
                <a:latin typeface="Calibri" panose="020F0502020204030204" pitchFamily="34" charset="0"/>
                <a:cs typeface="Calibri" panose="020F0502020204030204" pitchFamily="34" charset="0"/>
              </a:rPr>
            </a:br>
            <a:r>
              <a:rPr lang="en-GB" sz="2000" dirty="0">
                <a:latin typeface="Calibri" panose="020F0502020204030204" pitchFamily="34" charset="0"/>
                <a:cs typeface="Calibri" panose="020F0502020204030204" pitchFamily="34" charset="0"/>
              </a:rPr>
              <a:t>The Case for Change</a:t>
            </a:r>
            <a:br>
              <a:rPr lang="en-GB" sz="2000" dirty="0">
                <a:latin typeface="Calibri" panose="020F0502020204030204" pitchFamily="34" charset="0"/>
                <a:cs typeface="Calibri" panose="020F0502020204030204" pitchFamily="34" charset="0"/>
              </a:rPr>
            </a:br>
            <a:r>
              <a:rPr lang="en-GB" sz="2000" dirty="0">
                <a:latin typeface="Calibri" panose="020F0502020204030204" pitchFamily="34" charset="0"/>
                <a:cs typeface="Calibri" panose="020F0502020204030204" pitchFamily="34" charset="0"/>
              </a:rPr>
              <a:t>The independent review of children’s social care</a:t>
            </a:r>
            <a:br>
              <a:rPr lang="en-GB" sz="2000" dirty="0">
                <a:latin typeface="Calibri" panose="020F0502020204030204" pitchFamily="34" charset="0"/>
                <a:cs typeface="Calibri" panose="020F0502020204030204" pitchFamily="34" charset="0"/>
              </a:rPr>
            </a:br>
            <a:r>
              <a:rPr lang="en-GB" sz="2000" dirty="0">
                <a:latin typeface="Calibri" panose="020F0502020204030204" pitchFamily="34" charset="0"/>
                <a:cs typeface="Calibri" panose="020F0502020204030204" pitchFamily="34" charset="0"/>
                <a:hlinkClick r:id="rId3"/>
              </a:rPr>
              <a:t>https://childrenssocialcare.independent-review.uk/</a:t>
            </a:r>
            <a:r>
              <a:rPr lang="en-GB" sz="2000" dirty="0">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36530053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3"/>
          <p:cNvSpPr/>
          <p:nvPr/>
        </p:nvSpPr>
        <p:spPr>
          <a:xfrm>
            <a:off x="1092496" y="1101981"/>
            <a:ext cx="10007009" cy="6350"/>
          </a:xfrm>
          <a:prstGeom prst="rect">
            <a:avLst/>
          </a:prstGeom>
          <a:solidFill>
            <a:srgbClr val="F5F5EF"/>
          </a:solidFill>
        </p:spPr>
      </p:sp>
      <p:sp>
        <p:nvSpPr>
          <p:cNvPr id="5" name="TextBox 5"/>
          <p:cNvSpPr txBox="1"/>
          <p:nvPr/>
        </p:nvSpPr>
        <p:spPr>
          <a:xfrm>
            <a:off x="1092496" y="330200"/>
            <a:ext cx="9678366" cy="677943"/>
          </a:xfrm>
          <a:prstGeom prst="rect">
            <a:avLst/>
          </a:prstGeom>
        </p:spPr>
        <p:txBody>
          <a:bodyPr lIns="0" tIns="0" rIns="0" bIns="0" rtlCol="0" anchor="t">
            <a:spAutoFit/>
          </a:bodyPr>
          <a:lstStyle/>
          <a:p>
            <a:pPr marL="0" marR="0" lvl="0" indent="0" algn="l" defTabSz="304815" rtl="0" eaLnBrk="1" fontAlgn="auto" latinLnBrk="0" hangingPunct="1">
              <a:lnSpc>
                <a:spcPts val="552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50B4C8"/>
                </a:solidFill>
                <a:effectLst/>
                <a:uLnTx/>
                <a:uFillTx/>
                <a:latin typeface="Calibri" panose="020F0502020204030204" pitchFamily="34" charset="0"/>
                <a:ea typeface="+mn-ea"/>
                <a:cs typeface="Calibri" panose="020F0502020204030204" pitchFamily="34" charset="0"/>
              </a:rPr>
              <a:t>Further Reading</a:t>
            </a:r>
          </a:p>
        </p:txBody>
      </p:sp>
      <p:graphicFrame>
        <p:nvGraphicFramePr>
          <p:cNvPr id="7" name="TextBox 4">
            <a:extLst>
              <a:ext uri="{FF2B5EF4-FFF2-40B4-BE49-F238E27FC236}">
                <a16:creationId xmlns:a16="http://schemas.microsoft.com/office/drawing/2014/main" id="{17613A2D-D404-436F-AE6F-3AAD9CDE6C4E}"/>
              </a:ext>
            </a:extLst>
          </p:cNvPr>
          <p:cNvGraphicFramePr/>
          <p:nvPr>
            <p:extLst>
              <p:ext uri="{D42A27DB-BD31-4B8C-83A1-F6EECF244321}">
                <p14:modId xmlns:p14="http://schemas.microsoft.com/office/powerpoint/2010/main" val="1584392358"/>
              </p:ext>
            </p:extLst>
          </p:nvPr>
        </p:nvGraphicFramePr>
        <p:xfrm>
          <a:off x="1092494" y="1008143"/>
          <a:ext cx="10718505" cy="52347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325293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7CEFFDD-605F-41E2-8017-6484074C5C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5992" y="0"/>
            <a:ext cx="4636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Graphical user interface, text&#10;&#10;Description automatically generated">
            <a:extLst>
              <a:ext uri="{FF2B5EF4-FFF2-40B4-BE49-F238E27FC236}">
                <a16:creationId xmlns:a16="http://schemas.microsoft.com/office/drawing/2014/main" id="{62F9B2B2-305C-4C35-96AD-7607C7FFBB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3999" y="2539439"/>
            <a:ext cx="6278529" cy="1789382"/>
          </a:xfrm>
          <a:prstGeom prst="rect">
            <a:avLst/>
          </a:prstGeom>
        </p:spPr>
      </p:pic>
      <p:sp>
        <p:nvSpPr>
          <p:cNvPr id="3" name="Content Placeholder 2">
            <a:extLst>
              <a:ext uri="{FF2B5EF4-FFF2-40B4-BE49-F238E27FC236}">
                <a16:creationId xmlns:a16="http://schemas.microsoft.com/office/drawing/2014/main" id="{A535433B-CD96-4CE5-A05D-6547A276870B}"/>
              </a:ext>
            </a:extLst>
          </p:cNvPr>
          <p:cNvSpPr>
            <a:spLocks noGrp="1"/>
          </p:cNvSpPr>
          <p:nvPr>
            <p:ph idx="1"/>
          </p:nvPr>
        </p:nvSpPr>
        <p:spPr>
          <a:xfrm>
            <a:off x="8173212" y="2419773"/>
            <a:ext cx="3401568" cy="3358092"/>
          </a:xfrm>
        </p:spPr>
        <p:txBody>
          <a:bodyPr>
            <a:normAutofit/>
          </a:bodyPr>
          <a:lstStyle/>
          <a:p>
            <a:endParaRPr lang="en-GB" sz="1800" b="0" i="0" u="none" strike="noStrike" baseline="0">
              <a:solidFill>
                <a:srgbClr val="FFFFFF"/>
              </a:solidFill>
              <a:latin typeface="2"/>
            </a:endParaRPr>
          </a:p>
          <a:p>
            <a:endParaRPr lang="en-GB" sz="1800">
              <a:solidFill>
                <a:srgbClr val="FFFFFF"/>
              </a:solidFill>
              <a:latin typeface="2"/>
            </a:endParaRPr>
          </a:p>
          <a:p>
            <a:endParaRPr lang="en-GB" sz="1800" b="0" i="0" u="none" strike="noStrike" baseline="0">
              <a:solidFill>
                <a:srgbClr val="FFFFFF"/>
              </a:solidFill>
              <a:latin typeface="2"/>
            </a:endParaRPr>
          </a:p>
          <a:p>
            <a:endParaRPr lang="en-GB" sz="1800">
              <a:solidFill>
                <a:srgbClr val="FFFFFF"/>
              </a:solidFill>
              <a:latin typeface="2"/>
            </a:endParaRPr>
          </a:p>
          <a:p>
            <a:endParaRPr lang="en-GB" sz="1800" b="0" i="0" u="none" strike="noStrike" baseline="0">
              <a:solidFill>
                <a:srgbClr val="FFFFFF"/>
              </a:solidFill>
              <a:latin typeface="2"/>
            </a:endParaRPr>
          </a:p>
          <a:p>
            <a:r>
              <a:rPr lang="en-GB" sz="1800" b="0" i="0" u="none" strike="noStrike" baseline="0">
                <a:solidFill>
                  <a:srgbClr val="FFFFFF"/>
                </a:solidFill>
                <a:latin typeface="2"/>
              </a:rPr>
              <a:t>Contact us:</a:t>
            </a:r>
          </a:p>
          <a:p>
            <a:r>
              <a:rPr lang="en-GB" sz="1800" b="0" i="0" u="none" strike="noStrike" baseline="0">
                <a:solidFill>
                  <a:srgbClr val="FFFFFF"/>
                </a:solidFill>
                <a:latin typeface="2"/>
                <a:hlinkClick r:id="rId4"/>
              </a:rPr>
              <a:t>FSProjectTeam@Hertfordshire.gov.uk</a:t>
            </a:r>
            <a:endParaRPr lang="en-GB" sz="1800" b="0" i="0" u="none" strike="noStrike" baseline="0">
              <a:solidFill>
                <a:srgbClr val="FFFFFF"/>
              </a:solidFill>
              <a:latin typeface="2"/>
            </a:endParaRPr>
          </a:p>
          <a:p>
            <a:endParaRPr lang="en-GB" sz="1800">
              <a:solidFill>
                <a:srgbClr val="FFFFFF"/>
              </a:solidFill>
              <a:latin typeface="2"/>
            </a:endParaRPr>
          </a:p>
          <a:p>
            <a:endParaRPr lang="en-GB" sz="1800">
              <a:solidFill>
                <a:srgbClr val="FFFFFF"/>
              </a:solidFill>
              <a:latin typeface="2"/>
            </a:endParaRPr>
          </a:p>
          <a:p>
            <a:endParaRPr lang="en-GB" sz="1800">
              <a:solidFill>
                <a:srgbClr val="FFFFFF"/>
              </a:solidFill>
            </a:endParaRPr>
          </a:p>
        </p:txBody>
      </p:sp>
    </p:spTree>
    <p:extLst>
      <p:ext uri="{BB962C8B-B14F-4D97-AF65-F5344CB8AC3E}">
        <p14:creationId xmlns:p14="http://schemas.microsoft.com/office/powerpoint/2010/main" val="4314135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058518-5465-42A8-9402-DE77C4367736}"/>
              </a:ext>
            </a:extLst>
          </p:cNvPr>
          <p:cNvSpPr>
            <a:spLocks noGrp="1"/>
          </p:cNvSpPr>
          <p:nvPr>
            <p:ph type="ctrTitle"/>
          </p:nvPr>
        </p:nvSpPr>
        <p:spPr>
          <a:xfrm>
            <a:off x="431577" y="-82193"/>
            <a:ext cx="11137124" cy="6739847"/>
          </a:xfrm>
        </p:spPr>
        <p:txBody>
          <a:bodyPr/>
          <a:lstStyle/>
          <a:p>
            <a:r>
              <a:rPr lang="en-GB" sz="2000" b="1" dirty="0">
                <a:latin typeface="Calibri" panose="020F0502020204030204" pitchFamily="34" charset="0"/>
                <a:cs typeface="Calibri" panose="020F0502020204030204" pitchFamily="34" charset="0"/>
              </a:rPr>
              <a:t>Quote from Lady Hale in the Supreme Court judgment Re B (2013)</a:t>
            </a:r>
            <a:br>
              <a:rPr lang="en-GB" sz="2000" b="1" dirty="0">
                <a:latin typeface="Calibri" panose="020F0502020204030204" pitchFamily="34" charset="0"/>
                <a:cs typeface="Calibri" panose="020F0502020204030204" pitchFamily="34" charset="0"/>
              </a:rPr>
            </a:br>
            <a:br>
              <a:rPr lang="en-GB" sz="2000" dirty="0">
                <a:solidFill>
                  <a:schemeClr val="bg1"/>
                </a:solidFill>
                <a:latin typeface="Calibri" panose="020F0502020204030204" pitchFamily="34" charset="0"/>
                <a:cs typeface="Calibri" panose="020F0502020204030204" pitchFamily="34" charset="0"/>
              </a:rPr>
            </a:br>
            <a:r>
              <a:rPr lang="en-GB" sz="2200" i="1" dirty="0">
                <a:solidFill>
                  <a:schemeClr val="bg1"/>
                </a:solidFill>
                <a:latin typeface="Calibri" panose="020F0502020204030204" pitchFamily="34" charset="0"/>
                <a:cs typeface="Calibri" panose="020F0502020204030204" pitchFamily="34" charset="0"/>
              </a:rPr>
              <a:t>“This case raises some profound questions about the scope of courts' powers to take away children from their birth families when what is feared is, not physical abuse or neglect, but emotional or psychological harm. We are all frail human beings, with our fair share of unattractive character traits, which sometimes manifest themselves in bad behaviours which may be copied by our children. But the State does not and cannot take away the children of all the people who commit crimes, who abuse alcohol or drugs, who suffer from physical or mental illnesses or disabilities, or who espouse anti-social political or religious beliefs... </a:t>
            </a:r>
            <a:br>
              <a:rPr lang="en-GB" sz="2200" i="1" dirty="0">
                <a:solidFill>
                  <a:schemeClr val="bg1"/>
                </a:solidFill>
                <a:latin typeface="Calibri" panose="020F0502020204030204" pitchFamily="34" charset="0"/>
                <a:cs typeface="Calibri" panose="020F0502020204030204" pitchFamily="34" charset="0"/>
              </a:rPr>
            </a:br>
            <a:br>
              <a:rPr lang="en-GB" sz="2200" i="1" dirty="0">
                <a:solidFill>
                  <a:schemeClr val="bg1"/>
                </a:solidFill>
                <a:latin typeface="Calibri" panose="020F0502020204030204" pitchFamily="34" charset="0"/>
                <a:cs typeface="Calibri" panose="020F0502020204030204" pitchFamily="34" charset="0"/>
              </a:rPr>
            </a:br>
            <a:r>
              <a:rPr lang="en-GB" sz="2200" i="1" dirty="0">
                <a:solidFill>
                  <a:schemeClr val="bg1"/>
                </a:solidFill>
                <a:latin typeface="Calibri" panose="020F0502020204030204" pitchFamily="34" charset="0"/>
                <a:cs typeface="Calibri" panose="020F0502020204030204" pitchFamily="34" charset="0"/>
              </a:rPr>
              <a:t>How is the law to distinguish between emotional or psychological harm, which warrants the compulsory intervention of the State, and the normal and natural tendency of children to grow up to be and behave like their parents?</a:t>
            </a:r>
            <a:br>
              <a:rPr lang="en-GB" sz="2200" i="1" dirty="0">
                <a:solidFill>
                  <a:schemeClr val="bg1"/>
                </a:solidFill>
                <a:latin typeface="Calibri" panose="020F0502020204030204" pitchFamily="34" charset="0"/>
                <a:cs typeface="Calibri" panose="020F0502020204030204" pitchFamily="34" charset="0"/>
              </a:rPr>
            </a:br>
            <a:br>
              <a:rPr lang="en-GB" sz="2200" i="1" dirty="0">
                <a:solidFill>
                  <a:schemeClr val="bg1"/>
                </a:solidFill>
                <a:latin typeface="Calibri" panose="020F0502020204030204" pitchFamily="34" charset="0"/>
                <a:cs typeface="Calibri" panose="020F0502020204030204" pitchFamily="34" charset="0"/>
              </a:rPr>
            </a:br>
            <a:r>
              <a:rPr lang="en-GB" sz="2200" i="1" dirty="0">
                <a:solidFill>
                  <a:schemeClr val="bg1"/>
                </a:solidFill>
                <a:latin typeface="Calibri" panose="020F0502020204030204" pitchFamily="34" charset="0"/>
                <a:cs typeface="Calibri" panose="020F0502020204030204" pitchFamily="34" charset="0"/>
              </a:rPr>
              <a:t>Added to this is the problem that the harm which is feared may take many years to materialise, if indeed it ever does. Every child is an individual, with her own character and personality. Many children are remarkably resilient. They do not all inherit their parents' less attractive characters or copy their less attractive behaviours. Indeed some will consciously reject them. They have many other positive influences in their lives which can help them to resist the negative, whether it is their schools, their friends, or other people around them. How confident do we have to be that a child will indeed suffer harm because of her parents' character and behaviour before we separate them for good?</a:t>
            </a:r>
            <a:br>
              <a:rPr lang="en-GB" sz="2200" i="1" dirty="0">
                <a:solidFill>
                  <a:schemeClr val="bg1"/>
                </a:solidFill>
                <a:latin typeface="Calibri" panose="020F0502020204030204" pitchFamily="34" charset="0"/>
                <a:cs typeface="Calibri" panose="020F0502020204030204" pitchFamily="34" charset="0"/>
              </a:rPr>
            </a:br>
            <a:br>
              <a:rPr lang="en-GB" sz="2200" i="1" dirty="0">
                <a:solidFill>
                  <a:schemeClr val="bg1"/>
                </a:solidFill>
                <a:latin typeface="Calibri" panose="020F0502020204030204" pitchFamily="34" charset="0"/>
                <a:cs typeface="Calibri" panose="020F0502020204030204" pitchFamily="34" charset="0"/>
              </a:rPr>
            </a:br>
            <a:r>
              <a:rPr lang="en-GB" sz="2200" i="1" dirty="0">
                <a:solidFill>
                  <a:schemeClr val="bg1"/>
                </a:solidFill>
                <a:latin typeface="Calibri" panose="020F0502020204030204" pitchFamily="34" charset="0"/>
                <a:cs typeface="Calibri" panose="020F0502020204030204" pitchFamily="34" charset="0"/>
              </a:rPr>
              <a:t>…. a court can only separate a child from her parents if satisfied that it is necessary to do so, that ‘nothing else will do’. ” </a:t>
            </a:r>
            <a:br>
              <a:rPr lang="en-GB" sz="2000" i="1" dirty="0">
                <a:latin typeface="Calibri" panose="020F0502020204030204" pitchFamily="34" charset="0"/>
                <a:cs typeface="Calibri" panose="020F0502020204030204" pitchFamily="34" charset="0"/>
              </a:rPr>
            </a:br>
            <a:r>
              <a:rPr lang="en-GB" sz="2000" dirty="0">
                <a:latin typeface="Calibri" panose="020F0502020204030204" pitchFamily="34" charset="0"/>
                <a:cs typeface="Calibri" panose="020F0502020204030204" pitchFamily="34" charset="0"/>
                <a:hlinkClick r:id="rId3"/>
              </a:rPr>
              <a:t>Link to full judgment</a:t>
            </a:r>
            <a:endParaRPr lang="en-GB"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698488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D6F6937-3B5A-4391-9F37-58A571B36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8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3"/>
          <p:cNvSpPr txBox="1"/>
          <p:nvPr/>
        </p:nvSpPr>
        <p:spPr>
          <a:xfrm>
            <a:off x="657224" y="936711"/>
            <a:ext cx="2988265" cy="4984578"/>
          </a:xfrm>
          <a:prstGeom prst="rect">
            <a:avLst/>
          </a:prstGeom>
        </p:spPr>
        <p:txBody>
          <a:bodyPr vert="horz" lIns="91440" tIns="45720" rIns="91440" bIns="45720" rtlCol="0" anchor="ctr">
            <a:normAutofit/>
          </a:bodyPr>
          <a:lstStyle/>
          <a:p>
            <a:pPr defTabSz="914400">
              <a:lnSpc>
                <a:spcPct val="85000"/>
              </a:lnSpc>
              <a:spcBef>
                <a:spcPct val="0"/>
              </a:spcBef>
              <a:spcAft>
                <a:spcPts val="400"/>
              </a:spcAft>
              <a:defRPr/>
            </a:pPr>
            <a:r>
              <a:rPr lang="en-US" sz="4400" spc="-120">
                <a:solidFill>
                  <a:srgbClr val="FFFFFF"/>
                </a:solidFill>
                <a:latin typeface="+mj-lt"/>
                <a:ea typeface="+mj-ea"/>
                <a:cs typeface="+mj-cs"/>
              </a:rPr>
              <a:t>Part Three Children Act 1989</a:t>
            </a:r>
          </a:p>
        </p:txBody>
      </p:sp>
      <p:sp>
        <p:nvSpPr>
          <p:cNvPr id="2" name="TextBox 2"/>
          <p:cNvSpPr txBox="1"/>
          <p:nvPr/>
        </p:nvSpPr>
        <p:spPr>
          <a:xfrm>
            <a:off x="4614389" y="936711"/>
            <a:ext cx="6815992" cy="4984578"/>
          </a:xfrm>
          <a:prstGeom prst="rect">
            <a:avLst/>
          </a:prstGeom>
        </p:spPr>
        <p:txBody>
          <a:bodyPr vert="horz" lIns="91440" tIns="45720" rIns="91440" bIns="45720" rtlCol="0" anchor="ctr">
            <a:normAutofit/>
          </a:bodyPr>
          <a:lstStyle/>
          <a:p>
            <a:pPr defTabSz="914400">
              <a:lnSpc>
                <a:spcPct val="85000"/>
              </a:lnSpc>
              <a:spcAft>
                <a:spcPts val="400"/>
              </a:spcAft>
              <a:buFont typeface="Arial" pitchFamily="34" charset="0"/>
              <a:buChar char=" "/>
              <a:defRPr/>
            </a:pPr>
            <a:r>
              <a:rPr lang="en-US" sz="2000" dirty="0">
                <a:solidFill>
                  <a:schemeClr val="tx1">
                    <a:lumMod val="85000"/>
                    <a:lumOff val="15000"/>
                  </a:schemeClr>
                </a:solidFill>
              </a:rPr>
              <a:t>Provision of services for children in need &amp; their families:</a:t>
            </a:r>
          </a:p>
          <a:p>
            <a:pPr defTabSz="914400">
              <a:lnSpc>
                <a:spcPct val="85000"/>
              </a:lnSpc>
              <a:spcAft>
                <a:spcPts val="400"/>
              </a:spcAft>
              <a:buFont typeface="Arial" pitchFamily="34" charset="0"/>
              <a:buChar char=" "/>
              <a:defRPr/>
            </a:pPr>
            <a:endParaRPr lang="en-US" sz="2000" dirty="0">
              <a:solidFill>
                <a:schemeClr val="tx1">
                  <a:lumMod val="85000"/>
                  <a:lumOff val="15000"/>
                </a:schemeClr>
              </a:solidFill>
            </a:endParaRPr>
          </a:p>
          <a:p>
            <a:pPr defTabSz="914400">
              <a:lnSpc>
                <a:spcPct val="85000"/>
              </a:lnSpc>
              <a:spcAft>
                <a:spcPts val="400"/>
              </a:spcAft>
              <a:buFont typeface="Arial" pitchFamily="34" charset="0"/>
              <a:buChar char=" "/>
              <a:defRPr/>
            </a:pPr>
            <a:r>
              <a:rPr lang="en-US" sz="2000" dirty="0">
                <a:solidFill>
                  <a:schemeClr val="tx1">
                    <a:lumMod val="85000"/>
                    <a:lumOff val="15000"/>
                  </a:schemeClr>
                </a:solidFill>
              </a:rPr>
              <a:t>(1) It shall be the general duty of every local authority</a:t>
            </a:r>
          </a:p>
          <a:p>
            <a:pPr defTabSz="914400">
              <a:lnSpc>
                <a:spcPct val="85000"/>
              </a:lnSpc>
              <a:spcAft>
                <a:spcPts val="400"/>
              </a:spcAft>
              <a:buFont typeface="Arial" pitchFamily="34" charset="0"/>
              <a:buChar char=" "/>
              <a:defRPr/>
            </a:pPr>
            <a:endParaRPr lang="en-US" sz="2000" dirty="0">
              <a:solidFill>
                <a:schemeClr val="tx1">
                  <a:lumMod val="85000"/>
                  <a:lumOff val="15000"/>
                </a:schemeClr>
              </a:solidFill>
            </a:endParaRPr>
          </a:p>
          <a:p>
            <a:pPr marL="460609" lvl="1" indent="-230305" defTabSz="914400">
              <a:lnSpc>
                <a:spcPct val="85000"/>
              </a:lnSpc>
              <a:spcAft>
                <a:spcPts val="400"/>
              </a:spcAft>
              <a:buFont typeface="Arial" pitchFamily="34" charset="0"/>
              <a:buChar char=" "/>
              <a:defRPr/>
            </a:pPr>
            <a:r>
              <a:rPr lang="en-US" sz="2000" dirty="0">
                <a:solidFill>
                  <a:schemeClr val="tx1">
                    <a:lumMod val="85000"/>
                    <a:lumOff val="15000"/>
                  </a:schemeClr>
                </a:solidFill>
              </a:rPr>
              <a:t>(a) to safeguard and promote the welfare of children within their area who are in need; and</a:t>
            </a:r>
          </a:p>
          <a:p>
            <a:pPr defTabSz="914400">
              <a:lnSpc>
                <a:spcPct val="85000"/>
              </a:lnSpc>
              <a:spcAft>
                <a:spcPts val="400"/>
              </a:spcAft>
              <a:buFont typeface="Arial" pitchFamily="34" charset="0"/>
              <a:buChar char=" "/>
              <a:defRPr/>
            </a:pPr>
            <a:endParaRPr lang="en-US" sz="2000" dirty="0">
              <a:solidFill>
                <a:schemeClr val="tx1">
                  <a:lumMod val="85000"/>
                  <a:lumOff val="15000"/>
                </a:schemeClr>
              </a:solidFill>
            </a:endParaRPr>
          </a:p>
          <a:p>
            <a:pPr marL="460609" lvl="1" indent="-230305" defTabSz="914400">
              <a:lnSpc>
                <a:spcPct val="85000"/>
              </a:lnSpc>
              <a:spcAft>
                <a:spcPts val="400"/>
              </a:spcAft>
              <a:buFont typeface="Arial" pitchFamily="34" charset="0"/>
              <a:buChar char=" "/>
              <a:defRPr/>
            </a:pPr>
            <a:r>
              <a:rPr lang="en-US" sz="2000" dirty="0">
                <a:solidFill>
                  <a:schemeClr val="tx1">
                    <a:lumMod val="85000"/>
                    <a:lumOff val="15000"/>
                  </a:schemeClr>
                </a:solidFill>
              </a:rPr>
              <a:t>(b) so far as is consistent with that duty, to promote the upbringing of such children by their families, by providing a range and level of services appropriate to those children’s needs</a:t>
            </a:r>
          </a:p>
          <a:p>
            <a:pPr defTabSz="914400">
              <a:lnSpc>
                <a:spcPct val="85000"/>
              </a:lnSpc>
              <a:spcAft>
                <a:spcPts val="400"/>
              </a:spcAft>
              <a:buFont typeface="Arial" pitchFamily="34" charset="0"/>
              <a:buChar char=" "/>
              <a:defRPr/>
            </a:pPr>
            <a:endParaRPr lang="en-US" sz="2000" dirty="0">
              <a:solidFill>
                <a:schemeClr val="tx1">
                  <a:lumMod val="85000"/>
                  <a:lumOff val="15000"/>
                </a:schemeClr>
              </a:solidFill>
            </a:endParaRPr>
          </a:p>
          <a:p>
            <a:pPr marL="460610" lvl="1" indent="-230305" defTabSz="914400">
              <a:lnSpc>
                <a:spcPct val="85000"/>
              </a:lnSpc>
              <a:spcAft>
                <a:spcPts val="400"/>
              </a:spcAft>
              <a:buFont typeface="Arial" pitchFamily="34" charset="0"/>
              <a:buChar char=" "/>
              <a:defRPr/>
            </a:pPr>
            <a:r>
              <a:rPr lang="en-US" sz="2000" dirty="0">
                <a:solidFill>
                  <a:schemeClr val="tx1">
                    <a:lumMod val="85000"/>
                    <a:lumOff val="15000"/>
                  </a:schemeClr>
                </a:solidFill>
              </a:rPr>
              <a:t>Any service provided by an authority may be provided for any member of his family, if it is provided with a view to safeguarding or promoting the child’s welfare</a:t>
            </a:r>
          </a:p>
          <a:p>
            <a:pPr defTabSz="914400">
              <a:lnSpc>
                <a:spcPct val="85000"/>
              </a:lnSpc>
              <a:spcAft>
                <a:spcPts val="400"/>
              </a:spcAft>
              <a:buFont typeface="Arial" pitchFamily="34" charset="0"/>
              <a:buChar char=" "/>
              <a:defRPr/>
            </a:pPr>
            <a:endParaRPr lang="en-US" dirty="0">
              <a:solidFill>
                <a:schemeClr val="tx1">
                  <a:lumMod val="85000"/>
                  <a:lumOff val="15000"/>
                </a:schemeClr>
              </a:solidFill>
            </a:endParaRPr>
          </a:p>
          <a:p>
            <a:pPr defTabSz="914400">
              <a:lnSpc>
                <a:spcPct val="85000"/>
              </a:lnSpc>
              <a:spcAft>
                <a:spcPts val="400"/>
              </a:spcAft>
              <a:buFont typeface="Arial" pitchFamily="34" charset="0"/>
              <a:buChar char=" "/>
              <a:defRPr/>
            </a:pPr>
            <a:endParaRPr lang="en-US" dirty="0">
              <a:solidFill>
                <a:schemeClr val="tx1">
                  <a:lumMod val="85000"/>
                  <a:lumOff val="15000"/>
                </a:schemeClr>
              </a:solidFill>
            </a:endParaRPr>
          </a:p>
          <a:p>
            <a:pPr defTabSz="914400">
              <a:lnSpc>
                <a:spcPct val="85000"/>
              </a:lnSpc>
              <a:spcAft>
                <a:spcPts val="400"/>
              </a:spcAft>
              <a:buFont typeface="Arial" pitchFamily="34" charset="0"/>
              <a:buChar char=" "/>
              <a:defRPr/>
            </a:pPr>
            <a:endParaRPr lang="en-US" dirty="0">
              <a:solidFill>
                <a:schemeClr val="tx1">
                  <a:lumMod val="85000"/>
                  <a:lumOff val="15000"/>
                </a:schemeClr>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AD6F6937-3B5A-4391-9F37-58A571B36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8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E7794FC-3FDF-43F3-8919-6C5D6BF182A9}"/>
              </a:ext>
            </a:extLst>
          </p:cNvPr>
          <p:cNvSpPr>
            <a:spLocks noGrp="1"/>
          </p:cNvSpPr>
          <p:nvPr>
            <p:ph type="title"/>
          </p:nvPr>
        </p:nvSpPr>
        <p:spPr>
          <a:xfrm>
            <a:off x="657224" y="936711"/>
            <a:ext cx="2988265" cy="4984578"/>
          </a:xfrm>
        </p:spPr>
        <p:txBody>
          <a:bodyPr vert="horz" lIns="91440" tIns="45720" rIns="91440" bIns="45720" rtlCol="0">
            <a:normAutofit/>
          </a:bodyPr>
          <a:lstStyle/>
          <a:p>
            <a:r>
              <a:rPr lang="en-US" sz="4400" dirty="0">
                <a:solidFill>
                  <a:srgbClr val="FFFFFF"/>
                </a:solidFill>
              </a:rPr>
              <a:t>Mentimeter</a:t>
            </a:r>
          </a:p>
        </p:txBody>
      </p:sp>
      <p:sp>
        <p:nvSpPr>
          <p:cNvPr id="3" name="Content Placeholder 2">
            <a:extLst>
              <a:ext uri="{FF2B5EF4-FFF2-40B4-BE49-F238E27FC236}">
                <a16:creationId xmlns:a16="http://schemas.microsoft.com/office/drawing/2014/main" id="{945088BE-8A28-4B1F-B59F-1634B781558E}"/>
              </a:ext>
            </a:extLst>
          </p:cNvPr>
          <p:cNvSpPr>
            <a:spLocks noGrp="1"/>
          </p:cNvSpPr>
          <p:nvPr>
            <p:ph idx="1"/>
          </p:nvPr>
        </p:nvSpPr>
        <p:spPr>
          <a:xfrm>
            <a:off x="4059080" y="936711"/>
            <a:ext cx="7371301" cy="4642053"/>
          </a:xfrm>
        </p:spPr>
        <p:txBody>
          <a:bodyPr vert="horz" lIns="91440" tIns="45720" rIns="91440" bIns="45720" rtlCol="0" anchor="ctr">
            <a:normAutofit/>
          </a:bodyPr>
          <a:lstStyle/>
          <a:p>
            <a:pPr marL="0" indent="0">
              <a:buNone/>
            </a:pPr>
            <a:r>
              <a:rPr lang="en-US" sz="3600" b="1" dirty="0">
                <a:latin typeface="+mj-lt"/>
              </a:rPr>
              <a:t>What are your views about children returning home from care?</a:t>
            </a:r>
          </a:p>
        </p:txBody>
      </p:sp>
    </p:spTree>
    <p:extLst>
      <p:ext uri="{BB962C8B-B14F-4D97-AF65-F5344CB8AC3E}">
        <p14:creationId xmlns:p14="http://schemas.microsoft.com/office/powerpoint/2010/main" val="173101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8E7CFAA6-1DBB-43B0-BD82-2FB83CF4E4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7791D5E-BD38-4F8E-9D97-7A1BA0D3BE1C}"/>
              </a:ext>
            </a:extLst>
          </p:cNvPr>
          <p:cNvSpPr>
            <a:spLocks noGrp="1"/>
          </p:cNvSpPr>
          <p:nvPr>
            <p:ph type="title"/>
          </p:nvPr>
        </p:nvSpPr>
        <p:spPr>
          <a:xfrm>
            <a:off x="489527" y="639763"/>
            <a:ext cx="2576946" cy="5326928"/>
          </a:xfrm>
        </p:spPr>
        <p:txBody>
          <a:bodyPr vert="horz" lIns="91440" tIns="45720" rIns="91440" bIns="45720" rtlCol="0" anchor="ctr">
            <a:normAutofit/>
          </a:bodyPr>
          <a:lstStyle/>
          <a:p>
            <a:r>
              <a:rPr lang="en-US" b="1" dirty="0"/>
              <a:t>Need for change</a:t>
            </a:r>
            <a:endParaRPr lang="en-US" sz="6000" b="1" dirty="0"/>
          </a:p>
        </p:txBody>
      </p:sp>
      <p:graphicFrame>
        <p:nvGraphicFramePr>
          <p:cNvPr id="12" name="Content Placeholder 2">
            <a:extLst>
              <a:ext uri="{FF2B5EF4-FFF2-40B4-BE49-F238E27FC236}">
                <a16:creationId xmlns:a16="http://schemas.microsoft.com/office/drawing/2014/main" id="{9281A9B9-335C-4151-92BF-A4BFE3A459E0}"/>
              </a:ext>
            </a:extLst>
          </p:cNvPr>
          <p:cNvGraphicFramePr>
            <a:graphicFrameLocks noGrp="1"/>
          </p:cNvGraphicFramePr>
          <p:nvPr>
            <p:ph idx="1"/>
            <p:extLst>
              <p:ext uri="{D42A27DB-BD31-4B8C-83A1-F6EECF244321}">
                <p14:modId xmlns:p14="http://schemas.microsoft.com/office/powerpoint/2010/main" val="788332652"/>
              </p:ext>
            </p:extLst>
          </p:nvPr>
        </p:nvGraphicFramePr>
        <p:xfrm>
          <a:off x="3647768" y="154337"/>
          <a:ext cx="8207159" cy="65046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991869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1CCD5EF-766D-43B9-A25D-19122E5FB1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8" y="643467"/>
            <a:ext cx="4010828" cy="5571066"/>
          </a:xfrm>
          <a:prstGeom prst="rect">
            <a:avLst/>
          </a:prstGeom>
          <a:solidFill>
            <a:schemeClr val="accent1"/>
          </a:solidFill>
          <a:ln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D9699C9-77F1-4E33-A750-CB78C7EA29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6194" y="809244"/>
            <a:ext cx="3685032" cy="5239512"/>
          </a:xfrm>
          <a:prstGeom prst="rect">
            <a:avLst/>
          </a:prstGeom>
          <a:noFill/>
          <a:ln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7DB5DAC-D6FD-4D45-AF7C-CA11B66C502E}"/>
              </a:ext>
            </a:extLst>
          </p:cNvPr>
          <p:cNvSpPr>
            <a:spLocks noGrp="1"/>
          </p:cNvSpPr>
          <p:nvPr>
            <p:ph type="title"/>
          </p:nvPr>
        </p:nvSpPr>
        <p:spPr>
          <a:xfrm>
            <a:off x="961292" y="1031634"/>
            <a:ext cx="3368431" cy="4844777"/>
          </a:xfrm>
        </p:spPr>
        <p:txBody>
          <a:bodyPr>
            <a:normAutofit/>
          </a:bodyPr>
          <a:lstStyle/>
          <a:p>
            <a:r>
              <a:rPr lang="en-GB" b="1">
                <a:solidFill>
                  <a:srgbClr val="FFFFFF"/>
                </a:solidFill>
              </a:rPr>
              <a:t>O</a:t>
            </a:r>
            <a:r>
              <a:rPr lang="en-GB" b="1" i="0" u="none" strike="noStrike" baseline="0">
                <a:solidFill>
                  <a:srgbClr val="FFFFFF"/>
                </a:solidFill>
              </a:rPr>
              <a:t>utcomes for </a:t>
            </a:r>
            <a:r>
              <a:rPr lang="en-GB" b="1">
                <a:solidFill>
                  <a:srgbClr val="FFFFFF"/>
                </a:solidFill>
              </a:rPr>
              <a:t>care experienced people</a:t>
            </a:r>
            <a:endParaRPr lang="en-GB">
              <a:solidFill>
                <a:srgbClr val="FFFFFF"/>
              </a:solidFill>
            </a:endParaRPr>
          </a:p>
        </p:txBody>
      </p:sp>
      <p:sp>
        <p:nvSpPr>
          <p:cNvPr id="3" name="Content Placeholder 2">
            <a:extLst>
              <a:ext uri="{FF2B5EF4-FFF2-40B4-BE49-F238E27FC236}">
                <a16:creationId xmlns:a16="http://schemas.microsoft.com/office/drawing/2014/main" id="{6761704A-A1CA-4B2C-A03A-301B0FD78E34}"/>
              </a:ext>
            </a:extLst>
          </p:cNvPr>
          <p:cNvSpPr>
            <a:spLocks noGrp="1"/>
          </p:cNvSpPr>
          <p:nvPr>
            <p:ph idx="1"/>
          </p:nvPr>
        </p:nvSpPr>
        <p:spPr>
          <a:xfrm>
            <a:off x="5289791" y="1031634"/>
            <a:ext cx="6140590" cy="4746232"/>
          </a:xfrm>
        </p:spPr>
        <p:txBody>
          <a:bodyPr anchor="ctr">
            <a:normAutofit/>
          </a:bodyPr>
          <a:lstStyle/>
          <a:p>
            <a:pPr>
              <a:lnSpc>
                <a:spcPct val="150000"/>
              </a:lnSpc>
            </a:pPr>
            <a:r>
              <a:rPr lang="en-GB" b="1" dirty="0"/>
              <a:t>Many care experienced people leave care and live happy and fulfilling lives, and care can provide the lifeline which leads to a better life than they would have had if they remained at home. Care can be a positive, transformational and life saving experience.</a:t>
            </a:r>
          </a:p>
          <a:p>
            <a:endParaRPr lang="en-GB" dirty="0"/>
          </a:p>
          <a:p>
            <a:r>
              <a:rPr lang="en-GB" dirty="0"/>
              <a:t>(Care Review,2022)</a:t>
            </a:r>
          </a:p>
        </p:txBody>
      </p:sp>
    </p:spTree>
    <p:extLst>
      <p:ext uri="{BB962C8B-B14F-4D97-AF65-F5344CB8AC3E}">
        <p14:creationId xmlns:p14="http://schemas.microsoft.com/office/powerpoint/2010/main" val="29095996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1CCD5EF-766D-43B9-A25D-19122E5FB1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8" y="643467"/>
            <a:ext cx="4010828" cy="5571066"/>
          </a:xfrm>
          <a:prstGeom prst="rect">
            <a:avLst/>
          </a:prstGeom>
          <a:solidFill>
            <a:schemeClr val="accent1"/>
          </a:solidFill>
          <a:ln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D9699C9-77F1-4E33-A750-CB78C7EA29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6194" y="809244"/>
            <a:ext cx="3685032" cy="5239512"/>
          </a:xfrm>
          <a:prstGeom prst="rect">
            <a:avLst/>
          </a:prstGeom>
          <a:noFill/>
          <a:ln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9B07184-D526-4C75-9D90-A3817B0AAF72}"/>
              </a:ext>
            </a:extLst>
          </p:cNvPr>
          <p:cNvSpPr>
            <a:spLocks noGrp="1"/>
          </p:cNvSpPr>
          <p:nvPr>
            <p:ph type="title"/>
          </p:nvPr>
        </p:nvSpPr>
        <p:spPr>
          <a:xfrm>
            <a:off x="961292" y="1031634"/>
            <a:ext cx="3368431" cy="4844777"/>
          </a:xfrm>
        </p:spPr>
        <p:txBody>
          <a:bodyPr>
            <a:normAutofit/>
          </a:bodyPr>
          <a:lstStyle/>
          <a:p>
            <a:r>
              <a:rPr lang="en-GB" b="1">
                <a:solidFill>
                  <a:srgbClr val="FFFFFF"/>
                </a:solidFill>
              </a:rPr>
              <a:t>O</a:t>
            </a:r>
            <a:r>
              <a:rPr lang="en-GB" b="1" i="0" u="none" strike="noStrike" baseline="0">
                <a:solidFill>
                  <a:srgbClr val="FFFFFF"/>
                </a:solidFill>
              </a:rPr>
              <a:t>utcomes for </a:t>
            </a:r>
            <a:r>
              <a:rPr lang="en-GB" b="1">
                <a:solidFill>
                  <a:srgbClr val="FFFFFF"/>
                </a:solidFill>
              </a:rPr>
              <a:t>care experienced people</a:t>
            </a:r>
            <a:endParaRPr lang="en-GB">
              <a:solidFill>
                <a:srgbClr val="FFFFFF"/>
              </a:solidFill>
            </a:endParaRPr>
          </a:p>
        </p:txBody>
      </p:sp>
      <p:sp>
        <p:nvSpPr>
          <p:cNvPr id="3" name="Content Placeholder 2">
            <a:extLst>
              <a:ext uri="{FF2B5EF4-FFF2-40B4-BE49-F238E27FC236}">
                <a16:creationId xmlns:a16="http://schemas.microsoft.com/office/drawing/2014/main" id="{DA9EC013-B866-4CC4-A25A-84D46B7E33F5}"/>
              </a:ext>
            </a:extLst>
          </p:cNvPr>
          <p:cNvSpPr>
            <a:spLocks noGrp="1"/>
          </p:cNvSpPr>
          <p:nvPr>
            <p:ph idx="1"/>
          </p:nvPr>
        </p:nvSpPr>
        <p:spPr>
          <a:xfrm>
            <a:off x="5289791" y="1031634"/>
            <a:ext cx="6140590" cy="4746232"/>
          </a:xfrm>
        </p:spPr>
        <p:txBody>
          <a:bodyPr anchor="ctr">
            <a:normAutofit/>
          </a:bodyPr>
          <a:lstStyle/>
          <a:p>
            <a:endParaRPr lang="en-GB" sz="1900" b="0" i="0" u="none" strike="noStrike" baseline="0" dirty="0">
              <a:latin typeface="Arial" panose="020B0604020202020204" pitchFamily="34" charset="0"/>
            </a:endParaRPr>
          </a:p>
          <a:p>
            <a:r>
              <a:rPr lang="en-GB" sz="1900" b="0" i="0" u="none" strike="noStrike" baseline="0" dirty="0">
                <a:latin typeface="Arial" panose="020B0604020202020204" pitchFamily="34" charset="0"/>
              </a:rPr>
              <a:t>• </a:t>
            </a:r>
            <a:r>
              <a:rPr lang="en-GB" sz="1900" b="0" i="0" u="none" strike="noStrike" baseline="0" dirty="0">
                <a:latin typeface="2"/>
              </a:rPr>
              <a:t>Over-represented in mental health and prison settings</a:t>
            </a:r>
          </a:p>
          <a:p>
            <a:r>
              <a:rPr lang="en-GB" sz="1900" b="0" i="0" u="none" strike="noStrike" baseline="0" dirty="0">
                <a:latin typeface="Arial" panose="020B0604020202020204" pitchFamily="34" charset="0"/>
              </a:rPr>
              <a:t>• </a:t>
            </a:r>
            <a:r>
              <a:rPr lang="en-GB" sz="1900" b="0" i="0" u="none" strike="noStrike" baseline="0" dirty="0">
                <a:latin typeface="2"/>
              </a:rPr>
              <a:t>More likely to die prematurely</a:t>
            </a:r>
          </a:p>
          <a:p>
            <a:r>
              <a:rPr lang="en-GB" sz="1900" b="0" i="0" u="none" strike="noStrike" baseline="0" dirty="0">
                <a:latin typeface="Arial" panose="020B0604020202020204" pitchFamily="34" charset="0"/>
              </a:rPr>
              <a:t>• </a:t>
            </a:r>
            <a:r>
              <a:rPr lang="en-GB" sz="1900" b="0" i="0" u="none" strike="noStrike" baseline="0" dirty="0">
                <a:latin typeface="2"/>
              </a:rPr>
              <a:t>Lower educational attainment &amp; subsequent disadvantage</a:t>
            </a:r>
          </a:p>
          <a:p>
            <a:r>
              <a:rPr lang="en-GB" sz="1900" b="0" i="0" u="none" strike="noStrike" baseline="0" dirty="0">
                <a:latin typeface="Arial" panose="020B0604020202020204" pitchFamily="34" charset="0"/>
              </a:rPr>
              <a:t>• </a:t>
            </a:r>
            <a:r>
              <a:rPr lang="en-GB" sz="1900" b="0" i="0" u="none" strike="noStrike" baseline="0" dirty="0">
                <a:latin typeface="2"/>
              </a:rPr>
              <a:t>More likely to be unemployed/in low skill jobs</a:t>
            </a:r>
          </a:p>
          <a:p>
            <a:r>
              <a:rPr lang="en-GB" sz="1900" b="0" i="0" u="none" strike="noStrike" baseline="0" dirty="0">
                <a:latin typeface="Arial" panose="020B0604020202020204" pitchFamily="34" charset="0"/>
              </a:rPr>
              <a:t>• </a:t>
            </a:r>
            <a:r>
              <a:rPr lang="en-GB" sz="1900" b="0" i="0" u="none" strike="noStrike" baseline="0" dirty="0">
                <a:latin typeface="2"/>
              </a:rPr>
              <a:t>More likely to have their children removed by CS (Rahilly &amp; Hendry 2014)</a:t>
            </a:r>
          </a:p>
          <a:p>
            <a:r>
              <a:rPr lang="en-GB" sz="1900" b="0" i="0" u="none" strike="noStrike" baseline="0" dirty="0">
                <a:latin typeface="Arial" panose="020B0604020202020204" pitchFamily="34" charset="0"/>
              </a:rPr>
              <a:t>• </a:t>
            </a:r>
            <a:r>
              <a:rPr lang="en-GB" sz="1900" b="0" i="0" u="none" strike="noStrike" baseline="0" dirty="0">
                <a:latin typeface="2"/>
              </a:rPr>
              <a:t>Negative outcomes linked to lack of support, isolation, loneliness (Munro 2011)</a:t>
            </a:r>
          </a:p>
          <a:p>
            <a:r>
              <a:rPr lang="en-GB" sz="1900" b="0" i="0" u="none" strike="noStrike" baseline="0" dirty="0">
                <a:latin typeface="Arial" panose="020B0604020202020204" pitchFamily="34" charset="0"/>
              </a:rPr>
              <a:t>• </a:t>
            </a:r>
            <a:r>
              <a:rPr lang="en-GB" sz="1900" b="0" i="0" u="none" strike="noStrike" baseline="0" dirty="0">
                <a:latin typeface="2"/>
              </a:rPr>
              <a:t>Relationships key to emotional wellbeing, quality and continuity</a:t>
            </a:r>
          </a:p>
          <a:p>
            <a:r>
              <a:rPr lang="en-GB" sz="1900" b="0" i="0" u="none" strike="noStrike" baseline="0" dirty="0">
                <a:latin typeface="Arial" panose="020B0604020202020204" pitchFamily="34" charset="0"/>
              </a:rPr>
              <a:t>• </a:t>
            </a:r>
            <a:r>
              <a:rPr lang="en-GB" sz="1900" b="0" i="0" u="none" strike="noStrike" baseline="0" dirty="0">
                <a:latin typeface="2"/>
              </a:rPr>
              <a:t>Care often breaks children’s existing relationships with family &amp; friends (Care Review 2013)</a:t>
            </a:r>
          </a:p>
          <a:p>
            <a:endParaRPr lang="en-GB" sz="1900" dirty="0"/>
          </a:p>
        </p:txBody>
      </p:sp>
    </p:spTree>
    <p:extLst>
      <p:ext uri="{BB962C8B-B14F-4D97-AF65-F5344CB8AC3E}">
        <p14:creationId xmlns:p14="http://schemas.microsoft.com/office/powerpoint/2010/main" val="542611017"/>
      </p:ext>
    </p:extLst>
  </p:cSld>
  <p:clrMapOvr>
    <a:masterClrMapping/>
  </p:clrMapOvr>
</p:sld>
</file>

<file path=ppt/theme/theme1.xml><?xml version="1.0" encoding="utf-8"?>
<a:theme xmlns:a="http://schemas.openxmlformats.org/drawingml/2006/main" name="Metropolitan">
  <a:themeElements>
    <a:clrScheme name="Metropolitan">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Banded</Template>
  <TotalTime>8589</TotalTime>
  <Words>2901</Words>
  <Application>Microsoft Office PowerPoint</Application>
  <PresentationFormat>Widescreen</PresentationFormat>
  <Paragraphs>257</Paragraphs>
  <Slides>31</Slides>
  <Notes>31</Notes>
  <HiddenSlides>6</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31</vt:i4>
      </vt:variant>
    </vt:vector>
  </HeadingPairs>
  <TitlesOfParts>
    <vt:vector size="40" baseType="lpstr">
      <vt:lpstr>2</vt:lpstr>
      <vt:lpstr>3</vt:lpstr>
      <vt:lpstr>Arial</vt:lpstr>
      <vt:lpstr>Calibri</vt:lpstr>
      <vt:lpstr>Calibri Light</vt:lpstr>
      <vt:lpstr>Open Sans</vt:lpstr>
      <vt:lpstr>ProximaNovaCond-Light</vt:lpstr>
      <vt:lpstr>Wingdings</vt:lpstr>
      <vt:lpstr>Metropolitan</vt:lpstr>
      <vt:lpstr>     A Family Safeguarding approach for Children in Care and Children returning home from Care     </vt:lpstr>
      <vt:lpstr>Agenda</vt:lpstr>
      <vt:lpstr>“In the majority of cases, families become involved with children’s social care  because they are parenting in conditions of adversity, rather than because they have caused or are likely to cause significant harm to their children. We have a shared obligation to help families raise their children.”  The Case for Change The independent review of children’s social care https://childrenssocialcare.independent-review.uk/ </vt:lpstr>
      <vt:lpstr>Quote from Lady Hale in the Supreme Court judgment Re B (2013)  “This case raises some profound questions about the scope of courts' powers to take away children from their birth families when what is feared is, not physical abuse or neglect, but emotional or psychological harm. We are all frail human beings, with our fair share of unattractive character traits, which sometimes manifest themselves in bad behaviours which may be copied by our children. But the State does not and cannot take away the children of all the people who commit crimes, who abuse alcohol or drugs, who suffer from physical or mental illnesses or disabilities, or who espouse anti-social political or religious beliefs...   How is the law to distinguish between emotional or psychological harm, which warrants the compulsory intervention of the State, and the normal and natural tendency of children to grow up to be and behave like their parents?  Added to this is the problem that the harm which is feared may take many years to materialise, if indeed it ever does. Every child is an individual, with her own character and personality. Many children are remarkably resilient. They do not all inherit their parents' less attractive characters or copy their less attractive behaviours. Indeed some will consciously reject them. They have many other positive influences in their lives which can help them to resist the negative, whether it is their schools, their friends, or other people around them. How confident do we have to be that a child will indeed suffer harm because of her parents' character and behaviour before we separate them for good?  …. a court can only separate a child from her parents if satisfied that it is necessary to do so, that ‘nothing else will do’. ”  Link to full judgment</vt:lpstr>
      <vt:lpstr>PowerPoint Presentation</vt:lpstr>
      <vt:lpstr>Mentimeter</vt:lpstr>
      <vt:lpstr>Need for change</vt:lpstr>
      <vt:lpstr>Outcomes for care experienced people</vt:lpstr>
      <vt:lpstr>Outcomes for care experienced people</vt:lpstr>
      <vt:lpstr>Vision and values of Family Safeguarding approach</vt:lpstr>
      <vt:lpstr>Motivational Interviewing</vt:lpstr>
      <vt:lpstr>Mentimeter</vt:lpstr>
      <vt:lpstr> How inclusive are we of parents?</vt:lpstr>
      <vt:lpstr>A parent’s perspective</vt:lpstr>
      <vt:lpstr>MS Teams Chat</vt:lpstr>
      <vt:lpstr>PowerPoint Presentation</vt:lpstr>
      <vt:lpstr>Despite reduction in % over 5 years, most children still leave care to return to the care of their parents or other relatives/kin (DfE,2021)  </vt:lpstr>
      <vt:lpstr>PowerPoint Presentation</vt:lpstr>
      <vt:lpstr>Young Person’s view </vt:lpstr>
      <vt:lpstr>Group Discussion  Group 1  Why should we work in partnership with parents when children come into care and what are the benefits of this for the child?   Group 2 How and when  should we start to plan for  children to return home from Care?    </vt:lpstr>
      <vt:lpstr>               Benefits of working in partnership with parents when children come into care?  </vt:lpstr>
      <vt:lpstr>Barriers to children returning home from care</vt:lpstr>
      <vt:lpstr>Language Matters</vt:lpstr>
      <vt:lpstr>How do we develop culturally responsive practice?</vt:lpstr>
      <vt:lpstr>Some key principles for cultural competence</vt:lpstr>
      <vt:lpstr> Care Crisis Review, (2018) on children returning home from care </vt:lpstr>
      <vt:lpstr>McFarlane 2018</vt:lpstr>
      <vt:lpstr>Isabelle Trowler &amp; University of Sheffield 2018 </vt:lpstr>
      <vt:lpstr>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Family Safeguarding approach to meeting the needs of children in care</dc:title>
  <dc:creator>Rani Naidoo</dc:creator>
  <cp:lastModifiedBy>Rani Naidoo</cp:lastModifiedBy>
  <cp:revision>298</cp:revision>
  <dcterms:created xsi:type="dcterms:W3CDTF">2022-02-11T14:03:48Z</dcterms:created>
  <dcterms:modified xsi:type="dcterms:W3CDTF">2022-10-03T18:51:47Z</dcterms:modified>
</cp:coreProperties>
</file>