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1" r:id="rId2"/>
  </p:sldMasterIdLst>
  <p:notesMasterIdLst>
    <p:notesMasterId r:id="rId30"/>
  </p:notesMasterIdLst>
  <p:sldIdLst>
    <p:sldId id="257" r:id="rId3"/>
    <p:sldId id="615" r:id="rId4"/>
    <p:sldId id="526" r:id="rId5"/>
    <p:sldId id="280" r:id="rId6"/>
    <p:sldId id="604" r:id="rId7"/>
    <p:sldId id="589" r:id="rId8"/>
    <p:sldId id="616" r:id="rId9"/>
    <p:sldId id="605" r:id="rId10"/>
    <p:sldId id="290" r:id="rId11"/>
    <p:sldId id="506" r:id="rId12"/>
    <p:sldId id="607" r:id="rId13"/>
    <p:sldId id="611" r:id="rId14"/>
    <p:sldId id="606" r:id="rId15"/>
    <p:sldId id="558" r:id="rId16"/>
    <p:sldId id="610" r:id="rId17"/>
    <p:sldId id="556" r:id="rId18"/>
    <p:sldId id="621" r:id="rId19"/>
    <p:sldId id="617" r:id="rId20"/>
    <p:sldId id="557" r:id="rId21"/>
    <p:sldId id="613" r:id="rId22"/>
    <p:sldId id="516" r:id="rId23"/>
    <p:sldId id="612" r:id="rId24"/>
    <p:sldId id="623" r:id="rId25"/>
    <p:sldId id="544" r:id="rId26"/>
    <p:sldId id="608" r:id="rId27"/>
    <p:sldId id="620" r:id="rId28"/>
    <p:sldId id="61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158" autoAdjust="0"/>
  </p:normalViewPr>
  <p:slideViewPr>
    <p:cSldViewPr snapToGrid="0">
      <p:cViewPr varScale="1">
        <p:scale>
          <a:sx n="82" d="100"/>
          <a:sy n="82" d="100"/>
        </p:scale>
        <p:origin x="17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_rels/data8.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76919/Ethnicity_and_childrens_social_care.pdf" TargetMode="External"/><Relationship Id="rId3" Type="http://schemas.openxmlformats.org/officeDocument/2006/relationships/hyperlink" Target="https://www.judiciary.uk/wp-content/uploads/2017/03/lecture-by-lj-mcfarlane-20160309.pdf" TargetMode="External"/><Relationship Id="rId7" Type="http://schemas.openxmlformats.org/officeDocument/2006/relationships/hyperlink" Target="https://childrenssocialcare.independent-review.uk/final-report/" TargetMode="External"/><Relationship Id="rId2" Type="http://schemas.openxmlformats.org/officeDocument/2006/relationships/hyperlink" Target="https://frg.org.uk/product/the-care-crisis-review-options-for-change/"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learning.nspcc.org.uk/media/1095/reunification-practice-framework-guidance.pdf" TargetMode="External"/><Relationship Id="rId5" Type="http://schemas.openxmlformats.org/officeDocument/2006/relationships/hyperlink" Target="https://www.legislation.gov.uk/uksi/2010/959/schedule/7/made" TargetMode="External"/><Relationship Id="rId4" Type="http://schemas.openxmlformats.org/officeDocument/2006/relationships/hyperlink" Target="https://frg.org.uk/lifelong-links/" TargetMode="External"/><Relationship Id="rId9" Type="http://schemas.openxmlformats.org/officeDocument/2006/relationships/hyperlink" Target="https://whatworks-csc.org.uk/wp-content/uploads/WWCSC_improving_chances_of_successful_reunification_report_March22.pdf" TargetMode="External"/></Relationships>
</file>

<file path=ppt/diagrams/_rels/drawing8.xml.rels><?xml version="1.0" encoding="UTF-8" standalone="yes"?>
<Relationships xmlns="http://schemas.openxmlformats.org/package/2006/relationships"><Relationship Id="rId8" Type="http://schemas.openxmlformats.org/officeDocument/2006/relationships/hyperlink" Target="https://www.legislation.gov.uk/uksi/2010/959/schedule/7/made" TargetMode="External"/><Relationship Id="rId3" Type="http://schemas.openxmlformats.org/officeDocument/2006/relationships/hyperlink" Target="https://whatworks-csc.org.uk/wp-content/uploads/WWCSC_improving_chances_of_successful_reunification_report_March22.pdf" TargetMode="External"/><Relationship Id="rId7" Type="http://schemas.openxmlformats.org/officeDocument/2006/relationships/hyperlink" Target="https://learning.nspcc.org.uk/media/1095/reunification-practice-framework-guidance.pdf" TargetMode="External"/><Relationship Id="rId2" Type="http://schemas.openxmlformats.org/officeDocument/2006/relationships/hyperlink" Target="https://childrenssocialcare.independent-review.uk/final-report/"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frg.org.uk/lifelong-links/" TargetMode="External"/><Relationship Id="rId5" Type="http://schemas.openxmlformats.org/officeDocument/2006/relationships/hyperlink" Target="https://www.judiciary.uk/wp-content/uploads/2017/03/lecture-by-lj-mcfarlane-20160309.pdf" TargetMode="External"/><Relationship Id="rId4" Type="http://schemas.openxmlformats.org/officeDocument/2006/relationships/hyperlink" Target="https://frg.org.uk/product/the-care-crisis-review-options-for-change/" TargetMode="External"/><Relationship Id="rId9" Type="http://schemas.openxmlformats.org/officeDocument/2006/relationships/hyperlink" Target="https://assets.publishing.service.gov.uk/government/uploads/system/uploads/attachment_data/file/1076919/Ethnicity_and_childrens_social_care.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553C1-EDBE-440C-8B13-F646B1BF1D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D28B5D-1480-4FB2-94A0-7D1829529B58}">
      <dgm:prSet custT="1"/>
      <dgm:spPr/>
      <dgm:t>
        <a:bodyPr/>
        <a:lstStyle/>
        <a:p>
          <a:r>
            <a:rPr lang="en-GB" sz="2000" b="1" i="0" baseline="0" dirty="0"/>
            <a:t>Over-represented in mental health and prison settings</a:t>
          </a:r>
          <a:endParaRPr lang="en-US" sz="2000" b="1" dirty="0"/>
        </a:p>
      </dgm:t>
    </dgm:pt>
    <dgm:pt modelId="{5EB3E73A-CD08-46CA-AC85-AC1C53EA0775}" type="parTrans" cxnId="{D3AA7CFA-6DD7-44C4-961F-F0037F47E2EF}">
      <dgm:prSet/>
      <dgm:spPr/>
      <dgm:t>
        <a:bodyPr/>
        <a:lstStyle/>
        <a:p>
          <a:endParaRPr lang="en-US"/>
        </a:p>
      </dgm:t>
    </dgm:pt>
    <dgm:pt modelId="{F815F221-592C-44DC-A8B8-D41097B23F6E}" type="sibTrans" cxnId="{D3AA7CFA-6DD7-44C4-961F-F0037F47E2EF}">
      <dgm:prSet/>
      <dgm:spPr/>
      <dgm:t>
        <a:bodyPr/>
        <a:lstStyle/>
        <a:p>
          <a:endParaRPr lang="en-US"/>
        </a:p>
      </dgm:t>
    </dgm:pt>
    <dgm:pt modelId="{4B28A932-A6CD-4362-A389-B05002BDB4C3}">
      <dgm:prSet custT="1"/>
      <dgm:spPr/>
      <dgm:t>
        <a:bodyPr/>
        <a:lstStyle/>
        <a:p>
          <a:r>
            <a:rPr lang="en-GB" sz="2000" b="1" i="0" baseline="0" dirty="0"/>
            <a:t>More likely to die prematurely</a:t>
          </a:r>
          <a:endParaRPr lang="en-US" sz="2000" b="1" dirty="0"/>
        </a:p>
      </dgm:t>
    </dgm:pt>
    <dgm:pt modelId="{40A5132F-D088-4141-852E-7A1F7DEE50BA}" type="parTrans" cxnId="{6D47F128-D3A0-4A29-B21E-2DA7ADA899BB}">
      <dgm:prSet/>
      <dgm:spPr/>
      <dgm:t>
        <a:bodyPr/>
        <a:lstStyle/>
        <a:p>
          <a:endParaRPr lang="en-US"/>
        </a:p>
      </dgm:t>
    </dgm:pt>
    <dgm:pt modelId="{B62A7F01-AE40-4AFC-B406-0C3C72645124}" type="sibTrans" cxnId="{6D47F128-D3A0-4A29-B21E-2DA7ADA899BB}">
      <dgm:prSet/>
      <dgm:spPr/>
      <dgm:t>
        <a:bodyPr/>
        <a:lstStyle/>
        <a:p>
          <a:endParaRPr lang="en-US"/>
        </a:p>
      </dgm:t>
    </dgm:pt>
    <dgm:pt modelId="{B8F4E7EF-7898-45A4-8AA1-0472AE043340}">
      <dgm:prSet custT="1"/>
      <dgm:spPr/>
      <dgm:t>
        <a:bodyPr/>
        <a:lstStyle/>
        <a:p>
          <a:r>
            <a:rPr lang="en-GB" sz="2000" b="1" i="0" baseline="0" dirty="0"/>
            <a:t>Lower educational attainment &amp; subsequent disadvantage</a:t>
          </a:r>
          <a:endParaRPr lang="en-US" sz="2000" b="1" dirty="0"/>
        </a:p>
      </dgm:t>
    </dgm:pt>
    <dgm:pt modelId="{433CD588-FB95-4D2B-B71B-BB0447593905}" type="parTrans" cxnId="{0A30C9B3-4EE0-4EBE-AD3C-C03D80E18F27}">
      <dgm:prSet/>
      <dgm:spPr/>
      <dgm:t>
        <a:bodyPr/>
        <a:lstStyle/>
        <a:p>
          <a:endParaRPr lang="en-US"/>
        </a:p>
      </dgm:t>
    </dgm:pt>
    <dgm:pt modelId="{EA4516DC-E94F-474A-8CCC-951D4C3305A0}" type="sibTrans" cxnId="{0A30C9B3-4EE0-4EBE-AD3C-C03D80E18F27}">
      <dgm:prSet/>
      <dgm:spPr/>
      <dgm:t>
        <a:bodyPr/>
        <a:lstStyle/>
        <a:p>
          <a:endParaRPr lang="en-US"/>
        </a:p>
      </dgm:t>
    </dgm:pt>
    <dgm:pt modelId="{8377DB8F-6B2D-4182-BD20-1521D661848D}">
      <dgm:prSet custT="1"/>
      <dgm:spPr/>
      <dgm:t>
        <a:bodyPr/>
        <a:lstStyle/>
        <a:p>
          <a:r>
            <a:rPr lang="en-GB" sz="2000" b="1" i="0" baseline="0" dirty="0"/>
            <a:t>More likely to be unemployed/in low skill jobs</a:t>
          </a:r>
          <a:endParaRPr lang="en-US" sz="2000" b="1" dirty="0"/>
        </a:p>
      </dgm:t>
    </dgm:pt>
    <dgm:pt modelId="{F6D53ECE-B04D-42E8-A901-BF179FC10427}" type="parTrans" cxnId="{8C202FBC-1B98-4358-92A7-D0574A048CA5}">
      <dgm:prSet/>
      <dgm:spPr/>
      <dgm:t>
        <a:bodyPr/>
        <a:lstStyle/>
        <a:p>
          <a:endParaRPr lang="en-US"/>
        </a:p>
      </dgm:t>
    </dgm:pt>
    <dgm:pt modelId="{DF03361C-2DF1-413D-B30E-56F8CB5D022E}" type="sibTrans" cxnId="{8C202FBC-1B98-4358-92A7-D0574A048CA5}">
      <dgm:prSet/>
      <dgm:spPr/>
      <dgm:t>
        <a:bodyPr/>
        <a:lstStyle/>
        <a:p>
          <a:endParaRPr lang="en-US"/>
        </a:p>
      </dgm:t>
    </dgm:pt>
    <dgm:pt modelId="{DC788B15-2FC4-4616-A1C6-4777A2F758A7}">
      <dgm:prSet custT="1"/>
      <dgm:spPr/>
      <dgm:t>
        <a:bodyPr/>
        <a:lstStyle/>
        <a:p>
          <a:r>
            <a:rPr lang="en-GB" sz="2000" b="1" i="0" baseline="0" dirty="0"/>
            <a:t>More likely to have their children removed by Children’s Service (Rahilly &amp; Hendry 2014)</a:t>
          </a:r>
          <a:endParaRPr lang="en-US" sz="2000" b="1" dirty="0"/>
        </a:p>
      </dgm:t>
    </dgm:pt>
    <dgm:pt modelId="{6E733B8A-D916-4C06-AEE0-4024687FFFD8}" type="parTrans" cxnId="{9612DE09-130A-4B0D-8DEA-D521D8A83515}">
      <dgm:prSet/>
      <dgm:spPr/>
      <dgm:t>
        <a:bodyPr/>
        <a:lstStyle/>
        <a:p>
          <a:endParaRPr lang="en-US"/>
        </a:p>
      </dgm:t>
    </dgm:pt>
    <dgm:pt modelId="{31829936-F534-44C5-BEBD-5B43FC5751FA}" type="sibTrans" cxnId="{9612DE09-130A-4B0D-8DEA-D521D8A83515}">
      <dgm:prSet/>
      <dgm:spPr/>
      <dgm:t>
        <a:bodyPr/>
        <a:lstStyle/>
        <a:p>
          <a:endParaRPr lang="en-US"/>
        </a:p>
      </dgm:t>
    </dgm:pt>
    <dgm:pt modelId="{EBD08A8F-D06F-4CBE-B88D-065DDDD0CE61}">
      <dgm:prSet custT="1"/>
      <dgm:spPr/>
      <dgm:t>
        <a:bodyPr/>
        <a:lstStyle/>
        <a:p>
          <a:r>
            <a:rPr lang="en-GB" sz="2000" b="1" i="0" baseline="0" dirty="0"/>
            <a:t>Negative outcomes linked to lack of support, isolation, loneliness (Munro 2011)</a:t>
          </a:r>
          <a:endParaRPr lang="en-US" sz="2000" b="1" dirty="0"/>
        </a:p>
      </dgm:t>
    </dgm:pt>
    <dgm:pt modelId="{AEAD35DD-FDF1-4DB0-B82D-5B41E6E1D0BA}" type="parTrans" cxnId="{85C4856D-5007-41DC-A8AE-47EB17C9A523}">
      <dgm:prSet/>
      <dgm:spPr/>
      <dgm:t>
        <a:bodyPr/>
        <a:lstStyle/>
        <a:p>
          <a:endParaRPr lang="en-US"/>
        </a:p>
      </dgm:t>
    </dgm:pt>
    <dgm:pt modelId="{17B10DBC-3F0F-4088-B515-7B1C985CB760}" type="sibTrans" cxnId="{85C4856D-5007-41DC-A8AE-47EB17C9A523}">
      <dgm:prSet/>
      <dgm:spPr/>
      <dgm:t>
        <a:bodyPr/>
        <a:lstStyle/>
        <a:p>
          <a:endParaRPr lang="en-US"/>
        </a:p>
      </dgm:t>
    </dgm:pt>
    <dgm:pt modelId="{B80602E8-5A5B-45E0-A3A9-4C0D089F1C77}">
      <dgm:prSet custT="1"/>
      <dgm:spPr/>
      <dgm:t>
        <a:bodyPr/>
        <a:lstStyle/>
        <a:p>
          <a:r>
            <a:rPr lang="en-GB" sz="2000" b="1" i="0" baseline="0" dirty="0"/>
            <a:t>Relationships are key to emotional wellbeing, quality and continuity</a:t>
          </a:r>
          <a:endParaRPr lang="en-US" sz="2000" b="1" dirty="0"/>
        </a:p>
      </dgm:t>
    </dgm:pt>
    <dgm:pt modelId="{336B3868-51C8-4F5A-ACAF-C242A265D1C8}" type="parTrans" cxnId="{DA161D5A-5927-4623-93FD-614647BA3352}">
      <dgm:prSet/>
      <dgm:spPr/>
      <dgm:t>
        <a:bodyPr/>
        <a:lstStyle/>
        <a:p>
          <a:endParaRPr lang="en-US"/>
        </a:p>
      </dgm:t>
    </dgm:pt>
    <dgm:pt modelId="{FC3160DC-0F6B-4F94-A67B-737B8977D52B}" type="sibTrans" cxnId="{DA161D5A-5927-4623-93FD-614647BA3352}">
      <dgm:prSet/>
      <dgm:spPr/>
      <dgm:t>
        <a:bodyPr/>
        <a:lstStyle/>
        <a:p>
          <a:endParaRPr lang="en-US"/>
        </a:p>
      </dgm:t>
    </dgm:pt>
    <dgm:pt modelId="{6E54A563-508F-45B4-9A34-59C7712B6EBB}">
      <dgm:prSet custT="1"/>
      <dgm:spPr/>
      <dgm:t>
        <a:bodyPr/>
        <a:lstStyle/>
        <a:p>
          <a:r>
            <a:rPr lang="en-GB" sz="2000" b="1" i="0" baseline="0" dirty="0"/>
            <a:t>Care often breaks children’s existing relationships with family &amp; friends (Care Review, 2013)</a:t>
          </a:r>
          <a:endParaRPr lang="en-US" sz="2000" b="1" dirty="0"/>
        </a:p>
      </dgm:t>
    </dgm:pt>
    <dgm:pt modelId="{E2BB8873-5B0A-44E9-81E0-A9169FE54698}" type="parTrans" cxnId="{F7BC0F93-0CBE-4BEF-AD91-43BF99721145}">
      <dgm:prSet/>
      <dgm:spPr/>
      <dgm:t>
        <a:bodyPr/>
        <a:lstStyle/>
        <a:p>
          <a:endParaRPr lang="en-US"/>
        </a:p>
      </dgm:t>
    </dgm:pt>
    <dgm:pt modelId="{516EA763-4300-448D-AF74-0C02E6260983}" type="sibTrans" cxnId="{F7BC0F93-0CBE-4BEF-AD91-43BF99721145}">
      <dgm:prSet/>
      <dgm:spPr/>
      <dgm:t>
        <a:bodyPr/>
        <a:lstStyle/>
        <a:p>
          <a:endParaRPr lang="en-US"/>
        </a:p>
      </dgm:t>
    </dgm:pt>
    <dgm:pt modelId="{C87029C0-4D5B-46E4-BCED-04623737716F}" type="pres">
      <dgm:prSet presAssocID="{D27553C1-EDBE-440C-8B13-F646B1BF1DA7}" presName="vert0" presStyleCnt="0">
        <dgm:presLayoutVars>
          <dgm:dir/>
          <dgm:animOne val="branch"/>
          <dgm:animLvl val="lvl"/>
        </dgm:presLayoutVars>
      </dgm:prSet>
      <dgm:spPr/>
    </dgm:pt>
    <dgm:pt modelId="{1AF9C0B7-7108-4A29-B966-E9C1BDF73D5E}" type="pres">
      <dgm:prSet presAssocID="{02D28B5D-1480-4FB2-94A0-7D1829529B58}" presName="thickLine" presStyleLbl="alignNode1" presStyleIdx="0" presStyleCnt="8"/>
      <dgm:spPr/>
    </dgm:pt>
    <dgm:pt modelId="{AEE963EB-D2F9-4E3A-9864-B0493187791C}" type="pres">
      <dgm:prSet presAssocID="{02D28B5D-1480-4FB2-94A0-7D1829529B58}" presName="horz1" presStyleCnt="0"/>
      <dgm:spPr/>
    </dgm:pt>
    <dgm:pt modelId="{7AAAD9FA-4446-4604-B918-82978581C7F1}" type="pres">
      <dgm:prSet presAssocID="{02D28B5D-1480-4FB2-94A0-7D1829529B58}" presName="tx1" presStyleLbl="revTx" presStyleIdx="0" presStyleCnt="8"/>
      <dgm:spPr/>
    </dgm:pt>
    <dgm:pt modelId="{D2DA0DED-539A-4F7B-AFF2-3ECB55774353}" type="pres">
      <dgm:prSet presAssocID="{02D28B5D-1480-4FB2-94A0-7D1829529B58}" presName="vert1" presStyleCnt="0"/>
      <dgm:spPr/>
    </dgm:pt>
    <dgm:pt modelId="{3684BC69-8B43-4298-BB97-BFE3A12358FB}" type="pres">
      <dgm:prSet presAssocID="{4B28A932-A6CD-4362-A389-B05002BDB4C3}" presName="thickLine" presStyleLbl="alignNode1" presStyleIdx="1" presStyleCnt="8"/>
      <dgm:spPr/>
    </dgm:pt>
    <dgm:pt modelId="{94CABDF6-729A-4F53-AD7A-A116D2EF66C8}" type="pres">
      <dgm:prSet presAssocID="{4B28A932-A6CD-4362-A389-B05002BDB4C3}" presName="horz1" presStyleCnt="0"/>
      <dgm:spPr/>
    </dgm:pt>
    <dgm:pt modelId="{34F909A1-34B5-4C7A-8C07-67CE3FEA5DE8}" type="pres">
      <dgm:prSet presAssocID="{4B28A932-A6CD-4362-A389-B05002BDB4C3}" presName="tx1" presStyleLbl="revTx" presStyleIdx="1" presStyleCnt="8"/>
      <dgm:spPr/>
    </dgm:pt>
    <dgm:pt modelId="{A8687338-6BA5-4B9F-90F4-FED723D4EFEC}" type="pres">
      <dgm:prSet presAssocID="{4B28A932-A6CD-4362-A389-B05002BDB4C3}" presName="vert1" presStyleCnt="0"/>
      <dgm:spPr/>
    </dgm:pt>
    <dgm:pt modelId="{C1E9265F-865B-4408-A89A-7DB64AA93B27}" type="pres">
      <dgm:prSet presAssocID="{B8F4E7EF-7898-45A4-8AA1-0472AE043340}" presName="thickLine" presStyleLbl="alignNode1" presStyleIdx="2" presStyleCnt="8"/>
      <dgm:spPr/>
    </dgm:pt>
    <dgm:pt modelId="{DE4C2812-76C1-45E3-9A22-B8C3843EFF55}" type="pres">
      <dgm:prSet presAssocID="{B8F4E7EF-7898-45A4-8AA1-0472AE043340}" presName="horz1" presStyleCnt="0"/>
      <dgm:spPr/>
    </dgm:pt>
    <dgm:pt modelId="{307EBA67-89F6-4C67-A6EF-43A3AE433165}" type="pres">
      <dgm:prSet presAssocID="{B8F4E7EF-7898-45A4-8AA1-0472AE043340}" presName="tx1" presStyleLbl="revTx" presStyleIdx="2" presStyleCnt="8"/>
      <dgm:spPr/>
    </dgm:pt>
    <dgm:pt modelId="{5DAE1EBC-1B8B-41E7-9C59-075FEFD324C0}" type="pres">
      <dgm:prSet presAssocID="{B8F4E7EF-7898-45A4-8AA1-0472AE043340}" presName="vert1" presStyleCnt="0"/>
      <dgm:spPr/>
    </dgm:pt>
    <dgm:pt modelId="{B1A72A61-A54B-47B5-9ABB-67ED19AAF782}" type="pres">
      <dgm:prSet presAssocID="{8377DB8F-6B2D-4182-BD20-1521D661848D}" presName="thickLine" presStyleLbl="alignNode1" presStyleIdx="3" presStyleCnt="8"/>
      <dgm:spPr/>
    </dgm:pt>
    <dgm:pt modelId="{1571D2F1-8C1C-4340-BECB-A3095430116F}" type="pres">
      <dgm:prSet presAssocID="{8377DB8F-6B2D-4182-BD20-1521D661848D}" presName="horz1" presStyleCnt="0"/>
      <dgm:spPr/>
    </dgm:pt>
    <dgm:pt modelId="{646F952A-6C00-4490-93EB-8D085C7D61C4}" type="pres">
      <dgm:prSet presAssocID="{8377DB8F-6B2D-4182-BD20-1521D661848D}" presName="tx1" presStyleLbl="revTx" presStyleIdx="3" presStyleCnt="8"/>
      <dgm:spPr/>
    </dgm:pt>
    <dgm:pt modelId="{D8685975-85E2-497B-9D16-B70EA84784D1}" type="pres">
      <dgm:prSet presAssocID="{8377DB8F-6B2D-4182-BD20-1521D661848D}" presName="vert1" presStyleCnt="0"/>
      <dgm:spPr/>
    </dgm:pt>
    <dgm:pt modelId="{F4BC622E-7174-44E1-8BD6-2299DD344484}" type="pres">
      <dgm:prSet presAssocID="{DC788B15-2FC4-4616-A1C6-4777A2F758A7}" presName="thickLine" presStyleLbl="alignNode1" presStyleIdx="4" presStyleCnt="8"/>
      <dgm:spPr/>
    </dgm:pt>
    <dgm:pt modelId="{EB30E9BD-5174-4822-AE68-16E2BF95DB9C}" type="pres">
      <dgm:prSet presAssocID="{DC788B15-2FC4-4616-A1C6-4777A2F758A7}" presName="horz1" presStyleCnt="0"/>
      <dgm:spPr/>
    </dgm:pt>
    <dgm:pt modelId="{F4B7D49A-93F7-41A6-B9A4-90BA09DAA09E}" type="pres">
      <dgm:prSet presAssocID="{DC788B15-2FC4-4616-A1C6-4777A2F758A7}" presName="tx1" presStyleLbl="revTx" presStyleIdx="4" presStyleCnt="8"/>
      <dgm:spPr/>
    </dgm:pt>
    <dgm:pt modelId="{59232660-592B-482F-B125-4566C3507076}" type="pres">
      <dgm:prSet presAssocID="{DC788B15-2FC4-4616-A1C6-4777A2F758A7}" presName="vert1" presStyleCnt="0"/>
      <dgm:spPr/>
    </dgm:pt>
    <dgm:pt modelId="{BA4E5D35-4808-42CF-9FB7-3C239EBE283D}" type="pres">
      <dgm:prSet presAssocID="{EBD08A8F-D06F-4CBE-B88D-065DDDD0CE61}" presName="thickLine" presStyleLbl="alignNode1" presStyleIdx="5" presStyleCnt="8"/>
      <dgm:spPr/>
    </dgm:pt>
    <dgm:pt modelId="{544E33C7-4908-4698-882F-5ACE482750CB}" type="pres">
      <dgm:prSet presAssocID="{EBD08A8F-D06F-4CBE-B88D-065DDDD0CE61}" presName="horz1" presStyleCnt="0"/>
      <dgm:spPr/>
    </dgm:pt>
    <dgm:pt modelId="{188572E3-609B-4D77-BF22-237DD553D764}" type="pres">
      <dgm:prSet presAssocID="{EBD08A8F-D06F-4CBE-B88D-065DDDD0CE61}" presName="tx1" presStyleLbl="revTx" presStyleIdx="5" presStyleCnt="8"/>
      <dgm:spPr/>
    </dgm:pt>
    <dgm:pt modelId="{894BC06E-44D6-4D36-A983-5E7C84C8AA0C}" type="pres">
      <dgm:prSet presAssocID="{EBD08A8F-D06F-4CBE-B88D-065DDDD0CE61}" presName="vert1" presStyleCnt="0"/>
      <dgm:spPr/>
    </dgm:pt>
    <dgm:pt modelId="{746EB496-2E7E-4C17-B174-CC8974830AF9}" type="pres">
      <dgm:prSet presAssocID="{B80602E8-5A5B-45E0-A3A9-4C0D089F1C77}" presName="thickLine" presStyleLbl="alignNode1" presStyleIdx="6" presStyleCnt="8"/>
      <dgm:spPr/>
    </dgm:pt>
    <dgm:pt modelId="{A0189454-FA68-4470-A8E7-9C5F049E2281}" type="pres">
      <dgm:prSet presAssocID="{B80602E8-5A5B-45E0-A3A9-4C0D089F1C77}" presName="horz1" presStyleCnt="0"/>
      <dgm:spPr/>
    </dgm:pt>
    <dgm:pt modelId="{4E8DA356-15B0-4FAB-9B38-6A2F8D28702E}" type="pres">
      <dgm:prSet presAssocID="{B80602E8-5A5B-45E0-A3A9-4C0D089F1C77}" presName="tx1" presStyleLbl="revTx" presStyleIdx="6" presStyleCnt="8"/>
      <dgm:spPr/>
    </dgm:pt>
    <dgm:pt modelId="{896FFF57-89F7-4145-AA83-C39B08652EEE}" type="pres">
      <dgm:prSet presAssocID="{B80602E8-5A5B-45E0-A3A9-4C0D089F1C77}" presName="vert1" presStyleCnt="0"/>
      <dgm:spPr/>
    </dgm:pt>
    <dgm:pt modelId="{A8B2E889-B2F3-416F-BA5C-88D18FC03A3C}" type="pres">
      <dgm:prSet presAssocID="{6E54A563-508F-45B4-9A34-59C7712B6EBB}" presName="thickLine" presStyleLbl="alignNode1" presStyleIdx="7" presStyleCnt="8"/>
      <dgm:spPr/>
    </dgm:pt>
    <dgm:pt modelId="{34D0718A-F801-48F2-89A3-B070933625E6}" type="pres">
      <dgm:prSet presAssocID="{6E54A563-508F-45B4-9A34-59C7712B6EBB}" presName="horz1" presStyleCnt="0"/>
      <dgm:spPr/>
    </dgm:pt>
    <dgm:pt modelId="{BA1AFA70-56A9-487F-B558-33DCBE3B201C}" type="pres">
      <dgm:prSet presAssocID="{6E54A563-508F-45B4-9A34-59C7712B6EBB}" presName="tx1" presStyleLbl="revTx" presStyleIdx="7" presStyleCnt="8"/>
      <dgm:spPr/>
    </dgm:pt>
    <dgm:pt modelId="{4A80C4F2-48A2-4392-A7F1-AAF992BA42E0}" type="pres">
      <dgm:prSet presAssocID="{6E54A563-508F-45B4-9A34-59C7712B6EBB}" presName="vert1" presStyleCnt="0"/>
      <dgm:spPr/>
    </dgm:pt>
  </dgm:ptLst>
  <dgm:cxnLst>
    <dgm:cxn modelId="{9612DE09-130A-4B0D-8DEA-D521D8A83515}" srcId="{D27553C1-EDBE-440C-8B13-F646B1BF1DA7}" destId="{DC788B15-2FC4-4616-A1C6-4777A2F758A7}" srcOrd="4" destOrd="0" parTransId="{6E733B8A-D916-4C06-AEE0-4024687FFFD8}" sibTransId="{31829936-F534-44C5-BEBD-5B43FC5751FA}"/>
    <dgm:cxn modelId="{6D47F128-D3A0-4A29-B21E-2DA7ADA899BB}" srcId="{D27553C1-EDBE-440C-8B13-F646B1BF1DA7}" destId="{4B28A932-A6CD-4362-A389-B05002BDB4C3}" srcOrd="1" destOrd="0" parTransId="{40A5132F-D088-4141-852E-7A1F7DEE50BA}" sibTransId="{B62A7F01-AE40-4AFC-B406-0C3C72645124}"/>
    <dgm:cxn modelId="{E2872D5C-6804-482A-A089-960D49E60A32}" type="presOf" srcId="{6E54A563-508F-45B4-9A34-59C7712B6EBB}" destId="{BA1AFA70-56A9-487F-B558-33DCBE3B201C}" srcOrd="0" destOrd="0" presId="urn:microsoft.com/office/officeart/2008/layout/LinedList"/>
    <dgm:cxn modelId="{80B3D442-0F3A-4834-B041-585FE4B8B3E8}" type="presOf" srcId="{B80602E8-5A5B-45E0-A3A9-4C0D089F1C77}" destId="{4E8DA356-15B0-4FAB-9B38-6A2F8D28702E}" srcOrd="0" destOrd="0" presId="urn:microsoft.com/office/officeart/2008/layout/LinedList"/>
    <dgm:cxn modelId="{85C4856D-5007-41DC-A8AE-47EB17C9A523}" srcId="{D27553C1-EDBE-440C-8B13-F646B1BF1DA7}" destId="{EBD08A8F-D06F-4CBE-B88D-065DDDD0CE61}" srcOrd="5" destOrd="0" parTransId="{AEAD35DD-FDF1-4DB0-B82D-5B41E6E1D0BA}" sibTransId="{17B10DBC-3F0F-4088-B515-7B1C985CB760}"/>
    <dgm:cxn modelId="{DA161D5A-5927-4623-93FD-614647BA3352}" srcId="{D27553C1-EDBE-440C-8B13-F646B1BF1DA7}" destId="{B80602E8-5A5B-45E0-A3A9-4C0D089F1C77}" srcOrd="6" destOrd="0" parTransId="{336B3868-51C8-4F5A-ACAF-C242A265D1C8}" sibTransId="{FC3160DC-0F6B-4F94-A67B-737B8977D52B}"/>
    <dgm:cxn modelId="{77EF5F88-EEE4-44FF-BE2F-0407E0563DC8}" type="presOf" srcId="{02D28B5D-1480-4FB2-94A0-7D1829529B58}" destId="{7AAAD9FA-4446-4604-B918-82978581C7F1}" srcOrd="0" destOrd="0" presId="urn:microsoft.com/office/officeart/2008/layout/LinedList"/>
    <dgm:cxn modelId="{7B8CFF8B-54F0-4F6D-94FD-CA8237A40126}" type="presOf" srcId="{B8F4E7EF-7898-45A4-8AA1-0472AE043340}" destId="{307EBA67-89F6-4C67-A6EF-43A3AE433165}" srcOrd="0" destOrd="0" presId="urn:microsoft.com/office/officeart/2008/layout/LinedList"/>
    <dgm:cxn modelId="{F1A33690-4F4F-41FE-9C7C-17E48D27A1FC}" type="presOf" srcId="{D27553C1-EDBE-440C-8B13-F646B1BF1DA7}" destId="{C87029C0-4D5B-46E4-BCED-04623737716F}" srcOrd="0" destOrd="0" presId="urn:microsoft.com/office/officeart/2008/layout/LinedList"/>
    <dgm:cxn modelId="{F7BC0F93-0CBE-4BEF-AD91-43BF99721145}" srcId="{D27553C1-EDBE-440C-8B13-F646B1BF1DA7}" destId="{6E54A563-508F-45B4-9A34-59C7712B6EBB}" srcOrd="7" destOrd="0" parTransId="{E2BB8873-5B0A-44E9-81E0-A9169FE54698}" sibTransId="{516EA763-4300-448D-AF74-0C02E6260983}"/>
    <dgm:cxn modelId="{F6FB85A7-941C-4CEC-9F9B-4E71D9E13868}" type="presOf" srcId="{4B28A932-A6CD-4362-A389-B05002BDB4C3}" destId="{34F909A1-34B5-4C7A-8C07-67CE3FEA5DE8}" srcOrd="0" destOrd="0" presId="urn:microsoft.com/office/officeart/2008/layout/LinedList"/>
    <dgm:cxn modelId="{9AAC2EAF-F854-4EB2-9D68-F6979F9349BB}" type="presOf" srcId="{8377DB8F-6B2D-4182-BD20-1521D661848D}" destId="{646F952A-6C00-4490-93EB-8D085C7D61C4}" srcOrd="0" destOrd="0" presId="urn:microsoft.com/office/officeart/2008/layout/LinedList"/>
    <dgm:cxn modelId="{850884B1-E70A-4802-8102-717C6AACB854}" type="presOf" srcId="{DC788B15-2FC4-4616-A1C6-4777A2F758A7}" destId="{F4B7D49A-93F7-41A6-B9A4-90BA09DAA09E}" srcOrd="0" destOrd="0" presId="urn:microsoft.com/office/officeart/2008/layout/LinedList"/>
    <dgm:cxn modelId="{0A30C9B3-4EE0-4EBE-AD3C-C03D80E18F27}" srcId="{D27553C1-EDBE-440C-8B13-F646B1BF1DA7}" destId="{B8F4E7EF-7898-45A4-8AA1-0472AE043340}" srcOrd="2" destOrd="0" parTransId="{433CD588-FB95-4D2B-B71B-BB0447593905}" sibTransId="{EA4516DC-E94F-474A-8CCC-951D4C3305A0}"/>
    <dgm:cxn modelId="{8C202FBC-1B98-4358-92A7-D0574A048CA5}" srcId="{D27553C1-EDBE-440C-8B13-F646B1BF1DA7}" destId="{8377DB8F-6B2D-4182-BD20-1521D661848D}" srcOrd="3" destOrd="0" parTransId="{F6D53ECE-B04D-42E8-A901-BF179FC10427}" sibTransId="{DF03361C-2DF1-413D-B30E-56F8CB5D022E}"/>
    <dgm:cxn modelId="{D75852BF-D0B0-4783-967C-70034856C56E}" type="presOf" srcId="{EBD08A8F-D06F-4CBE-B88D-065DDDD0CE61}" destId="{188572E3-609B-4D77-BF22-237DD553D764}" srcOrd="0" destOrd="0" presId="urn:microsoft.com/office/officeart/2008/layout/LinedList"/>
    <dgm:cxn modelId="{D3AA7CFA-6DD7-44C4-961F-F0037F47E2EF}" srcId="{D27553C1-EDBE-440C-8B13-F646B1BF1DA7}" destId="{02D28B5D-1480-4FB2-94A0-7D1829529B58}" srcOrd="0" destOrd="0" parTransId="{5EB3E73A-CD08-46CA-AC85-AC1C53EA0775}" sibTransId="{F815F221-592C-44DC-A8B8-D41097B23F6E}"/>
    <dgm:cxn modelId="{765BAE83-035B-4D19-98F8-08A8A3F97E7E}" type="presParOf" srcId="{C87029C0-4D5B-46E4-BCED-04623737716F}" destId="{1AF9C0B7-7108-4A29-B966-E9C1BDF73D5E}" srcOrd="0" destOrd="0" presId="urn:microsoft.com/office/officeart/2008/layout/LinedList"/>
    <dgm:cxn modelId="{6C28500B-87C2-4CA6-BB7C-35461CAE6F32}" type="presParOf" srcId="{C87029C0-4D5B-46E4-BCED-04623737716F}" destId="{AEE963EB-D2F9-4E3A-9864-B0493187791C}" srcOrd="1" destOrd="0" presId="urn:microsoft.com/office/officeart/2008/layout/LinedList"/>
    <dgm:cxn modelId="{A48F9971-9D2F-4521-9262-995B55B1F2CF}" type="presParOf" srcId="{AEE963EB-D2F9-4E3A-9864-B0493187791C}" destId="{7AAAD9FA-4446-4604-B918-82978581C7F1}" srcOrd="0" destOrd="0" presId="urn:microsoft.com/office/officeart/2008/layout/LinedList"/>
    <dgm:cxn modelId="{2F0C831A-95FE-4E32-AB75-79F1E43C6A01}" type="presParOf" srcId="{AEE963EB-D2F9-4E3A-9864-B0493187791C}" destId="{D2DA0DED-539A-4F7B-AFF2-3ECB55774353}" srcOrd="1" destOrd="0" presId="urn:microsoft.com/office/officeart/2008/layout/LinedList"/>
    <dgm:cxn modelId="{E3EBA678-EED9-4940-870F-33755F6CE47C}" type="presParOf" srcId="{C87029C0-4D5B-46E4-BCED-04623737716F}" destId="{3684BC69-8B43-4298-BB97-BFE3A12358FB}" srcOrd="2" destOrd="0" presId="urn:microsoft.com/office/officeart/2008/layout/LinedList"/>
    <dgm:cxn modelId="{ACE64CCF-B6F9-49FE-912F-51E85C1836DA}" type="presParOf" srcId="{C87029C0-4D5B-46E4-BCED-04623737716F}" destId="{94CABDF6-729A-4F53-AD7A-A116D2EF66C8}" srcOrd="3" destOrd="0" presId="urn:microsoft.com/office/officeart/2008/layout/LinedList"/>
    <dgm:cxn modelId="{BA8F139A-C668-4284-A1FC-8D0144881EEA}" type="presParOf" srcId="{94CABDF6-729A-4F53-AD7A-A116D2EF66C8}" destId="{34F909A1-34B5-4C7A-8C07-67CE3FEA5DE8}" srcOrd="0" destOrd="0" presId="urn:microsoft.com/office/officeart/2008/layout/LinedList"/>
    <dgm:cxn modelId="{A034613E-87B4-4420-BB8C-7E3D8E609179}" type="presParOf" srcId="{94CABDF6-729A-4F53-AD7A-A116D2EF66C8}" destId="{A8687338-6BA5-4B9F-90F4-FED723D4EFEC}" srcOrd="1" destOrd="0" presId="urn:microsoft.com/office/officeart/2008/layout/LinedList"/>
    <dgm:cxn modelId="{AF07785A-E009-4118-84A6-FE2C7C100535}" type="presParOf" srcId="{C87029C0-4D5B-46E4-BCED-04623737716F}" destId="{C1E9265F-865B-4408-A89A-7DB64AA93B27}" srcOrd="4" destOrd="0" presId="urn:microsoft.com/office/officeart/2008/layout/LinedList"/>
    <dgm:cxn modelId="{A0CDB739-826D-4A64-92B4-08579FDF1718}" type="presParOf" srcId="{C87029C0-4D5B-46E4-BCED-04623737716F}" destId="{DE4C2812-76C1-45E3-9A22-B8C3843EFF55}" srcOrd="5" destOrd="0" presId="urn:microsoft.com/office/officeart/2008/layout/LinedList"/>
    <dgm:cxn modelId="{6D05E28F-1B1D-4ACC-893C-818FF64D737C}" type="presParOf" srcId="{DE4C2812-76C1-45E3-9A22-B8C3843EFF55}" destId="{307EBA67-89F6-4C67-A6EF-43A3AE433165}" srcOrd="0" destOrd="0" presId="urn:microsoft.com/office/officeart/2008/layout/LinedList"/>
    <dgm:cxn modelId="{7BE2B809-B03B-4EAE-9216-E5250EFDE847}" type="presParOf" srcId="{DE4C2812-76C1-45E3-9A22-B8C3843EFF55}" destId="{5DAE1EBC-1B8B-41E7-9C59-075FEFD324C0}" srcOrd="1" destOrd="0" presId="urn:microsoft.com/office/officeart/2008/layout/LinedList"/>
    <dgm:cxn modelId="{0BBFA2CD-EA1A-4040-B3F4-1D7641670CA5}" type="presParOf" srcId="{C87029C0-4D5B-46E4-BCED-04623737716F}" destId="{B1A72A61-A54B-47B5-9ABB-67ED19AAF782}" srcOrd="6" destOrd="0" presId="urn:microsoft.com/office/officeart/2008/layout/LinedList"/>
    <dgm:cxn modelId="{E3015B3B-5AB2-44A4-B7AB-6D1FBDFB9CCF}" type="presParOf" srcId="{C87029C0-4D5B-46E4-BCED-04623737716F}" destId="{1571D2F1-8C1C-4340-BECB-A3095430116F}" srcOrd="7" destOrd="0" presId="urn:microsoft.com/office/officeart/2008/layout/LinedList"/>
    <dgm:cxn modelId="{9B00C3CA-AA25-4215-8399-08F28E3EA723}" type="presParOf" srcId="{1571D2F1-8C1C-4340-BECB-A3095430116F}" destId="{646F952A-6C00-4490-93EB-8D085C7D61C4}" srcOrd="0" destOrd="0" presId="urn:microsoft.com/office/officeart/2008/layout/LinedList"/>
    <dgm:cxn modelId="{B9871BCE-81A0-4621-9203-6338E4D37A59}" type="presParOf" srcId="{1571D2F1-8C1C-4340-BECB-A3095430116F}" destId="{D8685975-85E2-497B-9D16-B70EA84784D1}" srcOrd="1" destOrd="0" presId="urn:microsoft.com/office/officeart/2008/layout/LinedList"/>
    <dgm:cxn modelId="{161FBCCE-20B3-431A-93E3-05ADBC1D5EFA}" type="presParOf" srcId="{C87029C0-4D5B-46E4-BCED-04623737716F}" destId="{F4BC622E-7174-44E1-8BD6-2299DD344484}" srcOrd="8" destOrd="0" presId="urn:microsoft.com/office/officeart/2008/layout/LinedList"/>
    <dgm:cxn modelId="{E9AB59D2-9069-48D6-8B30-926A12D90611}" type="presParOf" srcId="{C87029C0-4D5B-46E4-BCED-04623737716F}" destId="{EB30E9BD-5174-4822-AE68-16E2BF95DB9C}" srcOrd="9" destOrd="0" presId="urn:microsoft.com/office/officeart/2008/layout/LinedList"/>
    <dgm:cxn modelId="{92B4DCB6-BCBF-4EC2-B6FB-513BFEE112FF}" type="presParOf" srcId="{EB30E9BD-5174-4822-AE68-16E2BF95DB9C}" destId="{F4B7D49A-93F7-41A6-B9A4-90BA09DAA09E}" srcOrd="0" destOrd="0" presId="urn:microsoft.com/office/officeart/2008/layout/LinedList"/>
    <dgm:cxn modelId="{0C085E4C-0BBC-4E3D-959F-3C32E92EACEC}" type="presParOf" srcId="{EB30E9BD-5174-4822-AE68-16E2BF95DB9C}" destId="{59232660-592B-482F-B125-4566C3507076}" srcOrd="1" destOrd="0" presId="urn:microsoft.com/office/officeart/2008/layout/LinedList"/>
    <dgm:cxn modelId="{29D5675A-F423-42E1-A5B2-55882A0C5210}" type="presParOf" srcId="{C87029C0-4D5B-46E4-BCED-04623737716F}" destId="{BA4E5D35-4808-42CF-9FB7-3C239EBE283D}" srcOrd="10" destOrd="0" presId="urn:microsoft.com/office/officeart/2008/layout/LinedList"/>
    <dgm:cxn modelId="{A7FF8FFC-4F69-484E-B237-C28FC5CB546C}" type="presParOf" srcId="{C87029C0-4D5B-46E4-BCED-04623737716F}" destId="{544E33C7-4908-4698-882F-5ACE482750CB}" srcOrd="11" destOrd="0" presId="urn:microsoft.com/office/officeart/2008/layout/LinedList"/>
    <dgm:cxn modelId="{BBE66AA5-1A7D-41FA-9183-B819D94D0326}" type="presParOf" srcId="{544E33C7-4908-4698-882F-5ACE482750CB}" destId="{188572E3-609B-4D77-BF22-237DD553D764}" srcOrd="0" destOrd="0" presId="urn:microsoft.com/office/officeart/2008/layout/LinedList"/>
    <dgm:cxn modelId="{509EDE51-EBE3-4A96-BA45-744191CD828C}" type="presParOf" srcId="{544E33C7-4908-4698-882F-5ACE482750CB}" destId="{894BC06E-44D6-4D36-A983-5E7C84C8AA0C}" srcOrd="1" destOrd="0" presId="urn:microsoft.com/office/officeart/2008/layout/LinedList"/>
    <dgm:cxn modelId="{94BA0354-7CC5-484E-A475-D09905D164F9}" type="presParOf" srcId="{C87029C0-4D5B-46E4-BCED-04623737716F}" destId="{746EB496-2E7E-4C17-B174-CC8974830AF9}" srcOrd="12" destOrd="0" presId="urn:microsoft.com/office/officeart/2008/layout/LinedList"/>
    <dgm:cxn modelId="{351777D2-32BE-49B6-9D91-421E6C70C5E2}" type="presParOf" srcId="{C87029C0-4D5B-46E4-BCED-04623737716F}" destId="{A0189454-FA68-4470-A8E7-9C5F049E2281}" srcOrd="13" destOrd="0" presId="urn:microsoft.com/office/officeart/2008/layout/LinedList"/>
    <dgm:cxn modelId="{03FB8A1A-9E4C-450C-833F-FDD8F8619E9F}" type="presParOf" srcId="{A0189454-FA68-4470-A8E7-9C5F049E2281}" destId="{4E8DA356-15B0-4FAB-9B38-6A2F8D28702E}" srcOrd="0" destOrd="0" presId="urn:microsoft.com/office/officeart/2008/layout/LinedList"/>
    <dgm:cxn modelId="{0FE6D0B3-BC51-4E56-9744-3B8B2FDCC9D4}" type="presParOf" srcId="{A0189454-FA68-4470-A8E7-9C5F049E2281}" destId="{896FFF57-89F7-4145-AA83-C39B08652EEE}" srcOrd="1" destOrd="0" presId="urn:microsoft.com/office/officeart/2008/layout/LinedList"/>
    <dgm:cxn modelId="{1C53D0AE-E95E-4549-873E-1D49AFBE22CD}" type="presParOf" srcId="{C87029C0-4D5B-46E4-BCED-04623737716F}" destId="{A8B2E889-B2F3-416F-BA5C-88D18FC03A3C}" srcOrd="14" destOrd="0" presId="urn:microsoft.com/office/officeart/2008/layout/LinedList"/>
    <dgm:cxn modelId="{4C9D9E66-9D3E-4730-B2DE-6D3C1EE29498}" type="presParOf" srcId="{C87029C0-4D5B-46E4-BCED-04623737716F}" destId="{34D0718A-F801-48F2-89A3-B070933625E6}" srcOrd="15" destOrd="0" presId="urn:microsoft.com/office/officeart/2008/layout/LinedList"/>
    <dgm:cxn modelId="{4BDD9FA9-2B25-4014-A526-3345FFDA3CA7}" type="presParOf" srcId="{34D0718A-F801-48F2-89A3-B070933625E6}" destId="{BA1AFA70-56A9-487F-B558-33DCBE3B201C}" srcOrd="0" destOrd="0" presId="urn:microsoft.com/office/officeart/2008/layout/LinedList"/>
    <dgm:cxn modelId="{8378F6D5-5A55-44E9-B12C-9D7DC274616B}" type="presParOf" srcId="{34D0718A-F801-48F2-89A3-B070933625E6}" destId="{4A80C4F2-48A2-4392-A7F1-AAF992BA42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1B285-F758-4B46-A4D7-B202D7A901F5}"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3A198BC6-07AC-46B8-BBB7-AD53DBB85E7B}">
      <dgm:prSet custT="1"/>
      <dgm:spPr/>
      <dgm:t>
        <a:bodyPr/>
        <a:lstStyle/>
        <a:p>
          <a:r>
            <a:rPr lang="en-US" sz="2000" b="1" baseline="0" dirty="0"/>
            <a:t>Children want to maintain strong links with their family </a:t>
          </a:r>
        </a:p>
      </dgm:t>
    </dgm:pt>
    <dgm:pt modelId="{A46FD98E-68CA-480E-95DD-7E58C20AA01F}" type="parTrans" cxnId="{DD6010F8-F89D-424B-A22A-C540D03439EC}">
      <dgm:prSet/>
      <dgm:spPr/>
      <dgm:t>
        <a:bodyPr/>
        <a:lstStyle/>
        <a:p>
          <a:endParaRPr lang="en-US"/>
        </a:p>
      </dgm:t>
    </dgm:pt>
    <dgm:pt modelId="{DA37A87E-A095-492A-B984-C2EC3CB71235}" type="sibTrans" cxnId="{DD6010F8-F89D-424B-A22A-C540D03439EC}">
      <dgm:prSet/>
      <dgm:spPr/>
      <dgm:t>
        <a:bodyPr/>
        <a:lstStyle/>
        <a:p>
          <a:endParaRPr lang="en-US"/>
        </a:p>
      </dgm:t>
    </dgm:pt>
    <dgm:pt modelId="{D668A725-534B-4C52-8D77-3012179859F3}">
      <dgm:prSet custT="1"/>
      <dgm:spPr/>
      <dgm:t>
        <a:bodyPr/>
        <a:lstStyle/>
        <a:p>
          <a:r>
            <a:rPr lang="en-US" sz="2000" b="1" baseline="0" dirty="0"/>
            <a:t>Recognise that for some children being in care may not be better off in the longer term</a:t>
          </a:r>
        </a:p>
      </dgm:t>
    </dgm:pt>
    <dgm:pt modelId="{98BF9201-CB3C-4594-AA78-F6E7278295EF}" type="parTrans" cxnId="{50AEE380-C2FF-49E2-B4F1-9E9019580F75}">
      <dgm:prSet/>
      <dgm:spPr/>
      <dgm:t>
        <a:bodyPr/>
        <a:lstStyle/>
        <a:p>
          <a:endParaRPr lang="en-US"/>
        </a:p>
      </dgm:t>
    </dgm:pt>
    <dgm:pt modelId="{59F0119D-FBC9-4309-A125-C21AFBD6F6D4}" type="sibTrans" cxnId="{50AEE380-C2FF-49E2-B4F1-9E9019580F75}">
      <dgm:prSet/>
      <dgm:spPr/>
      <dgm:t>
        <a:bodyPr/>
        <a:lstStyle/>
        <a:p>
          <a:endParaRPr lang="en-US"/>
        </a:p>
      </dgm:t>
    </dgm:pt>
    <dgm:pt modelId="{E796AE4F-1EC8-4A60-ADFE-1CC935E74B02}">
      <dgm:prSet custT="1"/>
      <dgm:spPr/>
      <dgm:t>
        <a:bodyPr/>
        <a:lstStyle/>
        <a:p>
          <a:r>
            <a:rPr lang="en-US" sz="2000" b="1" baseline="0" dirty="0"/>
            <a:t> Moving away from identifying and managing risks to meeting family needs</a:t>
          </a:r>
        </a:p>
      </dgm:t>
    </dgm:pt>
    <dgm:pt modelId="{3ED55936-ED99-454E-A3A3-EC78893798AC}" type="parTrans" cxnId="{7C5A7948-5DB5-401E-9A57-F1E755F8318F}">
      <dgm:prSet/>
      <dgm:spPr/>
      <dgm:t>
        <a:bodyPr/>
        <a:lstStyle/>
        <a:p>
          <a:endParaRPr lang="en-US"/>
        </a:p>
      </dgm:t>
    </dgm:pt>
    <dgm:pt modelId="{48696C31-92E6-4965-9A9E-895FDB764DA9}" type="sibTrans" cxnId="{7C5A7948-5DB5-401E-9A57-F1E755F8318F}">
      <dgm:prSet/>
      <dgm:spPr/>
      <dgm:t>
        <a:bodyPr/>
        <a:lstStyle/>
        <a:p>
          <a:endParaRPr lang="en-US"/>
        </a:p>
      </dgm:t>
    </dgm:pt>
    <dgm:pt modelId="{CD110471-F57E-4B9E-A144-67F62E434153}">
      <dgm:prSet custT="1"/>
      <dgm:spPr/>
      <dgm:t>
        <a:bodyPr/>
        <a:lstStyle/>
        <a:p>
          <a:r>
            <a:rPr lang="en-GB" sz="2000" b="1" baseline="0" dirty="0"/>
            <a:t>Needs of family and the likelihood of harm can change over time- families change.</a:t>
          </a:r>
          <a:endParaRPr lang="en-US" sz="2000" b="1" baseline="0" dirty="0"/>
        </a:p>
      </dgm:t>
    </dgm:pt>
    <dgm:pt modelId="{FDF1C9F7-D7A6-4969-B9E8-6E7ABE393E4B}" type="parTrans" cxnId="{E6E6FF63-2DA1-4845-9CF2-A9AA7B115F71}">
      <dgm:prSet/>
      <dgm:spPr/>
      <dgm:t>
        <a:bodyPr/>
        <a:lstStyle/>
        <a:p>
          <a:endParaRPr lang="en-US"/>
        </a:p>
      </dgm:t>
    </dgm:pt>
    <dgm:pt modelId="{6166A473-65AD-40BC-94FF-D9AE76E75F09}" type="sibTrans" cxnId="{E6E6FF63-2DA1-4845-9CF2-A9AA7B115F71}">
      <dgm:prSet/>
      <dgm:spPr/>
      <dgm:t>
        <a:bodyPr/>
        <a:lstStyle/>
        <a:p>
          <a:endParaRPr lang="en-US"/>
        </a:p>
      </dgm:t>
    </dgm:pt>
    <dgm:pt modelId="{C308416A-42E6-4BEB-B508-AF73B2A3B5C0}">
      <dgm:prSet custT="1"/>
      <dgm:spPr/>
      <dgm:t>
        <a:bodyPr/>
        <a:lstStyle/>
        <a:p>
          <a:r>
            <a:rPr lang="en-US" sz="2000" b="1" baseline="0" dirty="0"/>
            <a:t>Are children still in care for the right reasons?</a:t>
          </a:r>
        </a:p>
      </dgm:t>
    </dgm:pt>
    <dgm:pt modelId="{5B0EEED7-9D7A-44D5-B87B-FEA6D9F7EF9F}" type="parTrans" cxnId="{802FC91B-FF4A-4B55-8397-5AA90E52EDC6}">
      <dgm:prSet/>
      <dgm:spPr/>
      <dgm:t>
        <a:bodyPr/>
        <a:lstStyle/>
        <a:p>
          <a:endParaRPr lang="en-US"/>
        </a:p>
      </dgm:t>
    </dgm:pt>
    <dgm:pt modelId="{D2D72839-7EFE-4160-809E-3C4ED79BDAD5}" type="sibTrans" cxnId="{802FC91B-FF4A-4B55-8397-5AA90E52EDC6}">
      <dgm:prSet/>
      <dgm:spPr/>
      <dgm:t>
        <a:bodyPr/>
        <a:lstStyle/>
        <a:p>
          <a:endParaRPr lang="en-US"/>
        </a:p>
      </dgm:t>
    </dgm:pt>
    <dgm:pt modelId="{930CFF4E-69F9-4E06-9474-E942D5936EED}">
      <dgm:prSet custT="1"/>
      <dgm:spPr/>
      <dgm:t>
        <a:bodyPr/>
        <a:lstStyle/>
        <a:p>
          <a:r>
            <a:rPr lang="en-GB" sz="2000" b="1" baseline="0" dirty="0"/>
            <a:t>Impact of unsuccessful return home for children and families and re-entry into care- Need to break this cycle</a:t>
          </a:r>
        </a:p>
      </dgm:t>
    </dgm:pt>
    <dgm:pt modelId="{2695A920-1CA3-4AE5-8E5D-389402658FCC}" type="parTrans" cxnId="{E7AA995C-9EFF-4D5D-A8CF-C81DD1D34F49}">
      <dgm:prSet/>
      <dgm:spPr/>
      <dgm:t>
        <a:bodyPr/>
        <a:lstStyle/>
        <a:p>
          <a:endParaRPr lang="en-GB"/>
        </a:p>
      </dgm:t>
    </dgm:pt>
    <dgm:pt modelId="{83F2A4CE-913D-4D15-97CF-CB337E0E25F1}" type="sibTrans" cxnId="{E7AA995C-9EFF-4D5D-A8CF-C81DD1D34F49}">
      <dgm:prSet/>
      <dgm:spPr/>
      <dgm:t>
        <a:bodyPr/>
        <a:lstStyle/>
        <a:p>
          <a:endParaRPr lang="en-GB"/>
        </a:p>
      </dgm:t>
    </dgm:pt>
    <dgm:pt modelId="{12623C04-B7F4-4065-A902-95C44BEC6421}">
      <dgm:prSet custT="1"/>
      <dgm:spPr/>
      <dgm:t>
        <a:bodyPr/>
        <a:lstStyle/>
        <a:p>
          <a:r>
            <a:rPr lang="en-US" sz="2000" b="1" baseline="0" dirty="0"/>
            <a:t>Children returning home from care to a parent or relative, planned or unplanned is a “common outcome”</a:t>
          </a:r>
          <a:endParaRPr lang="en-GB" sz="2000" b="1" baseline="0" dirty="0"/>
        </a:p>
      </dgm:t>
    </dgm:pt>
    <dgm:pt modelId="{4A32FA5B-D0AF-4D9F-8E3C-6EE21BD883A6}" type="parTrans" cxnId="{25B00EF2-5BC3-482A-A544-C8B03C21BC97}">
      <dgm:prSet/>
      <dgm:spPr/>
      <dgm:t>
        <a:bodyPr/>
        <a:lstStyle/>
        <a:p>
          <a:endParaRPr lang="en-GB"/>
        </a:p>
      </dgm:t>
    </dgm:pt>
    <dgm:pt modelId="{D5730FFB-665E-49A1-A9F7-735B2948B76C}" type="sibTrans" cxnId="{25B00EF2-5BC3-482A-A544-C8B03C21BC97}">
      <dgm:prSet/>
      <dgm:spPr/>
      <dgm:t>
        <a:bodyPr/>
        <a:lstStyle/>
        <a:p>
          <a:endParaRPr lang="en-GB"/>
        </a:p>
      </dgm:t>
    </dgm:pt>
    <dgm:pt modelId="{16C8B081-CB86-4B1E-8D17-4A70FAD840C6}" type="pres">
      <dgm:prSet presAssocID="{41F1B285-F758-4B46-A4D7-B202D7A901F5}" presName="linear" presStyleCnt="0">
        <dgm:presLayoutVars>
          <dgm:animLvl val="lvl"/>
          <dgm:resizeHandles val="exact"/>
        </dgm:presLayoutVars>
      </dgm:prSet>
      <dgm:spPr/>
    </dgm:pt>
    <dgm:pt modelId="{400563C1-0771-4217-BF5F-19359FDB1513}" type="pres">
      <dgm:prSet presAssocID="{3A198BC6-07AC-46B8-BBB7-AD53DBB85E7B}" presName="parentText" presStyleLbl="node1" presStyleIdx="0" presStyleCnt="7">
        <dgm:presLayoutVars>
          <dgm:chMax val="0"/>
          <dgm:bulletEnabled val="1"/>
        </dgm:presLayoutVars>
      </dgm:prSet>
      <dgm:spPr/>
    </dgm:pt>
    <dgm:pt modelId="{7596142F-DC61-4859-8384-4C8A74266485}" type="pres">
      <dgm:prSet presAssocID="{DA37A87E-A095-492A-B984-C2EC3CB71235}" presName="spacer" presStyleCnt="0"/>
      <dgm:spPr/>
    </dgm:pt>
    <dgm:pt modelId="{6B49E7E1-F5AA-44DA-900D-723A5EE9E167}" type="pres">
      <dgm:prSet presAssocID="{D668A725-534B-4C52-8D77-3012179859F3}" presName="parentText" presStyleLbl="node1" presStyleIdx="1" presStyleCnt="7">
        <dgm:presLayoutVars>
          <dgm:chMax val="0"/>
          <dgm:bulletEnabled val="1"/>
        </dgm:presLayoutVars>
      </dgm:prSet>
      <dgm:spPr/>
    </dgm:pt>
    <dgm:pt modelId="{202CDCB5-208F-4196-AE7A-D584E3EFF3B7}" type="pres">
      <dgm:prSet presAssocID="{59F0119D-FBC9-4309-A125-C21AFBD6F6D4}" presName="spacer" presStyleCnt="0"/>
      <dgm:spPr/>
    </dgm:pt>
    <dgm:pt modelId="{6DAA08E1-9FBD-4C20-82BC-23BE2626B779}" type="pres">
      <dgm:prSet presAssocID="{E796AE4F-1EC8-4A60-ADFE-1CC935E74B02}" presName="parentText" presStyleLbl="node1" presStyleIdx="2" presStyleCnt="7">
        <dgm:presLayoutVars>
          <dgm:chMax val="0"/>
          <dgm:bulletEnabled val="1"/>
        </dgm:presLayoutVars>
      </dgm:prSet>
      <dgm:spPr/>
    </dgm:pt>
    <dgm:pt modelId="{59532728-5823-4E6B-808C-4DC73C3CD2BE}" type="pres">
      <dgm:prSet presAssocID="{48696C31-92E6-4965-9A9E-895FDB764DA9}" presName="spacer" presStyleCnt="0"/>
      <dgm:spPr/>
    </dgm:pt>
    <dgm:pt modelId="{3D6ADBAA-0984-43C0-9CFE-EF4AF490F29B}" type="pres">
      <dgm:prSet presAssocID="{CD110471-F57E-4B9E-A144-67F62E434153}" presName="parentText" presStyleLbl="node1" presStyleIdx="3" presStyleCnt="7">
        <dgm:presLayoutVars>
          <dgm:chMax val="0"/>
          <dgm:bulletEnabled val="1"/>
        </dgm:presLayoutVars>
      </dgm:prSet>
      <dgm:spPr/>
    </dgm:pt>
    <dgm:pt modelId="{876FEEEE-60A7-472E-B252-7A5D4FE954A8}" type="pres">
      <dgm:prSet presAssocID="{6166A473-65AD-40BC-94FF-D9AE76E75F09}" presName="spacer" presStyleCnt="0"/>
      <dgm:spPr/>
    </dgm:pt>
    <dgm:pt modelId="{DDEF4C7F-AC65-4B8E-B21D-6C8E7357E2BA}" type="pres">
      <dgm:prSet presAssocID="{C308416A-42E6-4BEB-B508-AF73B2A3B5C0}" presName="parentText" presStyleLbl="node1" presStyleIdx="4" presStyleCnt="7">
        <dgm:presLayoutVars>
          <dgm:chMax val="0"/>
          <dgm:bulletEnabled val="1"/>
        </dgm:presLayoutVars>
      </dgm:prSet>
      <dgm:spPr/>
    </dgm:pt>
    <dgm:pt modelId="{79EAEBC3-9303-46C7-90BE-A440EB37B54F}" type="pres">
      <dgm:prSet presAssocID="{D2D72839-7EFE-4160-809E-3C4ED79BDAD5}" presName="spacer" presStyleCnt="0"/>
      <dgm:spPr/>
    </dgm:pt>
    <dgm:pt modelId="{40AF56AC-9079-4685-8601-4FA7BFA20C7E}" type="pres">
      <dgm:prSet presAssocID="{930CFF4E-69F9-4E06-9474-E942D5936EED}" presName="parentText" presStyleLbl="node1" presStyleIdx="5" presStyleCnt="7">
        <dgm:presLayoutVars>
          <dgm:chMax val="0"/>
          <dgm:bulletEnabled val="1"/>
        </dgm:presLayoutVars>
      </dgm:prSet>
      <dgm:spPr/>
    </dgm:pt>
    <dgm:pt modelId="{65A5D5D9-1495-49C6-AC4B-5F17DB5A3617}" type="pres">
      <dgm:prSet presAssocID="{83F2A4CE-913D-4D15-97CF-CB337E0E25F1}" presName="spacer" presStyleCnt="0"/>
      <dgm:spPr/>
    </dgm:pt>
    <dgm:pt modelId="{F77565CC-2EFE-4260-9E69-DD3D99CA93E3}" type="pres">
      <dgm:prSet presAssocID="{12623C04-B7F4-4065-A902-95C44BEC6421}" presName="parentText" presStyleLbl="node1" presStyleIdx="6" presStyleCnt="7">
        <dgm:presLayoutVars>
          <dgm:chMax val="0"/>
          <dgm:bulletEnabled val="1"/>
        </dgm:presLayoutVars>
      </dgm:prSet>
      <dgm:spPr/>
    </dgm:pt>
  </dgm:ptLst>
  <dgm:cxnLst>
    <dgm:cxn modelId="{DBE57815-2046-40E2-877E-5BCBC929B8D9}" type="presOf" srcId="{CD110471-F57E-4B9E-A144-67F62E434153}" destId="{3D6ADBAA-0984-43C0-9CFE-EF4AF490F29B}" srcOrd="0" destOrd="0" presId="urn:microsoft.com/office/officeart/2005/8/layout/vList2"/>
    <dgm:cxn modelId="{A3C6C116-12F9-45CB-9D77-CE155A0BB4A1}" type="presOf" srcId="{3A198BC6-07AC-46B8-BBB7-AD53DBB85E7B}" destId="{400563C1-0771-4217-BF5F-19359FDB1513}" srcOrd="0" destOrd="0" presId="urn:microsoft.com/office/officeart/2005/8/layout/vList2"/>
    <dgm:cxn modelId="{802FC91B-FF4A-4B55-8397-5AA90E52EDC6}" srcId="{41F1B285-F758-4B46-A4D7-B202D7A901F5}" destId="{C308416A-42E6-4BEB-B508-AF73B2A3B5C0}" srcOrd="4" destOrd="0" parTransId="{5B0EEED7-9D7A-44D5-B87B-FEA6D9F7EF9F}" sibTransId="{D2D72839-7EFE-4160-809E-3C4ED79BDAD5}"/>
    <dgm:cxn modelId="{CBC14B36-AF8E-4E5C-BA56-D117C21D73A6}" type="presOf" srcId="{E796AE4F-1EC8-4A60-ADFE-1CC935E74B02}" destId="{6DAA08E1-9FBD-4C20-82BC-23BE2626B779}" srcOrd="0" destOrd="0" presId="urn:microsoft.com/office/officeart/2005/8/layout/vList2"/>
    <dgm:cxn modelId="{6C1AAA3C-9DCF-4082-89BC-48EB46085EA2}" type="presOf" srcId="{41F1B285-F758-4B46-A4D7-B202D7A901F5}" destId="{16C8B081-CB86-4B1E-8D17-4A70FAD840C6}" srcOrd="0" destOrd="0" presId="urn:microsoft.com/office/officeart/2005/8/layout/vList2"/>
    <dgm:cxn modelId="{E7AA995C-9EFF-4D5D-A8CF-C81DD1D34F49}" srcId="{41F1B285-F758-4B46-A4D7-B202D7A901F5}" destId="{930CFF4E-69F9-4E06-9474-E942D5936EED}" srcOrd="5" destOrd="0" parTransId="{2695A920-1CA3-4AE5-8E5D-389402658FCC}" sibTransId="{83F2A4CE-913D-4D15-97CF-CB337E0E25F1}"/>
    <dgm:cxn modelId="{E6E6FF63-2DA1-4845-9CF2-A9AA7B115F71}" srcId="{41F1B285-F758-4B46-A4D7-B202D7A901F5}" destId="{CD110471-F57E-4B9E-A144-67F62E434153}" srcOrd="3" destOrd="0" parTransId="{FDF1C9F7-D7A6-4969-B9E8-6E7ABE393E4B}" sibTransId="{6166A473-65AD-40BC-94FF-D9AE76E75F09}"/>
    <dgm:cxn modelId="{7C5A7948-5DB5-401E-9A57-F1E755F8318F}" srcId="{41F1B285-F758-4B46-A4D7-B202D7A901F5}" destId="{E796AE4F-1EC8-4A60-ADFE-1CC935E74B02}" srcOrd="2" destOrd="0" parTransId="{3ED55936-ED99-454E-A3A3-EC78893798AC}" sibTransId="{48696C31-92E6-4965-9A9E-895FDB764DA9}"/>
    <dgm:cxn modelId="{8E072B6B-0E88-42B2-8FB4-21577920FBEF}" type="presOf" srcId="{D668A725-534B-4C52-8D77-3012179859F3}" destId="{6B49E7E1-F5AA-44DA-900D-723A5EE9E167}" srcOrd="0" destOrd="0" presId="urn:microsoft.com/office/officeart/2005/8/layout/vList2"/>
    <dgm:cxn modelId="{50AEE380-C2FF-49E2-B4F1-9E9019580F75}" srcId="{41F1B285-F758-4B46-A4D7-B202D7A901F5}" destId="{D668A725-534B-4C52-8D77-3012179859F3}" srcOrd="1" destOrd="0" parTransId="{98BF9201-CB3C-4594-AA78-F6E7278295EF}" sibTransId="{59F0119D-FBC9-4309-A125-C21AFBD6F6D4}"/>
    <dgm:cxn modelId="{D0488E9B-DCDD-4887-9273-01795E14C430}" type="presOf" srcId="{930CFF4E-69F9-4E06-9474-E942D5936EED}" destId="{40AF56AC-9079-4685-8601-4FA7BFA20C7E}" srcOrd="0" destOrd="0" presId="urn:microsoft.com/office/officeart/2005/8/layout/vList2"/>
    <dgm:cxn modelId="{FCDD72AF-5E9C-4960-A67B-4799B57B10FA}" type="presOf" srcId="{12623C04-B7F4-4065-A902-95C44BEC6421}" destId="{F77565CC-2EFE-4260-9E69-DD3D99CA93E3}" srcOrd="0" destOrd="0" presId="urn:microsoft.com/office/officeart/2005/8/layout/vList2"/>
    <dgm:cxn modelId="{797FDFEC-D839-4A0C-9E52-956A39E73FD3}" type="presOf" srcId="{C308416A-42E6-4BEB-B508-AF73B2A3B5C0}" destId="{DDEF4C7F-AC65-4B8E-B21D-6C8E7357E2BA}" srcOrd="0" destOrd="0" presId="urn:microsoft.com/office/officeart/2005/8/layout/vList2"/>
    <dgm:cxn modelId="{25B00EF2-5BC3-482A-A544-C8B03C21BC97}" srcId="{41F1B285-F758-4B46-A4D7-B202D7A901F5}" destId="{12623C04-B7F4-4065-A902-95C44BEC6421}" srcOrd="6" destOrd="0" parTransId="{4A32FA5B-D0AF-4D9F-8E3C-6EE21BD883A6}" sibTransId="{D5730FFB-665E-49A1-A9F7-735B2948B76C}"/>
    <dgm:cxn modelId="{DD6010F8-F89D-424B-A22A-C540D03439EC}" srcId="{41F1B285-F758-4B46-A4D7-B202D7A901F5}" destId="{3A198BC6-07AC-46B8-BBB7-AD53DBB85E7B}" srcOrd="0" destOrd="0" parTransId="{A46FD98E-68CA-480E-95DD-7E58C20AA01F}" sibTransId="{DA37A87E-A095-492A-B984-C2EC3CB71235}"/>
    <dgm:cxn modelId="{A77F6CC0-E8E2-466E-9CC2-7811FFB019E3}" type="presParOf" srcId="{16C8B081-CB86-4B1E-8D17-4A70FAD840C6}" destId="{400563C1-0771-4217-BF5F-19359FDB1513}" srcOrd="0" destOrd="0" presId="urn:microsoft.com/office/officeart/2005/8/layout/vList2"/>
    <dgm:cxn modelId="{C1D3AB3B-5679-4F24-A1E5-E05D2FB1624F}" type="presParOf" srcId="{16C8B081-CB86-4B1E-8D17-4A70FAD840C6}" destId="{7596142F-DC61-4859-8384-4C8A74266485}" srcOrd="1" destOrd="0" presId="urn:microsoft.com/office/officeart/2005/8/layout/vList2"/>
    <dgm:cxn modelId="{84ECB276-C0CF-4635-B14A-C77C70BFD889}" type="presParOf" srcId="{16C8B081-CB86-4B1E-8D17-4A70FAD840C6}" destId="{6B49E7E1-F5AA-44DA-900D-723A5EE9E167}" srcOrd="2" destOrd="0" presId="urn:microsoft.com/office/officeart/2005/8/layout/vList2"/>
    <dgm:cxn modelId="{61684132-B00F-4717-936A-01076A867844}" type="presParOf" srcId="{16C8B081-CB86-4B1E-8D17-4A70FAD840C6}" destId="{202CDCB5-208F-4196-AE7A-D584E3EFF3B7}" srcOrd="3" destOrd="0" presId="urn:microsoft.com/office/officeart/2005/8/layout/vList2"/>
    <dgm:cxn modelId="{CD2B5343-613D-4BA8-A823-C1965558FA4E}" type="presParOf" srcId="{16C8B081-CB86-4B1E-8D17-4A70FAD840C6}" destId="{6DAA08E1-9FBD-4C20-82BC-23BE2626B779}" srcOrd="4" destOrd="0" presId="urn:microsoft.com/office/officeart/2005/8/layout/vList2"/>
    <dgm:cxn modelId="{4A261BF0-A652-4FCA-9280-CFEFD08BDE87}" type="presParOf" srcId="{16C8B081-CB86-4B1E-8D17-4A70FAD840C6}" destId="{59532728-5823-4E6B-808C-4DC73C3CD2BE}" srcOrd="5" destOrd="0" presId="urn:microsoft.com/office/officeart/2005/8/layout/vList2"/>
    <dgm:cxn modelId="{2AC34BD6-FEAC-495D-A6B7-A2DCDAA11D9A}" type="presParOf" srcId="{16C8B081-CB86-4B1E-8D17-4A70FAD840C6}" destId="{3D6ADBAA-0984-43C0-9CFE-EF4AF490F29B}" srcOrd="6" destOrd="0" presId="urn:microsoft.com/office/officeart/2005/8/layout/vList2"/>
    <dgm:cxn modelId="{A631A3B3-CD10-4549-9E51-984BB1C42DC5}" type="presParOf" srcId="{16C8B081-CB86-4B1E-8D17-4A70FAD840C6}" destId="{876FEEEE-60A7-472E-B252-7A5D4FE954A8}" srcOrd="7" destOrd="0" presId="urn:microsoft.com/office/officeart/2005/8/layout/vList2"/>
    <dgm:cxn modelId="{2F6711B4-2C04-4803-93F7-64F71940F563}" type="presParOf" srcId="{16C8B081-CB86-4B1E-8D17-4A70FAD840C6}" destId="{DDEF4C7F-AC65-4B8E-B21D-6C8E7357E2BA}" srcOrd="8" destOrd="0" presId="urn:microsoft.com/office/officeart/2005/8/layout/vList2"/>
    <dgm:cxn modelId="{EEA8DC69-CD67-4CFE-8854-E7181772ABA1}" type="presParOf" srcId="{16C8B081-CB86-4B1E-8D17-4A70FAD840C6}" destId="{79EAEBC3-9303-46C7-90BE-A440EB37B54F}" srcOrd="9" destOrd="0" presId="urn:microsoft.com/office/officeart/2005/8/layout/vList2"/>
    <dgm:cxn modelId="{8A2B0D9F-BD33-4D56-ADE9-D0CD96AC16D6}" type="presParOf" srcId="{16C8B081-CB86-4B1E-8D17-4A70FAD840C6}" destId="{40AF56AC-9079-4685-8601-4FA7BFA20C7E}" srcOrd="10" destOrd="0" presId="urn:microsoft.com/office/officeart/2005/8/layout/vList2"/>
    <dgm:cxn modelId="{28A7472C-B81F-45AD-8105-2B44F408840B}" type="presParOf" srcId="{16C8B081-CB86-4B1E-8D17-4A70FAD840C6}" destId="{65A5D5D9-1495-49C6-AC4B-5F17DB5A3617}" srcOrd="11" destOrd="0" presId="urn:microsoft.com/office/officeart/2005/8/layout/vList2"/>
    <dgm:cxn modelId="{946271E0-F6E8-4C71-A0C1-FD045AD12D87}" type="presParOf" srcId="{16C8B081-CB86-4B1E-8D17-4A70FAD840C6}" destId="{F77565CC-2EFE-4260-9E69-DD3D99CA93E3}" srcOrd="12" destOrd="0" presId="urn:microsoft.com/office/officeart/2005/8/layout/vList2"/>
  </dgm:cxnLst>
  <dgm:bg>
    <a:solidFill>
      <a:schemeClr val="accent1"/>
    </a:solidFill>
  </dgm:bg>
  <dgm:whole>
    <a:ln>
      <a:solidFill>
        <a:srgbClr val="66CCF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14849-AD59-430A-8FAB-42CE34D659A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2AD0F55-45EC-4E37-8213-5E53CE4B39FB}">
      <dgm:prSet/>
      <dgm:spPr/>
      <dgm:t>
        <a:bodyPr/>
        <a:lstStyle/>
        <a:p>
          <a:r>
            <a:rPr lang="en-GB" dirty="0"/>
            <a:t>No time for planning or preparation </a:t>
          </a:r>
          <a:endParaRPr lang="en-US" dirty="0"/>
        </a:p>
      </dgm:t>
    </dgm:pt>
    <dgm:pt modelId="{928323E6-D7A5-42FB-B5FE-048E780DE492}" type="parTrans" cxnId="{7F8C79AD-9336-4467-B7F1-B8E57C217EF3}">
      <dgm:prSet/>
      <dgm:spPr/>
      <dgm:t>
        <a:bodyPr/>
        <a:lstStyle/>
        <a:p>
          <a:endParaRPr lang="en-US"/>
        </a:p>
      </dgm:t>
    </dgm:pt>
    <dgm:pt modelId="{E13D3D81-E35D-441E-8AEF-8A5CF3113010}" type="sibTrans" cxnId="{7F8C79AD-9336-4467-B7F1-B8E57C217EF3}">
      <dgm:prSet/>
      <dgm:spPr/>
      <dgm:t>
        <a:bodyPr/>
        <a:lstStyle/>
        <a:p>
          <a:endParaRPr lang="en-US"/>
        </a:p>
      </dgm:t>
    </dgm:pt>
    <dgm:pt modelId="{DFE3AD18-F80F-40EA-843A-98965816A30E}">
      <dgm:prSet/>
      <dgm:spPr/>
      <dgm:t>
        <a:bodyPr/>
        <a:lstStyle/>
        <a:p>
          <a:r>
            <a:rPr lang="en-GB" dirty="0"/>
            <a:t>Worries/Fears </a:t>
          </a:r>
          <a:endParaRPr lang="en-US" dirty="0"/>
        </a:p>
      </dgm:t>
    </dgm:pt>
    <dgm:pt modelId="{67F326ED-8781-45D6-9587-7EFAC2BA7421}" type="parTrans" cxnId="{E5B89465-4906-4A1D-A45D-DBA08A874F55}">
      <dgm:prSet/>
      <dgm:spPr/>
      <dgm:t>
        <a:bodyPr/>
        <a:lstStyle/>
        <a:p>
          <a:endParaRPr lang="en-US"/>
        </a:p>
      </dgm:t>
    </dgm:pt>
    <dgm:pt modelId="{9D0D22E9-B283-46DE-AA35-E1A308B78A77}" type="sibTrans" cxnId="{E5B89465-4906-4A1D-A45D-DBA08A874F55}">
      <dgm:prSet/>
      <dgm:spPr/>
      <dgm:t>
        <a:bodyPr/>
        <a:lstStyle/>
        <a:p>
          <a:endParaRPr lang="en-US"/>
        </a:p>
      </dgm:t>
    </dgm:pt>
    <dgm:pt modelId="{549D619A-54F8-423D-B2D0-4195E3BE3F72}">
      <dgm:prSet/>
      <dgm:spPr/>
      <dgm:t>
        <a:bodyPr/>
        <a:lstStyle/>
        <a:p>
          <a:r>
            <a:rPr lang="en-GB" dirty="0"/>
            <a:t>Attitude towards parents</a:t>
          </a:r>
          <a:endParaRPr lang="en-US" dirty="0"/>
        </a:p>
      </dgm:t>
    </dgm:pt>
    <dgm:pt modelId="{D4294AAA-1A71-437A-AC8C-CA3729774C02}" type="parTrans" cxnId="{97D74993-E329-4444-AD56-C0BC869339C8}">
      <dgm:prSet/>
      <dgm:spPr/>
      <dgm:t>
        <a:bodyPr/>
        <a:lstStyle/>
        <a:p>
          <a:endParaRPr lang="en-US"/>
        </a:p>
      </dgm:t>
    </dgm:pt>
    <dgm:pt modelId="{C9F1D240-BBBC-40C8-A0D1-5A58F5300F0A}" type="sibTrans" cxnId="{97D74993-E329-4444-AD56-C0BC869339C8}">
      <dgm:prSet/>
      <dgm:spPr/>
      <dgm:t>
        <a:bodyPr/>
        <a:lstStyle/>
        <a:p>
          <a:endParaRPr lang="en-US"/>
        </a:p>
      </dgm:t>
    </dgm:pt>
    <dgm:pt modelId="{2BFB93EC-0B9F-4080-A0E8-7A7BC4F52B83}" type="pres">
      <dgm:prSet presAssocID="{93914849-AD59-430A-8FAB-42CE34D659A7}" presName="hierChild1" presStyleCnt="0">
        <dgm:presLayoutVars>
          <dgm:chPref val="1"/>
          <dgm:dir/>
          <dgm:animOne val="branch"/>
          <dgm:animLvl val="lvl"/>
          <dgm:resizeHandles/>
        </dgm:presLayoutVars>
      </dgm:prSet>
      <dgm:spPr/>
    </dgm:pt>
    <dgm:pt modelId="{DE5E0543-4563-4FA0-B4B9-875F355A2167}" type="pres">
      <dgm:prSet presAssocID="{D2AD0F55-45EC-4E37-8213-5E53CE4B39FB}" presName="hierRoot1" presStyleCnt="0"/>
      <dgm:spPr/>
    </dgm:pt>
    <dgm:pt modelId="{EF9A89E1-7D6D-4046-8906-943FD7571F0E}" type="pres">
      <dgm:prSet presAssocID="{D2AD0F55-45EC-4E37-8213-5E53CE4B39FB}" presName="composite" presStyleCnt="0"/>
      <dgm:spPr/>
    </dgm:pt>
    <dgm:pt modelId="{108EF027-2DAD-4B96-9886-8F86EE608A9F}" type="pres">
      <dgm:prSet presAssocID="{D2AD0F55-45EC-4E37-8213-5E53CE4B39FB}" presName="background" presStyleLbl="node0" presStyleIdx="0" presStyleCnt="3"/>
      <dgm:spPr/>
    </dgm:pt>
    <dgm:pt modelId="{88754839-55E2-4C3A-9BE5-CF4A1E11EEE6}" type="pres">
      <dgm:prSet presAssocID="{D2AD0F55-45EC-4E37-8213-5E53CE4B39FB}" presName="text" presStyleLbl="fgAcc0" presStyleIdx="0" presStyleCnt="3">
        <dgm:presLayoutVars>
          <dgm:chPref val="3"/>
        </dgm:presLayoutVars>
      </dgm:prSet>
      <dgm:spPr/>
    </dgm:pt>
    <dgm:pt modelId="{1D5FE846-617C-4D00-BFB5-05273A18B3F6}" type="pres">
      <dgm:prSet presAssocID="{D2AD0F55-45EC-4E37-8213-5E53CE4B39FB}" presName="hierChild2" presStyleCnt="0"/>
      <dgm:spPr/>
    </dgm:pt>
    <dgm:pt modelId="{D62D390C-BC8F-431B-B2D6-1DAB24EDB450}" type="pres">
      <dgm:prSet presAssocID="{DFE3AD18-F80F-40EA-843A-98965816A30E}" presName="hierRoot1" presStyleCnt="0"/>
      <dgm:spPr/>
    </dgm:pt>
    <dgm:pt modelId="{1D863B14-B9BD-47B2-9B29-8B15ABA946C3}" type="pres">
      <dgm:prSet presAssocID="{DFE3AD18-F80F-40EA-843A-98965816A30E}" presName="composite" presStyleCnt="0"/>
      <dgm:spPr/>
    </dgm:pt>
    <dgm:pt modelId="{8C8930FE-C2B6-40E0-870F-B8D751A81777}" type="pres">
      <dgm:prSet presAssocID="{DFE3AD18-F80F-40EA-843A-98965816A30E}" presName="background" presStyleLbl="node0" presStyleIdx="1" presStyleCnt="3"/>
      <dgm:spPr/>
    </dgm:pt>
    <dgm:pt modelId="{303D720C-157A-4E98-8790-B37F75810FED}" type="pres">
      <dgm:prSet presAssocID="{DFE3AD18-F80F-40EA-843A-98965816A30E}" presName="text" presStyleLbl="fgAcc0" presStyleIdx="1" presStyleCnt="3">
        <dgm:presLayoutVars>
          <dgm:chPref val="3"/>
        </dgm:presLayoutVars>
      </dgm:prSet>
      <dgm:spPr/>
    </dgm:pt>
    <dgm:pt modelId="{AAFBC7A9-588C-4E47-88E5-7122BEF3DF16}" type="pres">
      <dgm:prSet presAssocID="{DFE3AD18-F80F-40EA-843A-98965816A30E}" presName="hierChild2" presStyleCnt="0"/>
      <dgm:spPr/>
    </dgm:pt>
    <dgm:pt modelId="{406800C1-4CFA-454F-89E2-05A60E00C1AA}" type="pres">
      <dgm:prSet presAssocID="{549D619A-54F8-423D-B2D0-4195E3BE3F72}" presName="hierRoot1" presStyleCnt="0"/>
      <dgm:spPr/>
    </dgm:pt>
    <dgm:pt modelId="{D37A96DD-E5D3-464E-AC4E-6F0D4D0F418E}" type="pres">
      <dgm:prSet presAssocID="{549D619A-54F8-423D-B2D0-4195E3BE3F72}" presName="composite" presStyleCnt="0"/>
      <dgm:spPr/>
    </dgm:pt>
    <dgm:pt modelId="{4C1D2681-7A41-4A74-8EA7-1BF39E196CDA}" type="pres">
      <dgm:prSet presAssocID="{549D619A-54F8-423D-B2D0-4195E3BE3F72}" presName="background" presStyleLbl="node0" presStyleIdx="2" presStyleCnt="3"/>
      <dgm:spPr/>
    </dgm:pt>
    <dgm:pt modelId="{03D84FF2-D5D4-4B0D-93CD-2703F7280D82}" type="pres">
      <dgm:prSet presAssocID="{549D619A-54F8-423D-B2D0-4195E3BE3F72}" presName="text" presStyleLbl="fgAcc0" presStyleIdx="2" presStyleCnt="3">
        <dgm:presLayoutVars>
          <dgm:chPref val="3"/>
        </dgm:presLayoutVars>
      </dgm:prSet>
      <dgm:spPr/>
    </dgm:pt>
    <dgm:pt modelId="{1DEBEBC9-1FA1-4C7D-BE57-2CD2EB3EB9CC}" type="pres">
      <dgm:prSet presAssocID="{549D619A-54F8-423D-B2D0-4195E3BE3F72}" presName="hierChild2" presStyleCnt="0"/>
      <dgm:spPr/>
    </dgm:pt>
  </dgm:ptLst>
  <dgm:cxnLst>
    <dgm:cxn modelId="{464C170D-D570-41D5-8662-C70619D261B8}" type="presOf" srcId="{93914849-AD59-430A-8FAB-42CE34D659A7}" destId="{2BFB93EC-0B9F-4080-A0E8-7A7BC4F52B83}" srcOrd="0" destOrd="0" presId="urn:microsoft.com/office/officeart/2005/8/layout/hierarchy1"/>
    <dgm:cxn modelId="{E5B89465-4906-4A1D-A45D-DBA08A874F55}" srcId="{93914849-AD59-430A-8FAB-42CE34D659A7}" destId="{DFE3AD18-F80F-40EA-843A-98965816A30E}" srcOrd="1" destOrd="0" parTransId="{67F326ED-8781-45D6-9587-7EFAC2BA7421}" sibTransId="{9D0D22E9-B283-46DE-AA35-E1A308B78A77}"/>
    <dgm:cxn modelId="{97D74993-E329-4444-AD56-C0BC869339C8}" srcId="{93914849-AD59-430A-8FAB-42CE34D659A7}" destId="{549D619A-54F8-423D-B2D0-4195E3BE3F72}" srcOrd="2" destOrd="0" parTransId="{D4294AAA-1A71-437A-AC8C-CA3729774C02}" sibTransId="{C9F1D240-BBBC-40C8-A0D1-5A58F5300F0A}"/>
    <dgm:cxn modelId="{7F8C79AD-9336-4467-B7F1-B8E57C217EF3}" srcId="{93914849-AD59-430A-8FAB-42CE34D659A7}" destId="{D2AD0F55-45EC-4E37-8213-5E53CE4B39FB}" srcOrd="0" destOrd="0" parTransId="{928323E6-D7A5-42FB-B5FE-048E780DE492}" sibTransId="{E13D3D81-E35D-441E-8AEF-8A5CF3113010}"/>
    <dgm:cxn modelId="{7B2AFAAE-E862-4E60-BC4D-CEAF4DBB691B}" type="presOf" srcId="{549D619A-54F8-423D-B2D0-4195E3BE3F72}" destId="{03D84FF2-D5D4-4B0D-93CD-2703F7280D82}" srcOrd="0" destOrd="0" presId="urn:microsoft.com/office/officeart/2005/8/layout/hierarchy1"/>
    <dgm:cxn modelId="{374794E5-3A3C-45CF-8F8B-28183DB3B5DD}" type="presOf" srcId="{DFE3AD18-F80F-40EA-843A-98965816A30E}" destId="{303D720C-157A-4E98-8790-B37F75810FED}" srcOrd="0" destOrd="0" presId="urn:microsoft.com/office/officeart/2005/8/layout/hierarchy1"/>
    <dgm:cxn modelId="{3798F2FB-6F4B-4D61-8272-445BEB6133E1}" type="presOf" srcId="{D2AD0F55-45EC-4E37-8213-5E53CE4B39FB}" destId="{88754839-55E2-4C3A-9BE5-CF4A1E11EEE6}" srcOrd="0" destOrd="0" presId="urn:microsoft.com/office/officeart/2005/8/layout/hierarchy1"/>
    <dgm:cxn modelId="{7CC89508-F471-45E1-9D53-72770AE8C8FF}" type="presParOf" srcId="{2BFB93EC-0B9F-4080-A0E8-7A7BC4F52B83}" destId="{DE5E0543-4563-4FA0-B4B9-875F355A2167}" srcOrd="0" destOrd="0" presId="urn:microsoft.com/office/officeart/2005/8/layout/hierarchy1"/>
    <dgm:cxn modelId="{B5A1C256-4898-4185-886A-E0CD065AD89E}" type="presParOf" srcId="{DE5E0543-4563-4FA0-B4B9-875F355A2167}" destId="{EF9A89E1-7D6D-4046-8906-943FD7571F0E}" srcOrd="0" destOrd="0" presId="urn:microsoft.com/office/officeart/2005/8/layout/hierarchy1"/>
    <dgm:cxn modelId="{A7C37686-68B0-45A9-BDE8-E9EBD238CA59}" type="presParOf" srcId="{EF9A89E1-7D6D-4046-8906-943FD7571F0E}" destId="{108EF027-2DAD-4B96-9886-8F86EE608A9F}" srcOrd="0" destOrd="0" presId="urn:microsoft.com/office/officeart/2005/8/layout/hierarchy1"/>
    <dgm:cxn modelId="{075663D8-D492-407B-8A2D-B9C5DA1F7F10}" type="presParOf" srcId="{EF9A89E1-7D6D-4046-8906-943FD7571F0E}" destId="{88754839-55E2-4C3A-9BE5-CF4A1E11EEE6}" srcOrd="1" destOrd="0" presId="urn:microsoft.com/office/officeart/2005/8/layout/hierarchy1"/>
    <dgm:cxn modelId="{F7ED447A-788D-4A86-90CD-077FD2964FDB}" type="presParOf" srcId="{DE5E0543-4563-4FA0-B4B9-875F355A2167}" destId="{1D5FE846-617C-4D00-BFB5-05273A18B3F6}" srcOrd="1" destOrd="0" presId="urn:microsoft.com/office/officeart/2005/8/layout/hierarchy1"/>
    <dgm:cxn modelId="{0788482B-2814-4336-B0D0-F89570E77538}" type="presParOf" srcId="{2BFB93EC-0B9F-4080-A0E8-7A7BC4F52B83}" destId="{D62D390C-BC8F-431B-B2D6-1DAB24EDB450}" srcOrd="1" destOrd="0" presId="urn:microsoft.com/office/officeart/2005/8/layout/hierarchy1"/>
    <dgm:cxn modelId="{AE82B59C-8F89-4748-AF1C-E04C1F5B6B46}" type="presParOf" srcId="{D62D390C-BC8F-431B-B2D6-1DAB24EDB450}" destId="{1D863B14-B9BD-47B2-9B29-8B15ABA946C3}" srcOrd="0" destOrd="0" presId="urn:microsoft.com/office/officeart/2005/8/layout/hierarchy1"/>
    <dgm:cxn modelId="{EF1137E6-2825-43A8-BF64-965ABB04D8A5}" type="presParOf" srcId="{1D863B14-B9BD-47B2-9B29-8B15ABA946C3}" destId="{8C8930FE-C2B6-40E0-870F-B8D751A81777}" srcOrd="0" destOrd="0" presId="urn:microsoft.com/office/officeart/2005/8/layout/hierarchy1"/>
    <dgm:cxn modelId="{48019839-281E-4851-831A-93DBFBD1E8A1}" type="presParOf" srcId="{1D863B14-B9BD-47B2-9B29-8B15ABA946C3}" destId="{303D720C-157A-4E98-8790-B37F75810FED}" srcOrd="1" destOrd="0" presId="urn:microsoft.com/office/officeart/2005/8/layout/hierarchy1"/>
    <dgm:cxn modelId="{6690091D-D85D-4D80-9385-F325D6EB28FB}" type="presParOf" srcId="{D62D390C-BC8F-431B-B2D6-1DAB24EDB450}" destId="{AAFBC7A9-588C-4E47-88E5-7122BEF3DF16}" srcOrd="1" destOrd="0" presId="urn:microsoft.com/office/officeart/2005/8/layout/hierarchy1"/>
    <dgm:cxn modelId="{92A1D67D-95BA-441B-901C-B27D9F3B2DF2}" type="presParOf" srcId="{2BFB93EC-0B9F-4080-A0E8-7A7BC4F52B83}" destId="{406800C1-4CFA-454F-89E2-05A60E00C1AA}" srcOrd="2" destOrd="0" presId="urn:microsoft.com/office/officeart/2005/8/layout/hierarchy1"/>
    <dgm:cxn modelId="{E644E4DA-F2EC-46C6-8AF5-8FD7980999C2}" type="presParOf" srcId="{406800C1-4CFA-454F-89E2-05A60E00C1AA}" destId="{D37A96DD-E5D3-464E-AC4E-6F0D4D0F418E}" srcOrd="0" destOrd="0" presId="urn:microsoft.com/office/officeart/2005/8/layout/hierarchy1"/>
    <dgm:cxn modelId="{045C71BA-19E6-456C-8F50-F147007A0E8A}" type="presParOf" srcId="{D37A96DD-E5D3-464E-AC4E-6F0D4D0F418E}" destId="{4C1D2681-7A41-4A74-8EA7-1BF39E196CDA}" srcOrd="0" destOrd="0" presId="urn:microsoft.com/office/officeart/2005/8/layout/hierarchy1"/>
    <dgm:cxn modelId="{1707DDC1-C6ED-473B-B58E-2CD8414215CE}" type="presParOf" srcId="{D37A96DD-E5D3-464E-AC4E-6F0D4D0F418E}" destId="{03D84FF2-D5D4-4B0D-93CD-2703F7280D82}" srcOrd="1" destOrd="0" presId="urn:microsoft.com/office/officeart/2005/8/layout/hierarchy1"/>
    <dgm:cxn modelId="{0B6481A6-DFC1-4A22-BE97-397C57D00EEA}" type="presParOf" srcId="{406800C1-4CFA-454F-89E2-05A60E00C1AA}" destId="{1DEBEBC9-1FA1-4C7D-BE57-2CD2EB3EB9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EE2E4A-9230-4593-AD9E-3A440E1EDC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0C47C5-267D-485F-97D5-62A24A3CD94C}">
      <dgm:prSet/>
      <dgm:spPr/>
      <dgm:t>
        <a:bodyPr/>
        <a:lstStyle/>
        <a:p>
          <a:r>
            <a:rPr lang="en-GB" b="1" baseline="0" dirty="0"/>
            <a:t>Good relationships between carers and birth families</a:t>
          </a:r>
          <a:endParaRPr lang="en-US" b="1" dirty="0"/>
        </a:p>
      </dgm:t>
    </dgm:pt>
    <dgm:pt modelId="{821E74D3-D2D0-4AE9-A39E-181DA07F111B}" type="parTrans" cxnId="{FC6D40A0-BE54-4CB7-9ECA-91426A1447F5}">
      <dgm:prSet/>
      <dgm:spPr/>
      <dgm:t>
        <a:bodyPr/>
        <a:lstStyle/>
        <a:p>
          <a:endParaRPr lang="en-US"/>
        </a:p>
      </dgm:t>
    </dgm:pt>
    <dgm:pt modelId="{8CFC0E7A-65E3-4BA5-ADB0-FE14FB3E0AC0}" type="sibTrans" cxnId="{FC6D40A0-BE54-4CB7-9ECA-91426A1447F5}">
      <dgm:prSet/>
      <dgm:spPr/>
      <dgm:t>
        <a:bodyPr/>
        <a:lstStyle/>
        <a:p>
          <a:endParaRPr lang="en-US"/>
        </a:p>
      </dgm:t>
    </dgm:pt>
    <dgm:pt modelId="{4E9D4590-4FEB-483B-A474-D6419F6749C9}">
      <dgm:prSet/>
      <dgm:spPr/>
      <dgm:t>
        <a:bodyPr/>
        <a:lstStyle/>
        <a:p>
          <a:r>
            <a:rPr lang="en-GB" b="1" baseline="0" dirty="0"/>
            <a:t>Preparation</a:t>
          </a:r>
          <a:endParaRPr lang="en-US" b="1" dirty="0"/>
        </a:p>
      </dgm:t>
    </dgm:pt>
    <dgm:pt modelId="{705B5865-F55B-4206-9F17-4569E059875D}" type="parTrans" cxnId="{96D76528-A963-456E-BD2A-B6CB9551280F}">
      <dgm:prSet/>
      <dgm:spPr/>
      <dgm:t>
        <a:bodyPr/>
        <a:lstStyle/>
        <a:p>
          <a:endParaRPr lang="en-US"/>
        </a:p>
      </dgm:t>
    </dgm:pt>
    <dgm:pt modelId="{080CCA2E-4606-46DB-AFB3-4D5E5395C36B}" type="sibTrans" cxnId="{96D76528-A963-456E-BD2A-B6CB9551280F}">
      <dgm:prSet/>
      <dgm:spPr/>
      <dgm:t>
        <a:bodyPr/>
        <a:lstStyle/>
        <a:p>
          <a:endParaRPr lang="en-US"/>
        </a:p>
      </dgm:t>
    </dgm:pt>
    <dgm:pt modelId="{B6607F0A-6C04-427E-AC8E-F03785C62198}">
      <dgm:prSet/>
      <dgm:spPr/>
      <dgm:t>
        <a:bodyPr/>
        <a:lstStyle/>
        <a:p>
          <a:r>
            <a:rPr lang="en-GB" b="1" baseline="0" dirty="0"/>
            <a:t> Support for parents and carers</a:t>
          </a:r>
          <a:endParaRPr lang="en-US" b="1" dirty="0"/>
        </a:p>
      </dgm:t>
    </dgm:pt>
    <dgm:pt modelId="{38093946-FF29-485D-83E9-DB192A04E4EF}" type="parTrans" cxnId="{5D0D0C00-9179-4098-A3A3-DF262CD39EE5}">
      <dgm:prSet/>
      <dgm:spPr/>
      <dgm:t>
        <a:bodyPr/>
        <a:lstStyle/>
        <a:p>
          <a:endParaRPr lang="en-GB"/>
        </a:p>
      </dgm:t>
    </dgm:pt>
    <dgm:pt modelId="{A2DE1A54-2419-4BB0-897A-9982542147FA}" type="sibTrans" cxnId="{5D0D0C00-9179-4098-A3A3-DF262CD39EE5}">
      <dgm:prSet/>
      <dgm:spPr/>
      <dgm:t>
        <a:bodyPr/>
        <a:lstStyle/>
        <a:p>
          <a:endParaRPr lang="en-GB"/>
        </a:p>
      </dgm:t>
    </dgm:pt>
    <dgm:pt modelId="{C90EC26A-62C5-4969-AA93-9C0A9FDFE09C}">
      <dgm:prSet/>
      <dgm:spPr/>
      <dgm:t>
        <a:bodyPr/>
        <a:lstStyle/>
        <a:p>
          <a:r>
            <a:rPr lang="en-US" b="1" dirty="0"/>
            <a:t>Support from foster carers when children are returning home</a:t>
          </a:r>
        </a:p>
      </dgm:t>
    </dgm:pt>
    <dgm:pt modelId="{2C73FEA9-2092-4BE0-B2B0-D99292BFF3C5}" type="parTrans" cxnId="{ADEA30ED-367E-4523-AD22-A1F8D01ADC5D}">
      <dgm:prSet/>
      <dgm:spPr/>
      <dgm:t>
        <a:bodyPr/>
        <a:lstStyle/>
        <a:p>
          <a:endParaRPr lang="en-GB"/>
        </a:p>
      </dgm:t>
    </dgm:pt>
    <dgm:pt modelId="{143C735D-D8BF-4E04-BF05-051A5B9139D9}" type="sibTrans" cxnId="{ADEA30ED-367E-4523-AD22-A1F8D01ADC5D}">
      <dgm:prSet/>
      <dgm:spPr/>
      <dgm:t>
        <a:bodyPr/>
        <a:lstStyle/>
        <a:p>
          <a:endParaRPr lang="en-GB"/>
        </a:p>
      </dgm:t>
    </dgm:pt>
    <dgm:pt modelId="{5C3C529D-163B-4600-A4E7-82EE971F0A58}" type="pres">
      <dgm:prSet presAssocID="{49EE2E4A-9230-4593-AD9E-3A440E1EDC37}" presName="linear" presStyleCnt="0">
        <dgm:presLayoutVars>
          <dgm:animLvl val="lvl"/>
          <dgm:resizeHandles val="exact"/>
        </dgm:presLayoutVars>
      </dgm:prSet>
      <dgm:spPr/>
    </dgm:pt>
    <dgm:pt modelId="{AE73A8F3-43A3-460E-B9EE-0058DA2D887A}" type="pres">
      <dgm:prSet presAssocID="{EF0C47C5-267D-485F-97D5-62A24A3CD94C}" presName="parentText" presStyleLbl="node1" presStyleIdx="0" presStyleCnt="4">
        <dgm:presLayoutVars>
          <dgm:chMax val="0"/>
          <dgm:bulletEnabled val="1"/>
        </dgm:presLayoutVars>
      </dgm:prSet>
      <dgm:spPr/>
    </dgm:pt>
    <dgm:pt modelId="{DB1030E4-AE30-4D7F-B54D-820CE1B21E75}" type="pres">
      <dgm:prSet presAssocID="{8CFC0E7A-65E3-4BA5-ADB0-FE14FB3E0AC0}" presName="spacer" presStyleCnt="0"/>
      <dgm:spPr/>
    </dgm:pt>
    <dgm:pt modelId="{FC4A6E44-E3F1-4E9B-ADE3-79499C109B12}" type="pres">
      <dgm:prSet presAssocID="{4E9D4590-4FEB-483B-A474-D6419F6749C9}" presName="parentText" presStyleLbl="node1" presStyleIdx="1" presStyleCnt="4">
        <dgm:presLayoutVars>
          <dgm:chMax val="0"/>
          <dgm:bulletEnabled val="1"/>
        </dgm:presLayoutVars>
      </dgm:prSet>
      <dgm:spPr/>
    </dgm:pt>
    <dgm:pt modelId="{03C624F6-DE56-4076-AEC9-633CE8951352}" type="pres">
      <dgm:prSet presAssocID="{080CCA2E-4606-46DB-AFB3-4D5E5395C36B}" presName="spacer" presStyleCnt="0"/>
      <dgm:spPr/>
    </dgm:pt>
    <dgm:pt modelId="{62D8411F-E17E-495F-9DBF-723D4FA1A261}" type="pres">
      <dgm:prSet presAssocID="{B6607F0A-6C04-427E-AC8E-F03785C62198}" presName="parentText" presStyleLbl="node1" presStyleIdx="2" presStyleCnt="4">
        <dgm:presLayoutVars>
          <dgm:chMax val="0"/>
          <dgm:bulletEnabled val="1"/>
        </dgm:presLayoutVars>
      </dgm:prSet>
      <dgm:spPr/>
    </dgm:pt>
    <dgm:pt modelId="{55CFF41C-9B72-4E50-B6CA-83FA77F78225}" type="pres">
      <dgm:prSet presAssocID="{A2DE1A54-2419-4BB0-897A-9982542147FA}" presName="spacer" presStyleCnt="0"/>
      <dgm:spPr/>
    </dgm:pt>
    <dgm:pt modelId="{4D62C839-B52E-4156-80A4-DD2E0F9433EF}" type="pres">
      <dgm:prSet presAssocID="{C90EC26A-62C5-4969-AA93-9C0A9FDFE09C}" presName="parentText" presStyleLbl="node1" presStyleIdx="3" presStyleCnt="4">
        <dgm:presLayoutVars>
          <dgm:chMax val="0"/>
          <dgm:bulletEnabled val="1"/>
        </dgm:presLayoutVars>
      </dgm:prSet>
      <dgm:spPr/>
    </dgm:pt>
  </dgm:ptLst>
  <dgm:cxnLst>
    <dgm:cxn modelId="{5D0D0C00-9179-4098-A3A3-DF262CD39EE5}" srcId="{49EE2E4A-9230-4593-AD9E-3A440E1EDC37}" destId="{B6607F0A-6C04-427E-AC8E-F03785C62198}" srcOrd="2" destOrd="0" parTransId="{38093946-FF29-485D-83E9-DB192A04E4EF}" sibTransId="{A2DE1A54-2419-4BB0-897A-9982542147FA}"/>
    <dgm:cxn modelId="{AD03C020-6781-47BF-9DF9-E4A410F8522D}" type="presOf" srcId="{C90EC26A-62C5-4969-AA93-9C0A9FDFE09C}" destId="{4D62C839-B52E-4156-80A4-DD2E0F9433EF}" srcOrd="0" destOrd="0" presId="urn:microsoft.com/office/officeart/2005/8/layout/vList2"/>
    <dgm:cxn modelId="{96D76528-A963-456E-BD2A-B6CB9551280F}" srcId="{49EE2E4A-9230-4593-AD9E-3A440E1EDC37}" destId="{4E9D4590-4FEB-483B-A474-D6419F6749C9}" srcOrd="1" destOrd="0" parTransId="{705B5865-F55B-4206-9F17-4569E059875D}" sibTransId="{080CCA2E-4606-46DB-AFB3-4D5E5395C36B}"/>
    <dgm:cxn modelId="{E9335B4A-85A7-4BF2-B2BD-21A6F99593DD}" type="presOf" srcId="{B6607F0A-6C04-427E-AC8E-F03785C62198}" destId="{62D8411F-E17E-495F-9DBF-723D4FA1A261}" srcOrd="0" destOrd="0" presId="urn:microsoft.com/office/officeart/2005/8/layout/vList2"/>
    <dgm:cxn modelId="{3FAD374B-F319-40C3-94FA-04297B6F7E8D}" type="presOf" srcId="{4E9D4590-4FEB-483B-A474-D6419F6749C9}" destId="{FC4A6E44-E3F1-4E9B-ADE3-79499C109B12}" srcOrd="0" destOrd="0" presId="urn:microsoft.com/office/officeart/2005/8/layout/vList2"/>
    <dgm:cxn modelId="{662DFD4B-F50F-43C4-A292-EF58B63B4205}" type="presOf" srcId="{49EE2E4A-9230-4593-AD9E-3A440E1EDC37}" destId="{5C3C529D-163B-4600-A4E7-82EE971F0A58}" srcOrd="0" destOrd="0" presId="urn:microsoft.com/office/officeart/2005/8/layout/vList2"/>
    <dgm:cxn modelId="{EDC1D39B-9FEC-465D-8A38-BB9D66AD1D97}" type="presOf" srcId="{EF0C47C5-267D-485F-97D5-62A24A3CD94C}" destId="{AE73A8F3-43A3-460E-B9EE-0058DA2D887A}" srcOrd="0" destOrd="0" presId="urn:microsoft.com/office/officeart/2005/8/layout/vList2"/>
    <dgm:cxn modelId="{FC6D40A0-BE54-4CB7-9ECA-91426A1447F5}" srcId="{49EE2E4A-9230-4593-AD9E-3A440E1EDC37}" destId="{EF0C47C5-267D-485F-97D5-62A24A3CD94C}" srcOrd="0" destOrd="0" parTransId="{821E74D3-D2D0-4AE9-A39E-181DA07F111B}" sibTransId="{8CFC0E7A-65E3-4BA5-ADB0-FE14FB3E0AC0}"/>
    <dgm:cxn modelId="{ADEA30ED-367E-4523-AD22-A1F8D01ADC5D}" srcId="{49EE2E4A-9230-4593-AD9E-3A440E1EDC37}" destId="{C90EC26A-62C5-4969-AA93-9C0A9FDFE09C}" srcOrd="3" destOrd="0" parTransId="{2C73FEA9-2092-4BE0-B2B0-D99292BFF3C5}" sibTransId="{143C735D-D8BF-4E04-BF05-051A5B9139D9}"/>
    <dgm:cxn modelId="{9F2F6EBF-0BA3-4728-91B8-B8BEE8DBB4DB}" type="presParOf" srcId="{5C3C529D-163B-4600-A4E7-82EE971F0A58}" destId="{AE73A8F3-43A3-460E-B9EE-0058DA2D887A}" srcOrd="0" destOrd="0" presId="urn:microsoft.com/office/officeart/2005/8/layout/vList2"/>
    <dgm:cxn modelId="{EA423A38-F0CA-40C5-B0D8-3AEE6833B923}" type="presParOf" srcId="{5C3C529D-163B-4600-A4E7-82EE971F0A58}" destId="{DB1030E4-AE30-4D7F-B54D-820CE1B21E75}" srcOrd="1" destOrd="0" presId="urn:microsoft.com/office/officeart/2005/8/layout/vList2"/>
    <dgm:cxn modelId="{21688094-C3D5-48BC-8B2A-92C0FC3BC080}" type="presParOf" srcId="{5C3C529D-163B-4600-A4E7-82EE971F0A58}" destId="{FC4A6E44-E3F1-4E9B-ADE3-79499C109B12}" srcOrd="2" destOrd="0" presId="urn:microsoft.com/office/officeart/2005/8/layout/vList2"/>
    <dgm:cxn modelId="{212374B6-CFA6-4E94-9B60-87B3400CBF73}" type="presParOf" srcId="{5C3C529D-163B-4600-A4E7-82EE971F0A58}" destId="{03C624F6-DE56-4076-AEC9-633CE8951352}" srcOrd="3" destOrd="0" presId="urn:microsoft.com/office/officeart/2005/8/layout/vList2"/>
    <dgm:cxn modelId="{B81831F2-993A-4B94-BC9E-978C87790BE4}" type="presParOf" srcId="{5C3C529D-163B-4600-A4E7-82EE971F0A58}" destId="{62D8411F-E17E-495F-9DBF-723D4FA1A261}" srcOrd="4" destOrd="0" presId="urn:microsoft.com/office/officeart/2005/8/layout/vList2"/>
    <dgm:cxn modelId="{DE2754F9-7AF6-4C29-9C9B-BE9A4BFEB9BF}" type="presParOf" srcId="{5C3C529D-163B-4600-A4E7-82EE971F0A58}" destId="{55CFF41C-9B72-4E50-B6CA-83FA77F78225}" srcOrd="5" destOrd="0" presId="urn:microsoft.com/office/officeart/2005/8/layout/vList2"/>
    <dgm:cxn modelId="{11181EB1-205A-4E5F-B878-E25EE303C7AC}" type="presParOf" srcId="{5C3C529D-163B-4600-A4E7-82EE971F0A58}" destId="{4D62C839-B52E-4156-80A4-DD2E0F9433E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E64545-A4CE-49F5-BA4A-FD2777C872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7BA1EE-20C9-4FB8-830D-E90F4AE3DB06}">
      <dgm:prSet custT="1"/>
      <dgm:spPr>
        <a:solidFill>
          <a:schemeClr val="bg2">
            <a:lumMod val="90000"/>
          </a:schemeClr>
        </a:solidFill>
      </dgm:spPr>
      <dgm:t>
        <a:bodyPr/>
        <a:lstStyle/>
        <a:p>
          <a:r>
            <a:rPr lang="en-GB" sz="1600" dirty="0">
              <a:solidFill>
                <a:schemeClr val="tx1"/>
              </a:solidFill>
              <a:latin typeface="+mn-lt"/>
            </a:rPr>
            <a:t>Support from foster carers and residential workers play a significant role in children returning home. (Thorpe 2007 cited in Thoburn 2009, Fernandez,2012</a:t>
          </a:r>
          <a:endParaRPr lang="en-US" sz="1600" dirty="0">
            <a:solidFill>
              <a:schemeClr val="tx1"/>
            </a:solidFill>
            <a:latin typeface="+mn-lt"/>
          </a:endParaRPr>
        </a:p>
      </dgm:t>
    </dgm:pt>
    <dgm:pt modelId="{E68F0ADB-3C99-41AD-BD68-3CD2DD5E756A}" type="parTrans" cxnId="{19842120-3440-4888-B611-16610D5EE31C}">
      <dgm:prSet/>
      <dgm:spPr/>
      <dgm:t>
        <a:bodyPr/>
        <a:lstStyle/>
        <a:p>
          <a:endParaRPr lang="en-US"/>
        </a:p>
      </dgm:t>
    </dgm:pt>
    <dgm:pt modelId="{F391CE37-BF80-4265-81DD-D1E40A4377FD}" type="sibTrans" cxnId="{19842120-3440-4888-B611-16610D5EE31C}">
      <dgm:prSet/>
      <dgm:spPr/>
      <dgm:t>
        <a:bodyPr/>
        <a:lstStyle/>
        <a:p>
          <a:endParaRPr lang="en-US"/>
        </a:p>
      </dgm:t>
    </dgm:pt>
    <dgm:pt modelId="{80864150-B8A7-4307-9D46-B5387049BCFD}">
      <dgm:prSet custT="1"/>
      <dgm:spPr>
        <a:solidFill>
          <a:schemeClr val="bg2">
            <a:lumMod val="90000"/>
          </a:schemeClr>
        </a:solidFill>
      </dgm:spPr>
      <dgm:t>
        <a:bodyPr/>
        <a:lstStyle/>
        <a:p>
          <a:r>
            <a:rPr lang="en-GB" sz="1600" dirty="0">
              <a:solidFill>
                <a:schemeClr val="tx1"/>
              </a:solidFill>
              <a:latin typeface="+mn-lt"/>
            </a:rPr>
            <a:t>When placement caregivers  and foster carers develop an exceptionally supportive relationship with parents, there are significantly  fewer return breakdowns (Farmer et al. 2011). Foster carers remaining available and involved after child leaves the foster home. </a:t>
          </a:r>
          <a:endParaRPr lang="en-US" sz="1600" dirty="0">
            <a:solidFill>
              <a:schemeClr val="tx1"/>
            </a:solidFill>
            <a:latin typeface="+mn-lt"/>
          </a:endParaRPr>
        </a:p>
      </dgm:t>
    </dgm:pt>
    <dgm:pt modelId="{56037EEA-54B0-481F-88F9-80C6E88588C2}" type="parTrans" cxnId="{3BE445C5-7160-43CB-B4E6-486870A287E2}">
      <dgm:prSet/>
      <dgm:spPr/>
      <dgm:t>
        <a:bodyPr/>
        <a:lstStyle/>
        <a:p>
          <a:endParaRPr lang="en-US"/>
        </a:p>
      </dgm:t>
    </dgm:pt>
    <dgm:pt modelId="{41357504-7D85-4D1C-8B21-5F8137BEA1D8}" type="sibTrans" cxnId="{3BE445C5-7160-43CB-B4E6-486870A287E2}">
      <dgm:prSet/>
      <dgm:spPr/>
      <dgm:t>
        <a:bodyPr/>
        <a:lstStyle/>
        <a:p>
          <a:endParaRPr lang="en-US"/>
        </a:p>
      </dgm:t>
    </dgm:pt>
    <dgm:pt modelId="{2333ED31-B269-466B-A71A-1F03035621D9}">
      <dgm:prSet custT="1"/>
      <dgm:spPr>
        <a:solidFill>
          <a:schemeClr val="bg2">
            <a:lumMod val="90000"/>
          </a:schemeClr>
        </a:solidFill>
      </dgm:spPr>
      <dgm:t>
        <a:bodyPr/>
        <a:lstStyle/>
        <a:p>
          <a:r>
            <a:rPr lang="en-GB" sz="1600" dirty="0">
              <a:solidFill>
                <a:schemeClr val="tx1"/>
              </a:solidFill>
              <a:latin typeface="+mn-lt"/>
            </a:rPr>
            <a:t>Provided after-care services to assist  parents or children, such as respite after children had returned home, which is highly valued by the children and their parents (Aldgate and Bradley 1999).</a:t>
          </a:r>
          <a:endParaRPr lang="en-US" sz="1600" dirty="0">
            <a:solidFill>
              <a:schemeClr val="tx1"/>
            </a:solidFill>
            <a:latin typeface="+mn-lt"/>
          </a:endParaRPr>
        </a:p>
      </dgm:t>
    </dgm:pt>
    <dgm:pt modelId="{E65C7E74-18C6-4DAD-A3F2-80C2DC29264F}" type="parTrans" cxnId="{84E9FA20-90AF-4AC8-94E1-DD4AF5DFA57D}">
      <dgm:prSet/>
      <dgm:spPr/>
      <dgm:t>
        <a:bodyPr/>
        <a:lstStyle/>
        <a:p>
          <a:endParaRPr lang="en-US"/>
        </a:p>
      </dgm:t>
    </dgm:pt>
    <dgm:pt modelId="{8676FE40-9A1E-4056-B9F3-E1A9EDD42232}" type="sibTrans" cxnId="{84E9FA20-90AF-4AC8-94E1-DD4AF5DFA57D}">
      <dgm:prSet/>
      <dgm:spPr/>
      <dgm:t>
        <a:bodyPr/>
        <a:lstStyle/>
        <a:p>
          <a:endParaRPr lang="en-US"/>
        </a:p>
      </dgm:t>
    </dgm:pt>
    <dgm:pt modelId="{89AAA591-EB39-42E6-90C8-04E39E6E1121}">
      <dgm:prSet custT="1"/>
      <dgm:spPr>
        <a:solidFill>
          <a:schemeClr val="bg2">
            <a:lumMod val="90000"/>
          </a:schemeClr>
        </a:solidFill>
      </dgm:spPr>
      <dgm:t>
        <a:bodyPr/>
        <a:lstStyle/>
        <a:p>
          <a:r>
            <a:rPr lang="en-GB" sz="1600" dirty="0">
              <a:solidFill>
                <a:schemeClr val="tx1"/>
              </a:solidFill>
              <a:latin typeface="+mn-lt"/>
            </a:rPr>
            <a:t>Social workers are influenced by the views of residential workers and foster carers about children returning home (Thoburn, 1980)</a:t>
          </a:r>
          <a:endParaRPr lang="en-US" sz="1600" dirty="0">
            <a:solidFill>
              <a:schemeClr val="tx1"/>
            </a:solidFill>
            <a:latin typeface="+mn-lt"/>
          </a:endParaRPr>
        </a:p>
      </dgm:t>
    </dgm:pt>
    <dgm:pt modelId="{393B91F4-8A46-4686-894A-57485AE93D65}" type="parTrans" cxnId="{10095C18-59DA-45D4-AE1D-4763DC4AC330}">
      <dgm:prSet/>
      <dgm:spPr/>
      <dgm:t>
        <a:bodyPr/>
        <a:lstStyle/>
        <a:p>
          <a:endParaRPr lang="en-US"/>
        </a:p>
      </dgm:t>
    </dgm:pt>
    <dgm:pt modelId="{CB89758B-9073-4271-8E1F-243305080BF5}" type="sibTrans" cxnId="{10095C18-59DA-45D4-AE1D-4763DC4AC330}">
      <dgm:prSet/>
      <dgm:spPr/>
      <dgm:t>
        <a:bodyPr/>
        <a:lstStyle/>
        <a:p>
          <a:endParaRPr lang="en-US"/>
        </a:p>
      </dgm:t>
    </dgm:pt>
    <dgm:pt modelId="{AB67AEB1-FB09-4BB3-AEBF-6990BBC4DBA5}">
      <dgm:prSet custT="1"/>
      <dgm:spPr>
        <a:solidFill>
          <a:schemeClr val="bg2">
            <a:lumMod val="90000"/>
          </a:schemeClr>
        </a:solidFill>
      </dgm:spPr>
      <dgm:t>
        <a:bodyPr/>
        <a:lstStyle/>
        <a:p>
          <a:r>
            <a:rPr lang="en-GB" sz="1600" dirty="0">
              <a:solidFill>
                <a:schemeClr val="tx1"/>
              </a:solidFill>
              <a:latin typeface="+mn-lt"/>
            </a:rPr>
            <a:t>Residential workers</a:t>
          </a:r>
          <a:r>
            <a:rPr lang="en-GB" sz="1600" i="0" baseline="0" dirty="0">
              <a:solidFill>
                <a:schemeClr val="tx1"/>
              </a:solidFill>
              <a:latin typeface="+mn-lt"/>
            </a:rPr>
            <a:t>  work closely with parents to encourage return and parents may feel more able to trust them (Farmer and Parker 1991).</a:t>
          </a:r>
          <a:endParaRPr lang="en-US" sz="1600" dirty="0">
            <a:solidFill>
              <a:schemeClr val="tx1"/>
            </a:solidFill>
            <a:latin typeface="+mn-lt"/>
          </a:endParaRPr>
        </a:p>
      </dgm:t>
    </dgm:pt>
    <dgm:pt modelId="{D69F3CF4-A101-4111-AD27-9A4E0311FE19}" type="parTrans" cxnId="{34DB9B18-2B22-4159-9216-00C2C83E01D2}">
      <dgm:prSet/>
      <dgm:spPr/>
      <dgm:t>
        <a:bodyPr/>
        <a:lstStyle/>
        <a:p>
          <a:endParaRPr lang="en-US"/>
        </a:p>
      </dgm:t>
    </dgm:pt>
    <dgm:pt modelId="{F6B24971-B5A4-4246-869D-E95FEA6AF0A8}" type="sibTrans" cxnId="{34DB9B18-2B22-4159-9216-00C2C83E01D2}">
      <dgm:prSet/>
      <dgm:spPr/>
      <dgm:t>
        <a:bodyPr/>
        <a:lstStyle/>
        <a:p>
          <a:endParaRPr lang="en-US"/>
        </a:p>
      </dgm:t>
    </dgm:pt>
    <dgm:pt modelId="{F291FD97-D505-47CD-91B0-ED556373BAB0}">
      <dgm:prSet custT="1"/>
      <dgm:spPr>
        <a:solidFill>
          <a:schemeClr val="bg2">
            <a:lumMod val="90000"/>
          </a:schemeClr>
        </a:solidFill>
      </dgm:spPr>
      <dgm:t>
        <a:bodyPr/>
        <a:lstStyle/>
        <a:p>
          <a:r>
            <a:rPr lang="en-GB" sz="1600" i="0" baseline="0" dirty="0">
              <a:solidFill>
                <a:schemeClr val="tx1"/>
              </a:solidFill>
              <a:latin typeface="+mn-lt"/>
            </a:rPr>
            <a:t>Research in UK, Australia, US shows the importance of foster carers mentoring parents, supporting contact and playing a supportive role after children return home ( Child Welfare Information Gateway 2006, 2011, Fernandez 2012, Farmer 2014).</a:t>
          </a:r>
          <a:r>
            <a:rPr lang="en-GB" sz="1600" b="0" i="0" u="none" strike="noStrike" baseline="0" dirty="0">
              <a:solidFill>
                <a:schemeClr val="tx1"/>
              </a:solidFill>
              <a:latin typeface="+mn-lt"/>
            </a:rPr>
            <a:t> </a:t>
          </a:r>
          <a:endParaRPr lang="en-US" sz="1600" dirty="0">
            <a:solidFill>
              <a:schemeClr val="tx1"/>
            </a:solidFill>
            <a:latin typeface="+mn-lt"/>
          </a:endParaRPr>
        </a:p>
      </dgm:t>
    </dgm:pt>
    <dgm:pt modelId="{873EF9B2-DE2E-4DA3-8533-12C26F52418B}" type="parTrans" cxnId="{4996D45E-5875-4C60-8989-565D765BD42D}">
      <dgm:prSet/>
      <dgm:spPr/>
      <dgm:t>
        <a:bodyPr/>
        <a:lstStyle/>
        <a:p>
          <a:endParaRPr lang="en-US"/>
        </a:p>
      </dgm:t>
    </dgm:pt>
    <dgm:pt modelId="{142762A5-697E-4C26-8AC1-A34C7B5F7C07}" type="sibTrans" cxnId="{4996D45E-5875-4C60-8989-565D765BD42D}">
      <dgm:prSet/>
      <dgm:spPr/>
      <dgm:t>
        <a:bodyPr/>
        <a:lstStyle/>
        <a:p>
          <a:endParaRPr lang="en-US"/>
        </a:p>
      </dgm:t>
    </dgm:pt>
    <dgm:pt modelId="{888CA1FE-7ADA-48B9-8B22-84991599B35D}">
      <dgm:prSet custT="1"/>
      <dgm:spPr>
        <a:solidFill>
          <a:schemeClr val="bg2">
            <a:lumMod val="90000"/>
          </a:schemeClr>
        </a:solidFill>
      </dgm:spPr>
      <dgm:t>
        <a:bodyPr/>
        <a:lstStyle/>
        <a:p>
          <a:r>
            <a:rPr lang="en-GB" sz="1600" b="0" i="0" u="none" strike="noStrike" baseline="0" dirty="0">
              <a:solidFill>
                <a:schemeClr val="tx1"/>
              </a:solidFill>
              <a:latin typeface="+mn-lt"/>
            </a:rPr>
            <a:t>A positive relationship between foster carers and parents may allow children to avoid the stress of divided loyalties.</a:t>
          </a:r>
          <a:endParaRPr lang="en-US" sz="1600" dirty="0">
            <a:solidFill>
              <a:schemeClr val="tx1"/>
            </a:solidFill>
            <a:latin typeface="+mn-lt"/>
          </a:endParaRPr>
        </a:p>
      </dgm:t>
    </dgm:pt>
    <dgm:pt modelId="{9F777024-8FBC-46B0-9A9C-AE70469750EB}" type="sibTrans" cxnId="{04477A35-E4DA-4F7E-84A7-739B74273AD5}">
      <dgm:prSet/>
      <dgm:spPr/>
      <dgm:t>
        <a:bodyPr/>
        <a:lstStyle/>
        <a:p>
          <a:endParaRPr lang="en-GB"/>
        </a:p>
      </dgm:t>
    </dgm:pt>
    <dgm:pt modelId="{5F4F3FCD-8C81-420C-9BE7-A02742427C73}" type="parTrans" cxnId="{04477A35-E4DA-4F7E-84A7-739B74273AD5}">
      <dgm:prSet/>
      <dgm:spPr/>
      <dgm:t>
        <a:bodyPr/>
        <a:lstStyle/>
        <a:p>
          <a:endParaRPr lang="en-GB"/>
        </a:p>
      </dgm:t>
    </dgm:pt>
    <dgm:pt modelId="{64A04C15-79E4-45B2-AC1B-81AD93333ECE}">
      <dgm:prSet custT="1"/>
      <dgm:spPr>
        <a:solidFill>
          <a:schemeClr val="bg2">
            <a:lumMod val="90000"/>
          </a:schemeClr>
        </a:solidFill>
      </dgm:spPr>
      <dgm:t>
        <a:bodyPr/>
        <a:lstStyle/>
        <a:p>
          <a:r>
            <a:rPr lang="en-GB" sz="1600" i="0" baseline="0" dirty="0">
              <a:solidFill>
                <a:schemeClr val="tx1"/>
              </a:solidFill>
              <a:latin typeface="+mn-lt"/>
            </a:rPr>
            <a:t>Caregivers sometimes find that planning for return happens outside the review process, so that they do not have sufficient opportunity to help children prepare for returning home. This highlights the</a:t>
          </a:r>
          <a:r>
            <a:rPr lang="en-GB" sz="1600" dirty="0">
              <a:solidFill>
                <a:schemeClr val="tx1"/>
              </a:solidFill>
              <a:latin typeface="+mn-lt"/>
            </a:rPr>
            <a:t> importance of involving carers in preparing children to return home and providing follow up support.</a:t>
          </a:r>
          <a:endParaRPr lang="en-US" sz="1600" dirty="0">
            <a:solidFill>
              <a:schemeClr val="tx1"/>
            </a:solidFill>
            <a:latin typeface="+mn-lt"/>
          </a:endParaRPr>
        </a:p>
      </dgm:t>
    </dgm:pt>
    <dgm:pt modelId="{069B1CF5-299A-4207-BBA1-F40B675875BE}" type="sibTrans" cxnId="{4B83F03B-13F4-442D-ABFE-9117A4E9008E}">
      <dgm:prSet/>
      <dgm:spPr/>
      <dgm:t>
        <a:bodyPr/>
        <a:lstStyle/>
        <a:p>
          <a:endParaRPr lang="en-GB"/>
        </a:p>
      </dgm:t>
    </dgm:pt>
    <dgm:pt modelId="{D1F2411F-11E7-47C2-BF4A-AD96CC52F584}" type="parTrans" cxnId="{4B83F03B-13F4-442D-ABFE-9117A4E9008E}">
      <dgm:prSet/>
      <dgm:spPr/>
      <dgm:t>
        <a:bodyPr/>
        <a:lstStyle/>
        <a:p>
          <a:endParaRPr lang="en-GB"/>
        </a:p>
      </dgm:t>
    </dgm:pt>
    <dgm:pt modelId="{71D6BA35-00A4-48F6-ACDA-1899D362542D}" type="pres">
      <dgm:prSet presAssocID="{5AE64545-A4CE-49F5-BA4A-FD2777C872EE}" presName="linear" presStyleCnt="0">
        <dgm:presLayoutVars>
          <dgm:animLvl val="lvl"/>
          <dgm:resizeHandles val="exact"/>
        </dgm:presLayoutVars>
      </dgm:prSet>
      <dgm:spPr/>
    </dgm:pt>
    <dgm:pt modelId="{BB1455A9-4C06-40B2-9716-2DFEB18098FA}" type="pres">
      <dgm:prSet presAssocID="{D77BA1EE-20C9-4FB8-830D-E90F4AE3DB06}" presName="parentText" presStyleLbl="node1" presStyleIdx="0" presStyleCnt="8">
        <dgm:presLayoutVars>
          <dgm:chMax val="0"/>
          <dgm:bulletEnabled val="1"/>
        </dgm:presLayoutVars>
      </dgm:prSet>
      <dgm:spPr/>
    </dgm:pt>
    <dgm:pt modelId="{47525EE6-BE70-4D04-9F9E-52AD8FFB5721}" type="pres">
      <dgm:prSet presAssocID="{F391CE37-BF80-4265-81DD-D1E40A4377FD}" presName="spacer" presStyleCnt="0"/>
      <dgm:spPr/>
    </dgm:pt>
    <dgm:pt modelId="{000018B0-A01C-4E81-AD6C-7123A60B3647}" type="pres">
      <dgm:prSet presAssocID="{80864150-B8A7-4307-9D46-B5387049BCFD}" presName="parentText" presStyleLbl="node1" presStyleIdx="1" presStyleCnt="8">
        <dgm:presLayoutVars>
          <dgm:chMax val="0"/>
          <dgm:bulletEnabled val="1"/>
        </dgm:presLayoutVars>
      </dgm:prSet>
      <dgm:spPr/>
    </dgm:pt>
    <dgm:pt modelId="{FC02EDAC-AD7B-420D-A8F2-87499A508E30}" type="pres">
      <dgm:prSet presAssocID="{41357504-7D85-4D1C-8B21-5F8137BEA1D8}" presName="spacer" presStyleCnt="0"/>
      <dgm:spPr/>
    </dgm:pt>
    <dgm:pt modelId="{574EC656-B55E-43A8-9563-A9CAE1129F5F}" type="pres">
      <dgm:prSet presAssocID="{2333ED31-B269-466B-A71A-1F03035621D9}" presName="parentText" presStyleLbl="node1" presStyleIdx="2" presStyleCnt="8">
        <dgm:presLayoutVars>
          <dgm:chMax val="0"/>
          <dgm:bulletEnabled val="1"/>
        </dgm:presLayoutVars>
      </dgm:prSet>
      <dgm:spPr/>
    </dgm:pt>
    <dgm:pt modelId="{ABC8AE0D-85D2-4149-B86D-D32BACCB8C70}" type="pres">
      <dgm:prSet presAssocID="{8676FE40-9A1E-4056-B9F3-E1A9EDD42232}" presName="spacer" presStyleCnt="0"/>
      <dgm:spPr/>
    </dgm:pt>
    <dgm:pt modelId="{5C9EA726-23F6-47E9-B35F-BF1ED709A002}" type="pres">
      <dgm:prSet presAssocID="{89AAA591-EB39-42E6-90C8-04E39E6E1121}" presName="parentText" presStyleLbl="node1" presStyleIdx="3" presStyleCnt="8">
        <dgm:presLayoutVars>
          <dgm:chMax val="0"/>
          <dgm:bulletEnabled val="1"/>
        </dgm:presLayoutVars>
      </dgm:prSet>
      <dgm:spPr/>
    </dgm:pt>
    <dgm:pt modelId="{DD7637E1-C9C1-4F77-8E46-3F24A3B25D90}" type="pres">
      <dgm:prSet presAssocID="{CB89758B-9073-4271-8E1F-243305080BF5}" presName="spacer" presStyleCnt="0"/>
      <dgm:spPr/>
    </dgm:pt>
    <dgm:pt modelId="{EA15542B-205A-40E9-B9FA-2D227DF10D69}" type="pres">
      <dgm:prSet presAssocID="{AB67AEB1-FB09-4BB3-AEBF-6990BBC4DBA5}" presName="parentText" presStyleLbl="node1" presStyleIdx="4" presStyleCnt="8">
        <dgm:presLayoutVars>
          <dgm:chMax val="0"/>
          <dgm:bulletEnabled val="1"/>
        </dgm:presLayoutVars>
      </dgm:prSet>
      <dgm:spPr/>
    </dgm:pt>
    <dgm:pt modelId="{4C27DF86-40A1-43A1-8D16-23E85F5ACF47}" type="pres">
      <dgm:prSet presAssocID="{F6B24971-B5A4-4246-869D-E95FEA6AF0A8}" presName="spacer" presStyleCnt="0"/>
      <dgm:spPr/>
    </dgm:pt>
    <dgm:pt modelId="{324EF9E0-96B0-4BEE-B671-879090B3768E}" type="pres">
      <dgm:prSet presAssocID="{F291FD97-D505-47CD-91B0-ED556373BAB0}" presName="parentText" presStyleLbl="node1" presStyleIdx="5" presStyleCnt="8">
        <dgm:presLayoutVars>
          <dgm:chMax val="0"/>
          <dgm:bulletEnabled val="1"/>
        </dgm:presLayoutVars>
      </dgm:prSet>
      <dgm:spPr/>
    </dgm:pt>
    <dgm:pt modelId="{AD490C80-A801-43C3-9A1F-E7DE68B3B1E3}" type="pres">
      <dgm:prSet presAssocID="{142762A5-697E-4C26-8AC1-A34C7B5F7C07}" presName="spacer" presStyleCnt="0"/>
      <dgm:spPr/>
    </dgm:pt>
    <dgm:pt modelId="{179FD05D-1C6C-4721-BC77-FDA4B9BACDEC}" type="pres">
      <dgm:prSet presAssocID="{888CA1FE-7ADA-48B9-8B22-84991599B35D}" presName="parentText" presStyleLbl="node1" presStyleIdx="6" presStyleCnt="8">
        <dgm:presLayoutVars>
          <dgm:chMax val="0"/>
          <dgm:bulletEnabled val="1"/>
        </dgm:presLayoutVars>
      </dgm:prSet>
      <dgm:spPr/>
    </dgm:pt>
    <dgm:pt modelId="{98366803-71EE-4225-B0FF-AE611BFBDDB9}" type="pres">
      <dgm:prSet presAssocID="{9F777024-8FBC-46B0-9A9C-AE70469750EB}" presName="spacer" presStyleCnt="0"/>
      <dgm:spPr/>
    </dgm:pt>
    <dgm:pt modelId="{36A23CFC-905A-4BC4-82C5-04B6156648CB}" type="pres">
      <dgm:prSet presAssocID="{64A04C15-79E4-45B2-AC1B-81AD93333ECE}" presName="parentText" presStyleLbl="node1" presStyleIdx="7" presStyleCnt="8">
        <dgm:presLayoutVars>
          <dgm:chMax val="0"/>
          <dgm:bulletEnabled val="1"/>
        </dgm:presLayoutVars>
      </dgm:prSet>
      <dgm:spPr/>
    </dgm:pt>
  </dgm:ptLst>
  <dgm:cxnLst>
    <dgm:cxn modelId="{187CE80D-FDD1-498D-B9FA-9A4DCED2CE58}" type="presOf" srcId="{D77BA1EE-20C9-4FB8-830D-E90F4AE3DB06}" destId="{BB1455A9-4C06-40B2-9716-2DFEB18098FA}" srcOrd="0" destOrd="0" presId="urn:microsoft.com/office/officeart/2005/8/layout/vList2"/>
    <dgm:cxn modelId="{10095C18-59DA-45D4-AE1D-4763DC4AC330}" srcId="{5AE64545-A4CE-49F5-BA4A-FD2777C872EE}" destId="{89AAA591-EB39-42E6-90C8-04E39E6E1121}" srcOrd="3" destOrd="0" parTransId="{393B91F4-8A46-4686-894A-57485AE93D65}" sibTransId="{CB89758B-9073-4271-8E1F-243305080BF5}"/>
    <dgm:cxn modelId="{34DB9B18-2B22-4159-9216-00C2C83E01D2}" srcId="{5AE64545-A4CE-49F5-BA4A-FD2777C872EE}" destId="{AB67AEB1-FB09-4BB3-AEBF-6990BBC4DBA5}" srcOrd="4" destOrd="0" parTransId="{D69F3CF4-A101-4111-AD27-9A4E0311FE19}" sibTransId="{F6B24971-B5A4-4246-869D-E95FEA6AF0A8}"/>
    <dgm:cxn modelId="{19842120-3440-4888-B611-16610D5EE31C}" srcId="{5AE64545-A4CE-49F5-BA4A-FD2777C872EE}" destId="{D77BA1EE-20C9-4FB8-830D-E90F4AE3DB06}" srcOrd="0" destOrd="0" parTransId="{E68F0ADB-3C99-41AD-BD68-3CD2DD5E756A}" sibTransId="{F391CE37-BF80-4265-81DD-D1E40A4377FD}"/>
    <dgm:cxn modelId="{45B19120-572F-41C4-A68E-0A5C0983F119}" type="presOf" srcId="{5AE64545-A4CE-49F5-BA4A-FD2777C872EE}" destId="{71D6BA35-00A4-48F6-ACDA-1899D362542D}" srcOrd="0" destOrd="0" presId="urn:microsoft.com/office/officeart/2005/8/layout/vList2"/>
    <dgm:cxn modelId="{84E9FA20-90AF-4AC8-94E1-DD4AF5DFA57D}" srcId="{5AE64545-A4CE-49F5-BA4A-FD2777C872EE}" destId="{2333ED31-B269-466B-A71A-1F03035621D9}" srcOrd="2" destOrd="0" parTransId="{E65C7E74-18C6-4DAD-A3F2-80C2DC29264F}" sibTransId="{8676FE40-9A1E-4056-B9F3-E1A9EDD42232}"/>
    <dgm:cxn modelId="{F6B00129-2490-49DD-9F0D-CC229DC8211D}" type="presOf" srcId="{80864150-B8A7-4307-9D46-B5387049BCFD}" destId="{000018B0-A01C-4E81-AD6C-7123A60B3647}" srcOrd="0" destOrd="0" presId="urn:microsoft.com/office/officeart/2005/8/layout/vList2"/>
    <dgm:cxn modelId="{04477A35-E4DA-4F7E-84A7-739B74273AD5}" srcId="{5AE64545-A4CE-49F5-BA4A-FD2777C872EE}" destId="{888CA1FE-7ADA-48B9-8B22-84991599B35D}" srcOrd="6" destOrd="0" parTransId="{5F4F3FCD-8C81-420C-9BE7-A02742427C73}" sibTransId="{9F777024-8FBC-46B0-9A9C-AE70469750EB}"/>
    <dgm:cxn modelId="{4B83F03B-13F4-442D-ABFE-9117A4E9008E}" srcId="{5AE64545-A4CE-49F5-BA4A-FD2777C872EE}" destId="{64A04C15-79E4-45B2-AC1B-81AD93333ECE}" srcOrd="7" destOrd="0" parTransId="{D1F2411F-11E7-47C2-BF4A-AD96CC52F584}" sibTransId="{069B1CF5-299A-4207-BBA1-F40B675875BE}"/>
    <dgm:cxn modelId="{4996D45E-5875-4C60-8989-565D765BD42D}" srcId="{5AE64545-A4CE-49F5-BA4A-FD2777C872EE}" destId="{F291FD97-D505-47CD-91B0-ED556373BAB0}" srcOrd="5" destOrd="0" parTransId="{873EF9B2-DE2E-4DA3-8533-12C26F52418B}" sibTransId="{142762A5-697E-4C26-8AC1-A34C7B5F7C07}"/>
    <dgm:cxn modelId="{E041746D-0AA9-42C1-90E2-2995F82DF271}" type="presOf" srcId="{2333ED31-B269-466B-A71A-1F03035621D9}" destId="{574EC656-B55E-43A8-9563-A9CAE1129F5F}" srcOrd="0" destOrd="0" presId="urn:microsoft.com/office/officeart/2005/8/layout/vList2"/>
    <dgm:cxn modelId="{2FE03584-D19F-4718-A718-1B2907AFE8FE}" type="presOf" srcId="{64A04C15-79E4-45B2-AC1B-81AD93333ECE}" destId="{36A23CFC-905A-4BC4-82C5-04B6156648CB}" srcOrd="0" destOrd="0" presId="urn:microsoft.com/office/officeart/2005/8/layout/vList2"/>
    <dgm:cxn modelId="{F169E595-2341-4DC0-B388-C9F198A04EA5}" type="presOf" srcId="{888CA1FE-7ADA-48B9-8B22-84991599B35D}" destId="{179FD05D-1C6C-4721-BC77-FDA4B9BACDEC}" srcOrd="0" destOrd="0" presId="urn:microsoft.com/office/officeart/2005/8/layout/vList2"/>
    <dgm:cxn modelId="{9BD4039C-79F9-43B4-81AC-6026F6E03914}" type="presOf" srcId="{AB67AEB1-FB09-4BB3-AEBF-6990BBC4DBA5}" destId="{EA15542B-205A-40E9-B9FA-2D227DF10D69}" srcOrd="0" destOrd="0" presId="urn:microsoft.com/office/officeart/2005/8/layout/vList2"/>
    <dgm:cxn modelId="{3BE445C5-7160-43CB-B4E6-486870A287E2}" srcId="{5AE64545-A4CE-49F5-BA4A-FD2777C872EE}" destId="{80864150-B8A7-4307-9D46-B5387049BCFD}" srcOrd="1" destOrd="0" parTransId="{56037EEA-54B0-481F-88F9-80C6E88588C2}" sibTransId="{41357504-7D85-4D1C-8B21-5F8137BEA1D8}"/>
    <dgm:cxn modelId="{B72DA0E7-F03C-421C-A7F0-7E39806A1403}" type="presOf" srcId="{F291FD97-D505-47CD-91B0-ED556373BAB0}" destId="{324EF9E0-96B0-4BEE-B671-879090B3768E}" srcOrd="0" destOrd="0" presId="urn:microsoft.com/office/officeart/2005/8/layout/vList2"/>
    <dgm:cxn modelId="{8D81B8EA-023F-456C-9F7B-108D184B2DD7}" type="presOf" srcId="{89AAA591-EB39-42E6-90C8-04E39E6E1121}" destId="{5C9EA726-23F6-47E9-B35F-BF1ED709A002}" srcOrd="0" destOrd="0" presId="urn:microsoft.com/office/officeart/2005/8/layout/vList2"/>
    <dgm:cxn modelId="{55B60750-CE09-4A27-91F0-F68A7BDD151F}" type="presParOf" srcId="{71D6BA35-00A4-48F6-ACDA-1899D362542D}" destId="{BB1455A9-4C06-40B2-9716-2DFEB18098FA}" srcOrd="0" destOrd="0" presId="urn:microsoft.com/office/officeart/2005/8/layout/vList2"/>
    <dgm:cxn modelId="{F6FD1869-2F4C-476D-BBAD-6A560A7C7092}" type="presParOf" srcId="{71D6BA35-00A4-48F6-ACDA-1899D362542D}" destId="{47525EE6-BE70-4D04-9F9E-52AD8FFB5721}" srcOrd="1" destOrd="0" presId="urn:microsoft.com/office/officeart/2005/8/layout/vList2"/>
    <dgm:cxn modelId="{B2FD5D16-3994-4DBF-8C15-494C6D899057}" type="presParOf" srcId="{71D6BA35-00A4-48F6-ACDA-1899D362542D}" destId="{000018B0-A01C-4E81-AD6C-7123A60B3647}" srcOrd="2" destOrd="0" presId="urn:microsoft.com/office/officeart/2005/8/layout/vList2"/>
    <dgm:cxn modelId="{6F5257F7-76CB-48A6-BA71-616BFEA6420B}" type="presParOf" srcId="{71D6BA35-00A4-48F6-ACDA-1899D362542D}" destId="{FC02EDAC-AD7B-420D-A8F2-87499A508E30}" srcOrd="3" destOrd="0" presId="urn:microsoft.com/office/officeart/2005/8/layout/vList2"/>
    <dgm:cxn modelId="{1E3AB3EA-6382-4934-B06E-72BAF9F012CB}" type="presParOf" srcId="{71D6BA35-00A4-48F6-ACDA-1899D362542D}" destId="{574EC656-B55E-43A8-9563-A9CAE1129F5F}" srcOrd="4" destOrd="0" presId="urn:microsoft.com/office/officeart/2005/8/layout/vList2"/>
    <dgm:cxn modelId="{934B81A1-A7DC-4410-A8B9-E9F86794340A}" type="presParOf" srcId="{71D6BA35-00A4-48F6-ACDA-1899D362542D}" destId="{ABC8AE0D-85D2-4149-B86D-D32BACCB8C70}" srcOrd="5" destOrd="0" presId="urn:microsoft.com/office/officeart/2005/8/layout/vList2"/>
    <dgm:cxn modelId="{EC05D154-6C98-4A2A-9D1F-5627301EB664}" type="presParOf" srcId="{71D6BA35-00A4-48F6-ACDA-1899D362542D}" destId="{5C9EA726-23F6-47E9-B35F-BF1ED709A002}" srcOrd="6" destOrd="0" presId="urn:microsoft.com/office/officeart/2005/8/layout/vList2"/>
    <dgm:cxn modelId="{76A0A918-42CB-43D7-9AAA-152F79160170}" type="presParOf" srcId="{71D6BA35-00A4-48F6-ACDA-1899D362542D}" destId="{DD7637E1-C9C1-4F77-8E46-3F24A3B25D90}" srcOrd="7" destOrd="0" presId="urn:microsoft.com/office/officeart/2005/8/layout/vList2"/>
    <dgm:cxn modelId="{B3C4EF4A-48B2-4CAF-9790-18819F18499E}" type="presParOf" srcId="{71D6BA35-00A4-48F6-ACDA-1899D362542D}" destId="{EA15542B-205A-40E9-B9FA-2D227DF10D69}" srcOrd="8" destOrd="0" presId="urn:microsoft.com/office/officeart/2005/8/layout/vList2"/>
    <dgm:cxn modelId="{CCECBCAB-8DB7-48F1-A931-51F8CF6F0A35}" type="presParOf" srcId="{71D6BA35-00A4-48F6-ACDA-1899D362542D}" destId="{4C27DF86-40A1-43A1-8D16-23E85F5ACF47}" srcOrd="9" destOrd="0" presId="urn:microsoft.com/office/officeart/2005/8/layout/vList2"/>
    <dgm:cxn modelId="{B6C4D67E-6366-4338-A10B-8464432F566A}" type="presParOf" srcId="{71D6BA35-00A4-48F6-ACDA-1899D362542D}" destId="{324EF9E0-96B0-4BEE-B671-879090B3768E}" srcOrd="10" destOrd="0" presId="urn:microsoft.com/office/officeart/2005/8/layout/vList2"/>
    <dgm:cxn modelId="{B9934564-85CB-42CF-B82D-F92E7E2AD64E}" type="presParOf" srcId="{71D6BA35-00A4-48F6-ACDA-1899D362542D}" destId="{AD490C80-A801-43C3-9A1F-E7DE68B3B1E3}" srcOrd="11" destOrd="0" presId="urn:microsoft.com/office/officeart/2005/8/layout/vList2"/>
    <dgm:cxn modelId="{F599D079-CE4B-4D70-A376-2F1AD74B2C9A}" type="presParOf" srcId="{71D6BA35-00A4-48F6-ACDA-1899D362542D}" destId="{179FD05D-1C6C-4721-BC77-FDA4B9BACDEC}" srcOrd="12" destOrd="0" presId="urn:microsoft.com/office/officeart/2005/8/layout/vList2"/>
    <dgm:cxn modelId="{2731A498-0E61-4C9E-ABB7-B64AD73D3577}" type="presParOf" srcId="{71D6BA35-00A4-48F6-ACDA-1899D362542D}" destId="{98366803-71EE-4225-B0FF-AE611BFBDDB9}" srcOrd="13" destOrd="0" presId="urn:microsoft.com/office/officeart/2005/8/layout/vList2"/>
    <dgm:cxn modelId="{D9BE7FEA-13C9-4B02-86C6-4A0CD03B2413}" type="presParOf" srcId="{71D6BA35-00A4-48F6-ACDA-1899D362542D}" destId="{36A23CFC-905A-4BC4-82C5-04B6156648C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802DE6-7A9B-4A20-836F-B5D6288F1F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B0A589-787B-4B52-A2C1-3B2712E34CCA}">
      <dgm:prSet/>
      <dgm:spPr/>
      <dgm:t>
        <a:bodyPr/>
        <a:lstStyle/>
        <a:p>
          <a:r>
            <a:rPr lang="en-US" dirty="0"/>
            <a:t>Cleaver’s (2000) research found that successful return home of children can be promoted by ‘purposeful, planned, well-paced, well-resourced and reviewed contact, supported by parental motivation, a positive child response to increased contact and  good attachment between parent and child’ (Sinclair 2005). </a:t>
          </a:r>
        </a:p>
      </dgm:t>
    </dgm:pt>
    <dgm:pt modelId="{B14038F8-874C-40B3-8622-1395C10CF4D0}" type="parTrans" cxnId="{6FB99793-C494-41BE-A947-1AEB49A4F6AB}">
      <dgm:prSet/>
      <dgm:spPr/>
      <dgm:t>
        <a:bodyPr/>
        <a:lstStyle/>
        <a:p>
          <a:endParaRPr lang="en-US"/>
        </a:p>
      </dgm:t>
    </dgm:pt>
    <dgm:pt modelId="{C855EA70-6B1B-4823-80C4-F2262CC5CCA0}" type="sibTrans" cxnId="{6FB99793-C494-41BE-A947-1AEB49A4F6AB}">
      <dgm:prSet/>
      <dgm:spPr/>
      <dgm:t>
        <a:bodyPr/>
        <a:lstStyle/>
        <a:p>
          <a:endParaRPr lang="en-US"/>
        </a:p>
      </dgm:t>
    </dgm:pt>
    <dgm:pt modelId="{5044010C-A477-4D34-8163-DC620A50231C}">
      <dgm:prSet/>
      <dgm:spPr/>
      <dgm:t>
        <a:bodyPr/>
        <a:lstStyle/>
        <a:p>
          <a:r>
            <a:rPr lang="en-US" dirty="0"/>
            <a:t>Often, too little work is done with birth families prior to children returning home; contact offers the opportunity for purposeful work to be done in preparation for return home(Boddy et al. 2013). </a:t>
          </a:r>
        </a:p>
      </dgm:t>
    </dgm:pt>
    <dgm:pt modelId="{5001813D-9228-4DEB-AD2F-71D1C6738495}" type="parTrans" cxnId="{A91A5D52-DCC8-4F00-A0CD-FB63F9666DF8}">
      <dgm:prSet/>
      <dgm:spPr/>
      <dgm:t>
        <a:bodyPr/>
        <a:lstStyle/>
        <a:p>
          <a:endParaRPr lang="en-US"/>
        </a:p>
      </dgm:t>
    </dgm:pt>
    <dgm:pt modelId="{E6AD83C9-A365-4A19-B328-9BE6DA4CE0FE}" type="sibTrans" cxnId="{A91A5D52-DCC8-4F00-A0CD-FB63F9666DF8}">
      <dgm:prSet/>
      <dgm:spPr/>
      <dgm:t>
        <a:bodyPr/>
        <a:lstStyle/>
        <a:p>
          <a:endParaRPr lang="en-US"/>
        </a:p>
      </dgm:t>
    </dgm:pt>
    <dgm:pt modelId="{C05C9C47-37A7-4121-8DC4-71565120D38B}" type="pres">
      <dgm:prSet presAssocID="{86802DE6-7A9B-4A20-836F-B5D6288F1F47}" presName="linear" presStyleCnt="0">
        <dgm:presLayoutVars>
          <dgm:animLvl val="lvl"/>
          <dgm:resizeHandles val="exact"/>
        </dgm:presLayoutVars>
      </dgm:prSet>
      <dgm:spPr/>
    </dgm:pt>
    <dgm:pt modelId="{2722408B-9A74-42DF-9FA3-C423C28BF9EE}" type="pres">
      <dgm:prSet presAssocID="{17B0A589-787B-4B52-A2C1-3B2712E34CCA}" presName="parentText" presStyleLbl="node1" presStyleIdx="0" presStyleCnt="2">
        <dgm:presLayoutVars>
          <dgm:chMax val="0"/>
          <dgm:bulletEnabled val="1"/>
        </dgm:presLayoutVars>
      </dgm:prSet>
      <dgm:spPr/>
    </dgm:pt>
    <dgm:pt modelId="{FEE26DF2-1DE5-4978-AB54-E8D88C94DEAD}" type="pres">
      <dgm:prSet presAssocID="{C855EA70-6B1B-4823-80C4-F2262CC5CCA0}" presName="spacer" presStyleCnt="0"/>
      <dgm:spPr/>
    </dgm:pt>
    <dgm:pt modelId="{72C8CF02-B5E4-4BD8-A12A-C2C7C815F5F0}" type="pres">
      <dgm:prSet presAssocID="{5044010C-A477-4D34-8163-DC620A50231C}" presName="parentText" presStyleLbl="node1" presStyleIdx="1" presStyleCnt="2">
        <dgm:presLayoutVars>
          <dgm:chMax val="0"/>
          <dgm:bulletEnabled val="1"/>
        </dgm:presLayoutVars>
      </dgm:prSet>
      <dgm:spPr/>
    </dgm:pt>
  </dgm:ptLst>
  <dgm:cxnLst>
    <dgm:cxn modelId="{A91A5D52-DCC8-4F00-A0CD-FB63F9666DF8}" srcId="{86802DE6-7A9B-4A20-836F-B5D6288F1F47}" destId="{5044010C-A477-4D34-8163-DC620A50231C}" srcOrd="1" destOrd="0" parTransId="{5001813D-9228-4DEB-AD2F-71D1C6738495}" sibTransId="{E6AD83C9-A365-4A19-B328-9BE6DA4CE0FE}"/>
    <dgm:cxn modelId="{6FB99793-C494-41BE-A947-1AEB49A4F6AB}" srcId="{86802DE6-7A9B-4A20-836F-B5D6288F1F47}" destId="{17B0A589-787B-4B52-A2C1-3B2712E34CCA}" srcOrd="0" destOrd="0" parTransId="{B14038F8-874C-40B3-8622-1395C10CF4D0}" sibTransId="{C855EA70-6B1B-4823-80C4-F2262CC5CCA0}"/>
    <dgm:cxn modelId="{585B5BA1-BA87-4B8C-A348-92EAB8F7CB84}" type="presOf" srcId="{5044010C-A477-4D34-8163-DC620A50231C}" destId="{72C8CF02-B5E4-4BD8-A12A-C2C7C815F5F0}" srcOrd="0" destOrd="0" presId="urn:microsoft.com/office/officeart/2005/8/layout/vList2"/>
    <dgm:cxn modelId="{365EBDC1-F1B7-4F0C-809A-B210CE338DA2}" type="presOf" srcId="{17B0A589-787B-4B52-A2C1-3B2712E34CCA}" destId="{2722408B-9A74-42DF-9FA3-C423C28BF9EE}" srcOrd="0" destOrd="0" presId="urn:microsoft.com/office/officeart/2005/8/layout/vList2"/>
    <dgm:cxn modelId="{B3D232C7-0159-4976-95DC-52686A4A1B9D}" type="presOf" srcId="{86802DE6-7A9B-4A20-836F-B5D6288F1F47}" destId="{C05C9C47-37A7-4121-8DC4-71565120D38B}" srcOrd="0" destOrd="0" presId="urn:microsoft.com/office/officeart/2005/8/layout/vList2"/>
    <dgm:cxn modelId="{6DDBB4CC-859E-410A-8699-D2F3B661BAF6}" type="presParOf" srcId="{C05C9C47-37A7-4121-8DC4-71565120D38B}" destId="{2722408B-9A74-42DF-9FA3-C423C28BF9EE}" srcOrd="0" destOrd="0" presId="urn:microsoft.com/office/officeart/2005/8/layout/vList2"/>
    <dgm:cxn modelId="{A9096CBD-7C5C-44A6-99F3-193A40DCDD3C}" type="presParOf" srcId="{C05C9C47-37A7-4121-8DC4-71565120D38B}" destId="{FEE26DF2-1DE5-4978-AB54-E8D88C94DEAD}" srcOrd="1" destOrd="0" presId="urn:microsoft.com/office/officeart/2005/8/layout/vList2"/>
    <dgm:cxn modelId="{BAB942F6-ED4F-482A-9F54-66D42AAB3ED0}" type="presParOf" srcId="{C05C9C47-37A7-4121-8DC4-71565120D38B}" destId="{72C8CF02-B5E4-4BD8-A12A-C2C7C815F5F0}"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765184-4488-4619-BB1E-E3BDBE56C9FD}"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46C951B1-6EF7-45EC-90A1-5F063AE1C47A}">
      <dgm:prSet/>
      <dgm:spPr>
        <a:solidFill>
          <a:schemeClr val="tx2">
            <a:lumMod val="75000"/>
            <a:lumOff val="25000"/>
          </a:schemeClr>
        </a:solidFill>
      </dgm:spPr>
      <dgm:t>
        <a:bodyPr/>
        <a:lstStyle/>
        <a:p>
          <a:r>
            <a:rPr lang="en-GB" dirty="0">
              <a:effectLst/>
              <a:latin typeface="Calibri" panose="020F0502020204030204" pitchFamily="34" charset="0"/>
              <a:ea typeface="Calibri" panose="020F0502020204030204" pitchFamily="34" charset="0"/>
            </a:rPr>
            <a:t>Every child who leaves care should have at least 2 loving relationships to support them in the future</a:t>
          </a:r>
        </a:p>
        <a:p>
          <a:r>
            <a:rPr lang="en-GB" dirty="0">
              <a:solidFill>
                <a:srgbClr val="FFFFFF"/>
              </a:solidFill>
              <a:effectLst/>
              <a:latin typeface="Calibri" panose="020F0502020204030204" pitchFamily="34" charset="0"/>
            </a:rPr>
            <a:t>(</a:t>
          </a:r>
          <a:r>
            <a:rPr lang="en-GB" dirty="0">
              <a:solidFill>
                <a:srgbClr val="FFFFFF"/>
              </a:solidFill>
            </a:rPr>
            <a:t>Care Review, 2022)</a:t>
          </a:r>
          <a:endParaRPr lang="en-US" dirty="0"/>
        </a:p>
      </dgm:t>
    </dgm:pt>
    <dgm:pt modelId="{59C7E133-A941-4EAC-8D5D-4B9E65EB8E49}" type="parTrans" cxnId="{A49E918D-48E6-4ED1-8B02-2464A2632E9D}">
      <dgm:prSet/>
      <dgm:spPr/>
      <dgm:t>
        <a:bodyPr/>
        <a:lstStyle/>
        <a:p>
          <a:endParaRPr lang="en-US"/>
        </a:p>
      </dgm:t>
    </dgm:pt>
    <dgm:pt modelId="{05D145D8-FAE0-4FD3-A335-E571D56C5A5E}" type="sibTrans" cxnId="{A49E918D-48E6-4ED1-8B02-2464A2632E9D}">
      <dgm:prSet/>
      <dgm:spPr/>
      <dgm:t>
        <a:bodyPr/>
        <a:lstStyle/>
        <a:p>
          <a:endParaRPr lang="en-US"/>
        </a:p>
      </dgm:t>
    </dgm:pt>
    <dgm:pt modelId="{DCBF5EB5-DC0A-4142-9E0D-F89FF7107882}">
      <dgm:prSet/>
      <dgm:spPr>
        <a:solidFill>
          <a:schemeClr val="tx2">
            <a:lumMod val="75000"/>
            <a:lumOff val="25000"/>
          </a:schemeClr>
        </a:solidFill>
      </dgm:spPr>
      <dgm:t>
        <a:bodyPr/>
        <a:lstStyle/>
        <a:p>
          <a:r>
            <a:rPr lang="en-GB" dirty="0"/>
            <a:t>Lemn Sissay (Care experienced adult) shared at a webinar that he will be collecting his OBE award alone </a:t>
          </a:r>
          <a:r>
            <a:rPr lang="en-GB"/>
            <a:t>because there </a:t>
          </a:r>
          <a:r>
            <a:rPr lang="en-GB" dirty="0"/>
            <a:t>is no family </a:t>
          </a:r>
          <a:r>
            <a:rPr lang="en-GB"/>
            <a:t>member who wants </a:t>
          </a:r>
          <a:r>
            <a:rPr lang="en-GB" dirty="0"/>
            <a:t>to go with him</a:t>
          </a:r>
        </a:p>
        <a:p>
          <a:r>
            <a:rPr lang="en-GB" dirty="0"/>
            <a:t>(March 2022, Community Care)</a:t>
          </a:r>
          <a:endParaRPr lang="en-US" dirty="0"/>
        </a:p>
      </dgm:t>
    </dgm:pt>
    <dgm:pt modelId="{E3BC30AC-7E52-40C8-B419-481BC448DB38}" type="parTrans" cxnId="{C367786F-99C7-419B-A95D-B88067E29FF5}">
      <dgm:prSet/>
      <dgm:spPr/>
      <dgm:t>
        <a:bodyPr/>
        <a:lstStyle/>
        <a:p>
          <a:endParaRPr lang="en-GB"/>
        </a:p>
      </dgm:t>
    </dgm:pt>
    <dgm:pt modelId="{38AC5060-75EF-4F50-9C2C-C609A9D65F2A}" type="sibTrans" cxnId="{C367786F-99C7-419B-A95D-B88067E29FF5}">
      <dgm:prSet/>
      <dgm:spPr/>
      <dgm:t>
        <a:bodyPr/>
        <a:lstStyle/>
        <a:p>
          <a:endParaRPr lang="en-GB"/>
        </a:p>
      </dgm:t>
    </dgm:pt>
    <dgm:pt modelId="{D71196C5-A1A3-4AFB-BB28-BC23CB940443}" type="pres">
      <dgm:prSet presAssocID="{9F765184-4488-4619-BB1E-E3BDBE56C9FD}" presName="linear" presStyleCnt="0">
        <dgm:presLayoutVars>
          <dgm:animLvl val="lvl"/>
          <dgm:resizeHandles val="exact"/>
        </dgm:presLayoutVars>
      </dgm:prSet>
      <dgm:spPr/>
    </dgm:pt>
    <dgm:pt modelId="{4CA31DEC-A898-4EB4-BDE2-B71BEC7E481D}" type="pres">
      <dgm:prSet presAssocID="{DCBF5EB5-DC0A-4142-9E0D-F89FF7107882}" presName="parentText" presStyleLbl="node1" presStyleIdx="0" presStyleCnt="2">
        <dgm:presLayoutVars>
          <dgm:chMax val="0"/>
          <dgm:bulletEnabled val="1"/>
        </dgm:presLayoutVars>
      </dgm:prSet>
      <dgm:spPr/>
    </dgm:pt>
    <dgm:pt modelId="{19603D44-657E-4FFF-87E1-40F86D0F25AA}" type="pres">
      <dgm:prSet presAssocID="{38AC5060-75EF-4F50-9C2C-C609A9D65F2A}" presName="spacer" presStyleCnt="0"/>
      <dgm:spPr/>
    </dgm:pt>
    <dgm:pt modelId="{7946337A-E399-4D90-AB44-246CFDB69658}" type="pres">
      <dgm:prSet presAssocID="{46C951B1-6EF7-45EC-90A1-5F063AE1C47A}" presName="parentText" presStyleLbl="node1" presStyleIdx="1" presStyleCnt="2">
        <dgm:presLayoutVars>
          <dgm:chMax val="0"/>
          <dgm:bulletEnabled val="1"/>
        </dgm:presLayoutVars>
      </dgm:prSet>
      <dgm:spPr/>
    </dgm:pt>
  </dgm:ptLst>
  <dgm:cxnLst>
    <dgm:cxn modelId="{6EAAD428-67C3-48A0-B87F-6178C2AB7AC9}" type="presOf" srcId="{46C951B1-6EF7-45EC-90A1-5F063AE1C47A}" destId="{7946337A-E399-4D90-AB44-246CFDB69658}" srcOrd="0" destOrd="0" presId="urn:microsoft.com/office/officeart/2005/8/layout/vList2"/>
    <dgm:cxn modelId="{7485E843-28EF-46C0-B424-FA7D33D446D4}" type="presOf" srcId="{DCBF5EB5-DC0A-4142-9E0D-F89FF7107882}" destId="{4CA31DEC-A898-4EB4-BDE2-B71BEC7E481D}" srcOrd="0" destOrd="0" presId="urn:microsoft.com/office/officeart/2005/8/layout/vList2"/>
    <dgm:cxn modelId="{A960564B-4214-4FDC-93B6-D36510CF02F1}" type="presOf" srcId="{9F765184-4488-4619-BB1E-E3BDBE56C9FD}" destId="{D71196C5-A1A3-4AFB-BB28-BC23CB940443}" srcOrd="0" destOrd="0" presId="urn:microsoft.com/office/officeart/2005/8/layout/vList2"/>
    <dgm:cxn modelId="{C367786F-99C7-419B-A95D-B88067E29FF5}" srcId="{9F765184-4488-4619-BB1E-E3BDBE56C9FD}" destId="{DCBF5EB5-DC0A-4142-9E0D-F89FF7107882}" srcOrd="0" destOrd="0" parTransId="{E3BC30AC-7E52-40C8-B419-481BC448DB38}" sibTransId="{38AC5060-75EF-4F50-9C2C-C609A9D65F2A}"/>
    <dgm:cxn modelId="{A49E918D-48E6-4ED1-8B02-2464A2632E9D}" srcId="{9F765184-4488-4619-BB1E-E3BDBE56C9FD}" destId="{46C951B1-6EF7-45EC-90A1-5F063AE1C47A}" srcOrd="1" destOrd="0" parTransId="{59C7E133-A941-4EAC-8D5D-4B9E65EB8E49}" sibTransId="{05D145D8-FAE0-4FD3-A335-E571D56C5A5E}"/>
    <dgm:cxn modelId="{FA9148F7-3C38-47CA-88ED-74559CC14CBD}" type="presParOf" srcId="{D71196C5-A1A3-4AFB-BB28-BC23CB940443}" destId="{4CA31DEC-A898-4EB4-BDE2-B71BEC7E481D}" srcOrd="0" destOrd="0" presId="urn:microsoft.com/office/officeart/2005/8/layout/vList2"/>
    <dgm:cxn modelId="{ADBCBDBC-916C-49BC-89EB-22094401C08A}" type="presParOf" srcId="{D71196C5-A1A3-4AFB-BB28-BC23CB940443}" destId="{19603D44-657E-4FFF-87E1-40F86D0F25AA}" srcOrd="1" destOrd="0" presId="urn:microsoft.com/office/officeart/2005/8/layout/vList2"/>
    <dgm:cxn modelId="{39F2B461-B0BF-4459-9488-FF812838CEBB}" type="presParOf" srcId="{D71196C5-A1A3-4AFB-BB28-BC23CB940443}" destId="{7946337A-E399-4D90-AB44-246CFDB6965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6FB402-87E7-4831-9AAB-A2DA868BD47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0193885-B89F-4E26-B0AA-2BCED00F0D5A}">
      <dgm:prSet/>
      <dgm:spPr/>
      <dgm:t>
        <a:bodyPr/>
        <a:lstStyle/>
        <a:p>
          <a:r>
            <a:rPr lang="en-GB" b="1"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Children Act 1989</a:t>
          </a:r>
          <a:endParaRPr lang="en-US" b="1" dirty="0">
            <a:solidFill>
              <a:schemeClr val="tx1"/>
            </a:solidFill>
          </a:endParaRPr>
        </a:p>
      </dgm:t>
    </dgm:pt>
    <dgm:pt modelId="{A22D0165-4EE8-4E2A-98EA-9F16AD595D2B}" type="parTrans" cxnId="{BB779909-E1BF-4F82-8BAE-4EB49869F793}">
      <dgm:prSet/>
      <dgm:spPr/>
      <dgm:t>
        <a:bodyPr/>
        <a:lstStyle/>
        <a:p>
          <a:endParaRPr lang="en-US" b="1">
            <a:solidFill>
              <a:schemeClr val="tx2">
                <a:lumMod val="90000"/>
                <a:lumOff val="10000"/>
              </a:schemeClr>
            </a:solidFill>
          </a:endParaRPr>
        </a:p>
      </dgm:t>
    </dgm:pt>
    <dgm:pt modelId="{85905147-2EE5-457D-AEFC-24B38265FE30}" type="sibTrans" cxnId="{BB779909-E1BF-4F82-8BAE-4EB49869F793}">
      <dgm:prSet/>
      <dgm:spPr/>
      <dgm:t>
        <a:bodyPr/>
        <a:lstStyle/>
        <a:p>
          <a:endParaRPr lang="en-US" b="1">
            <a:solidFill>
              <a:schemeClr val="tx2">
                <a:lumMod val="90000"/>
                <a:lumOff val="10000"/>
              </a:schemeClr>
            </a:solidFill>
          </a:endParaRPr>
        </a:p>
      </dgm:t>
    </dgm:pt>
    <dgm:pt modelId="{03F17DD6-C866-4D88-9929-F434FF144501}">
      <dgm:prSet/>
      <dgm:spPr/>
      <dgm:t>
        <a:bodyPr/>
        <a:lstStyle/>
        <a:p>
          <a:r>
            <a:rPr lang="en-GB"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The Care Crisis Review: Options for Change - Family Rights Group (frg.org.uk)</a:t>
          </a:r>
          <a:endParaRPr lang="en-US" b="1" dirty="0">
            <a:solidFill>
              <a:schemeClr val="tx1"/>
            </a:solidFill>
          </a:endParaRPr>
        </a:p>
      </dgm:t>
    </dgm:pt>
    <dgm:pt modelId="{1A5140AE-76D7-4766-A583-C8CE35976E6E}" type="parTrans" cxnId="{C963D3E0-C77C-4788-84AD-68135E7BAC72}">
      <dgm:prSet/>
      <dgm:spPr/>
      <dgm:t>
        <a:bodyPr/>
        <a:lstStyle/>
        <a:p>
          <a:endParaRPr lang="en-US" b="1">
            <a:solidFill>
              <a:schemeClr val="tx2">
                <a:lumMod val="90000"/>
                <a:lumOff val="10000"/>
              </a:schemeClr>
            </a:solidFill>
          </a:endParaRPr>
        </a:p>
      </dgm:t>
    </dgm:pt>
    <dgm:pt modelId="{5E50A7D4-815E-4B54-AF9A-B3EA875A0224}" type="sibTrans" cxnId="{C963D3E0-C77C-4788-84AD-68135E7BAC72}">
      <dgm:prSet/>
      <dgm:spPr/>
      <dgm:t>
        <a:bodyPr/>
        <a:lstStyle/>
        <a:p>
          <a:endParaRPr lang="en-US" b="1">
            <a:solidFill>
              <a:schemeClr val="tx2">
                <a:lumMod val="90000"/>
                <a:lumOff val="10000"/>
              </a:schemeClr>
            </a:solidFill>
          </a:endParaRPr>
        </a:p>
      </dgm:t>
    </dgm:pt>
    <dgm:pt modelId="{12B2944C-1C3E-4D4E-9388-1B6539495C0B}">
      <dgm:prSet/>
      <dgm:spPr/>
      <dgm:t>
        <a:bodyPr/>
        <a:lstStyle/>
        <a:p>
          <a:r>
            <a:rPr lang="en-GB" b="1"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Lecture by Lord Justice McFarlane: Holding the risk - The balance between child protection and the right to family life (judiciary.uk)</a:t>
          </a:r>
          <a:endParaRPr lang="en-US" b="1" dirty="0">
            <a:solidFill>
              <a:schemeClr val="tx1"/>
            </a:solidFill>
          </a:endParaRPr>
        </a:p>
      </dgm:t>
    </dgm:pt>
    <dgm:pt modelId="{B7CB3A68-27E1-4427-9413-6E623F2D485B}" type="parTrans" cxnId="{B28BF08A-F275-451B-AC57-C76EF1174D53}">
      <dgm:prSet/>
      <dgm:spPr/>
      <dgm:t>
        <a:bodyPr/>
        <a:lstStyle/>
        <a:p>
          <a:endParaRPr lang="en-US" b="1">
            <a:solidFill>
              <a:schemeClr val="tx2">
                <a:lumMod val="90000"/>
                <a:lumOff val="10000"/>
              </a:schemeClr>
            </a:solidFill>
          </a:endParaRPr>
        </a:p>
      </dgm:t>
    </dgm:pt>
    <dgm:pt modelId="{DEE0AC2C-C42D-4051-8F1F-D6F389156FE2}" type="sibTrans" cxnId="{B28BF08A-F275-451B-AC57-C76EF1174D53}">
      <dgm:prSet/>
      <dgm:spPr/>
      <dgm:t>
        <a:bodyPr/>
        <a:lstStyle/>
        <a:p>
          <a:endParaRPr lang="en-US" b="1">
            <a:solidFill>
              <a:schemeClr val="tx2">
                <a:lumMod val="90000"/>
                <a:lumOff val="10000"/>
              </a:schemeClr>
            </a:solidFill>
          </a:endParaRPr>
        </a:p>
      </dgm:t>
    </dgm:pt>
    <dgm:pt modelId="{586A80C5-A934-450C-80B9-A1D1F7774926}">
      <dgm:prSet/>
      <dgm:spPr/>
      <dgm:t>
        <a:bodyPr/>
        <a:lstStyle/>
        <a:p>
          <a:r>
            <a:rPr lang="en-US" b="1" dirty="0">
              <a:solidFill>
                <a:schemeClr val="tx1"/>
              </a:solidFill>
            </a:rPr>
            <a:t>Family Rights Group – Lifelong Links: </a:t>
          </a:r>
          <a:r>
            <a:rPr lang="en-US" b="1"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https://frg.org.uk/lifelong-links/</a:t>
          </a:r>
          <a:endParaRPr lang="en-US" b="1" dirty="0">
            <a:solidFill>
              <a:schemeClr val="tx1"/>
            </a:solidFill>
          </a:endParaRPr>
        </a:p>
      </dgm:t>
    </dgm:pt>
    <dgm:pt modelId="{85D610D3-A82A-4FFC-B92E-C075FAA6F151}" type="parTrans" cxnId="{E89E9352-FB37-40A4-8361-343C2AF08D44}">
      <dgm:prSet/>
      <dgm:spPr/>
      <dgm:t>
        <a:bodyPr/>
        <a:lstStyle/>
        <a:p>
          <a:endParaRPr lang="en-US" b="1">
            <a:solidFill>
              <a:schemeClr val="tx2">
                <a:lumMod val="90000"/>
                <a:lumOff val="10000"/>
              </a:schemeClr>
            </a:solidFill>
          </a:endParaRPr>
        </a:p>
      </dgm:t>
    </dgm:pt>
    <dgm:pt modelId="{E6B63169-BA9A-4BAF-838C-1428A917E86B}" type="sibTrans" cxnId="{E89E9352-FB37-40A4-8361-343C2AF08D44}">
      <dgm:prSet/>
      <dgm:spPr/>
      <dgm:t>
        <a:bodyPr/>
        <a:lstStyle/>
        <a:p>
          <a:endParaRPr lang="en-US" b="1">
            <a:solidFill>
              <a:schemeClr val="tx2">
                <a:lumMod val="90000"/>
                <a:lumOff val="10000"/>
              </a:schemeClr>
            </a:solidFill>
          </a:endParaRPr>
        </a:p>
      </dgm:t>
    </dgm:pt>
    <dgm:pt modelId="{0CFDCBCE-EF36-4C31-975C-77C15C64D67E}">
      <dgm:prSet/>
      <dgm:spPr/>
      <dgm:t>
        <a:bodyPr/>
        <a:lstStyle/>
        <a:p>
          <a:r>
            <a:rPr lang="en-GB" b="1" u="sng"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The Care Planning, Placement and Case Review (England) Regulations 2010 (legislation.gov.uk)</a:t>
          </a:r>
          <a:r>
            <a:rPr lang="en-GB" b="1" dirty="0">
              <a:solidFill>
                <a:schemeClr val="tx1"/>
              </a:solidFill>
            </a:rPr>
            <a:t> </a:t>
          </a:r>
          <a:endParaRPr lang="en-US" b="1" dirty="0">
            <a:solidFill>
              <a:schemeClr val="tx1"/>
            </a:solidFill>
          </a:endParaRPr>
        </a:p>
      </dgm:t>
    </dgm:pt>
    <dgm:pt modelId="{5269FC56-BBB1-4320-B522-E9075537B79F}" type="parTrans" cxnId="{6C6EC418-48CA-4EF6-9972-A7CA5C52785D}">
      <dgm:prSet/>
      <dgm:spPr/>
      <dgm:t>
        <a:bodyPr/>
        <a:lstStyle/>
        <a:p>
          <a:endParaRPr lang="en-GB" b="1">
            <a:solidFill>
              <a:schemeClr val="tx2">
                <a:lumMod val="90000"/>
                <a:lumOff val="10000"/>
              </a:schemeClr>
            </a:solidFill>
          </a:endParaRPr>
        </a:p>
      </dgm:t>
    </dgm:pt>
    <dgm:pt modelId="{B706FC27-2351-4580-B888-7106CD4FD3BC}" type="sibTrans" cxnId="{6C6EC418-48CA-4EF6-9972-A7CA5C52785D}">
      <dgm:prSet/>
      <dgm:spPr/>
      <dgm:t>
        <a:bodyPr/>
        <a:lstStyle/>
        <a:p>
          <a:endParaRPr lang="en-GB" b="1">
            <a:solidFill>
              <a:schemeClr val="tx2">
                <a:lumMod val="90000"/>
                <a:lumOff val="10000"/>
              </a:schemeClr>
            </a:solidFill>
          </a:endParaRPr>
        </a:p>
      </dgm:t>
    </dgm:pt>
    <dgm:pt modelId="{C1203238-B2A5-48A8-90CF-F4636107AB26}">
      <dgm:prSet/>
      <dgm:spPr/>
      <dgm:t>
        <a:bodyPr/>
        <a:lstStyle/>
        <a:p>
          <a:r>
            <a:rPr lang="en-GB" b="1"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Reunification: an evidence-informed framework for return home practice (nspcc.org.uk)</a:t>
          </a:r>
          <a:endParaRPr lang="en-US" b="1" dirty="0">
            <a:solidFill>
              <a:schemeClr val="tx1"/>
            </a:solidFill>
          </a:endParaRPr>
        </a:p>
      </dgm:t>
    </dgm:pt>
    <dgm:pt modelId="{FD089AE7-0C8F-4821-A81C-15AF42A0E07E}" type="parTrans" cxnId="{114180B4-51BF-4C32-BBA4-D5DCBAC7A66E}">
      <dgm:prSet/>
      <dgm:spPr/>
      <dgm:t>
        <a:bodyPr/>
        <a:lstStyle/>
        <a:p>
          <a:endParaRPr lang="en-GB" b="1">
            <a:solidFill>
              <a:schemeClr val="tx2">
                <a:lumMod val="90000"/>
                <a:lumOff val="10000"/>
              </a:schemeClr>
            </a:solidFill>
          </a:endParaRPr>
        </a:p>
      </dgm:t>
    </dgm:pt>
    <dgm:pt modelId="{3FBEC7E4-3EF9-4E66-AB05-289C1CA6581B}" type="sibTrans" cxnId="{114180B4-51BF-4C32-BBA4-D5DCBAC7A66E}">
      <dgm:prSet/>
      <dgm:spPr/>
      <dgm:t>
        <a:bodyPr/>
        <a:lstStyle/>
        <a:p>
          <a:endParaRPr lang="en-GB" b="1">
            <a:solidFill>
              <a:schemeClr val="tx2">
                <a:lumMod val="90000"/>
                <a:lumOff val="10000"/>
              </a:schemeClr>
            </a:solidFill>
          </a:endParaRPr>
        </a:p>
      </dgm:t>
    </dgm:pt>
    <dgm:pt modelId="{A1AC5F32-D17E-4771-B470-E0EBF07DCE54}">
      <dgm:prSet/>
      <dgm:spPr/>
      <dgm:t>
        <a:bodyPr/>
        <a:lstStyle/>
        <a:p>
          <a:r>
            <a:rPr lang="en-GB"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Final Report - The Independent Review of Children's Social Care (independent-review.uk)</a:t>
          </a:r>
          <a:endParaRPr lang="en-GB" dirty="0">
            <a:solidFill>
              <a:schemeClr val="tx1"/>
            </a:solidFill>
          </a:endParaRPr>
        </a:p>
      </dgm:t>
    </dgm:pt>
    <dgm:pt modelId="{89597FD4-EFF6-40E9-A7C0-8A12A225585C}" type="parTrans" cxnId="{02F3BF49-7A64-4B3E-BB11-1E84E75FFC39}">
      <dgm:prSet/>
      <dgm:spPr/>
      <dgm:t>
        <a:bodyPr/>
        <a:lstStyle/>
        <a:p>
          <a:endParaRPr lang="en-GB"/>
        </a:p>
      </dgm:t>
    </dgm:pt>
    <dgm:pt modelId="{5394A0B5-AD7C-4446-8658-1A47753632E4}" type="sibTrans" cxnId="{02F3BF49-7A64-4B3E-BB11-1E84E75FFC39}">
      <dgm:prSet/>
      <dgm:spPr/>
      <dgm:t>
        <a:bodyPr/>
        <a:lstStyle/>
        <a:p>
          <a:endParaRPr lang="en-GB"/>
        </a:p>
      </dgm:t>
    </dgm:pt>
    <dgm:pt modelId="{48E20C7E-F214-4DC2-B0E3-2FCF833DF6B0}">
      <dgm:prSet/>
      <dgm:spPr/>
      <dgm:t>
        <a:bodyPr/>
        <a:lstStyle/>
        <a:p>
          <a:r>
            <a:rPr lang="en-GB" dirty="0">
              <a:solidFill>
                <a:schemeClr val="tx1"/>
              </a:solidFill>
              <a:hlinkClick xmlns:r="http://schemas.openxmlformats.org/officeDocument/2006/relationships" r:id="rId8">
                <a:extLst>
                  <a:ext uri="{A12FA001-AC4F-418D-AE19-62706E023703}">
                    <ahyp:hlinkClr xmlns:ahyp="http://schemas.microsoft.com/office/drawing/2018/hyperlinkcolor" val="tx"/>
                  </a:ext>
                </a:extLst>
              </a:hlinkClick>
            </a:rPr>
            <a:t>Ethnicity and children’s social care (publishing.service.gov.uk)</a:t>
          </a:r>
          <a:endParaRPr lang="en-GB" dirty="0">
            <a:solidFill>
              <a:schemeClr val="tx1"/>
            </a:solidFill>
          </a:endParaRPr>
        </a:p>
      </dgm:t>
    </dgm:pt>
    <dgm:pt modelId="{5B9DE14D-6C4B-401D-9882-CF4F073CB5CA}" type="parTrans" cxnId="{71BCDE10-120B-4C09-8F18-D44FE9D10C44}">
      <dgm:prSet/>
      <dgm:spPr/>
      <dgm:t>
        <a:bodyPr/>
        <a:lstStyle/>
        <a:p>
          <a:endParaRPr lang="en-GB"/>
        </a:p>
      </dgm:t>
    </dgm:pt>
    <dgm:pt modelId="{4A6309EF-EDE6-40A5-B5FD-F46AB17847AC}" type="sibTrans" cxnId="{71BCDE10-120B-4C09-8F18-D44FE9D10C44}">
      <dgm:prSet/>
      <dgm:spPr/>
      <dgm:t>
        <a:bodyPr/>
        <a:lstStyle/>
        <a:p>
          <a:endParaRPr lang="en-GB"/>
        </a:p>
      </dgm:t>
    </dgm:pt>
    <dgm:pt modelId="{078ED9C3-7D51-43EC-BF33-9BD0C6B927DF}">
      <dgm:prSet/>
      <dgm:spPr/>
      <dgm:t>
        <a:bodyPr/>
        <a:lstStyle/>
        <a:p>
          <a:r>
            <a:rPr lang="en-GB"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Improving the chances of successful reunification for children who return home from care: a rapid evidence review (whatworks-csc.org.uk)</a:t>
          </a:r>
          <a:endParaRPr lang="en-GB" dirty="0">
            <a:solidFill>
              <a:schemeClr val="tx1"/>
            </a:solidFill>
          </a:endParaRPr>
        </a:p>
      </dgm:t>
    </dgm:pt>
    <dgm:pt modelId="{A98D2C5F-3FFF-4CC0-9A72-11837EEC509E}" type="parTrans" cxnId="{DB062F25-4D6B-43C2-BD51-BDE366473DF2}">
      <dgm:prSet/>
      <dgm:spPr/>
      <dgm:t>
        <a:bodyPr/>
        <a:lstStyle/>
        <a:p>
          <a:endParaRPr lang="en-GB"/>
        </a:p>
      </dgm:t>
    </dgm:pt>
    <dgm:pt modelId="{8803DBF9-2AC1-4A94-8024-4E9DA37C12A5}" type="sibTrans" cxnId="{DB062F25-4D6B-43C2-BD51-BDE366473DF2}">
      <dgm:prSet/>
      <dgm:spPr/>
      <dgm:t>
        <a:bodyPr/>
        <a:lstStyle/>
        <a:p>
          <a:endParaRPr lang="en-GB"/>
        </a:p>
      </dgm:t>
    </dgm:pt>
    <dgm:pt modelId="{3FD53F98-67E1-4073-8039-6D52333A6086}" type="pres">
      <dgm:prSet presAssocID="{7B6FB402-87E7-4831-9AAB-A2DA868BD474}" presName="linear" presStyleCnt="0">
        <dgm:presLayoutVars>
          <dgm:animLvl val="lvl"/>
          <dgm:resizeHandles val="exact"/>
        </dgm:presLayoutVars>
      </dgm:prSet>
      <dgm:spPr/>
    </dgm:pt>
    <dgm:pt modelId="{D2930EEF-A105-4447-9E93-8C279745074A}" type="pres">
      <dgm:prSet presAssocID="{00193885-B89F-4E26-B0AA-2BCED00F0D5A}" presName="parentText" presStyleLbl="node1" presStyleIdx="0" presStyleCnt="9">
        <dgm:presLayoutVars>
          <dgm:chMax val="0"/>
          <dgm:bulletEnabled val="1"/>
        </dgm:presLayoutVars>
      </dgm:prSet>
      <dgm:spPr/>
    </dgm:pt>
    <dgm:pt modelId="{5F8952DC-AAF5-4C3F-99F9-6B7672CBC130}" type="pres">
      <dgm:prSet presAssocID="{85905147-2EE5-457D-AEFC-24B38265FE30}" presName="spacer" presStyleCnt="0"/>
      <dgm:spPr/>
    </dgm:pt>
    <dgm:pt modelId="{99B71FC0-91BA-46EC-BD1F-5E5D27711C69}" type="pres">
      <dgm:prSet presAssocID="{A1AC5F32-D17E-4771-B470-E0EBF07DCE54}" presName="parentText" presStyleLbl="node1" presStyleIdx="1" presStyleCnt="9">
        <dgm:presLayoutVars>
          <dgm:chMax val="0"/>
          <dgm:bulletEnabled val="1"/>
        </dgm:presLayoutVars>
      </dgm:prSet>
      <dgm:spPr/>
    </dgm:pt>
    <dgm:pt modelId="{5B9EEC76-BE56-4F26-94EF-B26AF0FA3161}" type="pres">
      <dgm:prSet presAssocID="{5394A0B5-AD7C-4446-8658-1A47753632E4}" presName="spacer" presStyleCnt="0"/>
      <dgm:spPr/>
    </dgm:pt>
    <dgm:pt modelId="{0E46880F-1A96-43B7-B0F7-9FA4FB6A8003}" type="pres">
      <dgm:prSet presAssocID="{078ED9C3-7D51-43EC-BF33-9BD0C6B927DF}" presName="parentText" presStyleLbl="node1" presStyleIdx="2" presStyleCnt="9">
        <dgm:presLayoutVars>
          <dgm:chMax val="0"/>
          <dgm:bulletEnabled val="1"/>
        </dgm:presLayoutVars>
      </dgm:prSet>
      <dgm:spPr/>
    </dgm:pt>
    <dgm:pt modelId="{C9C592CF-0725-4069-9168-550337429528}" type="pres">
      <dgm:prSet presAssocID="{8803DBF9-2AC1-4A94-8024-4E9DA37C12A5}" presName="spacer" presStyleCnt="0"/>
      <dgm:spPr/>
    </dgm:pt>
    <dgm:pt modelId="{80A5B4E8-9B49-4346-9E03-CF0F41734F96}" type="pres">
      <dgm:prSet presAssocID="{03F17DD6-C866-4D88-9929-F434FF144501}" presName="parentText" presStyleLbl="node1" presStyleIdx="3" presStyleCnt="9">
        <dgm:presLayoutVars>
          <dgm:chMax val="0"/>
          <dgm:bulletEnabled val="1"/>
        </dgm:presLayoutVars>
      </dgm:prSet>
      <dgm:spPr/>
    </dgm:pt>
    <dgm:pt modelId="{2371F3E7-ED8C-4BE0-9B4E-519D1555C37F}" type="pres">
      <dgm:prSet presAssocID="{5E50A7D4-815E-4B54-AF9A-B3EA875A0224}" presName="spacer" presStyleCnt="0"/>
      <dgm:spPr/>
    </dgm:pt>
    <dgm:pt modelId="{C5015684-AEB6-42F7-BD9D-3C1572D4C9AD}" type="pres">
      <dgm:prSet presAssocID="{12B2944C-1C3E-4D4E-9388-1B6539495C0B}" presName="parentText" presStyleLbl="node1" presStyleIdx="4" presStyleCnt="9">
        <dgm:presLayoutVars>
          <dgm:chMax val="0"/>
          <dgm:bulletEnabled val="1"/>
        </dgm:presLayoutVars>
      </dgm:prSet>
      <dgm:spPr/>
    </dgm:pt>
    <dgm:pt modelId="{17569F9C-1A48-4B45-A8A1-F6A4C617850A}" type="pres">
      <dgm:prSet presAssocID="{DEE0AC2C-C42D-4051-8F1F-D6F389156FE2}" presName="spacer" presStyleCnt="0"/>
      <dgm:spPr/>
    </dgm:pt>
    <dgm:pt modelId="{3142D766-D725-4956-8812-908CC3A9D189}" type="pres">
      <dgm:prSet presAssocID="{586A80C5-A934-450C-80B9-A1D1F7774926}" presName="parentText" presStyleLbl="node1" presStyleIdx="5" presStyleCnt="9">
        <dgm:presLayoutVars>
          <dgm:chMax val="0"/>
          <dgm:bulletEnabled val="1"/>
        </dgm:presLayoutVars>
      </dgm:prSet>
      <dgm:spPr/>
    </dgm:pt>
    <dgm:pt modelId="{B2309AE5-18AE-4C94-99B9-776DD8D38FF9}" type="pres">
      <dgm:prSet presAssocID="{E6B63169-BA9A-4BAF-838C-1428A917E86B}" presName="spacer" presStyleCnt="0"/>
      <dgm:spPr/>
    </dgm:pt>
    <dgm:pt modelId="{BB51CEF7-C094-4120-B644-0A3186847A3A}" type="pres">
      <dgm:prSet presAssocID="{C1203238-B2A5-48A8-90CF-F4636107AB26}" presName="parentText" presStyleLbl="node1" presStyleIdx="6" presStyleCnt="9">
        <dgm:presLayoutVars>
          <dgm:chMax val="0"/>
          <dgm:bulletEnabled val="1"/>
        </dgm:presLayoutVars>
      </dgm:prSet>
      <dgm:spPr/>
    </dgm:pt>
    <dgm:pt modelId="{A7A06FE9-D3C7-4A5F-8591-2891953288DE}" type="pres">
      <dgm:prSet presAssocID="{3FBEC7E4-3EF9-4E66-AB05-289C1CA6581B}" presName="spacer" presStyleCnt="0"/>
      <dgm:spPr/>
    </dgm:pt>
    <dgm:pt modelId="{8E12DF6C-84FA-4519-BB8D-62B4AA608A7A}" type="pres">
      <dgm:prSet presAssocID="{0CFDCBCE-EF36-4C31-975C-77C15C64D67E}" presName="parentText" presStyleLbl="node1" presStyleIdx="7" presStyleCnt="9">
        <dgm:presLayoutVars>
          <dgm:chMax val="0"/>
          <dgm:bulletEnabled val="1"/>
        </dgm:presLayoutVars>
      </dgm:prSet>
      <dgm:spPr/>
    </dgm:pt>
    <dgm:pt modelId="{87AB49B2-F568-43AD-8BEA-DBE5E4831CEA}" type="pres">
      <dgm:prSet presAssocID="{B706FC27-2351-4580-B888-7106CD4FD3BC}" presName="spacer" presStyleCnt="0"/>
      <dgm:spPr/>
    </dgm:pt>
    <dgm:pt modelId="{8DFDC85C-DAF1-4692-8235-CC19A072CA22}" type="pres">
      <dgm:prSet presAssocID="{48E20C7E-F214-4DC2-B0E3-2FCF833DF6B0}" presName="parentText" presStyleLbl="node1" presStyleIdx="8" presStyleCnt="9">
        <dgm:presLayoutVars>
          <dgm:chMax val="0"/>
          <dgm:bulletEnabled val="1"/>
        </dgm:presLayoutVars>
      </dgm:prSet>
      <dgm:spPr/>
    </dgm:pt>
  </dgm:ptLst>
  <dgm:cxnLst>
    <dgm:cxn modelId="{BB779909-E1BF-4F82-8BAE-4EB49869F793}" srcId="{7B6FB402-87E7-4831-9AAB-A2DA868BD474}" destId="{00193885-B89F-4E26-B0AA-2BCED00F0D5A}" srcOrd="0" destOrd="0" parTransId="{A22D0165-4EE8-4E2A-98EA-9F16AD595D2B}" sibTransId="{85905147-2EE5-457D-AEFC-24B38265FE30}"/>
    <dgm:cxn modelId="{71BCDE10-120B-4C09-8F18-D44FE9D10C44}" srcId="{7B6FB402-87E7-4831-9AAB-A2DA868BD474}" destId="{48E20C7E-F214-4DC2-B0E3-2FCF833DF6B0}" srcOrd="8" destOrd="0" parTransId="{5B9DE14D-6C4B-401D-9882-CF4F073CB5CA}" sibTransId="{4A6309EF-EDE6-40A5-B5FD-F46AB17847AC}"/>
    <dgm:cxn modelId="{6C6EC418-48CA-4EF6-9972-A7CA5C52785D}" srcId="{7B6FB402-87E7-4831-9AAB-A2DA868BD474}" destId="{0CFDCBCE-EF36-4C31-975C-77C15C64D67E}" srcOrd="7" destOrd="0" parTransId="{5269FC56-BBB1-4320-B522-E9075537B79F}" sibTransId="{B706FC27-2351-4580-B888-7106CD4FD3BC}"/>
    <dgm:cxn modelId="{DB062F25-4D6B-43C2-BD51-BDE366473DF2}" srcId="{7B6FB402-87E7-4831-9AAB-A2DA868BD474}" destId="{078ED9C3-7D51-43EC-BF33-9BD0C6B927DF}" srcOrd="2" destOrd="0" parTransId="{A98D2C5F-3FFF-4CC0-9A72-11837EEC509E}" sibTransId="{8803DBF9-2AC1-4A94-8024-4E9DA37C12A5}"/>
    <dgm:cxn modelId="{6FAB412A-090A-4096-BEA0-44B64A6D9BB2}" type="presOf" srcId="{0CFDCBCE-EF36-4C31-975C-77C15C64D67E}" destId="{8E12DF6C-84FA-4519-BB8D-62B4AA608A7A}" srcOrd="0" destOrd="0" presId="urn:microsoft.com/office/officeart/2005/8/layout/vList2"/>
    <dgm:cxn modelId="{CD31E568-B3FA-4B98-B59F-CC37269705D2}" type="presOf" srcId="{03F17DD6-C866-4D88-9929-F434FF144501}" destId="{80A5B4E8-9B49-4346-9E03-CF0F41734F96}" srcOrd="0" destOrd="0" presId="urn:microsoft.com/office/officeart/2005/8/layout/vList2"/>
    <dgm:cxn modelId="{02F3BF49-7A64-4B3E-BB11-1E84E75FFC39}" srcId="{7B6FB402-87E7-4831-9AAB-A2DA868BD474}" destId="{A1AC5F32-D17E-4771-B470-E0EBF07DCE54}" srcOrd="1" destOrd="0" parTransId="{89597FD4-EFF6-40E9-A7C0-8A12A225585C}" sibTransId="{5394A0B5-AD7C-4446-8658-1A47753632E4}"/>
    <dgm:cxn modelId="{2E12406B-AF2E-41F8-ADC9-332445B39629}" type="presOf" srcId="{48E20C7E-F214-4DC2-B0E3-2FCF833DF6B0}" destId="{8DFDC85C-DAF1-4692-8235-CC19A072CA22}" srcOrd="0" destOrd="0" presId="urn:microsoft.com/office/officeart/2005/8/layout/vList2"/>
    <dgm:cxn modelId="{E89E9352-FB37-40A4-8361-343C2AF08D44}" srcId="{7B6FB402-87E7-4831-9AAB-A2DA868BD474}" destId="{586A80C5-A934-450C-80B9-A1D1F7774926}" srcOrd="5" destOrd="0" parTransId="{85D610D3-A82A-4FFC-B92E-C075FAA6F151}" sibTransId="{E6B63169-BA9A-4BAF-838C-1428A917E86B}"/>
    <dgm:cxn modelId="{3F40DE53-F78B-4E50-80FD-EF2EB9CB1827}" type="presOf" srcId="{C1203238-B2A5-48A8-90CF-F4636107AB26}" destId="{BB51CEF7-C094-4120-B644-0A3186847A3A}" srcOrd="0" destOrd="0" presId="urn:microsoft.com/office/officeart/2005/8/layout/vList2"/>
    <dgm:cxn modelId="{D48ADE56-CBC3-4F6A-B2B8-A9CBBC4DFDCB}" type="presOf" srcId="{586A80C5-A934-450C-80B9-A1D1F7774926}" destId="{3142D766-D725-4956-8812-908CC3A9D189}" srcOrd="0" destOrd="0" presId="urn:microsoft.com/office/officeart/2005/8/layout/vList2"/>
    <dgm:cxn modelId="{20642858-DFA3-40BC-8DEB-727E84D3ABCB}" type="presOf" srcId="{12B2944C-1C3E-4D4E-9388-1B6539495C0B}" destId="{C5015684-AEB6-42F7-BD9D-3C1572D4C9AD}" srcOrd="0" destOrd="0" presId="urn:microsoft.com/office/officeart/2005/8/layout/vList2"/>
    <dgm:cxn modelId="{C8A8B359-9F1B-4797-BDAB-766FCF909276}" type="presOf" srcId="{00193885-B89F-4E26-B0AA-2BCED00F0D5A}" destId="{D2930EEF-A105-4447-9E93-8C279745074A}" srcOrd="0" destOrd="0" presId="urn:microsoft.com/office/officeart/2005/8/layout/vList2"/>
    <dgm:cxn modelId="{B28BF08A-F275-451B-AC57-C76EF1174D53}" srcId="{7B6FB402-87E7-4831-9AAB-A2DA868BD474}" destId="{12B2944C-1C3E-4D4E-9388-1B6539495C0B}" srcOrd="4" destOrd="0" parTransId="{B7CB3A68-27E1-4427-9413-6E623F2D485B}" sibTransId="{DEE0AC2C-C42D-4051-8F1F-D6F389156FE2}"/>
    <dgm:cxn modelId="{948CA892-EA96-4F2E-9185-7A87D99D319C}" type="presOf" srcId="{078ED9C3-7D51-43EC-BF33-9BD0C6B927DF}" destId="{0E46880F-1A96-43B7-B0F7-9FA4FB6A8003}" srcOrd="0" destOrd="0" presId="urn:microsoft.com/office/officeart/2005/8/layout/vList2"/>
    <dgm:cxn modelId="{E14A0AAC-E12F-4B4B-8AB8-BB19A5204D63}" type="presOf" srcId="{7B6FB402-87E7-4831-9AAB-A2DA868BD474}" destId="{3FD53F98-67E1-4073-8039-6D52333A6086}" srcOrd="0" destOrd="0" presId="urn:microsoft.com/office/officeart/2005/8/layout/vList2"/>
    <dgm:cxn modelId="{114180B4-51BF-4C32-BBA4-D5DCBAC7A66E}" srcId="{7B6FB402-87E7-4831-9AAB-A2DA868BD474}" destId="{C1203238-B2A5-48A8-90CF-F4636107AB26}" srcOrd="6" destOrd="0" parTransId="{FD089AE7-0C8F-4821-A81C-15AF42A0E07E}" sibTransId="{3FBEC7E4-3EF9-4E66-AB05-289C1CA6581B}"/>
    <dgm:cxn modelId="{C963D3E0-C77C-4788-84AD-68135E7BAC72}" srcId="{7B6FB402-87E7-4831-9AAB-A2DA868BD474}" destId="{03F17DD6-C866-4D88-9929-F434FF144501}" srcOrd="3" destOrd="0" parTransId="{1A5140AE-76D7-4766-A583-C8CE35976E6E}" sibTransId="{5E50A7D4-815E-4B54-AF9A-B3EA875A0224}"/>
    <dgm:cxn modelId="{5E4E94F6-DD8E-4DD8-B10D-EE0AAE6CD672}" type="presOf" srcId="{A1AC5F32-D17E-4771-B470-E0EBF07DCE54}" destId="{99B71FC0-91BA-46EC-BD1F-5E5D27711C69}" srcOrd="0" destOrd="0" presId="urn:microsoft.com/office/officeart/2005/8/layout/vList2"/>
    <dgm:cxn modelId="{2A6ECCAB-F1F6-4BE6-A99C-76F795BBFB9C}" type="presParOf" srcId="{3FD53F98-67E1-4073-8039-6D52333A6086}" destId="{D2930EEF-A105-4447-9E93-8C279745074A}" srcOrd="0" destOrd="0" presId="urn:microsoft.com/office/officeart/2005/8/layout/vList2"/>
    <dgm:cxn modelId="{A129D061-C914-41A2-8DBB-4FBCAF7CFB37}" type="presParOf" srcId="{3FD53F98-67E1-4073-8039-6D52333A6086}" destId="{5F8952DC-AAF5-4C3F-99F9-6B7672CBC130}" srcOrd="1" destOrd="0" presId="urn:microsoft.com/office/officeart/2005/8/layout/vList2"/>
    <dgm:cxn modelId="{F53BD381-AED8-4974-8F99-74F2C6C953AE}" type="presParOf" srcId="{3FD53F98-67E1-4073-8039-6D52333A6086}" destId="{99B71FC0-91BA-46EC-BD1F-5E5D27711C69}" srcOrd="2" destOrd="0" presId="urn:microsoft.com/office/officeart/2005/8/layout/vList2"/>
    <dgm:cxn modelId="{EBF10774-267B-4479-B820-77FEE3CC46F6}" type="presParOf" srcId="{3FD53F98-67E1-4073-8039-6D52333A6086}" destId="{5B9EEC76-BE56-4F26-94EF-B26AF0FA3161}" srcOrd="3" destOrd="0" presId="urn:microsoft.com/office/officeart/2005/8/layout/vList2"/>
    <dgm:cxn modelId="{1AB7943F-441A-4ABA-94D0-B8033BE135E1}" type="presParOf" srcId="{3FD53F98-67E1-4073-8039-6D52333A6086}" destId="{0E46880F-1A96-43B7-B0F7-9FA4FB6A8003}" srcOrd="4" destOrd="0" presId="urn:microsoft.com/office/officeart/2005/8/layout/vList2"/>
    <dgm:cxn modelId="{7BBD0FFA-4113-4B63-AD37-F4EC3C8AE653}" type="presParOf" srcId="{3FD53F98-67E1-4073-8039-6D52333A6086}" destId="{C9C592CF-0725-4069-9168-550337429528}" srcOrd="5" destOrd="0" presId="urn:microsoft.com/office/officeart/2005/8/layout/vList2"/>
    <dgm:cxn modelId="{4F65E8B5-3FAD-4A9F-B09A-5E7A2D38C310}" type="presParOf" srcId="{3FD53F98-67E1-4073-8039-6D52333A6086}" destId="{80A5B4E8-9B49-4346-9E03-CF0F41734F96}" srcOrd="6" destOrd="0" presId="urn:microsoft.com/office/officeart/2005/8/layout/vList2"/>
    <dgm:cxn modelId="{EBE08606-5979-470C-BEDB-0E317D878F70}" type="presParOf" srcId="{3FD53F98-67E1-4073-8039-6D52333A6086}" destId="{2371F3E7-ED8C-4BE0-9B4E-519D1555C37F}" srcOrd="7" destOrd="0" presId="urn:microsoft.com/office/officeart/2005/8/layout/vList2"/>
    <dgm:cxn modelId="{2BE3088D-BD73-4089-9717-488A7D0FDF1D}" type="presParOf" srcId="{3FD53F98-67E1-4073-8039-6D52333A6086}" destId="{C5015684-AEB6-42F7-BD9D-3C1572D4C9AD}" srcOrd="8" destOrd="0" presId="urn:microsoft.com/office/officeart/2005/8/layout/vList2"/>
    <dgm:cxn modelId="{DA6D9A18-025A-4D64-BD5F-914993B1DF26}" type="presParOf" srcId="{3FD53F98-67E1-4073-8039-6D52333A6086}" destId="{17569F9C-1A48-4B45-A8A1-F6A4C617850A}" srcOrd="9" destOrd="0" presId="urn:microsoft.com/office/officeart/2005/8/layout/vList2"/>
    <dgm:cxn modelId="{86291419-2DD0-4346-9A87-F8F441C8F12A}" type="presParOf" srcId="{3FD53F98-67E1-4073-8039-6D52333A6086}" destId="{3142D766-D725-4956-8812-908CC3A9D189}" srcOrd="10" destOrd="0" presId="urn:microsoft.com/office/officeart/2005/8/layout/vList2"/>
    <dgm:cxn modelId="{AD23D71B-FBF6-46A8-B8D4-E85AE1403C60}" type="presParOf" srcId="{3FD53F98-67E1-4073-8039-6D52333A6086}" destId="{B2309AE5-18AE-4C94-99B9-776DD8D38FF9}" srcOrd="11" destOrd="0" presId="urn:microsoft.com/office/officeart/2005/8/layout/vList2"/>
    <dgm:cxn modelId="{03054144-B152-4E9D-AF6B-72A26533BA62}" type="presParOf" srcId="{3FD53F98-67E1-4073-8039-6D52333A6086}" destId="{BB51CEF7-C094-4120-B644-0A3186847A3A}" srcOrd="12" destOrd="0" presId="urn:microsoft.com/office/officeart/2005/8/layout/vList2"/>
    <dgm:cxn modelId="{CE7DE97A-E57C-4541-B35E-40ED462419C2}" type="presParOf" srcId="{3FD53F98-67E1-4073-8039-6D52333A6086}" destId="{A7A06FE9-D3C7-4A5F-8591-2891953288DE}" srcOrd="13" destOrd="0" presId="urn:microsoft.com/office/officeart/2005/8/layout/vList2"/>
    <dgm:cxn modelId="{02FDB401-D103-4B2D-9EBC-A85B8F40BB3E}" type="presParOf" srcId="{3FD53F98-67E1-4073-8039-6D52333A6086}" destId="{8E12DF6C-84FA-4519-BB8D-62B4AA608A7A}" srcOrd="14" destOrd="0" presId="urn:microsoft.com/office/officeart/2005/8/layout/vList2"/>
    <dgm:cxn modelId="{221C394C-28DA-486D-B911-06B4F96536F5}" type="presParOf" srcId="{3FD53F98-67E1-4073-8039-6D52333A6086}" destId="{87AB49B2-F568-43AD-8BEA-DBE5E4831CEA}" srcOrd="15" destOrd="0" presId="urn:microsoft.com/office/officeart/2005/8/layout/vList2"/>
    <dgm:cxn modelId="{AA7D120C-E5B6-4116-9E9C-7EC99C0FDDE3}" type="presParOf" srcId="{3FD53F98-67E1-4073-8039-6D52333A6086}" destId="{8DFDC85C-DAF1-4692-8235-CC19A072CA2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9C0B7-7108-4A29-B966-E9C1BDF73D5E}">
      <dsp:nvSpPr>
        <dsp:cNvPr id="0" name=""/>
        <dsp:cNvSpPr/>
      </dsp:nvSpPr>
      <dsp:spPr>
        <a:xfrm>
          <a:off x="0" y="0"/>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AD9FA-4446-4604-B918-82978581C7F1}">
      <dsp:nvSpPr>
        <dsp:cNvPr id="0" name=""/>
        <dsp:cNvSpPr/>
      </dsp:nvSpPr>
      <dsp:spPr>
        <a:xfrm>
          <a:off x="0" y="0"/>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Over-represented in mental health and prison settings</a:t>
          </a:r>
          <a:endParaRPr lang="en-US" sz="2000" b="1" kern="1200" dirty="0"/>
        </a:p>
      </dsp:txBody>
      <dsp:txXfrm>
        <a:off x="0" y="0"/>
        <a:ext cx="6140590" cy="647862"/>
      </dsp:txXfrm>
    </dsp:sp>
    <dsp:sp modelId="{3684BC69-8B43-4298-BB97-BFE3A12358FB}">
      <dsp:nvSpPr>
        <dsp:cNvPr id="0" name=""/>
        <dsp:cNvSpPr/>
      </dsp:nvSpPr>
      <dsp:spPr>
        <a:xfrm>
          <a:off x="0" y="647862"/>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909A1-34B5-4C7A-8C07-67CE3FEA5DE8}">
      <dsp:nvSpPr>
        <dsp:cNvPr id="0" name=""/>
        <dsp:cNvSpPr/>
      </dsp:nvSpPr>
      <dsp:spPr>
        <a:xfrm>
          <a:off x="0" y="647862"/>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More likely to die prematurely</a:t>
          </a:r>
          <a:endParaRPr lang="en-US" sz="2000" b="1" kern="1200" dirty="0"/>
        </a:p>
      </dsp:txBody>
      <dsp:txXfrm>
        <a:off x="0" y="647862"/>
        <a:ext cx="6140590" cy="647862"/>
      </dsp:txXfrm>
    </dsp:sp>
    <dsp:sp modelId="{C1E9265F-865B-4408-A89A-7DB64AA93B27}">
      <dsp:nvSpPr>
        <dsp:cNvPr id="0" name=""/>
        <dsp:cNvSpPr/>
      </dsp:nvSpPr>
      <dsp:spPr>
        <a:xfrm>
          <a:off x="0" y="1295724"/>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EBA67-89F6-4C67-A6EF-43A3AE433165}">
      <dsp:nvSpPr>
        <dsp:cNvPr id="0" name=""/>
        <dsp:cNvSpPr/>
      </dsp:nvSpPr>
      <dsp:spPr>
        <a:xfrm>
          <a:off x="0" y="1295724"/>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Lower educational attainment &amp; subsequent disadvantage</a:t>
          </a:r>
          <a:endParaRPr lang="en-US" sz="2000" b="1" kern="1200" dirty="0"/>
        </a:p>
      </dsp:txBody>
      <dsp:txXfrm>
        <a:off x="0" y="1295724"/>
        <a:ext cx="6140590" cy="647862"/>
      </dsp:txXfrm>
    </dsp:sp>
    <dsp:sp modelId="{B1A72A61-A54B-47B5-9ABB-67ED19AAF782}">
      <dsp:nvSpPr>
        <dsp:cNvPr id="0" name=""/>
        <dsp:cNvSpPr/>
      </dsp:nvSpPr>
      <dsp:spPr>
        <a:xfrm>
          <a:off x="0" y="1943587"/>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F952A-6C00-4490-93EB-8D085C7D61C4}">
      <dsp:nvSpPr>
        <dsp:cNvPr id="0" name=""/>
        <dsp:cNvSpPr/>
      </dsp:nvSpPr>
      <dsp:spPr>
        <a:xfrm>
          <a:off x="0" y="1943587"/>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More likely to be unemployed/in low skill jobs</a:t>
          </a:r>
          <a:endParaRPr lang="en-US" sz="2000" b="1" kern="1200" dirty="0"/>
        </a:p>
      </dsp:txBody>
      <dsp:txXfrm>
        <a:off x="0" y="1943587"/>
        <a:ext cx="6140590" cy="647862"/>
      </dsp:txXfrm>
    </dsp:sp>
    <dsp:sp modelId="{F4BC622E-7174-44E1-8BD6-2299DD344484}">
      <dsp:nvSpPr>
        <dsp:cNvPr id="0" name=""/>
        <dsp:cNvSpPr/>
      </dsp:nvSpPr>
      <dsp:spPr>
        <a:xfrm>
          <a:off x="0" y="2591449"/>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7D49A-93F7-41A6-B9A4-90BA09DAA09E}">
      <dsp:nvSpPr>
        <dsp:cNvPr id="0" name=""/>
        <dsp:cNvSpPr/>
      </dsp:nvSpPr>
      <dsp:spPr>
        <a:xfrm>
          <a:off x="0" y="2591449"/>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More likely to have their children removed by Children’s Service (Rahilly &amp; Hendry 2014)</a:t>
          </a:r>
          <a:endParaRPr lang="en-US" sz="2000" b="1" kern="1200" dirty="0"/>
        </a:p>
      </dsp:txBody>
      <dsp:txXfrm>
        <a:off x="0" y="2591449"/>
        <a:ext cx="6140590" cy="647862"/>
      </dsp:txXfrm>
    </dsp:sp>
    <dsp:sp modelId="{BA4E5D35-4808-42CF-9FB7-3C239EBE283D}">
      <dsp:nvSpPr>
        <dsp:cNvPr id="0" name=""/>
        <dsp:cNvSpPr/>
      </dsp:nvSpPr>
      <dsp:spPr>
        <a:xfrm>
          <a:off x="0" y="3239311"/>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572E3-609B-4D77-BF22-237DD553D764}">
      <dsp:nvSpPr>
        <dsp:cNvPr id="0" name=""/>
        <dsp:cNvSpPr/>
      </dsp:nvSpPr>
      <dsp:spPr>
        <a:xfrm>
          <a:off x="0" y="3239311"/>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Negative outcomes linked to lack of support, isolation, loneliness (Munro 2011)</a:t>
          </a:r>
          <a:endParaRPr lang="en-US" sz="2000" b="1" kern="1200" dirty="0"/>
        </a:p>
      </dsp:txBody>
      <dsp:txXfrm>
        <a:off x="0" y="3239311"/>
        <a:ext cx="6140590" cy="647862"/>
      </dsp:txXfrm>
    </dsp:sp>
    <dsp:sp modelId="{746EB496-2E7E-4C17-B174-CC8974830AF9}">
      <dsp:nvSpPr>
        <dsp:cNvPr id="0" name=""/>
        <dsp:cNvSpPr/>
      </dsp:nvSpPr>
      <dsp:spPr>
        <a:xfrm>
          <a:off x="0" y="3887174"/>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DA356-15B0-4FAB-9B38-6A2F8D28702E}">
      <dsp:nvSpPr>
        <dsp:cNvPr id="0" name=""/>
        <dsp:cNvSpPr/>
      </dsp:nvSpPr>
      <dsp:spPr>
        <a:xfrm>
          <a:off x="0" y="3887174"/>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Relationships are key to emotional wellbeing, quality and continuity</a:t>
          </a:r>
          <a:endParaRPr lang="en-US" sz="2000" b="1" kern="1200" dirty="0"/>
        </a:p>
      </dsp:txBody>
      <dsp:txXfrm>
        <a:off x="0" y="3887174"/>
        <a:ext cx="6140590" cy="647862"/>
      </dsp:txXfrm>
    </dsp:sp>
    <dsp:sp modelId="{A8B2E889-B2F3-416F-BA5C-88D18FC03A3C}">
      <dsp:nvSpPr>
        <dsp:cNvPr id="0" name=""/>
        <dsp:cNvSpPr/>
      </dsp:nvSpPr>
      <dsp:spPr>
        <a:xfrm>
          <a:off x="0" y="4535036"/>
          <a:ext cx="6140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AFA70-56A9-487F-B558-33DCBE3B201C}">
      <dsp:nvSpPr>
        <dsp:cNvPr id="0" name=""/>
        <dsp:cNvSpPr/>
      </dsp:nvSpPr>
      <dsp:spPr>
        <a:xfrm>
          <a:off x="0" y="4535036"/>
          <a:ext cx="6140590" cy="64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dirty="0"/>
            <a:t>Care often breaks children’s existing relationships with family &amp; friends (Care Review, 2013)</a:t>
          </a:r>
          <a:endParaRPr lang="en-US" sz="2000" b="1" kern="1200" dirty="0"/>
        </a:p>
      </dsp:txBody>
      <dsp:txXfrm>
        <a:off x="0" y="4535036"/>
        <a:ext cx="6140590" cy="647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563C1-0771-4217-BF5F-19359FDB1513}">
      <dsp:nvSpPr>
        <dsp:cNvPr id="0" name=""/>
        <dsp:cNvSpPr/>
      </dsp:nvSpPr>
      <dsp:spPr>
        <a:xfrm>
          <a:off x="0" y="43671"/>
          <a:ext cx="7940650" cy="7909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Children want to maintain strong links with their family </a:t>
          </a:r>
        </a:p>
      </dsp:txBody>
      <dsp:txXfrm>
        <a:off x="38610" y="82281"/>
        <a:ext cx="7863430" cy="713700"/>
      </dsp:txXfrm>
    </dsp:sp>
    <dsp:sp modelId="{6B49E7E1-F5AA-44DA-900D-723A5EE9E167}">
      <dsp:nvSpPr>
        <dsp:cNvPr id="0" name=""/>
        <dsp:cNvSpPr/>
      </dsp:nvSpPr>
      <dsp:spPr>
        <a:xfrm>
          <a:off x="0" y="857631"/>
          <a:ext cx="7940650" cy="7909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Recognise that for some children being in care may not be better off in the longer term</a:t>
          </a:r>
        </a:p>
      </dsp:txBody>
      <dsp:txXfrm>
        <a:off x="38610" y="896241"/>
        <a:ext cx="7863430" cy="713700"/>
      </dsp:txXfrm>
    </dsp:sp>
    <dsp:sp modelId="{6DAA08E1-9FBD-4C20-82BC-23BE2626B779}">
      <dsp:nvSpPr>
        <dsp:cNvPr id="0" name=""/>
        <dsp:cNvSpPr/>
      </dsp:nvSpPr>
      <dsp:spPr>
        <a:xfrm>
          <a:off x="0" y="1671591"/>
          <a:ext cx="7940650" cy="7909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 Moving away from identifying and managing risks to meeting family needs</a:t>
          </a:r>
        </a:p>
      </dsp:txBody>
      <dsp:txXfrm>
        <a:off x="38610" y="1710201"/>
        <a:ext cx="7863430" cy="713700"/>
      </dsp:txXfrm>
    </dsp:sp>
    <dsp:sp modelId="{3D6ADBAA-0984-43C0-9CFE-EF4AF490F29B}">
      <dsp:nvSpPr>
        <dsp:cNvPr id="0" name=""/>
        <dsp:cNvSpPr/>
      </dsp:nvSpPr>
      <dsp:spPr>
        <a:xfrm>
          <a:off x="0" y="2485551"/>
          <a:ext cx="7940650" cy="7909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baseline="0" dirty="0"/>
            <a:t>Needs of family and the likelihood of harm can change over time- families change.</a:t>
          </a:r>
          <a:endParaRPr lang="en-US" sz="2000" b="1" kern="1200" baseline="0" dirty="0"/>
        </a:p>
      </dsp:txBody>
      <dsp:txXfrm>
        <a:off x="38610" y="2524161"/>
        <a:ext cx="7863430" cy="713700"/>
      </dsp:txXfrm>
    </dsp:sp>
    <dsp:sp modelId="{DDEF4C7F-AC65-4B8E-B21D-6C8E7357E2BA}">
      <dsp:nvSpPr>
        <dsp:cNvPr id="0" name=""/>
        <dsp:cNvSpPr/>
      </dsp:nvSpPr>
      <dsp:spPr>
        <a:xfrm>
          <a:off x="0" y="3299511"/>
          <a:ext cx="7940650" cy="7909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Are children still in care for the right reasons?</a:t>
          </a:r>
        </a:p>
      </dsp:txBody>
      <dsp:txXfrm>
        <a:off x="38610" y="3338121"/>
        <a:ext cx="7863430" cy="713700"/>
      </dsp:txXfrm>
    </dsp:sp>
    <dsp:sp modelId="{40AF56AC-9079-4685-8601-4FA7BFA20C7E}">
      <dsp:nvSpPr>
        <dsp:cNvPr id="0" name=""/>
        <dsp:cNvSpPr/>
      </dsp:nvSpPr>
      <dsp:spPr>
        <a:xfrm>
          <a:off x="0" y="4113471"/>
          <a:ext cx="7940650" cy="7909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baseline="0" dirty="0"/>
            <a:t>Impact of unsuccessful return home for children and families and re-entry into care- Need to break this cycle</a:t>
          </a:r>
        </a:p>
      </dsp:txBody>
      <dsp:txXfrm>
        <a:off x="38610" y="4152081"/>
        <a:ext cx="7863430" cy="713700"/>
      </dsp:txXfrm>
    </dsp:sp>
    <dsp:sp modelId="{F77565CC-2EFE-4260-9E69-DD3D99CA93E3}">
      <dsp:nvSpPr>
        <dsp:cNvPr id="0" name=""/>
        <dsp:cNvSpPr/>
      </dsp:nvSpPr>
      <dsp:spPr>
        <a:xfrm>
          <a:off x="0" y="4927431"/>
          <a:ext cx="7940650" cy="7909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Children returning home from care to a parent or relative, planned or unplanned is a “common outcome”</a:t>
          </a:r>
          <a:endParaRPr lang="en-GB" sz="2000" b="1" kern="1200" baseline="0" dirty="0"/>
        </a:p>
      </dsp:txBody>
      <dsp:txXfrm>
        <a:off x="38610" y="4966041"/>
        <a:ext cx="7863430" cy="713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EF027-2DAD-4B96-9886-8F86EE608A9F}">
      <dsp:nvSpPr>
        <dsp:cNvPr id="0" name=""/>
        <dsp:cNvSpPr/>
      </dsp:nvSpPr>
      <dsp:spPr>
        <a:xfrm>
          <a:off x="0"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54839-55E2-4C3A-9BE5-CF4A1E11EEE6}">
      <dsp:nvSpPr>
        <dsp:cNvPr id="0" name=""/>
        <dsp:cNvSpPr/>
      </dsp:nvSpPr>
      <dsp:spPr>
        <a:xfrm>
          <a:off x="336053"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No time for planning or preparation </a:t>
          </a:r>
          <a:endParaRPr lang="en-US" sz="3600" kern="1200" dirty="0"/>
        </a:p>
      </dsp:txBody>
      <dsp:txXfrm>
        <a:off x="392304" y="1055219"/>
        <a:ext cx="2911983" cy="1808046"/>
      </dsp:txXfrm>
    </dsp:sp>
    <dsp:sp modelId="{8C8930FE-C2B6-40E0-870F-B8D751A81777}">
      <dsp:nvSpPr>
        <dsp:cNvPr id="0" name=""/>
        <dsp:cNvSpPr/>
      </dsp:nvSpPr>
      <dsp:spPr>
        <a:xfrm>
          <a:off x="3696592"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D720C-157A-4E98-8790-B37F75810FED}">
      <dsp:nvSpPr>
        <dsp:cNvPr id="0" name=""/>
        <dsp:cNvSpPr/>
      </dsp:nvSpPr>
      <dsp:spPr>
        <a:xfrm>
          <a:off x="4032646"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Worries/Fears </a:t>
          </a:r>
          <a:endParaRPr lang="en-US" sz="3600" kern="1200" dirty="0"/>
        </a:p>
      </dsp:txBody>
      <dsp:txXfrm>
        <a:off x="4088897" y="1055219"/>
        <a:ext cx="2911983" cy="1808046"/>
      </dsp:txXfrm>
    </dsp:sp>
    <dsp:sp modelId="{4C1D2681-7A41-4A74-8EA7-1BF39E196CDA}">
      <dsp:nvSpPr>
        <dsp:cNvPr id="0" name=""/>
        <dsp:cNvSpPr/>
      </dsp:nvSpPr>
      <dsp:spPr>
        <a:xfrm>
          <a:off x="7393185"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84FF2-D5D4-4B0D-93CD-2703F7280D82}">
      <dsp:nvSpPr>
        <dsp:cNvPr id="0" name=""/>
        <dsp:cNvSpPr/>
      </dsp:nvSpPr>
      <dsp:spPr>
        <a:xfrm>
          <a:off x="7729239"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Attitude towards parents</a:t>
          </a:r>
          <a:endParaRPr lang="en-US" sz="3600" kern="1200" dirty="0"/>
        </a:p>
      </dsp:txBody>
      <dsp:txXfrm>
        <a:off x="7785490" y="1055219"/>
        <a:ext cx="2911983" cy="1808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3A8F3-43A3-460E-B9EE-0058DA2D887A}">
      <dsp:nvSpPr>
        <dsp:cNvPr id="0" name=""/>
        <dsp:cNvSpPr/>
      </dsp:nvSpPr>
      <dsp:spPr>
        <a:xfrm>
          <a:off x="0" y="105232"/>
          <a:ext cx="10753725"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baseline="0" dirty="0"/>
            <a:t>Good relationships between carers and birth families</a:t>
          </a:r>
          <a:endParaRPr lang="en-US" sz="3400" b="1" kern="1200" dirty="0"/>
        </a:p>
      </dsp:txBody>
      <dsp:txXfrm>
        <a:off x="39809" y="145041"/>
        <a:ext cx="10674107" cy="735872"/>
      </dsp:txXfrm>
    </dsp:sp>
    <dsp:sp modelId="{FC4A6E44-E3F1-4E9B-ADE3-79499C109B12}">
      <dsp:nvSpPr>
        <dsp:cNvPr id="0" name=""/>
        <dsp:cNvSpPr/>
      </dsp:nvSpPr>
      <dsp:spPr>
        <a:xfrm>
          <a:off x="0" y="1018642"/>
          <a:ext cx="10753725"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baseline="0" dirty="0"/>
            <a:t>Preparation</a:t>
          </a:r>
          <a:endParaRPr lang="en-US" sz="3400" b="1" kern="1200" dirty="0"/>
        </a:p>
      </dsp:txBody>
      <dsp:txXfrm>
        <a:off x="39809" y="1058451"/>
        <a:ext cx="10674107" cy="735872"/>
      </dsp:txXfrm>
    </dsp:sp>
    <dsp:sp modelId="{62D8411F-E17E-495F-9DBF-723D4FA1A261}">
      <dsp:nvSpPr>
        <dsp:cNvPr id="0" name=""/>
        <dsp:cNvSpPr/>
      </dsp:nvSpPr>
      <dsp:spPr>
        <a:xfrm>
          <a:off x="0" y="1932052"/>
          <a:ext cx="10753725"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baseline="0" dirty="0"/>
            <a:t> Support for parents and carers</a:t>
          </a:r>
          <a:endParaRPr lang="en-US" sz="3400" b="1" kern="1200" dirty="0"/>
        </a:p>
      </dsp:txBody>
      <dsp:txXfrm>
        <a:off x="39809" y="1971861"/>
        <a:ext cx="10674107" cy="735872"/>
      </dsp:txXfrm>
    </dsp:sp>
    <dsp:sp modelId="{4D62C839-B52E-4156-80A4-DD2E0F9433EF}">
      <dsp:nvSpPr>
        <dsp:cNvPr id="0" name=""/>
        <dsp:cNvSpPr/>
      </dsp:nvSpPr>
      <dsp:spPr>
        <a:xfrm>
          <a:off x="0" y="2845462"/>
          <a:ext cx="10753725"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Support from foster carers when children are returning home</a:t>
          </a:r>
        </a:p>
      </dsp:txBody>
      <dsp:txXfrm>
        <a:off x="39809" y="2885271"/>
        <a:ext cx="10674107" cy="735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455A9-4C06-40B2-9716-2DFEB18098FA}">
      <dsp:nvSpPr>
        <dsp:cNvPr id="0" name=""/>
        <dsp:cNvSpPr/>
      </dsp:nvSpPr>
      <dsp:spPr>
        <a:xfrm>
          <a:off x="0" y="3003"/>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latin typeface="+mn-lt"/>
            </a:rPr>
            <a:t>Support from foster carers and residential workers play a significant role in children returning home. (Thorpe 2007 cited in Thoburn 2009, Fernandez,2012</a:t>
          </a:r>
          <a:endParaRPr lang="en-US" sz="1600" kern="1200" dirty="0">
            <a:solidFill>
              <a:schemeClr val="tx1"/>
            </a:solidFill>
            <a:latin typeface="+mn-lt"/>
          </a:endParaRPr>
        </a:p>
      </dsp:txBody>
      <dsp:txXfrm>
        <a:off x="30877" y="33880"/>
        <a:ext cx="10691971" cy="570759"/>
      </dsp:txXfrm>
    </dsp:sp>
    <dsp:sp modelId="{000018B0-A01C-4E81-AD6C-7123A60B3647}">
      <dsp:nvSpPr>
        <dsp:cNvPr id="0" name=""/>
        <dsp:cNvSpPr/>
      </dsp:nvSpPr>
      <dsp:spPr>
        <a:xfrm>
          <a:off x="0" y="645768"/>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latin typeface="+mn-lt"/>
            </a:rPr>
            <a:t>When placement caregivers  and foster carers develop an exceptionally supportive relationship with parents, there are significantly  fewer return breakdowns (Farmer et al. 2011). Foster carers remaining available and involved after child leaves the foster home. </a:t>
          </a:r>
          <a:endParaRPr lang="en-US" sz="1600" kern="1200" dirty="0">
            <a:solidFill>
              <a:schemeClr val="tx1"/>
            </a:solidFill>
            <a:latin typeface="+mn-lt"/>
          </a:endParaRPr>
        </a:p>
      </dsp:txBody>
      <dsp:txXfrm>
        <a:off x="30877" y="676645"/>
        <a:ext cx="10691971" cy="570759"/>
      </dsp:txXfrm>
    </dsp:sp>
    <dsp:sp modelId="{574EC656-B55E-43A8-9563-A9CAE1129F5F}">
      <dsp:nvSpPr>
        <dsp:cNvPr id="0" name=""/>
        <dsp:cNvSpPr/>
      </dsp:nvSpPr>
      <dsp:spPr>
        <a:xfrm>
          <a:off x="0" y="1288533"/>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latin typeface="+mn-lt"/>
            </a:rPr>
            <a:t>Provided after-care services to assist  parents or children, such as respite after children had returned home, which is highly valued by the children and their parents (Aldgate and Bradley 1999).</a:t>
          </a:r>
          <a:endParaRPr lang="en-US" sz="1600" kern="1200" dirty="0">
            <a:solidFill>
              <a:schemeClr val="tx1"/>
            </a:solidFill>
            <a:latin typeface="+mn-lt"/>
          </a:endParaRPr>
        </a:p>
      </dsp:txBody>
      <dsp:txXfrm>
        <a:off x="30877" y="1319410"/>
        <a:ext cx="10691971" cy="570759"/>
      </dsp:txXfrm>
    </dsp:sp>
    <dsp:sp modelId="{5C9EA726-23F6-47E9-B35F-BF1ED709A002}">
      <dsp:nvSpPr>
        <dsp:cNvPr id="0" name=""/>
        <dsp:cNvSpPr/>
      </dsp:nvSpPr>
      <dsp:spPr>
        <a:xfrm>
          <a:off x="0" y="1931298"/>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latin typeface="+mn-lt"/>
            </a:rPr>
            <a:t>Social workers are influenced by the views of residential workers and foster carers about children returning home (Thoburn, 1980)</a:t>
          </a:r>
          <a:endParaRPr lang="en-US" sz="1600" kern="1200" dirty="0">
            <a:solidFill>
              <a:schemeClr val="tx1"/>
            </a:solidFill>
            <a:latin typeface="+mn-lt"/>
          </a:endParaRPr>
        </a:p>
      </dsp:txBody>
      <dsp:txXfrm>
        <a:off x="30877" y="1962175"/>
        <a:ext cx="10691971" cy="570759"/>
      </dsp:txXfrm>
    </dsp:sp>
    <dsp:sp modelId="{EA15542B-205A-40E9-B9FA-2D227DF10D69}">
      <dsp:nvSpPr>
        <dsp:cNvPr id="0" name=""/>
        <dsp:cNvSpPr/>
      </dsp:nvSpPr>
      <dsp:spPr>
        <a:xfrm>
          <a:off x="0" y="2574063"/>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latin typeface="+mn-lt"/>
            </a:rPr>
            <a:t>Residential workers</a:t>
          </a:r>
          <a:r>
            <a:rPr lang="en-GB" sz="1600" i="0" kern="1200" baseline="0" dirty="0">
              <a:solidFill>
                <a:schemeClr val="tx1"/>
              </a:solidFill>
              <a:latin typeface="+mn-lt"/>
            </a:rPr>
            <a:t>  work closely with parents to encourage return and parents may feel more able to trust them (Farmer and Parker 1991).</a:t>
          </a:r>
          <a:endParaRPr lang="en-US" sz="1600" kern="1200" dirty="0">
            <a:solidFill>
              <a:schemeClr val="tx1"/>
            </a:solidFill>
            <a:latin typeface="+mn-lt"/>
          </a:endParaRPr>
        </a:p>
      </dsp:txBody>
      <dsp:txXfrm>
        <a:off x="30877" y="2604940"/>
        <a:ext cx="10691971" cy="570759"/>
      </dsp:txXfrm>
    </dsp:sp>
    <dsp:sp modelId="{324EF9E0-96B0-4BEE-B671-879090B3768E}">
      <dsp:nvSpPr>
        <dsp:cNvPr id="0" name=""/>
        <dsp:cNvSpPr/>
      </dsp:nvSpPr>
      <dsp:spPr>
        <a:xfrm>
          <a:off x="0" y="3216828"/>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dirty="0">
              <a:solidFill>
                <a:schemeClr val="tx1"/>
              </a:solidFill>
              <a:latin typeface="+mn-lt"/>
            </a:rPr>
            <a:t>Research in UK, Australia, US shows the importance of foster carers mentoring parents, supporting contact and playing a supportive role after children return home ( Child Welfare Information Gateway 2006, 2011, Fernandez 2012, Farmer 2014).</a:t>
          </a:r>
          <a:r>
            <a:rPr lang="en-GB" sz="1600" b="0" i="0" u="none" strike="noStrike" kern="1200" baseline="0" dirty="0">
              <a:solidFill>
                <a:schemeClr val="tx1"/>
              </a:solidFill>
              <a:latin typeface="+mn-lt"/>
            </a:rPr>
            <a:t> </a:t>
          </a:r>
          <a:endParaRPr lang="en-US" sz="1600" kern="1200" dirty="0">
            <a:solidFill>
              <a:schemeClr val="tx1"/>
            </a:solidFill>
            <a:latin typeface="+mn-lt"/>
          </a:endParaRPr>
        </a:p>
      </dsp:txBody>
      <dsp:txXfrm>
        <a:off x="30877" y="3247705"/>
        <a:ext cx="10691971" cy="570759"/>
      </dsp:txXfrm>
    </dsp:sp>
    <dsp:sp modelId="{179FD05D-1C6C-4721-BC77-FDA4B9BACDEC}">
      <dsp:nvSpPr>
        <dsp:cNvPr id="0" name=""/>
        <dsp:cNvSpPr/>
      </dsp:nvSpPr>
      <dsp:spPr>
        <a:xfrm>
          <a:off x="0" y="3859593"/>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u="none" strike="noStrike" kern="1200" baseline="0" dirty="0">
              <a:solidFill>
                <a:schemeClr val="tx1"/>
              </a:solidFill>
              <a:latin typeface="+mn-lt"/>
            </a:rPr>
            <a:t>A positive relationship between foster carers and parents may allow children to avoid the stress of divided loyalties.</a:t>
          </a:r>
          <a:endParaRPr lang="en-US" sz="1600" kern="1200" dirty="0">
            <a:solidFill>
              <a:schemeClr val="tx1"/>
            </a:solidFill>
            <a:latin typeface="+mn-lt"/>
          </a:endParaRPr>
        </a:p>
      </dsp:txBody>
      <dsp:txXfrm>
        <a:off x="30877" y="3890470"/>
        <a:ext cx="10691971" cy="570759"/>
      </dsp:txXfrm>
    </dsp:sp>
    <dsp:sp modelId="{36A23CFC-905A-4BC4-82C5-04B6156648CB}">
      <dsp:nvSpPr>
        <dsp:cNvPr id="0" name=""/>
        <dsp:cNvSpPr/>
      </dsp:nvSpPr>
      <dsp:spPr>
        <a:xfrm>
          <a:off x="0" y="4502358"/>
          <a:ext cx="10753725" cy="632513"/>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dirty="0">
              <a:solidFill>
                <a:schemeClr val="tx1"/>
              </a:solidFill>
              <a:latin typeface="+mn-lt"/>
            </a:rPr>
            <a:t>Caregivers sometimes find that planning for return happens outside the review process, so that they do not have sufficient opportunity to help children prepare for returning home. This highlights the</a:t>
          </a:r>
          <a:r>
            <a:rPr lang="en-GB" sz="1600" kern="1200" dirty="0">
              <a:solidFill>
                <a:schemeClr val="tx1"/>
              </a:solidFill>
              <a:latin typeface="+mn-lt"/>
            </a:rPr>
            <a:t> importance of involving carers in preparing children to return home and providing follow up support.</a:t>
          </a:r>
          <a:endParaRPr lang="en-US" sz="1600" kern="1200" dirty="0">
            <a:solidFill>
              <a:schemeClr val="tx1"/>
            </a:solidFill>
            <a:latin typeface="+mn-lt"/>
          </a:endParaRPr>
        </a:p>
      </dsp:txBody>
      <dsp:txXfrm>
        <a:off x="30877" y="4533235"/>
        <a:ext cx="10691971" cy="5707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2408B-9A74-42DF-9FA3-C423C28BF9EE}">
      <dsp:nvSpPr>
        <dsp:cNvPr id="0" name=""/>
        <dsp:cNvSpPr/>
      </dsp:nvSpPr>
      <dsp:spPr>
        <a:xfrm>
          <a:off x="0" y="2291"/>
          <a:ext cx="6832218" cy="216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Cleaver’s (2000) research found that successful return home of children can be promoted by ‘purposeful, planned, well-paced, well-resourced and reviewed contact, supported by parental motivation, a positive child response to increased contact and  good attachment between parent and child’ (Sinclair 2005). </a:t>
          </a:r>
        </a:p>
      </dsp:txBody>
      <dsp:txXfrm>
        <a:off x="105548" y="107839"/>
        <a:ext cx="6621122" cy="1951064"/>
      </dsp:txXfrm>
    </dsp:sp>
    <dsp:sp modelId="{72C8CF02-B5E4-4BD8-A12A-C2C7C815F5F0}">
      <dsp:nvSpPr>
        <dsp:cNvPr id="0" name=""/>
        <dsp:cNvSpPr/>
      </dsp:nvSpPr>
      <dsp:spPr>
        <a:xfrm>
          <a:off x="0" y="2224931"/>
          <a:ext cx="6832218" cy="216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Often, too little work is done with birth families prior to children returning home; contact offers the opportunity for purposeful work to be done in preparation for return home(Boddy et al. 2013). </a:t>
          </a:r>
        </a:p>
      </dsp:txBody>
      <dsp:txXfrm>
        <a:off x="105548" y="2330479"/>
        <a:ext cx="6621122" cy="19510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31DEC-A898-4EB4-BDE2-B71BEC7E481D}">
      <dsp:nvSpPr>
        <dsp:cNvPr id="0" name=""/>
        <dsp:cNvSpPr/>
      </dsp:nvSpPr>
      <dsp:spPr>
        <a:xfrm>
          <a:off x="0" y="370374"/>
          <a:ext cx="6254724" cy="2340000"/>
        </a:xfrm>
        <a:prstGeom prst="roundRect">
          <a:avLst/>
        </a:prstGeom>
        <a:solidFill>
          <a:schemeClr val="tx2">
            <a:lumMod val="75000"/>
            <a:lumOff val="2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Lemn Sissay (Care experienced adult) shared at a webinar that he will be collecting his OBE award alone </a:t>
          </a:r>
          <a:r>
            <a:rPr lang="en-GB" sz="2500" kern="1200"/>
            <a:t>because there </a:t>
          </a:r>
          <a:r>
            <a:rPr lang="en-GB" sz="2500" kern="1200" dirty="0"/>
            <a:t>is no family </a:t>
          </a:r>
          <a:r>
            <a:rPr lang="en-GB" sz="2500" kern="1200"/>
            <a:t>member who wants </a:t>
          </a:r>
          <a:r>
            <a:rPr lang="en-GB" sz="2500" kern="1200" dirty="0"/>
            <a:t>to go with him</a:t>
          </a:r>
        </a:p>
        <a:p>
          <a:pPr marL="0" lvl="0" indent="0" algn="l" defTabSz="1111250">
            <a:lnSpc>
              <a:spcPct val="90000"/>
            </a:lnSpc>
            <a:spcBef>
              <a:spcPct val="0"/>
            </a:spcBef>
            <a:spcAft>
              <a:spcPct val="35000"/>
            </a:spcAft>
            <a:buNone/>
          </a:pPr>
          <a:r>
            <a:rPr lang="en-GB" sz="2500" kern="1200" dirty="0"/>
            <a:t>(March 2022, Community Care)</a:t>
          </a:r>
          <a:endParaRPr lang="en-US" sz="2500" kern="1200" dirty="0"/>
        </a:p>
      </dsp:txBody>
      <dsp:txXfrm>
        <a:off x="114229" y="484603"/>
        <a:ext cx="6026266" cy="2111542"/>
      </dsp:txXfrm>
    </dsp:sp>
    <dsp:sp modelId="{7946337A-E399-4D90-AB44-246CFDB69658}">
      <dsp:nvSpPr>
        <dsp:cNvPr id="0" name=""/>
        <dsp:cNvSpPr/>
      </dsp:nvSpPr>
      <dsp:spPr>
        <a:xfrm>
          <a:off x="0" y="2782375"/>
          <a:ext cx="6254724" cy="2340000"/>
        </a:xfrm>
        <a:prstGeom prst="roundRect">
          <a:avLst/>
        </a:prstGeom>
        <a:solidFill>
          <a:schemeClr val="tx2">
            <a:lumMod val="75000"/>
            <a:lumOff val="2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effectLst/>
              <a:latin typeface="Calibri" panose="020F0502020204030204" pitchFamily="34" charset="0"/>
              <a:ea typeface="Calibri" panose="020F0502020204030204" pitchFamily="34" charset="0"/>
            </a:rPr>
            <a:t>Every child who leaves care should have at least 2 loving relationships to support them in the future</a:t>
          </a:r>
        </a:p>
        <a:p>
          <a:pPr marL="0" lvl="0" indent="0" algn="l" defTabSz="1111250">
            <a:lnSpc>
              <a:spcPct val="90000"/>
            </a:lnSpc>
            <a:spcBef>
              <a:spcPct val="0"/>
            </a:spcBef>
            <a:spcAft>
              <a:spcPct val="35000"/>
            </a:spcAft>
            <a:buNone/>
          </a:pPr>
          <a:r>
            <a:rPr lang="en-GB" sz="2500" kern="1200" dirty="0">
              <a:solidFill>
                <a:srgbClr val="FFFFFF"/>
              </a:solidFill>
              <a:effectLst/>
              <a:latin typeface="Calibri" panose="020F0502020204030204" pitchFamily="34" charset="0"/>
            </a:rPr>
            <a:t>(</a:t>
          </a:r>
          <a:r>
            <a:rPr lang="en-GB" sz="2500" kern="1200" dirty="0">
              <a:solidFill>
                <a:srgbClr val="FFFFFF"/>
              </a:solidFill>
            </a:rPr>
            <a:t>Care Review, 2022)</a:t>
          </a:r>
          <a:endParaRPr lang="en-US" sz="2500" kern="1200" dirty="0"/>
        </a:p>
      </dsp:txBody>
      <dsp:txXfrm>
        <a:off x="114229" y="2896604"/>
        <a:ext cx="6026266" cy="21115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0EEF-A105-4447-9E93-8C279745074A}">
      <dsp:nvSpPr>
        <dsp:cNvPr id="0" name=""/>
        <dsp:cNvSpPr/>
      </dsp:nvSpPr>
      <dsp:spPr>
        <a:xfrm>
          <a:off x="0" y="825567"/>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u="sng"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Children Act 1989</a:t>
          </a:r>
          <a:endParaRPr lang="en-US" sz="1500" b="1" kern="1200" dirty="0">
            <a:solidFill>
              <a:schemeClr val="tx1"/>
            </a:solidFill>
          </a:endParaRPr>
        </a:p>
      </dsp:txBody>
      <dsp:txXfrm>
        <a:off x="17563" y="843130"/>
        <a:ext cx="10683379" cy="324648"/>
      </dsp:txXfrm>
    </dsp:sp>
    <dsp:sp modelId="{99B71FC0-91BA-46EC-BD1F-5E5D27711C69}">
      <dsp:nvSpPr>
        <dsp:cNvPr id="0" name=""/>
        <dsp:cNvSpPr/>
      </dsp:nvSpPr>
      <dsp:spPr>
        <a:xfrm>
          <a:off x="0" y="1228541"/>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Final Report - The Independent Review of Children's Social Care (independent-review.uk)</a:t>
          </a:r>
          <a:endParaRPr lang="en-GB" sz="1500" kern="1200" dirty="0">
            <a:solidFill>
              <a:schemeClr val="tx1"/>
            </a:solidFill>
          </a:endParaRPr>
        </a:p>
      </dsp:txBody>
      <dsp:txXfrm>
        <a:off x="17563" y="1246104"/>
        <a:ext cx="10683379" cy="324648"/>
      </dsp:txXfrm>
    </dsp:sp>
    <dsp:sp modelId="{0E46880F-1A96-43B7-B0F7-9FA4FB6A8003}">
      <dsp:nvSpPr>
        <dsp:cNvPr id="0" name=""/>
        <dsp:cNvSpPr/>
      </dsp:nvSpPr>
      <dsp:spPr>
        <a:xfrm>
          <a:off x="0" y="1631517"/>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Improving the chances of successful reunification for children who return home from care: a rapid evidence review (whatworks-csc.org.uk)</a:t>
          </a:r>
          <a:endParaRPr lang="en-GB" sz="1500" kern="1200" dirty="0">
            <a:solidFill>
              <a:schemeClr val="tx1"/>
            </a:solidFill>
          </a:endParaRPr>
        </a:p>
      </dsp:txBody>
      <dsp:txXfrm>
        <a:off x="17563" y="1649080"/>
        <a:ext cx="10683379" cy="324648"/>
      </dsp:txXfrm>
    </dsp:sp>
    <dsp:sp modelId="{80A5B4E8-9B49-4346-9E03-CF0F41734F96}">
      <dsp:nvSpPr>
        <dsp:cNvPr id="0" name=""/>
        <dsp:cNvSpPr/>
      </dsp:nvSpPr>
      <dsp:spPr>
        <a:xfrm>
          <a:off x="0" y="2034492"/>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The Care Crisis Review: Options for Change - Family Rights Group (frg.org.uk)</a:t>
          </a:r>
          <a:endParaRPr lang="en-US" sz="1500" b="1" kern="1200" dirty="0">
            <a:solidFill>
              <a:schemeClr val="tx1"/>
            </a:solidFill>
          </a:endParaRPr>
        </a:p>
      </dsp:txBody>
      <dsp:txXfrm>
        <a:off x="17563" y="2052055"/>
        <a:ext cx="10683379" cy="324648"/>
      </dsp:txXfrm>
    </dsp:sp>
    <dsp:sp modelId="{C5015684-AEB6-42F7-BD9D-3C1572D4C9AD}">
      <dsp:nvSpPr>
        <dsp:cNvPr id="0" name=""/>
        <dsp:cNvSpPr/>
      </dsp:nvSpPr>
      <dsp:spPr>
        <a:xfrm>
          <a:off x="0" y="2437466"/>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Lecture by Lord Justice McFarlane: Holding the risk - The balance between child protection and the right to family life (judiciary.uk)</a:t>
          </a:r>
          <a:endParaRPr lang="en-US" sz="1500" b="1" kern="1200" dirty="0">
            <a:solidFill>
              <a:schemeClr val="tx1"/>
            </a:solidFill>
          </a:endParaRPr>
        </a:p>
      </dsp:txBody>
      <dsp:txXfrm>
        <a:off x="17563" y="2455029"/>
        <a:ext cx="10683379" cy="324648"/>
      </dsp:txXfrm>
    </dsp:sp>
    <dsp:sp modelId="{3142D766-D725-4956-8812-908CC3A9D189}">
      <dsp:nvSpPr>
        <dsp:cNvPr id="0" name=""/>
        <dsp:cNvSpPr/>
      </dsp:nvSpPr>
      <dsp:spPr>
        <a:xfrm>
          <a:off x="0" y="2840442"/>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Family Rights Group – Lifelong Links: </a:t>
          </a:r>
          <a:r>
            <a:rPr lang="en-US" sz="1500" b="1"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https://frg.org.uk/lifelong-links/</a:t>
          </a:r>
          <a:endParaRPr lang="en-US" sz="1500" b="1" kern="1200" dirty="0">
            <a:solidFill>
              <a:schemeClr val="tx1"/>
            </a:solidFill>
          </a:endParaRPr>
        </a:p>
      </dsp:txBody>
      <dsp:txXfrm>
        <a:off x="17563" y="2858005"/>
        <a:ext cx="10683379" cy="324648"/>
      </dsp:txXfrm>
    </dsp:sp>
    <dsp:sp modelId="{BB51CEF7-C094-4120-B644-0A3186847A3A}">
      <dsp:nvSpPr>
        <dsp:cNvPr id="0" name=""/>
        <dsp:cNvSpPr/>
      </dsp:nvSpPr>
      <dsp:spPr>
        <a:xfrm>
          <a:off x="0" y="3243417"/>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Reunification: an evidence-informed framework for return home practice (nspcc.org.uk)</a:t>
          </a:r>
          <a:endParaRPr lang="en-US" sz="1500" b="1" kern="1200" dirty="0">
            <a:solidFill>
              <a:schemeClr val="tx1"/>
            </a:solidFill>
          </a:endParaRPr>
        </a:p>
      </dsp:txBody>
      <dsp:txXfrm>
        <a:off x="17563" y="3260980"/>
        <a:ext cx="10683379" cy="324648"/>
      </dsp:txXfrm>
    </dsp:sp>
    <dsp:sp modelId="{8E12DF6C-84FA-4519-BB8D-62B4AA608A7A}">
      <dsp:nvSpPr>
        <dsp:cNvPr id="0" name=""/>
        <dsp:cNvSpPr/>
      </dsp:nvSpPr>
      <dsp:spPr>
        <a:xfrm>
          <a:off x="0" y="3646392"/>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u="sng" kern="1200" dirty="0">
              <a:solidFill>
                <a:schemeClr val="tx1"/>
              </a:solidFill>
              <a:hlinkClick xmlns:r="http://schemas.openxmlformats.org/officeDocument/2006/relationships" r:id="rId8">
                <a:extLst>
                  <a:ext uri="{A12FA001-AC4F-418D-AE19-62706E023703}">
                    <ahyp:hlinkClr xmlns:ahyp="http://schemas.microsoft.com/office/drawing/2018/hyperlinkcolor" val="tx"/>
                  </a:ext>
                </a:extLst>
              </a:hlinkClick>
            </a:rPr>
            <a:t>The Care Planning, Placement and Case Review (England) Regulations 2010 (legislation.gov.uk)</a:t>
          </a:r>
          <a:r>
            <a:rPr lang="en-GB" sz="1500" b="1" kern="1200" dirty="0">
              <a:solidFill>
                <a:schemeClr val="tx1"/>
              </a:solidFill>
            </a:rPr>
            <a:t> </a:t>
          </a:r>
          <a:endParaRPr lang="en-US" sz="1500" b="1" kern="1200" dirty="0">
            <a:solidFill>
              <a:schemeClr val="tx1"/>
            </a:solidFill>
          </a:endParaRPr>
        </a:p>
      </dsp:txBody>
      <dsp:txXfrm>
        <a:off x="17563" y="3663955"/>
        <a:ext cx="10683379" cy="324648"/>
      </dsp:txXfrm>
    </dsp:sp>
    <dsp:sp modelId="{8DFDC85C-DAF1-4692-8235-CC19A072CA22}">
      <dsp:nvSpPr>
        <dsp:cNvPr id="0" name=""/>
        <dsp:cNvSpPr/>
      </dsp:nvSpPr>
      <dsp:spPr>
        <a:xfrm>
          <a:off x="0" y="4049367"/>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Ethnicity and children’s social care (publishing.service.gov.uk)</a:t>
          </a:r>
          <a:endParaRPr lang="en-GB" sz="1500" kern="1200" dirty="0">
            <a:solidFill>
              <a:schemeClr val="tx1"/>
            </a:solidFill>
          </a:endParaRPr>
        </a:p>
      </dsp:txBody>
      <dsp:txXfrm>
        <a:off x="17563" y="4066930"/>
        <a:ext cx="10683379" cy="32464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6B592-7265-408A-9818-D99308D32C12}" type="datetimeFigureOut">
              <a:rPr lang="en-GB" smtClean="0"/>
              <a:t>25/10/2022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814FB-88EC-41CC-95AC-AF7E2525741F}" type="slidenum">
              <a:rPr lang="en-GB" smtClean="0"/>
              <a:t>‹#›</a:t>
            </a:fld>
            <a:endParaRPr lang="en-GB"/>
          </a:p>
        </p:txBody>
      </p:sp>
    </p:spTree>
    <p:extLst>
      <p:ext uri="{BB962C8B-B14F-4D97-AF65-F5344CB8AC3E}">
        <p14:creationId xmlns:p14="http://schemas.microsoft.com/office/powerpoint/2010/main" val="56479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a:t>
            </a:fld>
            <a:endParaRPr lang="en-GB"/>
          </a:p>
        </p:txBody>
      </p:sp>
    </p:spTree>
    <p:extLst>
      <p:ext uri="{BB962C8B-B14F-4D97-AF65-F5344CB8AC3E}">
        <p14:creationId xmlns:p14="http://schemas.microsoft.com/office/powerpoint/2010/main" val="414246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11</a:t>
            </a:fld>
            <a:endParaRPr lang="en-GB"/>
          </a:p>
        </p:txBody>
      </p:sp>
    </p:spTree>
    <p:extLst>
      <p:ext uri="{BB962C8B-B14F-4D97-AF65-F5344CB8AC3E}">
        <p14:creationId xmlns:p14="http://schemas.microsoft.com/office/powerpoint/2010/main" val="368194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12</a:t>
            </a:fld>
            <a:endParaRPr lang="en-GB"/>
          </a:p>
        </p:txBody>
      </p:sp>
    </p:spTree>
    <p:extLst>
      <p:ext uri="{BB962C8B-B14F-4D97-AF65-F5344CB8AC3E}">
        <p14:creationId xmlns:p14="http://schemas.microsoft.com/office/powerpoint/2010/main" val="197994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minute discussion and feedback</a:t>
            </a:r>
          </a:p>
        </p:txBody>
      </p:sp>
      <p:sp>
        <p:nvSpPr>
          <p:cNvPr id="4" name="Slide Number Placeholder 3"/>
          <p:cNvSpPr>
            <a:spLocks noGrp="1"/>
          </p:cNvSpPr>
          <p:nvPr>
            <p:ph type="sldNum" sz="quarter" idx="5"/>
          </p:nvPr>
        </p:nvSpPr>
        <p:spPr/>
        <p:txBody>
          <a:bodyPr/>
          <a:lstStyle/>
          <a:p>
            <a:fld id="{102814FB-88EC-41CC-95AC-AF7E2525741F}" type="slidenum">
              <a:rPr lang="en-GB" smtClean="0"/>
              <a:t>13</a:t>
            </a:fld>
            <a:endParaRPr lang="en-GB"/>
          </a:p>
        </p:txBody>
      </p:sp>
    </p:spTree>
    <p:extLst>
      <p:ext uri="{BB962C8B-B14F-4D97-AF65-F5344CB8AC3E}">
        <p14:creationId xmlns:p14="http://schemas.microsoft.com/office/powerpoint/2010/main" val="251617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14</a:t>
            </a:fld>
            <a:endParaRPr lang="en-GB"/>
          </a:p>
        </p:txBody>
      </p:sp>
    </p:spTree>
    <p:extLst>
      <p:ext uri="{BB962C8B-B14F-4D97-AF65-F5344CB8AC3E}">
        <p14:creationId xmlns:p14="http://schemas.microsoft.com/office/powerpoint/2010/main" val="268199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15</a:t>
            </a:fld>
            <a:endParaRPr lang="en-GB"/>
          </a:p>
        </p:txBody>
      </p:sp>
    </p:spTree>
    <p:extLst>
      <p:ext uri="{BB962C8B-B14F-4D97-AF65-F5344CB8AC3E}">
        <p14:creationId xmlns:p14="http://schemas.microsoft.com/office/powerpoint/2010/main" val="17392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16</a:t>
            </a:fld>
            <a:endParaRPr lang="en-GB"/>
          </a:p>
        </p:txBody>
      </p:sp>
    </p:spTree>
    <p:extLst>
      <p:ext uri="{BB962C8B-B14F-4D97-AF65-F5344CB8AC3E}">
        <p14:creationId xmlns:p14="http://schemas.microsoft.com/office/powerpoint/2010/main" val="175630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97C351-9165-4C4D-893C-88F99F72F8AB}" type="slidenum">
              <a:rPr lang="en-GB" smtClean="0"/>
              <a:t>17</a:t>
            </a:fld>
            <a:endParaRPr lang="en-GB"/>
          </a:p>
        </p:txBody>
      </p:sp>
    </p:spTree>
    <p:extLst>
      <p:ext uri="{BB962C8B-B14F-4D97-AF65-F5344CB8AC3E}">
        <p14:creationId xmlns:p14="http://schemas.microsoft.com/office/powerpoint/2010/main" val="219291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18</a:t>
            </a:fld>
            <a:endParaRPr lang="en-GB"/>
          </a:p>
        </p:txBody>
      </p:sp>
    </p:spTree>
    <p:extLst>
      <p:ext uri="{BB962C8B-B14F-4D97-AF65-F5344CB8AC3E}">
        <p14:creationId xmlns:p14="http://schemas.microsoft.com/office/powerpoint/2010/main" val="305022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19</a:t>
            </a:fld>
            <a:endParaRPr lang="en-GB"/>
          </a:p>
        </p:txBody>
      </p:sp>
    </p:spTree>
    <p:extLst>
      <p:ext uri="{BB962C8B-B14F-4D97-AF65-F5344CB8AC3E}">
        <p14:creationId xmlns:p14="http://schemas.microsoft.com/office/powerpoint/2010/main" val="265406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06D4B61-5213-4154-A4C9-F13ECB0EAF26}"/>
              </a:ext>
            </a:extLst>
          </p:cNvPr>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2</a:t>
            </a:fld>
            <a:endParaRPr lang="en-GB"/>
          </a:p>
        </p:txBody>
      </p:sp>
    </p:spTree>
    <p:extLst>
      <p:ext uri="{BB962C8B-B14F-4D97-AF65-F5344CB8AC3E}">
        <p14:creationId xmlns:p14="http://schemas.microsoft.com/office/powerpoint/2010/main" val="3062535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22</a:t>
            </a:fld>
            <a:endParaRPr lang="en-GB"/>
          </a:p>
        </p:txBody>
      </p:sp>
    </p:spTree>
    <p:extLst>
      <p:ext uri="{BB962C8B-B14F-4D97-AF65-F5344CB8AC3E}">
        <p14:creationId xmlns:p14="http://schemas.microsoft.com/office/powerpoint/2010/main" val="2340209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all children will successfully be able to return home but if we help them connect with 2 family members who will be available to them, we have at least fulfilled some of their identity and mental health needs as well as connected them with positive means of support for the future.</a:t>
            </a:r>
            <a:endParaRPr lang="en-US" dirty="0"/>
          </a:p>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23</a:t>
            </a:fld>
            <a:endParaRPr lang="en-GB"/>
          </a:p>
        </p:txBody>
      </p:sp>
    </p:spTree>
    <p:extLst>
      <p:ext uri="{BB962C8B-B14F-4D97-AF65-F5344CB8AC3E}">
        <p14:creationId xmlns:p14="http://schemas.microsoft.com/office/powerpoint/2010/main" val="1876621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Feedback survey</a:t>
            </a:r>
          </a:p>
        </p:txBody>
      </p:sp>
      <p:sp>
        <p:nvSpPr>
          <p:cNvPr id="4" name="Slide Number Placeholder 3"/>
          <p:cNvSpPr>
            <a:spLocks noGrp="1"/>
          </p:cNvSpPr>
          <p:nvPr>
            <p:ph type="sldNum" sz="quarter" idx="5"/>
          </p:nvPr>
        </p:nvSpPr>
        <p:spPr/>
        <p:txBody>
          <a:bodyPr/>
          <a:lstStyle/>
          <a:p>
            <a:fld id="{2597C351-9165-4C4D-893C-88F99F72F8AB}" type="slidenum">
              <a:rPr lang="en-GB" smtClean="0"/>
              <a:t>24</a:t>
            </a:fld>
            <a:endParaRPr lang="en-GB"/>
          </a:p>
        </p:txBody>
      </p:sp>
    </p:spTree>
    <p:extLst>
      <p:ext uri="{BB962C8B-B14F-4D97-AF65-F5344CB8AC3E}">
        <p14:creationId xmlns:p14="http://schemas.microsoft.com/office/powerpoint/2010/main" val="2878220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814FB-88EC-41CC-95AC-AF7E2525741F}" type="slidenum">
              <a:rPr lang="en-GB" smtClean="0"/>
              <a:t>25</a:t>
            </a:fld>
            <a:endParaRPr lang="en-GB"/>
          </a:p>
        </p:txBody>
      </p:sp>
    </p:spTree>
    <p:extLst>
      <p:ext uri="{BB962C8B-B14F-4D97-AF65-F5344CB8AC3E}">
        <p14:creationId xmlns:p14="http://schemas.microsoft.com/office/powerpoint/2010/main" val="317168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2AA835-543A-40F4-9F03-A779DAC841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93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27</a:t>
            </a:fld>
            <a:endParaRPr lang="en-GB"/>
          </a:p>
        </p:txBody>
      </p:sp>
    </p:spTree>
    <p:extLst>
      <p:ext uri="{BB962C8B-B14F-4D97-AF65-F5344CB8AC3E}">
        <p14:creationId xmlns:p14="http://schemas.microsoft.com/office/powerpoint/2010/main" val="253591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2AA835-543A-40F4-9F03-A779DAC841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56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4</a:t>
            </a:fld>
            <a:endParaRPr lang="en-GB"/>
          </a:p>
        </p:txBody>
      </p:sp>
    </p:spTree>
    <p:extLst>
      <p:ext uri="{BB962C8B-B14F-4D97-AF65-F5344CB8AC3E}">
        <p14:creationId xmlns:p14="http://schemas.microsoft.com/office/powerpoint/2010/main" val="426911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5</a:t>
            </a:fld>
            <a:endParaRPr lang="en-GB"/>
          </a:p>
        </p:txBody>
      </p:sp>
    </p:spTree>
    <p:extLst>
      <p:ext uri="{BB962C8B-B14F-4D97-AF65-F5344CB8AC3E}">
        <p14:creationId xmlns:p14="http://schemas.microsoft.com/office/powerpoint/2010/main" val="244889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6</a:t>
            </a:fld>
            <a:endParaRPr lang="en-GB"/>
          </a:p>
        </p:txBody>
      </p:sp>
    </p:spTree>
    <p:extLst>
      <p:ext uri="{BB962C8B-B14F-4D97-AF65-F5344CB8AC3E}">
        <p14:creationId xmlns:p14="http://schemas.microsoft.com/office/powerpoint/2010/main" val="257187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8</a:t>
            </a:fld>
            <a:endParaRPr lang="en-GB"/>
          </a:p>
        </p:txBody>
      </p:sp>
    </p:spTree>
    <p:extLst>
      <p:ext uri="{BB962C8B-B14F-4D97-AF65-F5344CB8AC3E}">
        <p14:creationId xmlns:p14="http://schemas.microsoft.com/office/powerpoint/2010/main" val="283364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2AA835-543A-40F4-9F03-A779DAC8416F}" type="slidenum">
              <a:rPr lang="en-GB" smtClean="0"/>
              <a:t>9</a:t>
            </a:fld>
            <a:endParaRPr lang="en-GB"/>
          </a:p>
        </p:txBody>
      </p:sp>
    </p:spTree>
    <p:extLst>
      <p:ext uri="{BB962C8B-B14F-4D97-AF65-F5344CB8AC3E}">
        <p14:creationId xmlns:p14="http://schemas.microsoft.com/office/powerpoint/2010/main" val="32138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2AA835-543A-40F4-9F03-A779DAC8416F}" type="slidenum">
              <a:rPr lang="en-GB" smtClean="0"/>
              <a:t>10</a:t>
            </a:fld>
            <a:endParaRPr lang="en-GB"/>
          </a:p>
        </p:txBody>
      </p:sp>
    </p:spTree>
    <p:extLst>
      <p:ext uri="{BB962C8B-B14F-4D97-AF65-F5344CB8AC3E}">
        <p14:creationId xmlns:p14="http://schemas.microsoft.com/office/powerpoint/2010/main" val="367459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10/25/2022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02506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2D542-9B69-47BA-9D0B-492B9F800268}" type="datetimeFigureOut">
              <a:rPr lang="en-GB" smtClean="0"/>
              <a:t>25/10/2022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365854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2D542-9B69-47BA-9D0B-492B9F800268}" type="datetimeFigureOut">
              <a:rPr lang="en-GB" smtClean="0"/>
              <a:t>25/10/2022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284761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C62D542-9B69-47BA-9D0B-492B9F800268}"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205219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C62D542-9B69-47BA-9D0B-492B9F800268}" type="datetimeFigureOut">
              <a:rPr lang="en-GB" smtClean="0"/>
              <a:t>25/10/2022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38510634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2D542-9B69-47BA-9D0B-492B9F800268}"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3225779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2D542-9B69-47BA-9D0B-492B9F800268}"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12656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8791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79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10/25/2022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808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C62D542-9B69-47BA-9D0B-492B9F800268}" type="datetimeFigureOut">
              <a:rPr lang="en-GB" smtClean="0"/>
              <a:t>25/10/2022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988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2D542-9B69-47BA-9D0B-492B9F800268}"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346504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2D542-9B69-47BA-9D0B-492B9F800268}"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186324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2D542-9B69-47BA-9D0B-492B9F800268}"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302655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2D542-9B69-47BA-9D0B-492B9F800268}" type="datetimeFigureOut">
              <a:rPr lang="en-GB" smtClean="0"/>
              <a:t>25/10/2022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3740270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D8BD707-D9CF-40AE-B4C6-C98DA3205C09}" type="datetimeFigureOut">
              <a:rPr lang="en-US" smtClean="0"/>
              <a:pPr/>
              <a:t>10/25/2022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3134778"/>
      </p:ext>
    </p:extLst>
  </p:cSld>
  <p:clrMap bg1="lt1" tx1="dk1" bg2="lt2" tx2="dk2" accent1="accent1" accent2="accent2" accent3="accent3" accent4="accent4" accent5="accent5" accent6="accent6" hlink="hlink" folHlink="folHlink"/>
  <p:sldLayoutIdLst>
    <p:sldLayoutId id="2147483729" r:id="rId1"/>
    <p:sldLayoutId id="2147483728" r:id="rId2"/>
    <p:sldLayoutId id="2147483722" r:id="rId3"/>
    <p:sldLayoutId id="2147483721" r:id="rId4"/>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C62D542-9B69-47BA-9D0B-492B9F800268}" type="datetimeFigureOut">
              <a:rPr lang="en-GB" smtClean="0"/>
              <a:t>25/10/2022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4870889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commons.wikimedia.org/wiki/File:2008_03_10_-_MD176_@_Connelly_-_Traffic_Barriers.JPG"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otherfood-devos.com/2017/04/jesus-is-sympathetic.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flickr.com/photos/34561073@N00/2099447856/"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kittlingbooks.com/2013/09/karen-charlton-using-family-history-as.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ersonaloutcomescollaboration.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jp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usso.uk/research-skills-as-survival-skills-in-the-post-truth-age/" TargetMode="External"/><Relationship Id="rId9" Type="http://schemas.microsoft.com/office/2007/relationships/diagramDrawing" Target="../diagrams/drawing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mailto:FSProjectTeam@Hertfordshire.gov.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hildrenssocialcare.independent-review.u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30CF5A-802E-431B-9B81-567FFB17B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609601" y="3372787"/>
            <a:ext cx="10923638" cy="2788170"/>
          </a:xfrm>
        </p:spPr>
        <p:txBody>
          <a:bodyPr>
            <a:normAutofit fontScale="90000"/>
          </a:bodyPr>
          <a:lstStyle/>
          <a:p>
            <a:pPr algn="ctr"/>
            <a:br>
              <a:rPr lang="en-GB" sz="6200" dirty="0">
                <a:latin typeface="Calibri" panose="020F0502020204030204" pitchFamily="34" charset="0"/>
                <a:cs typeface="Calibri" panose="020F0502020204030204" pitchFamily="34" charset="0"/>
              </a:rPr>
            </a:br>
            <a:br>
              <a:rPr lang="en-GB" sz="6200" dirty="0">
                <a:latin typeface="Calibri" panose="020F0502020204030204" pitchFamily="34" charset="0"/>
                <a:cs typeface="Calibri" panose="020F0502020204030204" pitchFamily="34" charset="0"/>
              </a:rPr>
            </a:br>
            <a:r>
              <a:rPr lang="en-GB" sz="6200" dirty="0">
                <a:latin typeface="Calibri" panose="020F0502020204030204" pitchFamily="34" charset="0"/>
                <a:cs typeface="Calibri" panose="020F0502020204030204" pitchFamily="34" charset="0"/>
              </a:rPr>
              <a:t>Foster Carer Workshop</a:t>
            </a:r>
            <a:br>
              <a:rPr lang="en-GB" sz="6200" dirty="0">
                <a:latin typeface="Calibri" panose="020F0502020204030204" pitchFamily="34" charset="0"/>
                <a:cs typeface="Calibri" panose="020F0502020204030204" pitchFamily="34" charset="0"/>
              </a:rPr>
            </a:br>
            <a:br>
              <a:rPr lang="en-GB" sz="6200" dirty="0">
                <a:latin typeface="Calibri" panose="020F0502020204030204" pitchFamily="34" charset="0"/>
                <a:cs typeface="Calibri" panose="020F0502020204030204" pitchFamily="34" charset="0"/>
              </a:rPr>
            </a:br>
            <a:r>
              <a:rPr lang="en-GB" sz="4400" dirty="0">
                <a:latin typeface="Calibri" panose="020F0502020204030204" pitchFamily="34" charset="0"/>
                <a:cs typeface="Calibri" panose="020F0502020204030204" pitchFamily="34" charset="0"/>
              </a:rPr>
              <a:t>Children in Care and Children returning home</a:t>
            </a:r>
            <a:br>
              <a:rPr lang="en-GB" sz="4400" dirty="0">
                <a:latin typeface="Calibri" panose="020F0502020204030204" pitchFamily="34" charset="0"/>
                <a:cs typeface="Calibri" panose="020F0502020204030204" pitchFamily="34" charset="0"/>
              </a:rPr>
            </a:br>
            <a:endParaRPr lang="en-GB" sz="4400" dirty="0">
              <a:latin typeface="Calibri" panose="020F0502020204030204" pitchFamily="34" charset="0"/>
              <a:cs typeface="Calibri" panose="020F0502020204030204" pitchFamily="34" charset="0"/>
            </a:endParaRPr>
          </a:p>
        </p:txBody>
      </p:sp>
      <p:pic>
        <p:nvPicPr>
          <p:cNvPr id="7" name="Picture 6" descr="Graphical user interface, text&#10;&#10;Description automatically generated">
            <a:extLst>
              <a:ext uri="{FF2B5EF4-FFF2-40B4-BE49-F238E27FC236}">
                <a16:creationId xmlns:a16="http://schemas.microsoft.com/office/drawing/2014/main" id="{95566CE6-06F3-42A2-B0EB-5C70EF9BA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580557"/>
            <a:ext cx="7562849" cy="1836295"/>
          </a:xfrm>
          <a:prstGeom prst="rect">
            <a:avLst/>
          </a:prstGeom>
        </p:spPr>
      </p:pic>
    </p:spTree>
    <p:extLst>
      <p:ext uri="{BB962C8B-B14F-4D97-AF65-F5344CB8AC3E}">
        <p14:creationId xmlns:p14="http://schemas.microsoft.com/office/powerpoint/2010/main" val="166984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C0598-B693-46F5-905C-F81D37F0D87C}"/>
              </a:ext>
            </a:extLst>
          </p:cNvPr>
          <p:cNvSpPr>
            <a:spLocks noGrp="1"/>
          </p:cNvSpPr>
          <p:nvPr>
            <p:ph type="title"/>
          </p:nvPr>
        </p:nvSpPr>
        <p:spPr>
          <a:xfrm>
            <a:off x="961292" y="1031634"/>
            <a:ext cx="3368431" cy="4844777"/>
          </a:xfrm>
        </p:spPr>
        <p:txBody>
          <a:bodyPr vert="horz" lIns="91440" tIns="45720" rIns="91440" bIns="45720" rtlCol="0" anchor="ctr">
            <a:normAutofit/>
          </a:bodyPr>
          <a:lstStyle/>
          <a:p>
            <a:r>
              <a:rPr lang="en-US" b="1" dirty="0">
                <a:solidFill>
                  <a:srgbClr val="FFFFFF"/>
                </a:solidFill>
              </a:rPr>
              <a:t>Discussion</a:t>
            </a:r>
          </a:p>
        </p:txBody>
      </p:sp>
      <p:sp>
        <p:nvSpPr>
          <p:cNvPr id="3" name="Oval 2">
            <a:extLst>
              <a:ext uri="{FF2B5EF4-FFF2-40B4-BE49-F238E27FC236}">
                <a16:creationId xmlns:a16="http://schemas.microsoft.com/office/drawing/2014/main" id="{3640CE84-8B6A-4A87-908C-85D787286E80}"/>
              </a:ext>
            </a:extLst>
          </p:cNvPr>
          <p:cNvSpPr/>
          <p:nvPr/>
        </p:nvSpPr>
        <p:spPr>
          <a:xfrm>
            <a:off x="5289791" y="1031634"/>
            <a:ext cx="6140590" cy="4746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85000"/>
              </a:lnSpc>
              <a:spcAft>
                <a:spcPts val="600"/>
              </a:spcAft>
            </a:pPr>
            <a:r>
              <a:rPr lang="en-US" sz="2000" b="1" dirty="0">
                <a:solidFill>
                  <a:schemeClr val="tx1">
                    <a:lumMod val="85000"/>
                    <a:lumOff val="15000"/>
                  </a:schemeClr>
                </a:solidFill>
              </a:rPr>
              <a:t>For most children, returning home to a parent or relative after being looked after is a “common outcome"(Wilkins and Farmer, 2015)</a:t>
            </a:r>
          </a:p>
          <a:p>
            <a:pPr>
              <a:lnSpc>
                <a:spcPct val="85000"/>
              </a:lnSpc>
              <a:spcAft>
                <a:spcPts val="600"/>
              </a:spcAft>
              <a:buFont typeface="Arial" pitchFamily="34" charset="0"/>
              <a:buChar char=" "/>
            </a:pPr>
            <a:endParaRPr lang="en-US" sz="2000" b="1" dirty="0">
              <a:solidFill>
                <a:schemeClr val="tx1">
                  <a:lumMod val="85000"/>
                  <a:lumOff val="15000"/>
                </a:schemeClr>
              </a:solidFill>
            </a:endParaRPr>
          </a:p>
          <a:p>
            <a:pPr>
              <a:lnSpc>
                <a:spcPct val="85000"/>
              </a:lnSpc>
              <a:spcAft>
                <a:spcPts val="600"/>
              </a:spcAft>
              <a:buFont typeface="Arial" pitchFamily="34" charset="0"/>
              <a:buChar char=" "/>
            </a:pPr>
            <a:r>
              <a:rPr lang="en-US" sz="2000" b="1" dirty="0">
                <a:solidFill>
                  <a:schemeClr val="tx1">
                    <a:lumMod val="85000"/>
                    <a:lumOff val="15000"/>
                  </a:schemeClr>
                </a:solidFill>
              </a:rPr>
              <a:t>What does this mean for practice?</a:t>
            </a:r>
          </a:p>
        </p:txBody>
      </p:sp>
    </p:spTree>
    <p:extLst>
      <p:ext uri="{BB962C8B-B14F-4D97-AF65-F5344CB8AC3E}">
        <p14:creationId xmlns:p14="http://schemas.microsoft.com/office/powerpoint/2010/main" val="279177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3">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ky, tree, outdoor&#10;&#10;Description automatically generated">
            <a:extLst>
              <a:ext uri="{FF2B5EF4-FFF2-40B4-BE49-F238E27FC236}">
                <a16:creationId xmlns:a16="http://schemas.microsoft.com/office/drawing/2014/main" id="{35990A76-CBBE-4F75-BE02-CD8EA18E3971}"/>
              </a:ext>
            </a:extLst>
          </p:cNvPr>
          <p:cNvPicPr>
            <a:picLocks noChangeAspect="1"/>
          </p:cNvPicPr>
          <p:nvPr/>
        </p:nvPicPr>
        <p:blipFill rotWithShape="1">
          <a:blip r:embed="rId3">
            <a:alphaModFix amt="4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501" b="4499"/>
          <a:stretch/>
        </p:blipFill>
        <p:spPr>
          <a:xfrm>
            <a:off x="20" y="10"/>
            <a:ext cx="12191980" cy="6857990"/>
          </a:xfrm>
          <a:prstGeom prst="rect">
            <a:avLst/>
          </a:prstGeom>
        </p:spPr>
      </p:pic>
      <p:sp>
        <p:nvSpPr>
          <p:cNvPr id="2" name="Title 1">
            <a:extLst>
              <a:ext uri="{FF2B5EF4-FFF2-40B4-BE49-F238E27FC236}">
                <a16:creationId xmlns:a16="http://schemas.microsoft.com/office/drawing/2014/main" id="{295B9C7C-EA10-4F91-B0F6-696140377513}"/>
              </a:ext>
            </a:extLst>
          </p:cNvPr>
          <p:cNvSpPr>
            <a:spLocks noGrp="1"/>
          </p:cNvSpPr>
          <p:nvPr>
            <p:ph type="title"/>
          </p:nvPr>
        </p:nvSpPr>
        <p:spPr>
          <a:xfrm>
            <a:off x="299803" y="770466"/>
            <a:ext cx="11160177" cy="5720485"/>
          </a:xfrm>
        </p:spPr>
        <p:txBody>
          <a:bodyPr vert="horz" lIns="91440" tIns="45720" rIns="91440" bIns="45720" rtlCol="0" anchor="b">
            <a:normAutofit/>
          </a:bodyPr>
          <a:lstStyle/>
          <a:p>
            <a:pPr>
              <a:lnSpc>
                <a:spcPct val="80000"/>
              </a:lnSpc>
            </a:pPr>
            <a:r>
              <a:rPr lang="en-US" sz="4800" b="1" kern="1200" spc="-120" baseline="0" dirty="0">
                <a:solidFill>
                  <a:schemeClr val="tx1"/>
                </a:solidFill>
                <a:latin typeface="+mj-lt"/>
                <a:ea typeface="+mj-ea"/>
                <a:cs typeface="+mj-cs"/>
              </a:rPr>
              <a:t>What gets</a:t>
            </a:r>
            <a:r>
              <a:rPr lang="en-US" sz="4800" b="1" kern="1200" spc="-120" dirty="0">
                <a:solidFill>
                  <a:schemeClr val="tx1"/>
                </a:solidFill>
                <a:latin typeface="+mj-lt"/>
                <a:ea typeface="+mj-ea"/>
                <a:cs typeface="+mj-cs"/>
              </a:rPr>
              <a:t> </a:t>
            </a:r>
            <a:r>
              <a:rPr lang="en-US" sz="4800" b="1" kern="1200" spc="-120" baseline="0" dirty="0">
                <a:solidFill>
                  <a:schemeClr val="tx1"/>
                </a:solidFill>
                <a:latin typeface="+mj-lt"/>
                <a:ea typeface="+mj-ea"/>
                <a:cs typeface="+mj-cs"/>
              </a:rPr>
              <a:t>in the way of planning for children to return home?</a:t>
            </a:r>
          </a:p>
        </p:txBody>
      </p:sp>
    </p:spTree>
    <p:extLst>
      <p:ext uri="{BB962C8B-B14F-4D97-AF65-F5344CB8AC3E}">
        <p14:creationId xmlns:p14="http://schemas.microsoft.com/office/powerpoint/2010/main" val="4554719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D98F-EB68-4D8B-92ED-F7D6224C0B6B}"/>
              </a:ext>
            </a:extLst>
          </p:cNvPr>
          <p:cNvSpPr>
            <a:spLocks noGrp="1"/>
          </p:cNvSpPr>
          <p:nvPr>
            <p:ph type="title"/>
          </p:nvPr>
        </p:nvSpPr>
        <p:spPr>
          <a:xfrm>
            <a:off x="657224" y="499533"/>
            <a:ext cx="10772775" cy="1658198"/>
          </a:xfrm>
        </p:spPr>
        <p:txBody>
          <a:bodyPr>
            <a:normAutofit/>
          </a:bodyPr>
          <a:lstStyle/>
          <a:p>
            <a:pPr algn="ctr"/>
            <a:r>
              <a:rPr lang="en-US" dirty="0"/>
              <a:t>Barriers to planning for children to return home</a:t>
            </a:r>
            <a:endParaRPr lang="en-GB" dirty="0"/>
          </a:p>
        </p:txBody>
      </p:sp>
      <p:graphicFrame>
        <p:nvGraphicFramePr>
          <p:cNvPr id="12" name="Content Placeholder 2">
            <a:extLst>
              <a:ext uri="{FF2B5EF4-FFF2-40B4-BE49-F238E27FC236}">
                <a16:creationId xmlns:a16="http://schemas.microsoft.com/office/drawing/2014/main" id="{D0BB59F4-59B5-6641-02BC-DB3C81913FD3}"/>
              </a:ext>
            </a:extLst>
          </p:cNvPr>
          <p:cNvGraphicFramePr>
            <a:graphicFrameLocks noGrp="1"/>
          </p:cNvGraphicFramePr>
          <p:nvPr>
            <p:ph idx="1"/>
            <p:extLst>
              <p:ext uri="{D42A27DB-BD31-4B8C-83A1-F6EECF244321}">
                <p14:modId xmlns:p14="http://schemas.microsoft.com/office/powerpoint/2010/main" val="1323101992"/>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13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3F74CD-5B67-43D6-8F0A-19C8DB376E2C}"/>
              </a:ext>
            </a:extLst>
          </p:cNvPr>
          <p:cNvSpPr>
            <a:spLocks noGrp="1"/>
          </p:cNvSpPr>
          <p:nvPr>
            <p:ph type="title"/>
          </p:nvPr>
        </p:nvSpPr>
        <p:spPr>
          <a:xfrm>
            <a:off x="285750" y="438150"/>
            <a:ext cx="5010527" cy="5106973"/>
          </a:xfrm>
        </p:spPr>
        <p:txBody>
          <a:bodyPr vert="horz" lIns="91440" tIns="45720" rIns="91440" bIns="45720" rtlCol="0" anchor="b">
            <a:normAutofit/>
          </a:bodyPr>
          <a:lstStyle/>
          <a:p>
            <a:pPr>
              <a:lnSpc>
                <a:spcPct val="80000"/>
              </a:lnSpc>
            </a:pPr>
            <a:br>
              <a:rPr lang="en-US" sz="4400" dirty="0">
                <a:solidFill>
                  <a:srgbClr val="FFFFFF"/>
                </a:solidFill>
              </a:rPr>
            </a:br>
            <a:br>
              <a:rPr lang="en-US" sz="4400" dirty="0">
                <a:solidFill>
                  <a:srgbClr val="FFFFFF"/>
                </a:solidFill>
              </a:rPr>
            </a:br>
            <a:r>
              <a:rPr lang="en-US" sz="4400" b="1" dirty="0">
                <a:solidFill>
                  <a:srgbClr val="FFFFFF"/>
                </a:solidFill>
              </a:rPr>
              <a:t>Group discussion:</a:t>
            </a:r>
            <a:br>
              <a:rPr lang="en-US" sz="4400" b="1" dirty="0">
                <a:solidFill>
                  <a:srgbClr val="FFFFFF"/>
                </a:solidFill>
              </a:rPr>
            </a:br>
            <a:br>
              <a:rPr lang="en-US" sz="4400" b="1" dirty="0">
                <a:solidFill>
                  <a:srgbClr val="FFFFFF"/>
                </a:solidFill>
              </a:rPr>
            </a:br>
            <a:r>
              <a:rPr lang="en-US" sz="4400" b="1" dirty="0">
                <a:solidFill>
                  <a:srgbClr val="FFFFFF"/>
                </a:solidFill>
              </a:rPr>
              <a:t>How can foster carers support children to return home?</a:t>
            </a:r>
            <a:br>
              <a:rPr lang="en-US" sz="4400" dirty="0">
                <a:solidFill>
                  <a:srgbClr val="FFFFFF"/>
                </a:solidFill>
              </a:rPr>
            </a:br>
            <a:br>
              <a:rPr lang="en-US" sz="4400" dirty="0">
                <a:solidFill>
                  <a:srgbClr val="FFFFFF"/>
                </a:solidFill>
              </a:rPr>
            </a:br>
            <a:endParaRPr lang="en-US" sz="4400" kern="1200" spc="-120" baseline="0" dirty="0">
              <a:solidFill>
                <a:srgbClr val="FFFF00"/>
              </a:solidFill>
              <a:latin typeface="Brush Script MT" panose="03060802040406070304" pitchFamily="66" charset="0"/>
            </a:endParaRPr>
          </a:p>
        </p:txBody>
      </p:sp>
      <p:sp>
        <p:nvSpPr>
          <p:cNvPr id="15" name="Rectangle 12">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touching a giraffe&#10;&#10;Description automatically generated with medium confidence">
            <a:extLst>
              <a:ext uri="{FF2B5EF4-FFF2-40B4-BE49-F238E27FC236}">
                <a16:creationId xmlns:a16="http://schemas.microsoft.com/office/drawing/2014/main" id="{AB705D7E-639C-4FE9-8427-D4E6B98D9C9C}"/>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367" r="-1" b="18513"/>
          <a:stretch/>
        </p:blipFill>
        <p:spPr>
          <a:xfrm>
            <a:off x="6096000" y="629265"/>
            <a:ext cx="5452536" cy="5585271"/>
          </a:xfrm>
          <a:prstGeom prst="rect">
            <a:avLst/>
          </a:prstGeom>
        </p:spPr>
      </p:pic>
    </p:spTree>
    <p:extLst>
      <p:ext uri="{BB962C8B-B14F-4D97-AF65-F5344CB8AC3E}">
        <p14:creationId xmlns:p14="http://schemas.microsoft.com/office/powerpoint/2010/main" val="234976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9" name="Rectangle 4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B4C96F-6067-42DE-BB28-2CE378861EE6}"/>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nSpc>
                <a:spcPct val="80000"/>
              </a:lnSpc>
            </a:pPr>
            <a:r>
              <a:rPr lang="en-US" sz="4000" b="1" kern="1200" spc="-120" baseline="0" dirty="0">
                <a:solidFill>
                  <a:srgbClr val="FFFFFF"/>
                </a:solidFill>
                <a:latin typeface="+mj-lt"/>
                <a:ea typeface="+mj-ea"/>
                <a:cs typeface="+mj-cs"/>
              </a:rPr>
              <a:t>MS Teams chat</a:t>
            </a:r>
            <a:br>
              <a:rPr lang="en-US" sz="4000" kern="1200" spc="-120" baseline="0" dirty="0">
                <a:solidFill>
                  <a:srgbClr val="FFFFFF"/>
                </a:solidFill>
                <a:latin typeface="+mj-lt"/>
                <a:ea typeface="+mj-ea"/>
                <a:cs typeface="+mj-cs"/>
              </a:rPr>
            </a:br>
            <a:br>
              <a:rPr lang="en-US" sz="4000" kern="1200" spc="-120" baseline="0" dirty="0">
                <a:solidFill>
                  <a:srgbClr val="FFFFFF"/>
                </a:solidFill>
                <a:latin typeface="+mj-lt"/>
                <a:ea typeface="+mj-ea"/>
                <a:cs typeface="+mj-cs"/>
              </a:rPr>
            </a:br>
            <a:br>
              <a:rPr lang="en-US" sz="4000" kern="1200" spc="-120" baseline="0" dirty="0">
                <a:solidFill>
                  <a:srgbClr val="FFFFFF"/>
                </a:solidFill>
                <a:latin typeface="+mj-lt"/>
                <a:ea typeface="+mj-ea"/>
                <a:cs typeface="+mj-cs"/>
              </a:rPr>
            </a:br>
            <a:r>
              <a:rPr lang="en-US" sz="4000" b="1" kern="1200" spc="-120" baseline="0" dirty="0">
                <a:solidFill>
                  <a:srgbClr val="FFFFFF"/>
                </a:solidFill>
                <a:latin typeface="+mj-lt"/>
                <a:ea typeface="+mj-ea"/>
                <a:cs typeface="+mj-cs"/>
              </a:rPr>
              <a:t>What makes return home for children more successful?</a:t>
            </a:r>
          </a:p>
        </p:txBody>
      </p:sp>
      <p:sp>
        <p:nvSpPr>
          <p:cNvPr id="44" name="Rectangle 43">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amily walking in a park&#10;&#10;Description automatically generated with medium confidence">
            <a:extLst>
              <a:ext uri="{FF2B5EF4-FFF2-40B4-BE49-F238E27FC236}">
                <a16:creationId xmlns:a16="http://schemas.microsoft.com/office/drawing/2014/main" id="{770D18BE-481D-457F-85E7-948C858A76F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011" r="17826" b="2"/>
          <a:stretch/>
        </p:blipFill>
        <p:spPr>
          <a:xfrm>
            <a:off x="6096000" y="629265"/>
            <a:ext cx="5452536" cy="5585271"/>
          </a:xfrm>
          <a:prstGeom prst="rect">
            <a:avLst/>
          </a:prstGeom>
        </p:spPr>
      </p:pic>
    </p:spTree>
    <p:extLst>
      <p:ext uri="{BB962C8B-B14F-4D97-AF65-F5344CB8AC3E}">
        <p14:creationId xmlns:p14="http://schemas.microsoft.com/office/powerpoint/2010/main" val="26362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2B1A-7C09-4B14-9CD2-4347E79D726C}"/>
              </a:ext>
            </a:extLst>
          </p:cNvPr>
          <p:cNvSpPr>
            <a:spLocks noGrp="1"/>
          </p:cNvSpPr>
          <p:nvPr>
            <p:ph type="title"/>
          </p:nvPr>
        </p:nvSpPr>
        <p:spPr/>
        <p:txBody>
          <a:bodyPr/>
          <a:lstStyle/>
          <a:p>
            <a:r>
              <a:rPr lang="en-GB" b="1" dirty="0"/>
              <a:t>What makes return home more successful?</a:t>
            </a:r>
          </a:p>
        </p:txBody>
      </p:sp>
      <p:graphicFrame>
        <p:nvGraphicFramePr>
          <p:cNvPr id="5" name="Content Placeholder 2">
            <a:extLst>
              <a:ext uri="{FF2B5EF4-FFF2-40B4-BE49-F238E27FC236}">
                <a16:creationId xmlns:a16="http://schemas.microsoft.com/office/drawing/2014/main" id="{23809F0C-61D7-2578-80B7-229C3D564A22}"/>
              </a:ext>
            </a:extLst>
          </p:cNvPr>
          <p:cNvGraphicFramePr>
            <a:graphicFrameLocks noGrp="1"/>
          </p:cNvGraphicFramePr>
          <p:nvPr>
            <p:ph idx="1"/>
            <p:extLst>
              <p:ext uri="{D42A27DB-BD31-4B8C-83A1-F6EECF244321}">
                <p14:modId xmlns:p14="http://schemas.microsoft.com/office/powerpoint/2010/main" val="1070447654"/>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74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76D2-BDC7-4B77-93F0-D87197FFADC3}"/>
              </a:ext>
            </a:extLst>
          </p:cNvPr>
          <p:cNvSpPr>
            <a:spLocks noGrp="1"/>
          </p:cNvSpPr>
          <p:nvPr>
            <p:ph type="title"/>
          </p:nvPr>
        </p:nvSpPr>
        <p:spPr>
          <a:xfrm>
            <a:off x="492370" y="383692"/>
            <a:ext cx="10937630" cy="952740"/>
          </a:xfrm>
        </p:spPr>
        <p:txBody>
          <a:bodyPr>
            <a:noAutofit/>
          </a:bodyPr>
          <a:lstStyle/>
          <a:p>
            <a:r>
              <a:rPr lang="en-GB" sz="3600" dirty="0"/>
              <a:t>Some messages on carers supporting children to return home</a:t>
            </a:r>
          </a:p>
        </p:txBody>
      </p:sp>
      <p:graphicFrame>
        <p:nvGraphicFramePr>
          <p:cNvPr id="5" name="Content Placeholder 2">
            <a:extLst>
              <a:ext uri="{FF2B5EF4-FFF2-40B4-BE49-F238E27FC236}">
                <a16:creationId xmlns:a16="http://schemas.microsoft.com/office/drawing/2014/main" id="{D3B0EF8B-24FC-362C-B547-BCB9AD154B51}"/>
              </a:ext>
            </a:extLst>
          </p:cNvPr>
          <p:cNvGraphicFramePr>
            <a:graphicFrameLocks noGrp="1"/>
          </p:cNvGraphicFramePr>
          <p:nvPr>
            <p:ph idx="1"/>
            <p:extLst>
              <p:ext uri="{D42A27DB-BD31-4B8C-83A1-F6EECF244321}">
                <p14:modId xmlns:p14="http://schemas.microsoft.com/office/powerpoint/2010/main" val="2441757314"/>
              </p:ext>
            </p:extLst>
          </p:nvPr>
        </p:nvGraphicFramePr>
        <p:xfrm>
          <a:off x="657224" y="1336432"/>
          <a:ext cx="10753725" cy="5137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2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6A8FC5E-ACE7-4029-8F61-519550C9B7AA}"/>
              </a:ext>
            </a:extLst>
          </p:cNvPr>
          <p:cNvSpPr>
            <a:spLocks noGrp="1"/>
          </p:cNvSpPr>
          <p:nvPr>
            <p:ph type="pic" idx="1"/>
          </p:nvPr>
        </p:nvSpPr>
        <p:spPr/>
      </p:sp>
      <p:pic>
        <p:nvPicPr>
          <p:cNvPr id="6" name="Google Shape;55;p13">
            <a:extLst>
              <a:ext uri="{FF2B5EF4-FFF2-40B4-BE49-F238E27FC236}">
                <a16:creationId xmlns:a16="http://schemas.microsoft.com/office/drawing/2014/main" id="{5A2D211A-CF24-4F42-A3A0-1DF17450048A}"/>
              </a:ext>
            </a:extLst>
          </p:cNvPr>
          <p:cNvPicPr preferRelativeResize="0"/>
          <p:nvPr/>
        </p:nvPicPr>
        <p:blipFill>
          <a:blip r:embed="rId3">
            <a:alphaModFix/>
          </a:blip>
          <a:stretch>
            <a:fillRect/>
          </a:stretch>
        </p:blipFill>
        <p:spPr>
          <a:xfrm>
            <a:off x="8129669" y="5181686"/>
            <a:ext cx="3135454" cy="1426788"/>
          </a:xfrm>
          <a:prstGeom prst="rect">
            <a:avLst/>
          </a:prstGeom>
          <a:noFill/>
          <a:ln>
            <a:noFill/>
          </a:ln>
        </p:spPr>
      </p:pic>
      <p:pic>
        <p:nvPicPr>
          <p:cNvPr id="9" name="Picture 8">
            <a:extLst>
              <a:ext uri="{FF2B5EF4-FFF2-40B4-BE49-F238E27FC236}">
                <a16:creationId xmlns:a16="http://schemas.microsoft.com/office/drawing/2014/main" id="{13FAF402-4E35-4B84-A605-B65BBD491712}"/>
              </a:ext>
            </a:extLst>
          </p:cNvPr>
          <p:cNvPicPr>
            <a:picLocks noChangeAspect="1"/>
          </p:cNvPicPr>
          <p:nvPr/>
        </p:nvPicPr>
        <p:blipFill>
          <a:blip r:embed="rId4"/>
          <a:stretch>
            <a:fillRect/>
          </a:stretch>
        </p:blipFill>
        <p:spPr>
          <a:xfrm>
            <a:off x="3124962" y="823032"/>
            <a:ext cx="5829300" cy="3886200"/>
          </a:xfrm>
          <a:prstGeom prst="rect">
            <a:avLst/>
          </a:prstGeom>
        </p:spPr>
      </p:pic>
    </p:spTree>
    <p:extLst>
      <p:ext uri="{BB962C8B-B14F-4D97-AF65-F5344CB8AC3E}">
        <p14:creationId xmlns:p14="http://schemas.microsoft.com/office/powerpoint/2010/main" val="263560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996902-EF8E-4EB7-8DEE-7A8843486C07}"/>
              </a:ext>
            </a:extLst>
          </p:cNvPr>
          <p:cNvSpPr>
            <a:spLocks noGrp="1"/>
          </p:cNvSpPr>
          <p:nvPr>
            <p:ph type="title"/>
          </p:nvPr>
        </p:nvSpPr>
        <p:spPr>
          <a:xfrm>
            <a:off x="252249" y="945931"/>
            <a:ext cx="4800600" cy="3547241"/>
          </a:xfrm>
        </p:spPr>
        <p:txBody>
          <a:bodyPr vert="horz" lIns="91440" tIns="45720" rIns="91440" bIns="45720" rtlCol="0" anchor="b">
            <a:normAutofit/>
          </a:bodyPr>
          <a:lstStyle/>
          <a:p>
            <a:pPr algn="ctr">
              <a:lnSpc>
                <a:spcPct val="80000"/>
              </a:lnSpc>
            </a:pPr>
            <a:r>
              <a:rPr lang="en-US" sz="6700" b="1" kern="1200" spc="-120" baseline="0" dirty="0">
                <a:solidFill>
                  <a:srgbClr val="FFFFFF"/>
                </a:solidFill>
                <a:latin typeface="+mj-lt"/>
                <a:ea typeface="+mj-ea"/>
                <a:cs typeface="+mj-cs"/>
              </a:rPr>
              <a:t>Family Time</a:t>
            </a:r>
            <a:br>
              <a:rPr lang="en-US" sz="5000" kern="1200" spc="-120" baseline="0" dirty="0">
                <a:solidFill>
                  <a:srgbClr val="FFFFFF"/>
                </a:solidFill>
                <a:latin typeface="+mj-lt"/>
                <a:ea typeface="+mj-ea"/>
                <a:cs typeface="+mj-cs"/>
              </a:rPr>
            </a:br>
            <a:br>
              <a:rPr lang="en-US" sz="5000" kern="1200" spc="-120" baseline="0" dirty="0">
                <a:solidFill>
                  <a:srgbClr val="FFFFFF"/>
                </a:solidFill>
                <a:latin typeface="+mj-lt"/>
                <a:ea typeface="+mj-ea"/>
                <a:cs typeface="+mj-cs"/>
              </a:rPr>
            </a:br>
            <a:r>
              <a:rPr lang="en-US" sz="4400" kern="1200" spc="-120" baseline="0" dirty="0">
                <a:solidFill>
                  <a:srgbClr val="FFFFFF"/>
                </a:solidFill>
                <a:latin typeface="+mj-lt"/>
                <a:ea typeface="+mj-ea"/>
                <a:cs typeface="+mj-cs"/>
              </a:rPr>
              <a:t>Nurturing life- long relationships</a:t>
            </a:r>
          </a:p>
        </p:txBody>
      </p:sp>
      <p:sp>
        <p:nvSpPr>
          <p:cNvPr id="41" name="Rectangle 40">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Content Placeholder 23" descr="Graphical user interface, application&#10;&#10;Description automatically generated">
            <a:extLst>
              <a:ext uri="{FF2B5EF4-FFF2-40B4-BE49-F238E27FC236}">
                <a16:creationId xmlns:a16="http://schemas.microsoft.com/office/drawing/2014/main" id="{DE4F68EF-5A4C-457A-AA27-B50EEBAD76B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91" r="1191" b="3"/>
          <a:stretch/>
        </p:blipFill>
        <p:spPr>
          <a:xfrm>
            <a:off x="5659821" y="175491"/>
            <a:ext cx="6439814" cy="6567054"/>
          </a:xfrm>
          <a:prstGeom prst="rect">
            <a:avLst/>
          </a:prstGeom>
        </p:spPr>
      </p:pic>
    </p:spTree>
    <p:extLst>
      <p:ext uri="{BB962C8B-B14F-4D97-AF65-F5344CB8AC3E}">
        <p14:creationId xmlns:p14="http://schemas.microsoft.com/office/powerpoint/2010/main" val="45205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29A051-68F3-4D28-AC11-DCC2AF3D5952}"/>
              </a:ext>
            </a:extLst>
          </p:cNvPr>
          <p:cNvSpPr>
            <a:spLocks noGrp="1"/>
          </p:cNvSpPr>
          <p:nvPr>
            <p:ph idx="1"/>
          </p:nvPr>
        </p:nvSpPr>
        <p:spPr>
          <a:xfrm>
            <a:off x="1286503" y="3269327"/>
            <a:ext cx="9607159" cy="1113487"/>
          </a:xfrm>
        </p:spPr>
        <p:txBody>
          <a:bodyPr vert="horz" lIns="91440" tIns="45720" rIns="91440" bIns="45720" rtlCol="0">
            <a:normAutofit/>
          </a:bodyPr>
          <a:lstStyle/>
          <a:p>
            <a:pPr marL="0" indent="0" algn="ctr">
              <a:buNone/>
            </a:pPr>
            <a:r>
              <a:rPr lang="en-US" sz="4000" dirty="0">
                <a:solidFill>
                  <a:srgbClr val="FFFFFF"/>
                </a:solidFill>
                <a:latin typeface="+mj-lt"/>
              </a:rPr>
              <a:t>Why is family time important for children? </a:t>
            </a:r>
          </a:p>
        </p:txBody>
      </p:sp>
      <p:sp>
        <p:nvSpPr>
          <p:cNvPr id="2" name="Title 1">
            <a:extLst>
              <a:ext uri="{FF2B5EF4-FFF2-40B4-BE49-F238E27FC236}">
                <a16:creationId xmlns:a16="http://schemas.microsoft.com/office/drawing/2014/main" id="{E9632196-829F-4293-A543-15053463E504}"/>
              </a:ext>
            </a:extLst>
          </p:cNvPr>
          <p:cNvSpPr>
            <a:spLocks noGrp="1"/>
          </p:cNvSpPr>
          <p:nvPr>
            <p:ph type="title"/>
          </p:nvPr>
        </p:nvSpPr>
        <p:spPr>
          <a:xfrm>
            <a:off x="1286503" y="1285196"/>
            <a:ext cx="9607160" cy="2271535"/>
          </a:xfrm>
        </p:spPr>
        <p:txBody>
          <a:bodyPr vert="horz" lIns="91440" tIns="45720" rIns="91440" bIns="45720" rtlCol="0" anchor="b">
            <a:normAutofit/>
          </a:bodyPr>
          <a:lstStyle/>
          <a:p>
            <a:pPr algn="ctr">
              <a:lnSpc>
                <a:spcPct val="80000"/>
              </a:lnSpc>
            </a:pPr>
            <a:r>
              <a:rPr lang="en-US" sz="8000" dirty="0">
                <a:solidFill>
                  <a:srgbClr val="FFFFFF"/>
                </a:solidFill>
              </a:rPr>
              <a:t>Mentimeter</a:t>
            </a:r>
            <a:br>
              <a:rPr lang="en-US" sz="8000" dirty="0">
                <a:solidFill>
                  <a:srgbClr val="FFFFFF"/>
                </a:solidFill>
              </a:rPr>
            </a:br>
            <a:endParaRPr lang="en-US" sz="8000" dirty="0">
              <a:solidFill>
                <a:srgbClr val="FFFFFF"/>
              </a:solidFill>
            </a:endParaRPr>
          </a:p>
        </p:txBody>
      </p:sp>
    </p:spTree>
    <p:extLst>
      <p:ext uri="{BB962C8B-B14F-4D97-AF65-F5344CB8AC3E}">
        <p14:creationId xmlns:p14="http://schemas.microsoft.com/office/powerpoint/2010/main" val="289020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A912ACCA-6762-495A-BEFC-5EA4AFDDE62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487" r="3778"/>
          <a:stretch/>
        </p:blipFill>
        <p:spPr>
          <a:xfrm>
            <a:off x="20" y="10"/>
            <a:ext cx="12191980" cy="4212698"/>
          </a:xfrm>
          <a:prstGeom prst="rect">
            <a:avLst/>
          </a:prstGeom>
        </p:spPr>
      </p:pic>
      <p:sp>
        <p:nvSpPr>
          <p:cNvPr id="34" name="Rectangle 33">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rgbClr val="425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CED976D1-2050-44A9-9258-9DD876F9A8FF}"/>
              </a:ext>
            </a:extLst>
          </p:cNvPr>
          <p:cNvSpPr>
            <a:spLocks noGrp="1"/>
          </p:cNvSpPr>
          <p:nvPr>
            <p:ph type="title"/>
          </p:nvPr>
        </p:nvSpPr>
        <p:spPr>
          <a:xfrm>
            <a:off x="657225" y="4544814"/>
            <a:ext cx="4754224" cy="1807659"/>
          </a:xfrm>
        </p:spPr>
        <p:txBody>
          <a:bodyPr>
            <a:normAutofit/>
          </a:bodyPr>
          <a:lstStyle/>
          <a:p>
            <a:pPr algn="r"/>
            <a:r>
              <a:rPr lang="en-GB" sz="4800" dirty="0">
                <a:solidFill>
                  <a:srgbClr val="FFFFFF"/>
                </a:solidFill>
              </a:rPr>
              <a:t>Learning Objectives</a:t>
            </a:r>
          </a:p>
        </p:txBody>
      </p:sp>
      <p:cxnSp>
        <p:nvCxnSpPr>
          <p:cNvPr id="36" name="Straight Connector 35">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6175"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41BC42A-75BA-43E9-A0D0-A73E2AED043C}"/>
              </a:ext>
            </a:extLst>
          </p:cNvPr>
          <p:cNvSpPr>
            <a:spLocks noGrp="1"/>
          </p:cNvSpPr>
          <p:nvPr>
            <p:ph idx="1"/>
          </p:nvPr>
        </p:nvSpPr>
        <p:spPr>
          <a:xfrm>
            <a:off x="5776175" y="4212709"/>
            <a:ext cx="6337527" cy="2582230"/>
          </a:xfrm>
        </p:spPr>
        <p:txBody>
          <a:bodyPr anchor="ctr">
            <a:normAutofit/>
          </a:bodyPr>
          <a:lstStyle/>
          <a:p>
            <a:r>
              <a:rPr lang="en-GB" sz="1700" dirty="0">
                <a:solidFill>
                  <a:srgbClr val="FFFFFF"/>
                </a:solidFill>
              </a:rPr>
              <a:t>Explore the role of foster carers in strengthening family relationships and supporting children to return home where possible</a:t>
            </a:r>
          </a:p>
          <a:p>
            <a:endParaRPr lang="en-GB" sz="1700" dirty="0">
              <a:solidFill>
                <a:srgbClr val="FFFFFF"/>
              </a:solidFill>
            </a:endParaRPr>
          </a:p>
          <a:p>
            <a:r>
              <a:rPr lang="en-GB" sz="1700" dirty="0">
                <a:solidFill>
                  <a:srgbClr val="FFFFFF"/>
                </a:solidFill>
              </a:rPr>
              <a:t>Consider how contact/family time could be used to support children to re-build relationships with birth family.</a:t>
            </a:r>
          </a:p>
        </p:txBody>
      </p:sp>
    </p:spTree>
    <p:extLst>
      <p:ext uri="{BB962C8B-B14F-4D97-AF65-F5344CB8AC3E}">
        <p14:creationId xmlns:p14="http://schemas.microsoft.com/office/powerpoint/2010/main" val="25300809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E66CD-CEA0-4742-8489-20C928559F9B}"/>
              </a:ext>
            </a:extLst>
          </p:cNvPr>
          <p:cNvSpPr>
            <a:spLocks noGrp="1"/>
          </p:cNvSpPr>
          <p:nvPr>
            <p:ph type="title"/>
          </p:nvPr>
        </p:nvSpPr>
        <p:spPr>
          <a:xfrm>
            <a:off x="0" y="1685925"/>
            <a:ext cx="4059080" cy="3267075"/>
          </a:xfrm>
        </p:spPr>
        <p:txBody>
          <a:bodyPr>
            <a:normAutofit/>
          </a:bodyPr>
          <a:lstStyle/>
          <a:p>
            <a:r>
              <a:rPr lang="en-GB" sz="3600" b="1" dirty="0">
                <a:solidFill>
                  <a:srgbClr val="FFFFFF"/>
                </a:solidFill>
              </a:rPr>
              <a:t>Some reasons why family time  with birth family is important…</a:t>
            </a:r>
          </a:p>
        </p:txBody>
      </p:sp>
      <p:sp>
        <p:nvSpPr>
          <p:cNvPr id="3" name="Content Placeholder 2">
            <a:extLst>
              <a:ext uri="{FF2B5EF4-FFF2-40B4-BE49-F238E27FC236}">
                <a16:creationId xmlns:a16="http://schemas.microsoft.com/office/drawing/2014/main" id="{A2C164B8-ED49-47DE-ADB5-12606D350E73}"/>
              </a:ext>
            </a:extLst>
          </p:cNvPr>
          <p:cNvSpPr>
            <a:spLocks noGrp="1"/>
          </p:cNvSpPr>
          <p:nvPr>
            <p:ph idx="1"/>
          </p:nvPr>
        </p:nvSpPr>
        <p:spPr>
          <a:xfrm>
            <a:off x="4311869" y="804041"/>
            <a:ext cx="7512270" cy="6053959"/>
          </a:xfrm>
        </p:spPr>
        <p:txBody>
          <a:bodyPr anchor="ctr">
            <a:normAutofit/>
          </a:bodyPr>
          <a:lstStyle/>
          <a:p>
            <a:pPr>
              <a:buFont typeface="Wingdings" panose="05000000000000000000" pitchFamily="2" charset="2"/>
              <a:buChar char="v"/>
            </a:pPr>
            <a:r>
              <a:rPr lang="en-GB" sz="2000" dirty="0"/>
              <a:t>Reassures the child that their family are safe, valued and not forgotten </a:t>
            </a:r>
          </a:p>
          <a:p>
            <a:pPr>
              <a:buFont typeface="Wingdings" panose="05000000000000000000" pitchFamily="2" charset="2"/>
              <a:buChar char="v"/>
            </a:pPr>
            <a:r>
              <a:rPr lang="en-GB" sz="2000" dirty="0"/>
              <a:t>Supports children to know and embrace their family, origins, culture, identity- who they are and were they come from.</a:t>
            </a:r>
          </a:p>
          <a:p>
            <a:pPr>
              <a:buFont typeface="Wingdings" panose="05000000000000000000" pitchFamily="2" charset="2"/>
              <a:buChar char="v"/>
            </a:pPr>
            <a:r>
              <a:rPr lang="en-GB" sz="2000" dirty="0"/>
              <a:t>Creates opportunities to strengthen relationship with family, siblings, extended family and connected people</a:t>
            </a:r>
          </a:p>
          <a:p>
            <a:pPr>
              <a:buFont typeface="Wingdings" panose="05000000000000000000" pitchFamily="2" charset="2"/>
              <a:buChar char="v"/>
            </a:pPr>
            <a:r>
              <a:rPr lang="en-GB" sz="2000" dirty="0"/>
              <a:t>Children understand their life story better and contact creates opportunities for parents to contribute to their child’s understanding of their life story.</a:t>
            </a:r>
          </a:p>
          <a:p>
            <a:pPr>
              <a:buFont typeface="Wingdings" panose="05000000000000000000" pitchFamily="2" charset="2"/>
              <a:buChar char="v"/>
            </a:pPr>
            <a:r>
              <a:rPr lang="en-GB" sz="2000" dirty="0"/>
              <a:t>Creates opportunities for parents to become more involved in understanding and meeting the needs of their children</a:t>
            </a:r>
          </a:p>
          <a:p>
            <a:pPr>
              <a:buFont typeface="Wingdings" panose="05000000000000000000" pitchFamily="2" charset="2"/>
              <a:buChar char="v"/>
            </a:pPr>
            <a:r>
              <a:rPr lang="en-GB" sz="2000" dirty="0"/>
              <a:t>Strengthens possibilities for children to return home </a:t>
            </a:r>
          </a:p>
          <a:p>
            <a:pPr>
              <a:buFont typeface="Wingdings" panose="05000000000000000000" pitchFamily="2" charset="2"/>
              <a:buChar char="v"/>
            </a:pPr>
            <a:r>
              <a:rPr lang="en-GB" sz="2000" dirty="0"/>
              <a:t>Progression of good quality family time from supervised to unsupervised naturally moving towards children  returning home </a:t>
            </a:r>
          </a:p>
          <a:p>
            <a:pPr>
              <a:buFont typeface="Wingdings" panose="05000000000000000000" pitchFamily="2" charset="2"/>
              <a:buChar char="v"/>
            </a:pPr>
            <a:r>
              <a:rPr lang="en-GB" sz="2000" dirty="0"/>
              <a:t>Gives children permission to enjoy a relationship with their birth family and their foster family-  they don’t have to choose sides or split their loyalties</a:t>
            </a:r>
          </a:p>
          <a:p>
            <a:pPr marL="0" indent="0">
              <a:buNone/>
            </a:pPr>
            <a:endParaRPr lang="en-GB" sz="1600" dirty="0"/>
          </a:p>
          <a:p>
            <a:pPr marL="0" indent="0">
              <a:buNone/>
            </a:pPr>
            <a:endParaRPr lang="en-GB" sz="1500" dirty="0"/>
          </a:p>
        </p:txBody>
      </p:sp>
    </p:spTree>
    <p:extLst>
      <p:ext uri="{BB962C8B-B14F-4D97-AF65-F5344CB8AC3E}">
        <p14:creationId xmlns:p14="http://schemas.microsoft.com/office/powerpoint/2010/main" val="210825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8" name="Rectangle 2048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010A9F81-A967-4A06-B5EC-F2786F83ABF4}"/>
              </a:ext>
            </a:extLst>
          </p:cNvPr>
          <p:cNvSpPr>
            <a:spLocks noGrp="1" noChangeArrowheads="1"/>
          </p:cNvSpPr>
          <p:nvPr>
            <p:ph type="title"/>
          </p:nvPr>
        </p:nvSpPr>
        <p:spPr>
          <a:xfrm>
            <a:off x="657224" y="936711"/>
            <a:ext cx="2988265" cy="4115580"/>
          </a:xfrm>
        </p:spPr>
        <p:txBody>
          <a:bodyPr>
            <a:normAutofit/>
          </a:bodyPr>
          <a:lstStyle/>
          <a:p>
            <a:pPr algn="l"/>
            <a:r>
              <a:rPr lang="en-GB" altLang="en-US" sz="4400" dirty="0">
                <a:solidFill>
                  <a:srgbClr val="FFFFFF"/>
                </a:solidFill>
                <a:latin typeface="Arial" panose="020B0604020202020204" pitchFamily="34" charset="0"/>
                <a:cs typeface="Arial" panose="020B0604020202020204" pitchFamily="34" charset="0"/>
              </a:rPr>
              <a:t>Children Act 1989 on contact</a:t>
            </a:r>
            <a:br>
              <a:rPr lang="en-GB" altLang="en-US" sz="4400" dirty="0">
                <a:solidFill>
                  <a:srgbClr val="FFFFFF"/>
                </a:solidFill>
                <a:latin typeface="Arial" panose="020B0604020202020204" pitchFamily="34" charset="0"/>
                <a:cs typeface="Arial" panose="020B0604020202020204" pitchFamily="34" charset="0"/>
              </a:rPr>
            </a:br>
            <a:endParaRPr lang="en-GB" altLang="en-US" sz="4400" dirty="0">
              <a:solidFill>
                <a:srgbClr val="FFFFFF"/>
              </a:solidFill>
              <a:latin typeface="Arial" panose="020B0604020202020204" pitchFamily="34" charset="0"/>
              <a:cs typeface="Arial" panose="020B0604020202020204" pitchFamily="34" charset="0"/>
            </a:endParaRPr>
          </a:p>
        </p:txBody>
      </p:sp>
      <p:sp>
        <p:nvSpPr>
          <p:cNvPr id="20483" name="Content Placeholder 2">
            <a:extLst>
              <a:ext uri="{FF2B5EF4-FFF2-40B4-BE49-F238E27FC236}">
                <a16:creationId xmlns:a16="http://schemas.microsoft.com/office/drawing/2014/main" id="{6208E21B-4464-44FA-91A5-6BD270E5C4DA}"/>
              </a:ext>
            </a:extLst>
          </p:cNvPr>
          <p:cNvSpPr>
            <a:spLocks noGrp="1" noChangeArrowheads="1"/>
          </p:cNvSpPr>
          <p:nvPr>
            <p:ph idx="1"/>
          </p:nvPr>
        </p:nvSpPr>
        <p:spPr>
          <a:xfrm>
            <a:off x="4614389" y="1413164"/>
            <a:ext cx="6815992" cy="4508125"/>
          </a:xfrm>
        </p:spPr>
        <p:txBody>
          <a:bodyPr anchor="ctr">
            <a:normAutofit/>
          </a:bodyPr>
          <a:lstStyle/>
          <a:p>
            <a:pPr algn="l"/>
            <a:endParaRPr lang="en-GB" sz="1800" b="0" i="0" u="none" strike="noStrike" baseline="0" dirty="0">
              <a:solidFill>
                <a:srgbClr val="000000"/>
              </a:solidFill>
              <a:latin typeface="Arial" panose="020B0604020202020204" pitchFamily="34" charset="0"/>
            </a:endParaRPr>
          </a:p>
          <a:p>
            <a:r>
              <a:rPr lang="en-GB" i="0" u="none" strike="noStrike" baseline="0" dirty="0">
                <a:solidFill>
                  <a:srgbClr val="000000"/>
                </a:solidFill>
              </a:rPr>
              <a:t>One of the key principles of the Children Act 1989 is the presumption that there should be continued contact between the child and their family while the child is in the care of the local authority. </a:t>
            </a:r>
          </a:p>
          <a:p>
            <a:r>
              <a:rPr lang="en-GB" i="0" u="none" strike="noStrike" baseline="0" dirty="0">
                <a:solidFill>
                  <a:srgbClr val="000000"/>
                </a:solidFill>
              </a:rPr>
              <a:t>This is appropriate for care provided under the 1989 Act, where the underlying philosophy is to work in partnership with the family and towards children returning home where possible, provided that this is consistent with the individual child’s welfare </a:t>
            </a:r>
          </a:p>
          <a:p>
            <a:endParaRPr lang="en-GB" sz="180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pPr eaLnBrk="1" hangingPunct="1">
              <a:defRPr/>
            </a:pPr>
            <a:endParaRPr lang="en-GB"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681A-C45A-45D0-B13B-1672592F350E}"/>
              </a:ext>
            </a:extLst>
          </p:cNvPr>
          <p:cNvSpPr>
            <a:spLocks noGrp="1"/>
          </p:cNvSpPr>
          <p:nvPr>
            <p:ph type="title"/>
          </p:nvPr>
        </p:nvSpPr>
        <p:spPr>
          <a:xfrm>
            <a:off x="4683125" y="499533"/>
            <a:ext cx="6562726" cy="1658198"/>
          </a:xfrm>
        </p:spPr>
        <p:txBody>
          <a:bodyPr>
            <a:normAutofit fontScale="90000"/>
          </a:bodyPr>
          <a:lstStyle/>
          <a:p>
            <a:r>
              <a:rPr lang="en-GB" dirty="0">
                <a:solidFill>
                  <a:srgbClr val="3E4171"/>
                </a:solidFill>
              </a:rPr>
              <a:t>Some research messages on contact/family time</a:t>
            </a:r>
          </a:p>
        </p:txBody>
      </p:sp>
      <p:pic>
        <p:nvPicPr>
          <p:cNvPr id="5" name="Picture 4" descr="A library with rows of books&#10;&#10;Description automatically generated with low confidence">
            <a:extLst>
              <a:ext uri="{FF2B5EF4-FFF2-40B4-BE49-F238E27FC236}">
                <a16:creationId xmlns:a16="http://schemas.microsoft.com/office/drawing/2014/main" id="{A47896D4-4F45-4121-A430-48B5573D9CA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276" r="18324"/>
          <a:stretch/>
        </p:blipFill>
        <p:spPr>
          <a:xfrm>
            <a:off x="20" y="-6418"/>
            <a:ext cx="4077443" cy="6864418"/>
          </a:xfrm>
          <a:prstGeom prst="rect">
            <a:avLst/>
          </a:prstGeom>
        </p:spPr>
      </p:pic>
      <p:graphicFrame>
        <p:nvGraphicFramePr>
          <p:cNvPr id="9" name="Content Placeholder 2">
            <a:extLst>
              <a:ext uri="{FF2B5EF4-FFF2-40B4-BE49-F238E27FC236}">
                <a16:creationId xmlns:a16="http://schemas.microsoft.com/office/drawing/2014/main" id="{CCAB2E94-90A6-CFDD-E21D-41A52E637FD4}"/>
              </a:ext>
            </a:extLst>
          </p:cNvPr>
          <p:cNvGraphicFramePr>
            <a:graphicFrameLocks noGrp="1"/>
          </p:cNvGraphicFramePr>
          <p:nvPr>
            <p:ph idx="1"/>
            <p:extLst>
              <p:ext uri="{D42A27DB-BD31-4B8C-83A1-F6EECF244321}">
                <p14:modId xmlns:p14="http://schemas.microsoft.com/office/powerpoint/2010/main" val="3746157922"/>
              </p:ext>
            </p:extLst>
          </p:nvPr>
        </p:nvGraphicFramePr>
        <p:xfrm>
          <a:off x="4702557" y="2247899"/>
          <a:ext cx="6832218" cy="43893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401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AFEE4-BA59-4C49-8239-9C89734DF77F}"/>
              </a:ext>
            </a:extLst>
          </p:cNvPr>
          <p:cNvSpPr>
            <a:spLocks noGrp="1"/>
          </p:cNvSpPr>
          <p:nvPr>
            <p:ph type="title"/>
          </p:nvPr>
        </p:nvSpPr>
        <p:spPr>
          <a:xfrm>
            <a:off x="706299" y="1979802"/>
            <a:ext cx="3630810" cy="2197916"/>
          </a:xfrm>
        </p:spPr>
        <p:txBody>
          <a:bodyPr>
            <a:normAutofit fontScale="90000"/>
          </a:bodyPr>
          <a:lstStyle/>
          <a:p>
            <a:br>
              <a:rPr lang="en-GB" dirty="0">
                <a:solidFill>
                  <a:srgbClr val="FFFFFF"/>
                </a:solidFill>
              </a:rPr>
            </a:br>
            <a:br>
              <a:rPr lang="en-GB" dirty="0">
                <a:solidFill>
                  <a:srgbClr val="FFFFFF"/>
                </a:solidFill>
              </a:rPr>
            </a:br>
            <a:r>
              <a:rPr lang="en-GB" dirty="0">
                <a:solidFill>
                  <a:srgbClr val="FFFFFF"/>
                </a:solidFill>
              </a:rPr>
              <a:t>Relationships matter</a:t>
            </a:r>
            <a:br>
              <a:rPr lang="en-GB" sz="6000" dirty="0">
                <a:solidFill>
                  <a:srgbClr val="FFFFFF"/>
                </a:solidFill>
              </a:rPr>
            </a:br>
            <a:br>
              <a:rPr lang="en-GB" sz="6000" dirty="0">
                <a:solidFill>
                  <a:srgbClr val="FFFFFF"/>
                </a:solidFill>
              </a:rPr>
            </a:br>
            <a:endParaRPr lang="en-GB" sz="3200" dirty="0">
              <a:solidFill>
                <a:srgbClr val="FFFFFF"/>
              </a:solidFill>
            </a:endParaRPr>
          </a:p>
        </p:txBody>
      </p:sp>
      <p:graphicFrame>
        <p:nvGraphicFramePr>
          <p:cNvPr id="12" name="Content Placeholder 2">
            <a:extLst>
              <a:ext uri="{FF2B5EF4-FFF2-40B4-BE49-F238E27FC236}">
                <a16:creationId xmlns:a16="http://schemas.microsoft.com/office/drawing/2014/main" id="{34D97D1E-BD62-4E91-3223-F33616785784}"/>
              </a:ext>
            </a:extLst>
          </p:cNvPr>
          <p:cNvGraphicFramePr>
            <a:graphicFrameLocks noGrp="1"/>
          </p:cNvGraphicFramePr>
          <p:nvPr>
            <p:ph idx="1"/>
            <p:extLst>
              <p:ext uri="{D42A27DB-BD31-4B8C-83A1-F6EECF244321}">
                <p14:modId xmlns:p14="http://schemas.microsoft.com/office/powerpoint/2010/main" val="405394551"/>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39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97224A-AA97-4A80-BCEC-49F92608EEB8}"/>
              </a:ext>
            </a:extLst>
          </p:cNvPr>
          <p:cNvSpPr>
            <a:spLocks noGrp="1"/>
          </p:cNvSpPr>
          <p:nvPr>
            <p:ph type="subTitle" idx="1"/>
          </p:nvPr>
        </p:nvSpPr>
        <p:spPr>
          <a:xfrm>
            <a:off x="1286503" y="2240923"/>
            <a:ext cx="9607159" cy="3197851"/>
          </a:xfrm>
        </p:spPr>
        <p:txBody>
          <a:bodyPr>
            <a:normAutofit/>
          </a:bodyPr>
          <a:lstStyle/>
          <a:p>
            <a:pPr algn="ctr"/>
            <a:r>
              <a:rPr lang="en-GB" sz="8000" dirty="0">
                <a:solidFill>
                  <a:srgbClr val="FFFFFF"/>
                </a:solidFill>
              </a:rPr>
              <a:t>Mentimetre</a:t>
            </a:r>
          </a:p>
          <a:p>
            <a:pPr algn="ctr"/>
            <a:r>
              <a:rPr lang="en-GB" sz="4000" dirty="0">
                <a:solidFill>
                  <a:srgbClr val="FFFFFF"/>
                </a:solidFill>
              </a:rPr>
              <a:t>What support would you need to assist children to return home to their birth family?</a:t>
            </a:r>
          </a:p>
          <a:p>
            <a:pPr lvl="0" algn="ctr">
              <a:defRPr cap="all"/>
            </a:pPr>
            <a:endParaRPr lang="en-GB" sz="2800" dirty="0">
              <a:solidFill>
                <a:srgbClr val="FFFFFF"/>
              </a:solidFill>
            </a:endParaRPr>
          </a:p>
          <a:p>
            <a:pPr lvl="0" algn="ctr">
              <a:defRPr cap="all"/>
            </a:pPr>
            <a:endParaRPr lang="en-US" sz="2800" dirty="0">
              <a:solidFill>
                <a:srgbClr val="FFFFFF"/>
              </a:solidFill>
            </a:endParaRPr>
          </a:p>
        </p:txBody>
      </p:sp>
    </p:spTree>
    <p:extLst>
      <p:ext uri="{BB962C8B-B14F-4D97-AF65-F5344CB8AC3E}">
        <p14:creationId xmlns:p14="http://schemas.microsoft.com/office/powerpoint/2010/main" val="2728327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09BAA-2D84-430C-A373-5B5BA2734C1D}"/>
              </a:ext>
            </a:extLst>
          </p:cNvPr>
          <p:cNvSpPr>
            <a:spLocks noGrp="1"/>
          </p:cNvSpPr>
          <p:nvPr>
            <p:ph type="title"/>
          </p:nvPr>
        </p:nvSpPr>
        <p:spPr>
          <a:xfrm>
            <a:off x="1286503" y="1285196"/>
            <a:ext cx="9607160" cy="4046658"/>
          </a:xfrm>
        </p:spPr>
        <p:txBody>
          <a:bodyPr vert="horz" lIns="91440" tIns="45720" rIns="91440" bIns="45720" rtlCol="0" anchor="b">
            <a:normAutofit/>
          </a:bodyPr>
          <a:lstStyle/>
          <a:p>
            <a:pPr algn="ctr">
              <a:lnSpc>
                <a:spcPct val="80000"/>
              </a:lnSpc>
            </a:pPr>
            <a:r>
              <a:rPr lang="en-US" sz="6100" b="1" dirty="0">
                <a:solidFill>
                  <a:srgbClr val="FFFFFF"/>
                </a:solidFill>
              </a:rPr>
              <a:t>Mentimeter</a:t>
            </a:r>
            <a:br>
              <a:rPr lang="en-US" sz="6100" dirty="0">
                <a:solidFill>
                  <a:srgbClr val="FFFFFF"/>
                </a:solidFill>
              </a:rPr>
            </a:br>
            <a:br>
              <a:rPr lang="en-US" sz="6100" dirty="0">
                <a:solidFill>
                  <a:srgbClr val="FFFFFF"/>
                </a:solidFill>
              </a:rPr>
            </a:br>
            <a:r>
              <a:rPr lang="en-US" sz="6100" dirty="0">
                <a:solidFill>
                  <a:srgbClr val="FFFFFF"/>
                </a:solidFill>
              </a:rPr>
              <a:t>What would you take away from today’s session to  support you?</a:t>
            </a:r>
          </a:p>
        </p:txBody>
      </p:sp>
    </p:spTree>
    <p:extLst>
      <p:ext uri="{BB962C8B-B14F-4D97-AF65-F5344CB8AC3E}">
        <p14:creationId xmlns:p14="http://schemas.microsoft.com/office/powerpoint/2010/main" val="5044722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92496" y="1101981"/>
            <a:ext cx="10007009" cy="6350"/>
          </a:xfrm>
          <a:prstGeom prst="rect">
            <a:avLst/>
          </a:prstGeom>
          <a:solidFill>
            <a:srgbClr val="F5F5EF"/>
          </a:solidFill>
        </p:spPr>
      </p:sp>
      <p:sp>
        <p:nvSpPr>
          <p:cNvPr id="5" name="TextBox 5"/>
          <p:cNvSpPr txBox="1"/>
          <p:nvPr/>
        </p:nvSpPr>
        <p:spPr>
          <a:xfrm>
            <a:off x="1092496" y="330200"/>
            <a:ext cx="9678366" cy="677943"/>
          </a:xfrm>
          <a:prstGeom prst="rect">
            <a:avLst/>
          </a:prstGeom>
        </p:spPr>
        <p:txBody>
          <a:bodyPr lIns="0" tIns="0" rIns="0" bIns="0" rtlCol="0" anchor="t">
            <a:spAutoFit/>
          </a:bodyPr>
          <a:lstStyle/>
          <a:p>
            <a:pPr marL="0" marR="0" lvl="0" indent="0" algn="l" defTabSz="304815" rtl="0" eaLnBrk="1" fontAlgn="auto" latinLnBrk="0" hangingPunct="1">
              <a:lnSpc>
                <a:spcPts val="552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0B4C8"/>
                </a:solidFill>
                <a:effectLst/>
                <a:uLnTx/>
                <a:uFillTx/>
                <a:latin typeface="Calibri" panose="020F0502020204030204" pitchFamily="34" charset="0"/>
                <a:ea typeface="+mn-ea"/>
                <a:cs typeface="Calibri" panose="020F0502020204030204" pitchFamily="34" charset="0"/>
              </a:rPr>
              <a:t>Suggested Reading</a:t>
            </a:r>
          </a:p>
        </p:txBody>
      </p:sp>
      <p:graphicFrame>
        <p:nvGraphicFramePr>
          <p:cNvPr id="7" name="TextBox 4">
            <a:extLst>
              <a:ext uri="{FF2B5EF4-FFF2-40B4-BE49-F238E27FC236}">
                <a16:creationId xmlns:a16="http://schemas.microsoft.com/office/drawing/2014/main" id="{17613A2D-D404-436F-AE6F-3AAD9CDE6C4E}"/>
              </a:ext>
            </a:extLst>
          </p:cNvPr>
          <p:cNvGraphicFramePr/>
          <p:nvPr>
            <p:extLst>
              <p:ext uri="{D42A27DB-BD31-4B8C-83A1-F6EECF244321}">
                <p14:modId xmlns:p14="http://schemas.microsoft.com/office/powerpoint/2010/main" val="4197127208"/>
              </p:ext>
            </p:extLst>
          </p:nvPr>
        </p:nvGraphicFramePr>
        <p:xfrm>
          <a:off x="1092494" y="1008143"/>
          <a:ext cx="10718505" cy="523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8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62F9B2B2-305C-4C35-96AD-7607C7FFB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2534309"/>
            <a:ext cx="6278529" cy="1789382"/>
          </a:xfrm>
          <a:prstGeom prst="rect">
            <a:avLst/>
          </a:prstGeom>
        </p:spPr>
      </p:pic>
      <p:sp>
        <p:nvSpPr>
          <p:cNvPr id="3" name="Content Placeholder 2">
            <a:extLst>
              <a:ext uri="{FF2B5EF4-FFF2-40B4-BE49-F238E27FC236}">
                <a16:creationId xmlns:a16="http://schemas.microsoft.com/office/drawing/2014/main" id="{A535433B-CD96-4CE5-A05D-6547A276870B}"/>
              </a:ext>
            </a:extLst>
          </p:cNvPr>
          <p:cNvSpPr>
            <a:spLocks noGrp="1"/>
          </p:cNvSpPr>
          <p:nvPr>
            <p:ph idx="1"/>
          </p:nvPr>
        </p:nvSpPr>
        <p:spPr>
          <a:xfrm>
            <a:off x="8173212" y="2419773"/>
            <a:ext cx="3401568" cy="3358092"/>
          </a:xfrm>
        </p:spPr>
        <p:txBody>
          <a:bodyPr>
            <a:normAutofit/>
          </a:bodyPr>
          <a:lstStyle/>
          <a:p>
            <a:endParaRPr lang="en-GB" sz="1800" b="0" i="0" u="none" strike="noStrike" baseline="0" dirty="0">
              <a:solidFill>
                <a:srgbClr val="FFFFFF"/>
              </a:solidFill>
              <a:latin typeface="2"/>
            </a:endParaRPr>
          </a:p>
          <a:p>
            <a:endParaRPr lang="en-GB" sz="1800" dirty="0">
              <a:solidFill>
                <a:srgbClr val="FFFFFF"/>
              </a:solidFill>
              <a:latin typeface="2"/>
            </a:endParaRPr>
          </a:p>
          <a:p>
            <a:endParaRPr lang="en-GB" sz="1800" b="0" i="0" u="none" strike="noStrike" baseline="0" dirty="0">
              <a:solidFill>
                <a:srgbClr val="FFFFFF"/>
              </a:solidFill>
              <a:latin typeface="2"/>
            </a:endParaRPr>
          </a:p>
          <a:p>
            <a:endParaRPr lang="en-GB" sz="1800" dirty="0">
              <a:solidFill>
                <a:srgbClr val="FFFFFF"/>
              </a:solidFill>
              <a:latin typeface="2"/>
            </a:endParaRPr>
          </a:p>
          <a:p>
            <a:endParaRPr lang="en-GB" sz="1800" b="0" i="0" u="none" strike="noStrike" baseline="0" dirty="0">
              <a:solidFill>
                <a:srgbClr val="FFFFFF"/>
              </a:solidFill>
              <a:latin typeface="2"/>
            </a:endParaRPr>
          </a:p>
          <a:p>
            <a:r>
              <a:rPr lang="en-GB" sz="1800" b="0" i="0" u="none" strike="noStrike" baseline="0" dirty="0">
                <a:solidFill>
                  <a:srgbClr val="FFFFFF"/>
                </a:solidFill>
                <a:latin typeface="2"/>
              </a:rPr>
              <a:t>Contact us:</a:t>
            </a:r>
          </a:p>
          <a:p>
            <a:r>
              <a:rPr lang="en-GB" sz="1800" b="0" i="0" u="none" strike="noStrike" baseline="0" dirty="0">
                <a:solidFill>
                  <a:srgbClr val="FFFFFF"/>
                </a:solidFill>
                <a:latin typeface="2"/>
                <a:hlinkClick r:id="rId4"/>
              </a:rPr>
              <a:t>FSProjectTeam@Hertfordshire.gov.uk</a:t>
            </a:r>
            <a:endParaRPr lang="en-GB" sz="1800" b="0" i="0" u="none" strike="noStrike" baseline="0" dirty="0">
              <a:solidFill>
                <a:srgbClr val="FFFFFF"/>
              </a:solidFill>
              <a:latin typeface="2"/>
            </a:endParaRPr>
          </a:p>
          <a:p>
            <a:endParaRPr lang="en-GB" sz="1800" dirty="0">
              <a:solidFill>
                <a:srgbClr val="FFFFFF"/>
              </a:solidFill>
              <a:latin typeface="2"/>
            </a:endParaRPr>
          </a:p>
          <a:p>
            <a:endParaRPr lang="en-GB" sz="1800" dirty="0">
              <a:solidFill>
                <a:srgbClr val="FFFFFF"/>
              </a:solidFill>
              <a:latin typeface="2"/>
            </a:endParaRPr>
          </a:p>
          <a:p>
            <a:endParaRPr lang="en-GB" sz="1800" dirty="0">
              <a:solidFill>
                <a:srgbClr val="FFFFFF"/>
              </a:solidFill>
            </a:endParaRPr>
          </a:p>
        </p:txBody>
      </p:sp>
    </p:spTree>
    <p:extLst>
      <p:ext uri="{BB962C8B-B14F-4D97-AF65-F5344CB8AC3E}">
        <p14:creationId xmlns:p14="http://schemas.microsoft.com/office/powerpoint/2010/main" val="43141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624524" y="2199873"/>
            <a:ext cx="10782300" cy="3352800"/>
          </a:xfrm>
        </p:spPr>
        <p:txBody>
          <a:bodyPr/>
          <a:lstStyle/>
          <a:p>
            <a:r>
              <a:rPr lang="en-GB" sz="4000" dirty="0">
                <a:latin typeface="Calibri" panose="020F0502020204030204" pitchFamily="34" charset="0"/>
                <a:cs typeface="Calibri" panose="020F0502020204030204" pitchFamily="34" charset="0"/>
              </a:rPr>
              <a:t>“In the majority of cases, families become involved with children’s social care  because they are parenting in conditions of adversity, rather than because they have caused or are likely to cause significant harm to their children. We have a shared obligation to help families raise their children.”</a:t>
            </a:r>
            <a:br>
              <a:rPr lang="en-GB" sz="4000" dirty="0">
                <a:latin typeface="Calibri" panose="020F0502020204030204" pitchFamily="34" charset="0"/>
                <a:cs typeface="Calibri" panose="020F0502020204030204" pitchFamily="34" charset="0"/>
              </a:rPr>
            </a:br>
            <a:br>
              <a:rPr lang="en-GB" sz="4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The Case for Change</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The independent review of children’s social care</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hlinkClick r:id="rId3"/>
              </a:rPr>
              <a:t>https://childrenssocialcare.independent-review.uk/</a:t>
            </a:r>
            <a:r>
              <a:rPr lang="en-GB"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5300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961292" y="1031634"/>
            <a:ext cx="3368431" cy="4844777"/>
          </a:xfrm>
          <a:prstGeom prst="rect">
            <a:avLst/>
          </a:prstGeom>
        </p:spPr>
        <p:txBody>
          <a:bodyPr vert="horz" lIns="91440" tIns="45720" rIns="91440" bIns="45720" rtlCol="0" anchor="ctr">
            <a:normAutofit/>
          </a:bodyPr>
          <a:lstStyle/>
          <a:p>
            <a:pPr>
              <a:lnSpc>
                <a:spcPct val="85000"/>
              </a:lnSpc>
              <a:spcBef>
                <a:spcPct val="0"/>
              </a:spcBef>
              <a:spcAft>
                <a:spcPts val="400"/>
              </a:spcAft>
              <a:defRPr/>
            </a:pPr>
            <a:r>
              <a:rPr lang="en-US" sz="5400" spc="-120">
                <a:solidFill>
                  <a:srgbClr val="FFFFFF"/>
                </a:solidFill>
                <a:latin typeface="+mj-lt"/>
                <a:ea typeface="+mj-ea"/>
                <a:cs typeface="+mj-cs"/>
              </a:rPr>
              <a:t>Part Three Children Act 1989</a:t>
            </a:r>
          </a:p>
        </p:txBody>
      </p:sp>
      <p:sp>
        <p:nvSpPr>
          <p:cNvPr id="2" name="TextBox 2"/>
          <p:cNvSpPr txBox="1"/>
          <p:nvPr/>
        </p:nvSpPr>
        <p:spPr>
          <a:xfrm>
            <a:off x="5289791" y="1031634"/>
            <a:ext cx="6140590" cy="4746232"/>
          </a:xfrm>
          <a:prstGeom prst="rect">
            <a:avLst/>
          </a:prstGeom>
        </p:spPr>
        <p:txBody>
          <a:bodyPr vert="horz" lIns="91440" tIns="45720" rIns="91440" bIns="45720" rtlCol="0" anchor="ctr">
            <a:normAutofit/>
          </a:bodyPr>
          <a:lstStyle/>
          <a:p>
            <a:pPr>
              <a:lnSpc>
                <a:spcPct val="85000"/>
              </a:lnSpc>
              <a:spcAft>
                <a:spcPts val="400"/>
              </a:spcAft>
              <a:buFont typeface="Arial" pitchFamily="34" charset="0"/>
              <a:buChar char=" "/>
              <a:defRPr/>
            </a:pPr>
            <a:r>
              <a:rPr lang="en-US" dirty="0">
                <a:solidFill>
                  <a:schemeClr val="tx1">
                    <a:lumMod val="85000"/>
                    <a:lumOff val="15000"/>
                  </a:schemeClr>
                </a:solidFill>
              </a:rPr>
              <a:t>Provision of services for children in need &amp; their families:</a:t>
            </a:r>
          </a:p>
          <a:p>
            <a:pPr>
              <a:lnSpc>
                <a:spcPct val="85000"/>
              </a:lnSpc>
              <a:spcAft>
                <a:spcPts val="400"/>
              </a:spcAft>
              <a:buFont typeface="Arial" pitchFamily="34" charset="0"/>
              <a:buChar char=" "/>
              <a:defRPr/>
            </a:pPr>
            <a:endParaRPr lang="en-US" dirty="0">
              <a:solidFill>
                <a:schemeClr val="tx1">
                  <a:lumMod val="85000"/>
                  <a:lumOff val="15000"/>
                </a:schemeClr>
              </a:solidFill>
            </a:endParaRPr>
          </a:p>
          <a:p>
            <a:pPr>
              <a:lnSpc>
                <a:spcPct val="85000"/>
              </a:lnSpc>
              <a:spcAft>
                <a:spcPts val="400"/>
              </a:spcAft>
              <a:buFont typeface="Arial" pitchFamily="34" charset="0"/>
              <a:buChar char=" "/>
              <a:defRPr/>
            </a:pPr>
            <a:r>
              <a:rPr lang="en-US" dirty="0">
                <a:solidFill>
                  <a:schemeClr val="tx1">
                    <a:lumMod val="85000"/>
                    <a:lumOff val="15000"/>
                  </a:schemeClr>
                </a:solidFill>
              </a:rPr>
              <a:t>(1) It shall be the general duty of every local authority</a:t>
            </a:r>
          </a:p>
          <a:p>
            <a:pPr>
              <a:lnSpc>
                <a:spcPct val="85000"/>
              </a:lnSpc>
              <a:spcAft>
                <a:spcPts val="400"/>
              </a:spcAft>
              <a:buFont typeface="Arial" pitchFamily="34" charset="0"/>
              <a:buChar char=" "/>
              <a:defRPr/>
            </a:pPr>
            <a:endParaRPr lang="en-US" dirty="0">
              <a:solidFill>
                <a:schemeClr val="tx1">
                  <a:lumMod val="85000"/>
                  <a:lumOff val="15000"/>
                </a:schemeClr>
              </a:solidFill>
            </a:endParaRPr>
          </a:p>
          <a:p>
            <a:pPr marL="460609" lvl="1" indent="-230305">
              <a:lnSpc>
                <a:spcPct val="85000"/>
              </a:lnSpc>
              <a:spcAft>
                <a:spcPts val="400"/>
              </a:spcAft>
              <a:buFont typeface="Arial" pitchFamily="34" charset="0"/>
              <a:buChar char=" "/>
              <a:defRPr/>
            </a:pPr>
            <a:r>
              <a:rPr lang="en-US" dirty="0">
                <a:solidFill>
                  <a:schemeClr val="tx1">
                    <a:lumMod val="85000"/>
                    <a:lumOff val="15000"/>
                  </a:schemeClr>
                </a:solidFill>
              </a:rPr>
              <a:t>(a) to safeguard and promote the welfare of children within their area who are in need; and</a:t>
            </a:r>
          </a:p>
          <a:p>
            <a:pPr>
              <a:lnSpc>
                <a:spcPct val="85000"/>
              </a:lnSpc>
              <a:spcAft>
                <a:spcPts val="400"/>
              </a:spcAft>
              <a:buFont typeface="Arial" pitchFamily="34" charset="0"/>
              <a:buChar char=" "/>
              <a:defRPr/>
            </a:pPr>
            <a:endParaRPr lang="en-US" dirty="0">
              <a:solidFill>
                <a:schemeClr val="tx1">
                  <a:lumMod val="85000"/>
                  <a:lumOff val="15000"/>
                </a:schemeClr>
              </a:solidFill>
            </a:endParaRPr>
          </a:p>
          <a:p>
            <a:pPr marL="460609" lvl="1" indent="-230305">
              <a:lnSpc>
                <a:spcPct val="85000"/>
              </a:lnSpc>
              <a:spcAft>
                <a:spcPts val="400"/>
              </a:spcAft>
              <a:buFont typeface="Arial" pitchFamily="34" charset="0"/>
              <a:buChar char=" "/>
              <a:defRPr/>
            </a:pPr>
            <a:r>
              <a:rPr lang="en-US" dirty="0">
                <a:solidFill>
                  <a:schemeClr val="tx1">
                    <a:lumMod val="85000"/>
                    <a:lumOff val="15000"/>
                  </a:schemeClr>
                </a:solidFill>
              </a:rPr>
              <a:t>(b) so far as is consistent with that duty, to promote the upbringing of such children by their families, by providing a range and level of services appropriate to those children’s needs</a:t>
            </a:r>
          </a:p>
          <a:p>
            <a:pPr>
              <a:lnSpc>
                <a:spcPct val="85000"/>
              </a:lnSpc>
              <a:spcAft>
                <a:spcPts val="400"/>
              </a:spcAft>
              <a:buFont typeface="Arial" pitchFamily="34" charset="0"/>
              <a:buChar char=" "/>
              <a:defRPr/>
            </a:pPr>
            <a:endParaRPr lang="en-US" dirty="0">
              <a:solidFill>
                <a:schemeClr val="tx1">
                  <a:lumMod val="85000"/>
                  <a:lumOff val="15000"/>
                </a:schemeClr>
              </a:solidFill>
            </a:endParaRPr>
          </a:p>
          <a:p>
            <a:pPr marL="460610" lvl="1" indent="-230305">
              <a:lnSpc>
                <a:spcPct val="85000"/>
              </a:lnSpc>
              <a:spcAft>
                <a:spcPts val="400"/>
              </a:spcAft>
              <a:buFont typeface="Arial" pitchFamily="34" charset="0"/>
              <a:buChar char=" "/>
              <a:defRPr/>
            </a:pPr>
            <a:r>
              <a:rPr lang="en-US" dirty="0">
                <a:solidFill>
                  <a:schemeClr val="tx1">
                    <a:lumMod val="85000"/>
                    <a:lumOff val="15000"/>
                  </a:schemeClr>
                </a:solidFill>
              </a:rPr>
              <a:t>Any service provided by an authority may be provided for any member of his family, if it is provided with a view to safeguarding or promoting the child’s welfare</a:t>
            </a:r>
          </a:p>
          <a:p>
            <a:pPr>
              <a:lnSpc>
                <a:spcPct val="85000"/>
              </a:lnSpc>
              <a:spcAft>
                <a:spcPts val="400"/>
              </a:spcAft>
              <a:buFont typeface="Arial" pitchFamily="34" charset="0"/>
              <a:buChar char=" "/>
              <a:defRPr/>
            </a:pPr>
            <a:endParaRPr lang="en-US" dirty="0">
              <a:solidFill>
                <a:schemeClr val="tx1">
                  <a:lumMod val="85000"/>
                  <a:lumOff val="15000"/>
                </a:schemeClr>
              </a:solidFill>
            </a:endParaRPr>
          </a:p>
          <a:p>
            <a:pPr>
              <a:lnSpc>
                <a:spcPct val="85000"/>
              </a:lnSpc>
              <a:spcAft>
                <a:spcPts val="400"/>
              </a:spcAft>
              <a:buFont typeface="Arial" pitchFamily="34" charset="0"/>
              <a:buChar char=" "/>
              <a:defRPr/>
            </a:pPr>
            <a:endParaRPr lang="en-US" dirty="0">
              <a:solidFill>
                <a:schemeClr val="tx1">
                  <a:lumMod val="85000"/>
                  <a:lumOff val="15000"/>
                </a:schemeClr>
              </a:solidFill>
            </a:endParaRPr>
          </a:p>
          <a:p>
            <a:pPr>
              <a:lnSpc>
                <a:spcPct val="85000"/>
              </a:lnSpc>
              <a:spcAft>
                <a:spcPts val="400"/>
              </a:spcAft>
              <a:buFont typeface="Arial" pitchFamily="34" charset="0"/>
              <a:buChar char=" "/>
              <a:defRPr/>
            </a:pPr>
            <a:endParaRPr lang="en-US"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0172F-F485-42F2-BEF3-5BD688638F62}"/>
              </a:ext>
            </a:extLst>
          </p:cNvPr>
          <p:cNvSpPr>
            <a:spLocks noGrp="1"/>
          </p:cNvSpPr>
          <p:nvPr>
            <p:ph type="title"/>
          </p:nvPr>
        </p:nvSpPr>
        <p:spPr>
          <a:xfrm>
            <a:off x="657224" y="936711"/>
            <a:ext cx="2988265" cy="4984578"/>
          </a:xfrm>
        </p:spPr>
        <p:txBody>
          <a:bodyPr>
            <a:normAutofit/>
          </a:bodyPr>
          <a:lstStyle/>
          <a:p>
            <a:pPr defTabSz="914400">
              <a:spcBef>
                <a:spcPct val="0"/>
              </a:spcBef>
              <a:spcAft>
                <a:spcPts val="600"/>
              </a:spcAft>
            </a:pPr>
            <a:r>
              <a:rPr lang="en-US" sz="4400" spc="-120" dirty="0">
                <a:solidFill>
                  <a:srgbClr val="FFFFFF"/>
                </a:solidFill>
                <a:latin typeface="+mj-lt"/>
                <a:ea typeface="+mj-ea"/>
                <a:cs typeface="+mj-cs"/>
              </a:rPr>
              <a:t>Vision and values of Family Safeguarding approach</a:t>
            </a:r>
          </a:p>
        </p:txBody>
      </p:sp>
      <p:sp>
        <p:nvSpPr>
          <p:cNvPr id="3" name="Content Placeholder 2">
            <a:extLst>
              <a:ext uri="{FF2B5EF4-FFF2-40B4-BE49-F238E27FC236}">
                <a16:creationId xmlns:a16="http://schemas.microsoft.com/office/drawing/2014/main" id="{5BE88D80-FF83-45B2-8197-DC0B8CEF6576}"/>
              </a:ext>
            </a:extLst>
          </p:cNvPr>
          <p:cNvSpPr>
            <a:spLocks noGrp="1"/>
          </p:cNvSpPr>
          <p:nvPr>
            <p:ph idx="1"/>
          </p:nvPr>
        </p:nvSpPr>
        <p:spPr>
          <a:xfrm>
            <a:off x="4217276" y="425668"/>
            <a:ext cx="7654158" cy="6337081"/>
          </a:xfrm>
        </p:spPr>
        <p:txBody>
          <a:bodyPr anchor="ctr">
            <a:normAutofit/>
          </a:bodyPr>
          <a:lstStyle/>
          <a:p>
            <a:r>
              <a:rPr lang="en-GB" sz="2000" b="1" dirty="0"/>
              <a:t>Our primary duty to children is to safeguard them from actual or likely significant harm and promote their upbringing by their families</a:t>
            </a:r>
          </a:p>
          <a:p>
            <a:endParaRPr lang="en-GB" sz="2000" b="0" i="0" u="none" strike="noStrike" baseline="0" dirty="0"/>
          </a:p>
          <a:p>
            <a:r>
              <a:rPr lang="en-GB" sz="2000" b="0" i="0" u="none" strike="noStrike" baseline="0" dirty="0"/>
              <a:t>We do this by:</a:t>
            </a:r>
          </a:p>
          <a:p>
            <a:pPr>
              <a:buFont typeface="Wingdings" panose="05000000000000000000" pitchFamily="2" charset="2"/>
              <a:buChar char="Ø"/>
            </a:pPr>
            <a:r>
              <a:rPr lang="en-GB" sz="2000" b="0" i="0" u="none" strike="noStrike" baseline="0" dirty="0"/>
              <a:t>assessing needs &amp; providing actual services to meet needs of children &amp; their families</a:t>
            </a:r>
          </a:p>
          <a:p>
            <a:pPr>
              <a:buFont typeface="Wingdings" panose="05000000000000000000" pitchFamily="2" charset="2"/>
              <a:buChar char="Ø"/>
            </a:pPr>
            <a:r>
              <a:rPr lang="en-GB" sz="2000" b="0" i="0" u="none" strike="noStrike" baseline="0" dirty="0"/>
              <a:t>taking a restorative approach to working with families, building, maintaining and repairing relationships where harm has been caused</a:t>
            </a:r>
          </a:p>
          <a:p>
            <a:pPr>
              <a:buFont typeface="Wingdings" panose="05000000000000000000" pitchFamily="2" charset="2"/>
              <a:buChar char="Ø"/>
            </a:pPr>
            <a:r>
              <a:rPr lang="en-GB" sz="2000" b="0" i="0" u="none" strike="noStrike" baseline="0" dirty="0"/>
              <a:t>caring for children until it’s safe for them to go home</a:t>
            </a:r>
          </a:p>
          <a:p>
            <a:pPr>
              <a:buFont typeface="Wingdings" panose="05000000000000000000" pitchFamily="2" charset="2"/>
              <a:buChar char="Ø"/>
            </a:pPr>
            <a:r>
              <a:rPr lang="en-GB" sz="2000" b="0" i="0" u="none" strike="noStrike" baseline="0" dirty="0"/>
              <a:t>fulfilling our duties to share PR and promote contact/family time</a:t>
            </a:r>
          </a:p>
          <a:p>
            <a:pPr>
              <a:buFont typeface="Wingdings" panose="05000000000000000000" pitchFamily="2" charset="2"/>
              <a:buChar char="Ø"/>
            </a:pPr>
            <a:r>
              <a:rPr lang="en-GB" sz="2000" b="0" i="0" u="none" strike="noStrike" baseline="0" dirty="0"/>
              <a:t>developing MI skills to promote engagement of families and create change</a:t>
            </a:r>
          </a:p>
          <a:p>
            <a:pPr>
              <a:buFont typeface="Wingdings" panose="05000000000000000000" pitchFamily="2" charset="2"/>
              <a:buChar char="Ø"/>
            </a:pPr>
            <a:r>
              <a:rPr lang="en-GB" sz="2000" b="0" i="0" u="none" strike="noStrike" baseline="0" dirty="0"/>
              <a:t>believing all people have intrinsic worth and a right to help and support</a:t>
            </a:r>
          </a:p>
          <a:p>
            <a:endParaRPr lang="en-GB" sz="1700" dirty="0"/>
          </a:p>
        </p:txBody>
      </p:sp>
    </p:spTree>
    <p:extLst>
      <p:ext uri="{BB962C8B-B14F-4D97-AF65-F5344CB8AC3E}">
        <p14:creationId xmlns:p14="http://schemas.microsoft.com/office/powerpoint/2010/main" val="268645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794FC-3FDF-43F3-8919-6C5D6BF182A9}"/>
              </a:ext>
            </a:extLst>
          </p:cNvPr>
          <p:cNvSpPr>
            <a:spLocks noGrp="1"/>
          </p:cNvSpPr>
          <p:nvPr>
            <p:ph type="title"/>
          </p:nvPr>
        </p:nvSpPr>
        <p:spPr>
          <a:xfrm>
            <a:off x="230193" y="1371600"/>
            <a:ext cx="3955552" cy="827690"/>
          </a:xfrm>
        </p:spPr>
        <p:txBody>
          <a:bodyPr vert="horz" lIns="91440" tIns="45720" rIns="91440" bIns="45720" rtlCol="0" anchor="b">
            <a:normAutofit fontScale="90000"/>
          </a:bodyPr>
          <a:lstStyle/>
          <a:p>
            <a:pPr>
              <a:lnSpc>
                <a:spcPct val="80000"/>
              </a:lnSpc>
            </a:pPr>
            <a:r>
              <a:rPr lang="en-US" sz="6000" b="1" dirty="0">
                <a:solidFill>
                  <a:srgbClr val="FFFFFF"/>
                </a:solidFill>
              </a:rPr>
              <a:t>Mentimeter</a:t>
            </a:r>
          </a:p>
        </p:txBody>
      </p:sp>
      <p:sp>
        <p:nvSpPr>
          <p:cNvPr id="3" name="Content Placeholder 2">
            <a:extLst>
              <a:ext uri="{FF2B5EF4-FFF2-40B4-BE49-F238E27FC236}">
                <a16:creationId xmlns:a16="http://schemas.microsoft.com/office/drawing/2014/main" id="{945088BE-8A28-4B1F-B59F-1634B781558E}"/>
              </a:ext>
            </a:extLst>
          </p:cNvPr>
          <p:cNvSpPr>
            <a:spLocks noGrp="1"/>
          </p:cNvSpPr>
          <p:nvPr>
            <p:ph idx="1"/>
          </p:nvPr>
        </p:nvSpPr>
        <p:spPr>
          <a:xfrm>
            <a:off x="164893" y="2608289"/>
            <a:ext cx="4129790" cy="1924297"/>
          </a:xfrm>
        </p:spPr>
        <p:txBody>
          <a:bodyPr vert="horz" lIns="91440" tIns="45720" rIns="91440" bIns="45720" rtlCol="0">
            <a:noAutofit/>
          </a:bodyPr>
          <a:lstStyle/>
          <a:p>
            <a:pPr marL="0" indent="0">
              <a:buNone/>
            </a:pPr>
            <a:r>
              <a:rPr lang="en-US" sz="3600" b="1" dirty="0">
                <a:solidFill>
                  <a:srgbClr val="FFFFFF"/>
                </a:solidFill>
                <a:latin typeface="+mj-lt"/>
              </a:rPr>
              <a:t>What are your views about children returning home from care?</a:t>
            </a:r>
          </a:p>
        </p:txBody>
      </p:sp>
      <p:sp>
        <p:nvSpPr>
          <p:cNvPr id="14" name="Rectangle 13">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burban scene">
            <a:extLst>
              <a:ext uri="{FF2B5EF4-FFF2-40B4-BE49-F238E27FC236}">
                <a16:creationId xmlns:a16="http://schemas.microsoft.com/office/drawing/2014/main" id="{545D203F-3E7C-418D-9D46-50AD65F42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731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B5DAC-D6FD-4D45-AF7C-CA11B66C502E}"/>
              </a:ext>
            </a:extLst>
          </p:cNvPr>
          <p:cNvSpPr>
            <a:spLocks noGrp="1"/>
          </p:cNvSpPr>
          <p:nvPr>
            <p:ph type="title"/>
          </p:nvPr>
        </p:nvSpPr>
        <p:spPr>
          <a:xfrm>
            <a:off x="961292" y="1031634"/>
            <a:ext cx="3368431" cy="4844777"/>
          </a:xfrm>
        </p:spPr>
        <p:txBody>
          <a:bodyPr>
            <a:normAutofit/>
          </a:bodyPr>
          <a:lstStyle/>
          <a:p>
            <a:r>
              <a:rPr lang="en-GB" b="1" dirty="0">
                <a:solidFill>
                  <a:srgbClr val="FFFFFF"/>
                </a:solidFill>
              </a:rPr>
              <a:t>O</a:t>
            </a:r>
            <a:r>
              <a:rPr lang="en-GB" b="1" i="0" u="none" strike="noStrike" baseline="0" dirty="0">
                <a:solidFill>
                  <a:srgbClr val="FFFFFF"/>
                </a:solidFill>
              </a:rPr>
              <a:t>utcomes for </a:t>
            </a:r>
            <a:r>
              <a:rPr lang="en-GB" b="1" dirty="0">
                <a:solidFill>
                  <a:srgbClr val="FFFFFF"/>
                </a:solidFill>
              </a:rPr>
              <a:t>care experienced people</a:t>
            </a:r>
            <a:endParaRPr lang="en-GB" dirty="0">
              <a:solidFill>
                <a:srgbClr val="FFFFFF"/>
              </a:solidFill>
            </a:endParaRPr>
          </a:p>
        </p:txBody>
      </p:sp>
      <p:sp>
        <p:nvSpPr>
          <p:cNvPr id="3" name="Content Placeholder 2">
            <a:extLst>
              <a:ext uri="{FF2B5EF4-FFF2-40B4-BE49-F238E27FC236}">
                <a16:creationId xmlns:a16="http://schemas.microsoft.com/office/drawing/2014/main" id="{6761704A-A1CA-4B2C-A03A-301B0FD78E34}"/>
              </a:ext>
            </a:extLst>
          </p:cNvPr>
          <p:cNvSpPr>
            <a:spLocks noGrp="1"/>
          </p:cNvSpPr>
          <p:nvPr>
            <p:ph idx="1"/>
          </p:nvPr>
        </p:nvSpPr>
        <p:spPr>
          <a:xfrm>
            <a:off x="4653952" y="1031633"/>
            <a:ext cx="7176097" cy="5182899"/>
          </a:xfrm>
        </p:spPr>
        <p:txBody>
          <a:bodyPr anchor="ctr">
            <a:normAutofit/>
          </a:bodyPr>
          <a:lstStyle/>
          <a:p>
            <a:r>
              <a:rPr lang="en-GB" sz="2800" b="1" dirty="0"/>
              <a:t>Many care experienced people leave care and live happy and fulfilling lives, and that care can provide the lifeline which leads to a better life than they would have had if they remained at home. Care can be a positive, transformational and life saving experience.</a:t>
            </a:r>
          </a:p>
          <a:p>
            <a:endParaRPr lang="en-GB" dirty="0"/>
          </a:p>
          <a:p>
            <a:r>
              <a:rPr lang="en-GB" b="1" dirty="0"/>
              <a:t>(Care Review Report, May 2022)</a:t>
            </a:r>
          </a:p>
        </p:txBody>
      </p:sp>
    </p:spTree>
    <p:extLst>
      <p:ext uri="{BB962C8B-B14F-4D97-AF65-F5344CB8AC3E}">
        <p14:creationId xmlns:p14="http://schemas.microsoft.com/office/powerpoint/2010/main" val="290959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07184-D526-4C75-9D90-A3817B0AAF72}"/>
              </a:ext>
            </a:extLst>
          </p:cNvPr>
          <p:cNvSpPr>
            <a:spLocks noGrp="1"/>
          </p:cNvSpPr>
          <p:nvPr>
            <p:ph type="title"/>
          </p:nvPr>
        </p:nvSpPr>
        <p:spPr>
          <a:xfrm>
            <a:off x="961292" y="1031634"/>
            <a:ext cx="3368431" cy="4844777"/>
          </a:xfrm>
        </p:spPr>
        <p:txBody>
          <a:bodyPr>
            <a:normAutofit/>
          </a:bodyPr>
          <a:lstStyle/>
          <a:p>
            <a:r>
              <a:rPr lang="en-GB" b="1" dirty="0">
                <a:solidFill>
                  <a:srgbClr val="FFFFFF"/>
                </a:solidFill>
              </a:rPr>
              <a:t>O</a:t>
            </a:r>
            <a:r>
              <a:rPr lang="en-GB" b="1" i="0" u="none" strike="noStrike" baseline="0" dirty="0">
                <a:solidFill>
                  <a:srgbClr val="FFFFFF"/>
                </a:solidFill>
              </a:rPr>
              <a:t>utcomes for </a:t>
            </a:r>
            <a:r>
              <a:rPr lang="en-GB" b="1" dirty="0">
                <a:solidFill>
                  <a:srgbClr val="FFFFFF"/>
                </a:solidFill>
              </a:rPr>
              <a:t>care experienced people</a:t>
            </a:r>
            <a:endParaRPr lang="en-GB" dirty="0">
              <a:solidFill>
                <a:srgbClr val="FFFFFF"/>
              </a:solidFill>
            </a:endParaRPr>
          </a:p>
        </p:txBody>
      </p:sp>
      <p:graphicFrame>
        <p:nvGraphicFramePr>
          <p:cNvPr id="14" name="Content Placeholder 2">
            <a:extLst>
              <a:ext uri="{FF2B5EF4-FFF2-40B4-BE49-F238E27FC236}">
                <a16:creationId xmlns:a16="http://schemas.microsoft.com/office/drawing/2014/main" id="{F73B8C5A-E87F-77D6-4BAC-B2DB609598F3}"/>
              </a:ext>
            </a:extLst>
          </p:cNvPr>
          <p:cNvGraphicFramePr>
            <a:graphicFrameLocks noGrp="1"/>
          </p:cNvGraphicFramePr>
          <p:nvPr>
            <p:ph idx="1"/>
            <p:extLst>
              <p:ext uri="{D42A27DB-BD31-4B8C-83A1-F6EECF244321}">
                <p14:modId xmlns:p14="http://schemas.microsoft.com/office/powerpoint/2010/main" val="2575681314"/>
              </p:ext>
            </p:extLst>
          </p:nvPr>
        </p:nvGraphicFramePr>
        <p:xfrm>
          <a:off x="5289791" y="1031633"/>
          <a:ext cx="6140590" cy="5182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61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91D5E-BD38-4F8E-9D97-7A1BA0D3BE1C}"/>
              </a:ext>
            </a:extLst>
          </p:cNvPr>
          <p:cNvSpPr>
            <a:spLocks noGrp="1"/>
          </p:cNvSpPr>
          <p:nvPr>
            <p:ph type="title"/>
          </p:nvPr>
        </p:nvSpPr>
        <p:spPr>
          <a:xfrm>
            <a:off x="119269" y="716693"/>
            <a:ext cx="2500363" cy="2712308"/>
          </a:xfrm>
        </p:spPr>
        <p:txBody>
          <a:bodyPr vert="horz" lIns="91440" tIns="45720" rIns="91440" bIns="45720" rtlCol="0" anchor="ctr">
            <a:normAutofit/>
          </a:bodyPr>
          <a:lstStyle/>
          <a:p>
            <a:br>
              <a:rPr lang="en-US" b="1" dirty="0"/>
            </a:br>
            <a:br>
              <a:rPr lang="en-US" b="1" dirty="0"/>
            </a:br>
            <a:br>
              <a:rPr lang="en-US" b="1" dirty="0"/>
            </a:br>
            <a:r>
              <a:rPr lang="en-US" b="1" dirty="0">
                <a:solidFill>
                  <a:schemeClr val="bg1"/>
                </a:solidFill>
              </a:rPr>
              <a:t>Need for change</a:t>
            </a:r>
            <a:endParaRPr lang="en-US" b="1" dirty="0"/>
          </a:p>
        </p:txBody>
      </p:sp>
      <p:graphicFrame>
        <p:nvGraphicFramePr>
          <p:cNvPr id="12" name="Content Placeholder 2">
            <a:extLst>
              <a:ext uri="{FF2B5EF4-FFF2-40B4-BE49-F238E27FC236}">
                <a16:creationId xmlns:a16="http://schemas.microsoft.com/office/drawing/2014/main" id="{9281A9B9-335C-4151-92BF-A4BFE3A459E0}"/>
              </a:ext>
            </a:extLst>
          </p:cNvPr>
          <p:cNvGraphicFramePr>
            <a:graphicFrameLocks noGrp="1"/>
          </p:cNvGraphicFramePr>
          <p:nvPr>
            <p:ph idx="1"/>
            <p:extLst>
              <p:ext uri="{D42A27DB-BD31-4B8C-83A1-F6EECF244321}">
                <p14:modId xmlns:p14="http://schemas.microsoft.com/office/powerpoint/2010/main" val="2525925147"/>
              </p:ext>
            </p:extLst>
          </p:nvPr>
        </p:nvGraphicFramePr>
        <p:xfrm>
          <a:off x="3602421" y="370489"/>
          <a:ext cx="7940650" cy="5762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9186915"/>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5459</TotalTime>
  <Words>1732</Words>
  <Application>Microsoft Office PowerPoint</Application>
  <PresentationFormat>Widescreen</PresentationFormat>
  <Paragraphs>153</Paragraphs>
  <Slides>27</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2</vt:lpstr>
      <vt:lpstr>Arial</vt:lpstr>
      <vt:lpstr>Brush Script MT</vt:lpstr>
      <vt:lpstr>Calibri</vt:lpstr>
      <vt:lpstr>Calibri Light</vt:lpstr>
      <vt:lpstr>Wingdings</vt:lpstr>
      <vt:lpstr>Metropolitan</vt:lpstr>
      <vt:lpstr>1_Metropolitan</vt:lpstr>
      <vt:lpstr>  Foster Carer Workshop  Children in Care and Children returning home </vt:lpstr>
      <vt:lpstr>Learning Objectives</vt:lpstr>
      <vt:lpstr>“In the majority of cases, families become involved with children’s social care  because they are parenting in conditions of adversity, rather than because they have caused or are likely to cause significant harm to their children. We have a shared obligation to help families raise their children.”  The Case for Change The independent review of children’s social care https://childrenssocialcare.independent-review.uk/ </vt:lpstr>
      <vt:lpstr>PowerPoint Presentation</vt:lpstr>
      <vt:lpstr>Vision and values of Family Safeguarding approach</vt:lpstr>
      <vt:lpstr>Mentimeter</vt:lpstr>
      <vt:lpstr>Outcomes for care experienced people</vt:lpstr>
      <vt:lpstr>Outcomes for care experienced people</vt:lpstr>
      <vt:lpstr>   Need for change</vt:lpstr>
      <vt:lpstr>Discussion</vt:lpstr>
      <vt:lpstr>What gets in the way of planning for children to return home?</vt:lpstr>
      <vt:lpstr>Barriers to planning for children to return home</vt:lpstr>
      <vt:lpstr>  Group discussion:  How can foster carers support children to return home?  </vt:lpstr>
      <vt:lpstr>MS Teams chat   What makes return home for children more successful?</vt:lpstr>
      <vt:lpstr>What makes return home more successful?</vt:lpstr>
      <vt:lpstr>Some messages on carers supporting children to return home</vt:lpstr>
      <vt:lpstr>PowerPoint Presentation</vt:lpstr>
      <vt:lpstr>Family Time  Nurturing life- long relationships</vt:lpstr>
      <vt:lpstr>Mentimeter </vt:lpstr>
      <vt:lpstr>Some reasons why family time  with birth family is important…</vt:lpstr>
      <vt:lpstr>Children Act 1989 on contact </vt:lpstr>
      <vt:lpstr>Some research messages on contact/family time</vt:lpstr>
      <vt:lpstr>  Relationships matter  </vt:lpstr>
      <vt:lpstr>PowerPoint Presentation</vt:lpstr>
      <vt:lpstr>Mentimeter  What would you take away from today’s session to  support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Family Safeguarding approach to meeting the needs of children in care-   Workshop for Fostering</dc:title>
  <dc:creator>Rani Naidoo</dc:creator>
  <cp:lastModifiedBy>Rani Naidoo</cp:lastModifiedBy>
  <cp:revision>169</cp:revision>
  <dcterms:created xsi:type="dcterms:W3CDTF">2022-02-16T12:56:01Z</dcterms:created>
  <dcterms:modified xsi:type="dcterms:W3CDTF">2022-10-25T08:36:31Z</dcterms:modified>
</cp:coreProperties>
</file>