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291" r:id="rId4"/>
    <p:sldId id="293" r:id="rId5"/>
    <p:sldId id="294"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FB8D"/>
    <a:srgbClr val="FCB9AE"/>
    <a:srgbClr val="D0D5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3" d="100"/>
          <a:sy n="83" d="100"/>
        </p:scale>
        <p:origin x="45"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14EA62-16B3-4E29-B209-11E059BB54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4D585B3D-61E9-420F-BF88-A08A41AF1B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BA6DF8B4-E6C8-4C99-B2AE-25E6FBA1026C}"/>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BC55EF55-08FB-49A3-AAFA-5899991F20E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C11794EF-7F22-426E-B563-0EEF8F391A92}"/>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35895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17AF18-23C8-4929-A206-3D4B5C144F3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5CD7C772-3330-4268-B6FB-8CFE3B56A7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F5A28202-8D9B-4ACA-B4F5-5514CD9E0F78}"/>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A8E197DB-2DFF-4E55-8EC9-96A9E53AAA4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0B3B1D95-A8F7-4859-BE9F-0DECAD14EDBE}"/>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41374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B119AAF-A0F6-4737-B648-F93D8F9ED2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703AD7DD-8A29-4A2A-818B-7DA53E5DF5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4BBB675-91A0-449D-95D7-C919FC245E8D}"/>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06B9659F-03A0-4171-A938-1EC0A4BB8A9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1C261D75-C530-4D7F-8015-23E31969AED5}"/>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21072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4D5B14-EB06-45ED-A95A-73C5638876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B172F241-3800-4B3F-A65E-686ECB1BD9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CA651E9E-F718-4B2C-A3A0-C856E809E1EF}"/>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C5E85C2E-F5DF-4F48-A2AC-E27466532E0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BE40B8A3-ECFD-4937-AA27-FBB8BF2BBA7C}"/>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61243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051D6F-AECB-4A6B-BC64-F5EE708003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DC6092E6-111C-471E-A951-C9A1831676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BC77E33-C673-474F-B1F7-049501594971}"/>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D42FCBBE-30CF-4632-82DC-8D49F348EE2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 xmlns:a16="http://schemas.microsoft.com/office/drawing/2014/main" id="{45324154-CE3E-40CA-8E8C-B8C51A3C14A9}"/>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518490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9F6049-71BE-4980-83A6-3BBCD7007B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9B01AFE4-297E-4C3E-AD09-B3C98790FD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2C045DBF-1F12-4C3E-A49B-CABB8735D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55A5ED90-B968-4880-BEFE-CDA39EF32778}"/>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6" name="Footer Placeholder 5">
            <a:extLst>
              <a:ext uri="{FF2B5EF4-FFF2-40B4-BE49-F238E27FC236}">
                <a16:creationId xmlns="" xmlns:a16="http://schemas.microsoft.com/office/drawing/2014/main" id="{A6A0A385-5CCD-4EDF-8F11-770D941A1AA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3722756C-A405-4E6C-96B7-5547C04C34B0}"/>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27922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324C21-5359-4A75-9DD3-881C853FCB4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4F62A740-263D-4DBA-810E-E61914D4E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AE147666-1093-4DB1-8FF4-1420523E7B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D1E0A3D8-A24C-4D19-81B1-39909AC35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7BCE6E5-D480-4377-A01E-407BDF6654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ED12207-CB89-40C8-93E7-7BD69933FE89}"/>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8" name="Footer Placeholder 7">
            <a:extLst>
              <a:ext uri="{FF2B5EF4-FFF2-40B4-BE49-F238E27FC236}">
                <a16:creationId xmlns="" xmlns:a16="http://schemas.microsoft.com/office/drawing/2014/main" id="{08C74F60-761D-42CE-B625-B59AC24624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 xmlns:a16="http://schemas.microsoft.com/office/drawing/2014/main" id="{E9013F31-92A0-4D3C-A7ED-EFB09A88F7B1}"/>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1882053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63AB50-BB9F-4426-A7C1-305ECFB945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866812B8-74C3-4163-829F-1BC198833705}"/>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4" name="Footer Placeholder 3">
            <a:extLst>
              <a:ext uri="{FF2B5EF4-FFF2-40B4-BE49-F238E27FC236}">
                <a16:creationId xmlns="" xmlns:a16="http://schemas.microsoft.com/office/drawing/2014/main" id="{268DE6DF-896A-481E-9FD9-1E8FD5545CC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 xmlns:a16="http://schemas.microsoft.com/office/drawing/2014/main" id="{0AB5ED60-F9E5-4BA7-9D85-C63DDD4012DC}"/>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48628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FDC4F52-C464-4DDF-8407-3C395C93E773}"/>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3" name="Footer Placeholder 2">
            <a:extLst>
              <a:ext uri="{FF2B5EF4-FFF2-40B4-BE49-F238E27FC236}">
                <a16:creationId xmlns="" xmlns:a16="http://schemas.microsoft.com/office/drawing/2014/main" id="{40E53911-D94D-46DA-95B2-5F32913953C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 xmlns:a16="http://schemas.microsoft.com/office/drawing/2014/main" id="{8DE28A34-47B4-45CA-A7F2-767B78471E66}"/>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4165277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1EE7A0-F6C8-4EDD-A663-3C45691050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9BF7EE0-6A5F-41A8-A4DB-CFED80EB5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C70298EB-C7F2-435D-BFB2-94F284AF3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F23497E-C03B-44B0-90FC-1ABF44BB2F55}"/>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6" name="Footer Placeholder 5">
            <a:extLst>
              <a:ext uri="{FF2B5EF4-FFF2-40B4-BE49-F238E27FC236}">
                <a16:creationId xmlns="" xmlns:a16="http://schemas.microsoft.com/office/drawing/2014/main" id="{C13CE4FD-D887-40A0-96C0-98B4776AD21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7CC0B8F3-D4AA-4699-8997-198D3D041D56}"/>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268102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F16283-8E81-478A-83CF-B22F1AB648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A813F9A7-BAC1-4703-9684-99A9FF65E0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 xmlns:a16="http://schemas.microsoft.com/office/drawing/2014/main" id="{39C35142-3C1C-488D-90C6-386C9AAC5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C4F2553-90D2-43B7-9AF8-7FBDA85EB162}"/>
              </a:ext>
            </a:extLst>
          </p:cNvPr>
          <p:cNvSpPr>
            <a:spLocks noGrp="1"/>
          </p:cNvSpPr>
          <p:nvPr>
            <p:ph type="dt" sz="half" idx="10"/>
          </p:nvPr>
        </p:nvSpPr>
        <p:spPr/>
        <p:txBody>
          <a:bodyPr/>
          <a:lstStyle/>
          <a:p>
            <a:fld id="{6EAB389A-40FD-412E-8D7C-38A3B32C9152}" type="datetimeFigureOut">
              <a:rPr lang="en-GB" smtClean="0"/>
              <a:t>10/07/2023</a:t>
            </a:fld>
            <a:endParaRPr lang="en-GB" dirty="0"/>
          </a:p>
        </p:txBody>
      </p:sp>
      <p:sp>
        <p:nvSpPr>
          <p:cNvPr id="6" name="Footer Placeholder 5">
            <a:extLst>
              <a:ext uri="{FF2B5EF4-FFF2-40B4-BE49-F238E27FC236}">
                <a16:creationId xmlns="" xmlns:a16="http://schemas.microsoft.com/office/drawing/2014/main" id="{4F1A3492-E177-4228-8820-7929AB2DDE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 xmlns:a16="http://schemas.microsoft.com/office/drawing/2014/main" id="{DB57E300-8C62-460C-9FCF-07DE3A152983}"/>
              </a:ext>
            </a:extLst>
          </p:cNvPr>
          <p:cNvSpPr>
            <a:spLocks noGrp="1"/>
          </p:cNvSpPr>
          <p:nvPr>
            <p:ph type="sldNum" sz="quarter" idx="12"/>
          </p:nvPr>
        </p:nvSpPr>
        <p:spPr/>
        <p:txBody>
          <a:bodyPr/>
          <a:lstStyle/>
          <a:p>
            <a:fld id="{CF2C111E-C86C-4BBB-95F9-AC7E31EF995C}" type="slidenum">
              <a:rPr lang="en-GB" smtClean="0"/>
              <a:t>‹#›</a:t>
            </a:fld>
            <a:endParaRPr lang="en-GB" dirty="0"/>
          </a:p>
        </p:txBody>
      </p:sp>
    </p:spTree>
    <p:extLst>
      <p:ext uri="{BB962C8B-B14F-4D97-AF65-F5344CB8AC3E}">
        <p14:creationId xmlns:p14="http://schemas.microsoft.com/office/powerpoint/2010/main" val="36955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4FBE7F7-948D-4E1F-AF05-FA32F5A172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091A242E-653A-48BB-A6D1-96C02C3AD9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F0C6D15-5DA9-4C2A-80FC-47650AC750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B389A-40FD-412E-8D7C-38A3B32C9152}" type="datetimeFigureOut">
              <a:rPr lang="en-GB" smtClean="0"/>
              <a:t>10/07/2023</a:t>
            </a:fld>
            <a:endParaRPr lang="en-GB" dirty="0"/>
          </a:p>
        </p:txBody>
      </p:sp>
      <p:sp>
        <p:nvSpPr>
          <p:cNvPr id="5" name="Footer Placeholder 4">
            <a:extLst>
              <a:ext uri="{FF2B5EF4-FFF2-40B4-BE49-F238E27FC236}">
                <a16:creationId xmlns="" xmlns:a16="http://schemas.microsoft.com/office/drawing/2014/main" id="{22CF55C2-F6A1-4DD7-B4D8-52CC9C632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 xmlns:a16="http://schemas.microsoft.com/office/drawing/2014/main" id="{93B723F7-07DF-4CA2-9C5A-76F72C8108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C111E-C86C-4BBB-95F9-AC7E31EF995C}" type="slidenum">
              <a:rPr lang="en-GB" smtClean="0"/>
              <a:t>‹#›</a:t>
            </a:fld>
            <a:endParaRPr lang="en-GB" dirty="0"/>
          </a:p>
        </p:txBody>
      </p:sp>
    </p:spTree>
    <p:extLst>
      <p:ext uri="{BB962C8B-B14F-4D97-AF65-F5344CB8AC3E}">
        <p14:creationId xmlns:p14="http://schemas.microsoft.com/office/powerpoint/2010/main" val="977000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D5FC"/>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 xmlns:a16="http://schemas.microsoft.com/office/drawing/2014/main" id="{B79BBB76-B782-410A-BD8A-75AC0D75E6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8976" y="184941"/>
            <a:ext cx="5991831" cy="8559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ee the source image">
            <a:extLst>
              <a:ext uri="{FF2B5EF4-FFF2-40B4-BE49-F238E27FC236}">
                <a16:creationId xmlns="" xmlns:a16="http://schemas.microsoft.com/office/drawing/2014/main" id="{7F20037E-6BA3-493E-BF7A-60C35288D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438" y="3024353"/>
            <a:ext cx="2942679" cy="38336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See the source image">
            <a:extLst>
              <a:ext uri="{FF2B5EF4-FFF2-40B4-BE49-F238E27FC236}">
                <a16:creationId xmlns="" xmlns:a16="http://schemas.microsoft.com/office/drawing/2014/main" id="{DFE3C3DC-08C4-4C8A-BF0A-C73BF73C331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8" name="Speech Bubble: Oval 7">
            <a:extLst>
              <a:ext uri="{FF2B5EF4-FFF2-40B4-BE49-F238E27FC236}">
                <a16:creationId xmlns="" xmlns:a16="http://schemas.microsoft.com/office/drawing/2014/main" id="{74AE2BE4-1883-4C62-A6C0-777B6C7949D0}"/>
              </a:ext>
            </a:extLst>
          </p:cNvPr>
          <p:cNvSpPr/>
          <p:nvPr/>
        </p:nvSpPr>
        <p:spPr>
          <a:xfrm>
            <a:off x="3003117" y="1313002"/>
            <a:ext cx="4369384" cy="2790825"/>
          </a:xfrm>
          <a:custGeom>
            <a:avLst/>
            <a:gdLst>
              <a:gd name="connsiteX0" fmla="*/ -150700 w 4369384"/>
              <a:gd name="connsiteY0" fmla="*/ 3807076 h 2790825"/>
              <a:gd name="connsiteX1" fmla="*/ 142083 w 4369384"/>
              <a:gd name="connsiteY1" fmla="*/ 3330949 h 2790825"/>
              <a:gd name="connsiteX2" fmla="*/ 409282 w 4369384"/>
              <a:gd name="connsiteY2" fmla="*/ 2896425 h 2790825"/>
              <a:gd name="connsiteX3" fmla="*/ 702065 w 4369384"/>
              <a:gd name="connsiteY3" fmla="*/ 2420298 h 2790825"/>
              <a:gd name="connsiteX4" fmla="*/ 1129141 w 4369384"/>
              <a:gd name="connsiteY4" fmla="*/ 173682 h 2790825"/>
              <a:gd name="connsiteX5" fmla="*/ 3302711 w 4369384"/>
              <a:gd name="connsiteY5" fmla="*/ 196566 h 2790825"/>
              <a:gd name="connsiteX6" fmla="*/ 3602363 w 4369384"/>
              <a:gd name="connsiteY6" fmla="*/ 2457133 h 2790825"/>
              <a:gd name="connsiteX7" fmla="*/ 1411113 w 4369384"/>
              <a:gd name="connsiteY7" fmla="*/ 2700418 h 2790825"/>
              <a:gd name="connsiteX8" fmla="*/ 921745 w 4369384"/>
              <a:gd name="connsiteY8" fmla="*/ 3047171 h 2790825"/>
              <a:gd name="connsiteX9" fmla="*/ 416759 w 4369384"/>
              <a:gd name="connsiteY9" fmla="*/ 3404990 h 2790825"/>
              <a:gd name="connsiteX10" fmla="*/ -150700 w 4369384"/>
              <a:gd name="connsiteY10" fmla="*/ 3807076 h 279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69384" h="2790825" fill="none" extrusionOk="0">
                <a:moveTo>
                  <a:pt x="-150700" y="3807076"/>
                </a:moveTo>
                <a:cubicBezTo>
                  <a:pt x="-44761" y="3678577"/>
                  <a:pt x="42814" y="3494516"/>
                  <a:pt x="142083" y="3330949"/>
                </a:cubicBezTo>
                <a:cubicBezTo>
                  <a:pt x="241351" y="3167381"/>
                  <a:pt x="342054" y="2975529"/>
                  <a:pt x="409282" y="2896425"/>
                </a:cubicBezTo>
                <a:cubicBezTo>
                  <a:pt x="476510" y="2817322"/>
                  <a:pt x="589805" y="2574720"/>
                  <a:pt x="702065" y="2420298"/>
                </a:cubicBezTo>
                <a:cubicBezTo>
                  <a:pt x="-295701" y="1727644"/>
                  <a:pt x="-186366" y="595338"/>
                  <a:pt x="1129141" y="173682"/>
                </a:cubicBezTo>
                <a:cubicBezTo>
                  <a:pt x="1845960" y="89200"/>
                  <a:pt x="2678653" y="-31680"/>
                  <a:pt x="3302711" y="196566"/>
                </a:cubicBezTo>
                <a:cubicBezTo>
                  <a:pt x="4647403" y="508202"/>
                  <a:pt x="4657333" y="1655613"/>
                  <a:pt x="3602363" y="2457133"/>
                </a:cubicBezTo>
                <a:cubicBezTo>
                  <a:pt x="3036297" y="2671955"/>
                  <a:pt x="2146649" y="2933207"/>
                  <a:pt x="1411113" y="2700418"/>
                </a:cubicBezTo>
                <a:cubicBezTo>
                  <a:pt x="1191969" y="2870947"/>
                  <a:pt x="1101373" y="2887013"/>
                  <a:pt x="921745" y="3047171"/>
                </a:cubicBezTo>
                <a:cubicBezTo>
                  <a:pt x="742117" y="3207329"/>
                  <a:pt x="595785" y="3278534"/>
                  <a:pt x="416759" y="3404990"/>
                </a:cubicBezTo>
                <a:cubicBezTo>
                  <a:pt x="237733" y="3531447"/>
                  <a:pt x="-26278" y="3695317"/>
                  <a:pt x="-150700" y="3807076"/>
                </a:cubicBezTo>
                <a:close/>
              </a:path>
              <a:path w="4369384" h="2790825" stroke="0" extrusionOk="0">
                <a:moveTo>
                  <a:pt x="-150700" y="3807076"/>
                </a:moveTo>
                <a:cubicBezTo>
                  <a:pt x="-64570" y="3625345"/>
                  <a:pt x="31049" y="3547274"/>
                  <a:pt x="107972" y="3386420"/>
                </a:cubicBezTo>
                <a:cubicBezTo>
                  <a:pt x="184896" y="3225566"/>
                  <a:pt x="254857" y="3137772"/>
                  <a:pt x="375172" y="2951896"/>
                </a:cubicBezTo>
                <a:cubicBezTo>
                  <a:pt x="495487" y="2766020"/>
                  <a:pt x="588963" y="2586878"/>
                  <a:pt x="702065" y="2420298"/>
                </a:cubicBezTo>
                <a:cubicBezTo>
                  <a:pt x="-276346" y="1692765"/>
                  <a:pt x="-203230" y="677245"/>
                  <a:pt x="1129141" y="173682"/>
                </a:cubicBezTo>
                <a:cubicBezTo>
                  <a:pt x="1953330" y="30931"/>
                  <a:pt x="2705231" y="-19349"/>
                  <a:pt x="3302711" y="196566"/>
                </a:cubicBezTo>
                <a:cubicBezTo>
                  <a:pt x="4694420" y="850828"/>
                  <a:pt x="4547274" y="2032953"/>
                  <a:pt x="3602363" y="2457133"/>
                </a:cubicBezTo>
                <a:cubicBezTo>
                  <a:pt x="2880049" y="2795340"/>
                  <a:pt x="2048433" y="2766327"/>
                  <a:pt x="1411113" y="2700418"/>
                </a:cubicBezTo>
                <a:cubicBezTo>
                  <a:pt x="1271950" y="2790072"/>
                  <a:pt x="1101803" y="2888747"/>
                  <a:pt x="906127" y="3058237"/>
                </a:cubicBezTo>
                <a:cubicBezTo>
                  <a:pt x="710451" y="3227727"/>
                  <a:pt x="644486" y="3250253"/>
                  <a:pt x="416759" y="3404990"/>
                </a:cubicBezTo>
                <a:cubicBezTo>
                  <a:pt x="189032" y="3559727"/>
                  <a:pt x="129764" y="3648316"/>
                  <a:pt x="-150700" y="3807076"/>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53449"/>
                      <a:gd name="adj2" fmla="val 86414"/>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2400" i="1" dirty="0">
                <a:solidFill>
                  <a:prstClr val="black"/>
                </a:solidFill>
                <a:latin typeface="Arial" panose="020B0604020202020204" pitchFamily="34" charset="0"/>
                <a:cs typeface="Arial" panose="020B0604020202020204" pitchFamily="34" charset="0"/>
              </a:rPr>
              <a:t>I at least want to see my mum again [even] if it’s one time, because I don’t remember anything. </a:t>
            </a:r>
          </a:p>
          <a:p>
            <a:pPr algn="ctr" defTabSz="457200">
              <a:defRPr/>
            </a:pPr>
            <a:r>
              <a:rPr lang="en-GB" sz="2400" kern="0" dirty="0">
                <a:solidFill>
                  <a:srgbClr val="000000"/>
                </a:solidFill>
              </a:rPr>
              <a:t>11-18yrs</a:t>
            </a:r>
            <a:endParaRPr lang="en-GB" sz="2800" kern="0" dirty="0">
              <a:solidFill>
                <a:srgbClr val="000000"/>
              </a:solidFill>
            </a:endParaRPr>
          </a:p>
        </p:txBody>
      </p:sp>
      <p:sp>
        <p:nvSpPr>
          <p:cNvPr id="9" name="Speech Bubble: Oval 8">
            <a:extLst>
              <a:ext uri="{FF2B5EF4-FFF2-40B4-BE49-F238E27FC236}">
                <a16:creationId xmlns="" xmlns:a16="http://schemas.microsoft.com/office/drawing/2014/main" id="{77135A83-41A7-409C-B457-56D370C40B88}"/>
              </a:ext>
            </a:extLst>
          </p:cNvPr>
          <p:cNvSpPr/>
          <p:nvPr/>
        </p:nvSpPr>
        <p:spPr>
          <a:xfrm>
            <a:off x="4004899" y="4243803"/>
            <a:ext cx="3534236" cy="2474221"/>
          </a:xfrm>
          <a:custGeom>
            <a:avLst/>
            <a:gdLst>
              <a:gd name="connsiteX0" fmla="*/ -1713115 w 3534236"/>
              <a:gd name="connsiteY0" fmla="*/ 1534067 h 2474221"/>
              <a:gd name="connsiteX1" fmla="*/ -1123430 w 3534236"/>
              <a:gd name="connsiteY1" fmla="*/ 1402107 h 2474221"/>
              <a:gd name="connsiteX2" fmla="*/ -550920 w 3534236"/>
              <a:gd name="connsiteY2" fmla="*/ 1273990 h 2474221"/>
              <a:gd name="connsiteX3" fmla="*/ 4415 w 3534236"/>
              <a:gd name="connsiteY3" fmla="*/ 1149717 h 2474221"/>
              <a:gd name="connsiteX4" fmla="*/ 1744110 w 3534236"/>
              <a:gd name="connsiteY4" fmla="*/ 104 h 2474221"/>
              <a:gd name="connsiteX5" fmla="*/ 3520762 w 3534236"/>
              <a:gd name="connsiteY5" fmla="*/ 1084626 h 2474221"/>
              <a:gd name="connsiteX6" fmla="*/ 1959115 w 3534236"/>
              <a:gd name="connsiteY6" fmla="*/ 2466898 h 2474221"/>
              <a:gd name="connsiteX7" fmla="*/ 86005 w 3534236"/>
              <a:gd name="connsiteY7" fmla="*/ 1618353 h 2474221"/>
              <a:gd name="connsiteX8" fmla="*/ -477719 w 3534236"/>
              <a:gd name="connsiteY8" fmla="*/ 1591943 h 2474221"/>
              <a:gd name="connsiteX9" fmla="*/ -1095417 w 3534236"/>
              <a:gd name="connsiteY9" fmla="*/ 1563005 h 2474221"/>
              <a:gd name="connsiteX10" fmla="*/ -1713115 w 3534236"/>
              <a:gd name="connsiteY10" fmla="*/ 1534067 h 2474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34236" h="2474221" fill="none" extrusionOk="0">
                <a:moveTo>
                  <a:pt x="-1713115" y="1534067"/>
                </a:moveTo>
                <a:cubicBezTo>
                  <a:pt x="-1437338" y="1461192"/>
                  <a:pt x="-1343454" y="1438302"/>
                  <a:pt x="-1123430" y="1402107"/>
                </a:cubicBezTo>
                <a:cubicBezTo>
                  <a:pt x="-903406" y="1365912"/>
                  <a:pt x="-714377" y="1336709"/>
                  <a:pt x="-550920" y="1273990"/>
                </a:cubicBezTo>
                <a:cubicBezTo>
                  <a:pt x="-387463" y="1211271"/>
                  <a:pt x="-111769" y="1198317"/>
                  <a:pt x="4415" y="1149717"/>
                </a:cubicBezTo>
                <a:cubicBezTo>
                  <a:pt x="169102" y="524737"/>
                  <a:pt x="887993" y="-179751"/>
                  <a:pt x="1744110" y="104"/>
                </a:cubicBezTo>
                <a:cubicBezTo>
                  <a:pt x="2599929" y="17232"/>
                  <a:pt x="3369864" y="451233"/>
                  <a:pt x="3520762" y="1084626"/>
                </a:cubicBezTo>
                <a:cubicBezTo>
                  <a:pt x="3772464" y="1644756"/>
                  <a:pt x="2917198" y="2341155"/>
                  <a:pt x="1959115" y="2466898"/>
                </a:cubicBezTo>
                <a:cubicBezTo>
                  <a:pt x="1070451" y="2559814"/>
                  <a:pt x="412221" y="2059158"/>
                  <a:pt x="86005" y="1618353"/>
                </a:cubicBezTo>
                <a:cubicBezTo>
                  <a:pt x="-46429" y="1590544"/>
                  <a:pt x="-355598" y="1572016"/>
                  <a:pt x="-477719" y="1591943"/>
                </a:cubicBezTo>
                <a:cubicBezTo>
                  <a:pt x="-599840" y="1611870"/>
                  <a:pt x="-805641" y="1605551"/>
                  <a:pt x="-1095417" y="1563005"/>
                </a:cubicBezTo>
                <a:cubicBezTo>
                  <a:pt x="-1385193" y="1520459"/>
                  <a:pt x="-1579470" y="1544157"/>
                  <a:pt x="-1713115" y="1534067"/>
                </a:cubicBezTo>
                <a:close/>
              </a:path>
              <a:path w="3534236" h="2474221" stroke="0" extrusionOk="0">
                <a:moveTo>
                  <a:pt x="-1713115" y="1534067"/>
                </a:moveTo>
                <a:cubicBezTo>
                  <a:pt x="-1564242" y="1520490"/>
                  <a:pt x="-1235568" y="1422014"/>
                  <a:pt x="-1106254" y="1398263"/>
                </a:cubicBezTo>
                <a:cubicBezTo>
                  <a:pt x="-976940" y="1374512"/>
                  <a:pt x="-700391" y="1301098"/>
                  <a:pt x="-585270" y="1281677"/>
                </a:cubicBezTo>
                <a:cubicBezTo>
                  <a:pt x="-470149" y="1262256"/>
                  <a:pt x="-243029" y="1194822"/>
                  <a:pt x="4415" y="1149717"/>
                </a:cubicBezTo>
                <a:cubicBezTo>
                  <a:pt x="210203" y="373342"/>
                  <a:pt x="705797" y="50399"/>
                  <a:pt x="1744110" y="104"/>
                </a:cubicBezTo>
                <a:cubicBezTo>
                  <a:pt x="2601994" y="-1181"/>
                  <a:pt x="3553039" y="514876"/>
                  <a:pt x="3520762" y="1084626"/>
                </a:cubicBezTo>
                <a:cubicBezTo>
                  <a:pt x="3558589" y="1653974"/>
                  <a:pt x="3067189" y="2391059"/>
                  <a:pt x="1959115" y="2466898"/>
                </a:cubicBezTo>
                <a:cubicBezTo>
                  <a:pt x="1059057" y="2590601"/>
                  <a:pt x="406542" y="2128472"/>
                  <a:pt x="86005" y="1618353"/>
                </a:cubicBezTo>
                <a:cubicBezTo>
                  <a:pt x="-95914" y="1619436"/>
                  <a:pt x="-208290" y="1577272"/>
                  <a:pt x="-495710" y="1591101"/>
                </a:cubicBezTo>
                <a:cubicBezTo>
                  <a:pt x="-783130" y="1604930"/>
                  <a:pt x="-927530" y="1581549"/>
                  <a:pt x="-1059435" y="1564691"/>
                </a:cubicBezTo>
                <a:cubicBezTo>
                  <a:pt x="-1191340" y="1547833"/>
                  <a:pt x="-1497656" y="1562983"/>
                  <a:pt x="-1713115" y="1534067"/>
                </a:cubicBezTo>
                <a:close/>
              </a:path>
            </a:pathLst>
          </a:custGeom>
          <a:solidFill>
            <a:schemeClr val="bg1"/>
          </a:solidFill>
          <a:ln>
            <a:extLst>
              <a:ext uri="{C807C97D-BFC1-408E-A445-0C87EB9F89A2}">
                <ask:lineSketchStyleProps xmlns="" xmlns:ask="http://schemas.microsoft.com/office/drawing/2018/sketchyshapes" sd="3794071524">
                  <a:prstGeom prst="wedgeEllipseCallout">
                    <a:avLst>
                      <a:gd name="adj1" fmla="val -98472"/>
                      <a:gd name="adj2" fmla="val 12002"/>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i="1" dirty="0">
                <a:solidFill>
                  <a:prstClr val="black"/>
                </a:solidFill>
                <a:latin typeface="Arial" panose="020B0604020202020204" pitchFamily="34" charset="0"/>
                <a:cs typeface="Arial" panose="020B0604020202020204" pitchFamily="34" charset="0"/>
              </a:rPr>
              <a:t>Arranging contact takes too long, we don’t know enough about why we can’t see certain family. Family time can help us cope.</a:t>
            </a:r>
          </a:p>
          <a:p>
            <a:pPr lvl="0" algn="ctr"/>
            <a:r>
              <a:rPr lang="en-GB" sz="1600" i="1" dirty="0">
                <a:solidFill>
                  <a:prstClr val="black"/>
                </a:solidFill>
                <a:latin typeface="Arial" panose="020B0604020202020204" pitchFamily="34" charset="0"/>
                <a:cs typeface="Arial" panose="020B0604020202020204" pitchFamily="34" charset="0"/>
              </a:rPr>
              <a:t>- YVIC Feedback</a:t>
            </a:r>
            <a:endParaRPr lang="en-GB" sz="1600" dirty="0">
              <a:solidFill>
                <a:srgbClr val="000000"/>
              </a:solidFill>
              <a:cs typeface="Arial" panose="020B0604020202020204" pitchFamily="34" charset="0"/>
            </a:endParaRPr>
          </a:p>
        </p:txBody>
      </p:sp>
      <p:sp>
        <p:nvSpPr>
          <p:cNvPr id="4" name="Rectangle: Rounded Corners 3">
            <a:extLst>
              <a:ext uri="{FF2B5EF4-FFF2-40B4-BE49-F238E27FC236}">
                <a16:creationId xmlns="" xmlns:a16="http://schemas.microsoft.com/office/drawing/2014/main" id="{990BC034-3A9A-4603-B310-940F8A066885}"/>
              </a:ext>
            </a:extLst>
          </p:cNvPr>
          <p:cNvSpPr/>
          <p:nvPr/>
        </p:nvSpPr>
        <p:spPr>
          <a:xfrm>
            <a:off x="7539135" y="1040917"/>
            <a:ext cx="4592427" cy="5706724"/>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200" dirty="0">
              <a:solidFill>
                <a:schemeClr val="tx1"/>
              </a:solidFill>
            </a:endParaRPr>
          </a:p>
          <a:p>
            <a:pPr algn="just"/>
            <a:endParaRPr lang="en-GB" sz="1200" dirty="0">
              <a:solidFill>
                <a:schemeClr val="tx1"/>
              </a:solidFill>
            </a:endParaRPr>
          </a:p>
          <a:p>
            <a:pPr algn="just"/>
            <a:endParaRPr lang="en-GB" sz="1200" dirty="0">
              <a:solidFill>
                <a:schemeClr val="tx1"/>
              </a:solidFill>
            </a:endParaRPr>
          </a:p>
          <a:p>
            <a:pPr algn="just"/>
            <a:endParaRPr lang="en-GB" sz="1200" dirty="0">
              <a:solidFill>
                <a:schemeClr val="tx1"/>
              </a:solidFill>
            </a:endParaRPr>
          </a:p>
          <a:p>
            <a:pPr marL="171450" indent="-171450" algn="just">
              <a:buFont typeface="Arial" panose="020B0604020202020204" pitchFamily="34" charset="0"/>
              <a:buChar char="•"/>
            </a:pPr>
            <a:r>
              <a:rPr lang="en-GB" sz="1200" dirty="0">
                <a:solidFill>
                  <a:schemeClr val="tx1"/>
                </a:solidFill>
              </a:rPr>
              <a:t>We have created a ‘Working group’ reviewing family time arrangements and taking on board the feedback from YVIC</a:t>
            </a:r>
          </a:p>
          <a:p>
            <a:pPr algn="just"/>
            <a:endParaRPr lang="en-GB" sz="1200" dirty="0">
              <a:solidFill>
                <a:schemeClr val="tx1"/>
              </a:solidFill>
            </a:endParaRPr>
          </a:p>
          <a:p>
            <a:pPr marL="171450" indent="-171450" algn="just">
              <a:buFont typeface="Arial" panose="020B0604020202020204" pitchFamily="34" charset="0"/>
              <a:buChar char="•"/>
            </a:pPr>
            <a:r>
              <a:rPr lang="en-GB" sz="1200" dirty="0">
                <a:solidFill>
                  <a:schemeClr val="tx1"/>
                </a:solidFill>
              </a:rPr>
              <a:t>Staff who attended the Bright Spot events have made promises to how they will change their practice or work within their teams as a result of what our children and young people have said.</a:t>
            </a:r>
          </a:p>
          <a:p>
            <a:pPr algn="just"/>
            <a:endParaRPr lang="en-GB" sz="1200" dirty="0">
              <a:solidFill>
                <a:schemeClr val="tx1"/>
              </a:solidFill>
            </a:endParaRPr>
          </a:p>
          <a:p>
            <a:pPr marL="171450" indent="-171450" algn="just">
              <a:buFont typeface="Arial" panose="020B0604020202020204" pitchFamily="34" charset="0"/>
              <a:buChar char="•"/>
            </a:pPr>
            <a:r>
              <a:rPr lang="en-GB" sz="1200" b="0" i="0" u="none" strike="noStrike" dirty="0">
                <a:solidFill>
                  <a:srgbClr val="000000"/>
                </a:solidFill>
                <a:effectLst/>
              </a:rPr>
              <a:t>Our IROs have promised that as part of a child or young person’s looked after review, they will always ask questions about family time. As part of this, they will make sure there is a clear plan for children and young people around having time with people who are important to them and explanations when this is not possible. </a:t>
            </a:r>
          </a:p>
          <a:p>
            <a:pPr algn="just"/>
            <a:endParaRPr lang="en-GB" sz="1200" dirty="0">
              <a:solidFill>
                <a:srgbClr val="000000"/>
              </a:solidFill>
            </a:endParaRPr>
          </a:p>
          <a:p>
            <a:pPr marL="171450" indent="-171450" algn="just">
              <a:buFont typeface="Arial" panose="020B0604020202020204" pitchFamily="34" charset="0"/>
              <a:buChar char="•"/>
            </a:pPr>
            <a:r>
              <a:rPr lang="en-GB" sz="1200" dirty="0">
                <a:solidFill>
                  <a:srgbClr val="000000"/>
                </a:solidFill>
              </a:rPr>
              <a:t>Our family time workers now sit within our social care teams so children and young people get consistency and timeliness in regards to being able to spend time with people who are important to them.</a:t>
            </a:r>
          </a:p>
          <a:p>
            <a:pPr algn="just"/>
            <a:endParaRPr lang="en-GB" sz="1200" dirty="0">
              <a:solidFill>
                <a:srgbClr val="000000"/>
              </a:solidFill>
            </a:endParaRPr>
          </a:p>
          <a:p>
            <a:pPr marL="171450" indent="-171450" algn="just">
              <a:buFont typeface="Arial" panose="020B0604020202020204" pitchFamily="34" charset="0"/>
              <a:buChar char="•"/>
            </a:pPr>
            <a:r>
              <a:rPr lang="en-GB" sz="1200" b="0" i="0" u="none" strike="noStrike" dirty="0">
                <a:solidFill>
                  <a:srgbClr val="000000"/>
                </a:solidFill>
                <a:effectLst/>
              </a:rPr>
              <a:t>We are in the process of facilitating more training </a:t>
            </a:r>
            <a:r>
              <a:rPr lang="en-GB" sz="1200" dirty="0">
                <a:solidFill>
                  <a:srgbClr val="000000"/>
                </a:solidFill>
              </a:rPr>
              <a:t>on life story work as </a:t>
            </a:r>
            <a:r>
              <a:rPr lang="en-GB" sz="1200" b="0" i="0" u="none" strike="noStrike" dirty="0">
                <a:solidFill>
                  <a:srgbClr val="000000"/>
                </a:solidFill>
                <a:effectLst/>
              </a:rPr>
              <a:t>every child and young person should have as much information about their life as possible from before they were looked after. Practice learning sessions are taking place to support social workers to help them find the best ways of getting information about children’s families and history, so they know where they came from and who was part of their life.</a:t>
            </a:r>
            <a:endParaRPr lang="en-GB" sz="1200" dirty="0">
              <a:solidFill>
                <a:schemeClr val="tx1"/>
              </a:solidFill>
            </a:endParaRPr>
          </a:p>
          <a:p>
            <a:endParaRPr lang="en-GB" dirty="0"/>
          </a:p>
          <a:p>
            <a:pPr algn="ctr"/>
            <a:endParaRPr lang="en-GB" dirty="0"/>
          </a:p>
        </p:txBody>
      </p:sp>
      <p:pic>
        <p:nvPicPr>
          <p:cNvPr id="1032" name="Picture 8">
            <a:extLst>
              <a:ext uri="{FF2B5EF4-FFF2-40B4-BE49-F238E27FC236}">
                <a16:creationId xmlns="" xmlns:a16="http://schemas.microsoft.com/office/drawing/2014/main" id="{F6B0D8E7-EED5-4DE1-93B4-3F0C1351D5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523" y="1963890"/>
            <a:ext cx="1990725" cy="409575"/>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63D7BFAF-35A8-45DE-9985-397C578D3BD8}"/>
              </a:ext>
            </a:extLst>
          </p:cNvPr>
          <p:cNvSpPr/>
          <p:nvPr/>
        </p:nvSpPr>
        <p:spPr>
          <a:xfrm>
            <a:off x="8654459" y="939268"/>
            <a:ext cx="240642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rPr>
              <a:t>We are doing:</a:t>
            </a:r>
          </a:p>
        </p:txBody>
      </p:sp>
    </p:spTree>
    <p:extLst>
      <p:ext uri="{BB962C8B-B14F-4D97-AF65-F5344CB8AC3E}">
        <p14:creationId xmlns:p14="http://schemas.microsoft.com/office/powerpoint/2010/main" val="141882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 xmlns:a16="http://schemas.microsoft.com/office/drawing/2014/main" id="{7BDFF554-4921-4764-97BC-2B6C2E4DFF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13" y="2394107"/>
            <a:ext cx="4257922" cy="447579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 xmlns:a16="http://schemas.microsoft.com/office/drawing/2014/main" id="{6519A15A-1320-403D-8C09-C0476A7179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3186" y="195591"/>
            <a:ext cx="4885627" cy="88697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See the source image">
            <a:extLst>
              <a:ext uri="{FF2B5EF4-FFF2-40B4-BE49-F238E27FC236}">
                <a16:creationId xmlns="" xmlns:a16="http://schemas.microsoft.com/office/drawing/2014/main" id="{F29921CB-957E-4E76-BD2F-646B823B750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 xmlns:a16="http://schemas.microsoft.com/office/drawing/2014/main" id="{4E4746D2-7C01-4F5D-BC14-F65D3CEF25FD}"/>
              </a:ext>
            </a:extLst>
          </p:cNvPr>
          <p:cNvSpPr/>
          <p:nvPr/>
        </p:nvSpPr>
        <p:spPr>
          <a:xfrm>
            <a:off x="7725103" y="1235139"/>
            <a:ext cx="4369384" cy="5512502"/>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a:solidFill>
                <a:srgbClr val="000000"/>
              </a:solidFill>
              <a:effectLst/>
              <a:latin typeface="YACgEZml080 0"/>
            </a:endParaRPr>
          </a:p>
          <a:p>
            <a:pPr marL="285750" indent="-285750" algn="just">
              <a:buFont typeface="Arial" panose="020B0604020202020204" pitchFamily="34" charset="0"/>
              <a:buChar char="•"/>
            </a:pPr>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endParaRPr lang="en-GB" sz="1300" dirty="0">
              <a:solidFill>
                <a:srgbClr val="000000"/>
              </a:solidFill>
              <a:latin typeface="YACgEZml080 0"/>
            </a:endParaRPr>
          </a:p>
          <a:p>
            <a:pPr marL="285750" indent="-285750" algn="just">
              <a:buFont typeface="Arial" panose="020B0604020202020204" pitchFamily="34" charset="0"/>
              <a:buChar char="•"/>
            </a:pPr>
            <a:endParaRPr lang="en-GB" sz="1300" b="0" i="0" u="none" strike="noStrike" dirty="0">
              <a:solidFill>
                <a:srgbClr val="000000"/>
              </a:solidFill>
              <a:effectLst/>
              <a:latin typeface="YACgEZml080 0"/>
            </a:endParaRPr>
          </a:p>
          <a:p>
            <a:pPr algn="just"/>
            <a:endParaRPr lang="en-GB" sz="1300" dirty="0">
              <a:solidFill>
                <a:srgbClr val="000000"/>
              </a:solidFill>
              <a:latin typeface="YACgEZml080 0"/>
            </a:endParaRPr>
          </a:p>
          <a:p>
            <a:pPr marL="285750" indent="-285750" algn="just">
              <a:buFont typeface="Arial" panose="020B0604020202020204" pitchFamily="34" charset="0"/>
              <a:buChar char="•"/>
            </a:pPr>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r>
              <a:rPr lang="en-GB" sz="1300" b="0" i="0" u="none" strike="noStrike" dirty="0">
                <a:solidFill>
                  <a:srgbClr val="000000"/>
                </a:solidFill>
                <a:effectLst/>
                <a:latin typeface="YACgEZml080 0"/>
              </a:rPr>
              <a:t>In </a:t>
            </a:r>
            <a:r>
              <a:rPr lang="en-GB" sz="1300" dirty="0">
                <a:solidFill>
                  <a:srgbClr val="000000"/>
                </a:solidFill>
                <a:latin typeface="YACgEZml080 0"/>
              </a:rPr>
              <a:t>looked after</a:t>
            </a:r>
            <a:r>
              <a:rPr lang="en-GB" sz="1300" b="0" i="0" u="none" strike="noStrike" dirty="0">
                <a:solidFill>
                  <a:srgbClr val="000000"/>
                </a:solidFill>
                <a:effectLst/>
                <a:latin typeface="YACgEZml080 0"/>
              </a:rPr>
              <a:t> reviews, IROs will always ask children and young people about their friendships and consider that hobbies and activity groups do not mean a young person or child always has friends at these groups.</a:t>
            </a:r>
          </a:p>
          <a:p>
            <a:pPr marL="285750" indent="-285750" algn="just">
              <a:buFont typeface="Arial" panose="020B0604020202020204" pitchFamily="34" charset="0"/>
              <a:buChar char="•"/>
            </a:pPr>
            <a:endParaRPr lang="en-GB" sz="1300" dirty="0">
              <a:solidFill>
                <a:srgbClr val="000000"/>
              </a:solidFill>
              <a:latin typeface="YACgEZml080 0"/>
            </a:endParaRPr>
          </a:p>
          <a:p>
            <a:pPr marL="285750" indent="-285750" algn="just">
              <a:buFont typeface="Arial" panose="020B0604020202020204" pitchFamily="34" charset="0"/>
              <a:buChar char="•"/>
            </a:pPr>
            <a:r>
              <a:rPr lang="en-GB" sz="1300" b="0" i="0" u="none" strike="noStrike" dirty="0">
                <a:solidFill>
                  <a:srgbClr val="000000"/>
                </a:solidFill>
                <a:effectLst/>
                <a:latin typeface="YACgEZml080 0"/>
              </a:rPr>
              <a:t> </a:t>
            </a:r>
            <a:r>
              <a:rPr lang="en-GB" sz="1300" dirty="0">
                <a:solidFill>
                  <a:srgbClr val="000000"/>
                </a:solidFill>
                <a:latin typeface="YACgEZml080 0"/>
              </a:rPr>
              <a:t>M</a:t>
            </a:r>
            <a:r>
              <a:rPr lang="en-GB" sz="1300" b="0" i="0" u="none" strike="noStrike" dirty="0">
                <a:solidFill>
                  <a:srgbClr val="000000"/>
                </a:solidFill>
                <a:effectLst/>
                <a:latin typeface="YACgEZml080 0"/>
              </a:rPr>
              <a:t>ore will be done by social workers and IROs in reviews to make plans around children and young people being able to go out with their friends, have mobile phones and be able to go on sleepovers, to stop children and young people feeling different.</a:t>
            </a:r>
          </a:p>
          <a:p>
            <a:pPr algn="just"/>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r>
              <a:rPr lang="en-GB" sz="1300" dirty="0">
                <a:solidFill>
                  <a:schemeClr val="tx1"/>
                </a:solidFill>
              </a:rPr>
              <a:t>Staff who attended the Bright Spot events have made promises to how they will change their practice or work within their teams as a result of what our children and young people have said, including the impact when a child or young person has had to move out of area. </a:t>
            </a:r>
          </a:p>
          <a:p>
            <a:pPr marL="285750" indent="-285750" algn="just">
              <a:buFont typeface="Arial" panose="020B0604020202020204" pitchFamily="34" charset="0"/>
              <a:buChar char="•"/>
            </a:pPr>
            <a:endParaRPr lang="en-GB" sz="1300" dirty="0">
              <a:solidFill>
                <a:schemeClr val="tx1"/>
              </a:solidFill>
            </a:endParaRPr>
          </a:p>
          <a:p>
            <a:pPr marL="285750" indent="-285750" algn="just">
              <a:buFont typeface="Arial" panose="020B0604020202020204" pitchFamily="34" charset="0"/>
              <a:buChar char="•"/>
            </a:pPr>
            <a:r>
              <a:rPr lang="en-GB" sz="1300" dirty="0">
                <a:solidFill>
                  <a:schemeClr val="tx1"/>
                </a:solidFill>
              </a:rPr>
              <a:t>Further support and training is being offered in regards to delegated responsibility to make sure everyone knows what this means, to stop children and young people missing out on opportunities with their friends. </a:t>
            </a:r>
          </a:p>
          <a:p>
            <a:pPr marL="285750" indent="-285750" algn="just">
              <a:buFont typeface="Arial" panose="020B0604020202020204" pitchFamily="34" charset="0"/>
              <a:buChar char="•"/>
            </a:pPr>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endParaRPr lang="en-GB" sz="1300" dirty="0">
              <a:solidFill>
                <a:srgbClr val="000000"/>
              </a:solidFill>
              <a:effectLst/>
              <a:latin typeface="YACgEZml080 0"/>
            </a:endParaRPr>
          </a:p>
          <a:p>
            <a:pPr algn="ctr"/>
            <a:endParaRPr lang="en-GB" dirty="0"/>
          </a:p>
        </p:txBody>
      </p:sp>
      <p:sp>
        <p:nvSpPr>
          <p:cNvPr id="11" name="Speech Bubble: Oval 10">
            <a:extLst>
              <a:ext uri="{FF2B5EF4-FFF2-40B4-BE49-F238E27FC236}">
                <a16:creationId xmlns="" xmlns:a16="http://schemas.microsoft.com/office/drawing/2014/main" id="{16EB9134-76D0-488A-A80D-700064B4EAA6}"/>
              </a:ext>
            </a:extLst>
          </p:cNvPr>
          <p:cNvSpPr/>
          <p:nvPr/>
        </p:nvSpPr>
        <p:spPr>
          <a:xfrm>
            <a:off x="3946849" y="1235139"/>
            <a:ext cx="3321698" cy="2077228"/>
          </a:xfrm>
          <a:custGeom>
            <a:avLst/>
            <a:gdLst>
              <a:gd name="connsiteX0" fmla="*/ -463410 w 3321698"/>
              <a:gd name="connsiteY0" fmla="*/ 2546910 h 2077228"/>
              <a:gd name="connsiteX1" fmla="*/ -42787 w 3321698"/>
              <a:gd name="connsiteY1" fmla="*/ 2092336 h 2077228"/>
              <a:gd name="connsiteX2" fmla="*/ 345480 w 3321698"/>
              <a:gd name="connsiteY2" fmla="*/ 1672729 h 2077228"/>
              <a:gd name="connsiteX3" fmla="*/ 1076297 w 3321698"/>
              <a:gd name="connsiteY3" fmla="*/ 66456 h 2077228"/>
              <a:gd name="connsiteX4" fmla="*/ 2737492 w 3321698"/>
              <a:gd name="connsiteY4" fmla="*/ 247784 h 2077228"/>
              <a:gd name="connsiteX5" fmla="*/ 2466592 w 3321698"/>
              <a:gd name="connsiteY5" fmla="*/ 1946818 h 2077228"/>
              <a:gd name="connsiteX6" fmla="*/ 821117 w 3321698"/>
              <a:gd name="connsiteY6" fmla="*/ 1934696 h 2077228"/>
              <a:gd name="connsiteX7" fmla="*/ 392941 w 3321698"/>
              <a:gd name="connsiteY7" fmla="*/ 2138767 h 2077228"/>
              <a:gd name="connsiteX8" fmla="*/ -35234 w 3321698"/>
              <a:gd name="connsiteY8" fmla="*/ 2342839 h 2077228"/>
              <a:gd name="connsiteX9" fmla="*/ -463410 w 3321698"/>
              <a:gd name="connsiteY9" fmla="*/ 2546910 h 2077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21698" h="2077228" fill="none" extrusionOk="0">
                <a:moveTo>
                  <a:pt x="-463410" y="2546910"/>
                </a:moveTo>
                <a:cubicBezTo>
                  <a:pt x="-257575" y="2362421"/>
                  <a:pt x="-159548" y="2186529"/>
                  <a:pt x="-42787" y="2092336"/>
                </a:cubicBezTo>
                <a:cubicBezTo>
                  <a:pt x="73974" y="1998143"/>
                  <a:pt x="211183" y="1810942"/>
                  <a:pt x="345480" y="1672729"/>
                </a:cubicBezTo>
                <a:cubicBezTo>
                  <a:pt x="-305398" y="1096084"/>
                  <a:pt x="-66422" y="378023"/>
                  <a:pt x="1076297" y="66456"/>
                </a:cubicBezTo>
                <a:cubicBezTo>
                  <a:pt x="1718281" y="-59688"/>
                  <a:pt x="2326453" y="-20610"/>
                  <a:pt x="2737492" y="247784"/>
                </a:cubicBezTo>
                <a:cubicBezTo>
                  <a:pt x="3613025" y="691314"/>
                  <a:pt x="3507861" y="1707498"/>
                  <a:pt x="2466592" y="1946818"/>
                </a:cubicBezTo>
                <a:cubicBezTo>
                  <a:pt x="2052608" y="2184128"/>
                  <a:pt x="1345190" y="2067579"/>
                  <a:pt x="821117" y="1934696"/>
                </a:cubicBezTo>
                <a:cubicBezTo>
                  <a:pt x="656252" y="1999743"/>
                  <a:pt x="600332" y="2045219"/>
                  <a:pt x="392941" y="2138767"/>
                </a:cubicBezTo>
                <a:cubicBezTo>
                  <a:pt x="185550" y="2232316"/>
                  <a:pt x="98617" y="2297903"/>
                  <a:pt x="-35234" y="2342839"/>
                </a:cubicBezTo>
                <a:cubicBezTo>
                  <a:pt x="-169085" y="2387774"/>
                  <a:pt x="-317204" y="2496019"/>
                  <a:pt x="-463410" y="2546910"/>
                </a:cubicBezTo>
                <a:close/>
              </a:path>
              <a:path w="3321698" h="2077228" stroke="0" extrusionOk="0">
                <a:moveTo>
                  <a:pt x="-463410" y="2546910"/>
                </a:moveTo>
                <a:cubicBezTo>
                  <a:pt x="-273465" y="2373513"/>
                  <a:pt x="-252375" y="2294870"/>
                  <a:pt x="-83232" y="2136045"/>
                </a:cubicBezTo>
                <a:cubicBezTo>
                  <a:pt x="85911" y="1977220"/>
                  <a:pt x="147046" y="1912467"/>
                  <a:pt x="345480" y="1672729"/>
                </a:cubicBezTo>
                <a:cubicBezTo>
                  <a:pt x="-426795" y="1010489"/>
                  <a:pt x="9806" y="358863"/>
                  <a:pt x="1076297" y="66456"/>
                </a:cubicBezTo>
                <a:cubicBezTo>
                  <a:pt x="1647367" y="-177237"/>
                  <a:pt x="2318012" y="82146"/>
                  <a:pt x="2737492" y="247784"/>
                </a:cubicBezTo>
                <a:cubicBezTo>
                  <a:pt x="3532150" y="611663"/>
                  <a:pt x="3661537" y="1594275"/>
                  <a:pt x="2466592" y="1946818"/>
                </a:cubicBezTo>
                <a:cubicBezTo>
                  <a:pt x="1962052" y="2101721"/>
                  <a:pt x="1303482" y="2098079"/>
                  <a:pt x="821117" y="1934696"/>
                </a:cubicBezTo>
                <a:cubicBezTo>
                  <a:pt x="741448" y="1992806"/>
                  <a:pt x="569019" y="2055803"/>
                  <a:pt x="418632" y="2126523"/>
                </a:cubicBezTo>
                <a:cubicBezTo>
                  <a:pt x="268245" y="2197243"/>
                  <a:pt x="157808" y="2245288"/>
                  <a:pt x="-22389" y="2336717"/>
                </a:cubicBezTo>
                <a:cubicBezTo>
                  <a:pt x="-202586" y="2428145"/>
                  <a:pt x="-346824" y="2482200"/>
                  <a:pt x="-463410" y="2546910"/>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63951"/>
                      <a:gd name="adj2" fmla="val 7261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ts val="0"/>
              </a:spcBef>
              <a:buFont typeface="Arial" panose="020B0604020202020204" pitchFamily="34" charset="0"/>
              <a:buNone/>
            </a:pPr>
            <a:r>
              <a:rPr lang="en-GB" sz="1800" i="1" dirty="0">
                <a:solidFill>
                  <a:prstClr val="black"/>
                </a:solidFill>
                <a:ea typeface="Times New Roman" panose="02020603050405020304" pitchFamily="18" charset="0"/>
              </a:rPr>
              <a:t>I live far away from school and don’t get to see my school friends outside of school. </a:t>
            </a:r>
          </a:p>
          <a:p>
            <a:pPr marL="0" indent="0" algn="ctr">
              <a:spcBef>
                <a:spcPts val="0"/>
              </a:spcBef>
              <a:buFont typeface="Arial" panose="020B0604020202020204" pitchFamily="34" charset="0"/>
              <a:buNone/>
            </a:pPr>
            <a:r>
              <a:rPr lang="en-GB" sz="1800" dirty="0">
                <a:solidFill>
                  <a:prstClr val="black"/>
                </a:solidFill>
              </a:rPr>
              <a:t>8-11yrs</a:t>
            </a:r>
          </a:p>
        </p:txBody>
      </p:sp>
      <p:pic>
        <p:nvPicPr>
          <p:cNvPr id="5" name="Picture 4">
            <a:extLst>
              <a:ext uri="{FF2B5EF4-FFF2-40B4-BE49-F238E27FC236}">
                <a16:creationId xmlns="" xmlns:a16="http://schemas.microsoft.com/office/drawing/2014/main" id="{92F2F98C-E9F8-4705-9AB6-B756729461B5}"/>
              </a:ext>
            </a:extLst>
          </p:cNvPr>
          <p:cNvPicPr>
            <a:picLocks noChangeAspect="1"/>
          </p:cNvPicPr>
          <p:nvPr/>
        </p:nvPicPr>
        <p:blipFill>
          <a:blip r:embed="rId5"/>
          <a:stretch>
            <a:fillRect/>
          </a:stretch>
        </p:blipFill>
        <p:spPr>
          <a:xfrm>
            <a:off x="555993" y="1681655"/>
            <a:ext cx="1993565" cy="408467"/>
          </a:xfrm>
          <a:prstGeom prst="rect">
            <a:avLst/>
          </a:prstGeom>
        </p:spPr>
      </p:pic>
      <p:sp>
        <p:nvSpPr>
          <p:cNvPr id="2" name="Speech Bubble: Rectangle 1">
            <a:extLst>
              <a:ext uri="{FF2B5EF4-FFF2-40B4-BE49-F238E27FC236}">
                <a16:creationId xmlns="" xmlns:a16="http://schemas.microsoft.com/office/drawing/2014/main" id="{48A61DD7-1793-466C-B5B9-7B06696E7E21}"/>
              </a:ext>
            </a:extLst>
          </p:cNvPr>
          <p:cNvSpPr/>
          <p:nvPr/>
        </p:nvSpPr>
        <p:spPr>
          <a:xfrm>
            <a:off x="4477408" y="3464941"/>
            <a:ext cx="3117684" cy="3197468"/>
          </a:xfrm>
          <a:prstGeom prst="wedgeRectCallout">
            <a:avLst>
              <a:gd name="adj1" fmla="val -84463"/>
              <a:gd name="adj2" fmla="val -2937"/>
            </a:avLst>
          </a:prstGeom>
        </p:spPr>
        <p:style>
          <a:lnRef idx="2">
            <a:schemeClr val="dk1"/>
          </a:lnRef>
          <a:fillRef idx="1">
            <a:schemeClr val="lt1"/>
          </a:fillRef>
          <a:effectRef idx="0">
            <a:schemeClr val="dk1"/>
          </a:effectRef>
          <a:fontRef idx="minor">
            <a:schemeClr val="dk1"/>
          </a:fontRef>
        </p:style>
        <p:txBody>
          <a:bodyPr rtlCol="0" anchor="ctr"/>
          <a:lstStyle/>
          <a:p>
            <a:r>
              <a:rPr lang="en-GB" sz="1400" dirty="0">
                <a:solidFill>
                  <a:prstClr val="black"/>
                </a:solidFill>
                <a:latin typeface="Avenir Next LT Pro" panose="020B0504020202020204" pitchFamily="34" charset="0"/>
                <a:cs typeface="Arial" panose="020B0604020202020204" pitchFamily="34" charset="0"/>
              </a:rPr>
              <a:t>It’s not just about hobbies: we want chance to just ‘hang out’ with friends.</a:t>
            </a:r>
          </a:p>
          <a:p>
            <a:endParaRPr lang="en-GB" sz="1400" dirty="0">
              <a:solidFill>
                <a:prstClr val="black"/>
              </a:solidFill>
              <a:latin typeface="Avenir Next LT Pro" panose="020B0504020202020204" pitchFamily="34" charset="0"/>
              <a:cs typeface="Arial" panose="020B0604020202020204" pitchFamily="34" charset="0"/>
            </a:endParaRPr>
          </a:p>
          <a:p>
            <a:r>
              <a:rPr lang="en-GB" sz="1400" dirty="0">
                <a:solidFill>
                  <a:prstClr val="black"/>
                </a:solidFill>
                <a:latin typeface="Avenir Next LT Pro" panose="020B0504020202020204" pitchFamily="34" charset="0"/>
                <a:cs typeface="Arial" panose="020B0604020202020204" pitchFamily="34" charset="0"/>
              </a:rPr>
              <a:t>It’s too difficult to go to friends’ houses/ have friends over – it should be easier.</a:t>
            </a:r>
          </a:p>
          <a:p>
            <a:endParaRPr lang="en-GB" sz="1400" dirty="0">
              <a:solidFill>
                <a:prstClr val="black"/>
              </a:solidFill>
              <a:latin typeface="Avenir Next LT Pro" panose="020B0504020202020204" pitchFamily="34" charset="0"/>
              <a:cs typeface="Arial" panose="020B0604020202020204" pitchFamily="34" charset="0"/>
            </a:endParaRPr>
          </a:p>
          <a:p>
            <a:r>
              <a:rPr lang="en-GB" sz="1400" dirty="0">
                <a:solidFill>
                  <a:prstClr val="black"/>
                </a:solidFill>
                <a:latin typeface="Avenir Next LT Pro" panose="020B0504020202020204" pitchFamily="34" charset="0"/>
                <a:cs typeface="Arial" panose="020B0604020202020204" pitchFamily="34" charset="0"/>
              </a:rPr>
              <a:t>Foster carers/ social workers need to understand it’s important for us to have friends.</a:t>
            </a:r>
          </a:p>
          <a:p>
            <a:r>
              <a:rPr lang="en-GB" sz="1400" dirty="0">
                <a:solidFill>
                  <a:prstClr val="black"/>
                </a:solidFill>
                <a:latin typeface="Avenir Next LT Pro" panose="020B0504020202020204" pitchFamily="34" charset="0"/>
                <a:cs typeface="Arial" panose="020B0604020202020204" pitchFamily="34" charset="0"/>
              </a:rPr>
              <a:t>Having a mobile phone is important to stay in touch with my friends</a:t>
            </a:r>
          </a:p>
          <a:p>
            <a:pPr algn="ctr"/>
            <a:r>
              <a:rPr lang="en-GB" sz="1400" dirty="0">
                <a:latin typeface="Avenir Next LT Pro" panose="020B0504020202020204" pitchFamily="34" charset="0"/>
              </a:rPr>
              <a:t>- YCVIC Members</a:t>
            </a:r>
          </a:p>
        </p:txBody>
      </p:sp>
      <p:sp>
        <p:nvSpPr>
          <p:cNvPr id="12" name="Rectangle 11">
            <a:extLst>
              <a:ext uri="{FF2B5EF4-FFF2-40B4-BE49-F238E27FC236}">
                <a16:creationId xmlns="" xmlns:a16="http://schemas.microsoft.com/office/drawing/2014/main" id="{A00E62D7-E1EC-4301-8D2E-5C8AEC14FAD4}"/>
              </a:ext>
            </a:extLst>
          </p:cNvPr>
          <p:cNvSpPr/>
          <p:nvPr/>
        </p:nvSpPr>
        <p:spPr>
          <a:xfrm>
            <a:off x="8890458" y="1235139"/>
            <a:ext cx="240642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rPr>
              <a:t>We are doing:</a:t>
            </a:r>
          </a:p>
        </p:txBody>
      </p:sp>
    </p:spTree>
    <p:extLst>
      <p:ext uri="{BB962C8B-B14F-4D97-AF65-F5344CB8AC3E}">
        <p14:creationId xmlns:p14="http://schemas.microsoft.com/office/powerpoint/2010/main" val="3159129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CFB8D"/>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 xmlns:a16="http://schemas.microsoft.com/office/drawing/2014/main" id="{4E4746D2-7C01-4F5D-BC14-F65D3CEF25FD}"/>
              </a:ext>
            </a:extLst>
          </p:cNvPr>
          <p:cNvSpPr/>
          <p:nvPr/>
        </p:nvSpPr>
        <p:spPr>
          <a:xfrm>
            <a:off x="7714593" y="849086"/>
            <a:ext cx="4369384" cy="5898555"/>
          </a:xfrm>
          <a:prstGeom prst="roundRect">
            <a:avLst/>
          </a:prstGeom>
          <a:solidFill>
            <a:schemeClr val="accent5">
              <a:lumMod val="40000"/>
              <a:lumOff val="6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Arial" panose="020B0604020202020204" pitchFamily="34" charset="0"/>
              <a:buChar char="•"/>
            </a:pPr>
            <a:r>
              <a:rPr lang="en-GB" sz="1200" dirty="0">
                <a:solidFill>
                  <a:srgbClr val="000000"/>
                </a:solidFill>
              </a:rPr>
              <a:t>The </a:t>
            </a:r>
            <a:r>
              <a:rPr lang="en-GB" sz="1200" b="0" i="0" u="none" strike="noStrike" dirty="0">
                <a:solidFill>
                  <a:srgbClr val="000000"/>
                </a:solidFill>
                <a:effectLst/>
              </a:rPr>
              <a:t>virtual headteacher for Hull City Council attended one of our Bright Spot events. They have made a promise to ensure practitioners always ask the right questions in PEP meetings about what life is like for a child looked after in school</a:t>
            </a:r>
          </a:p>
          <a:p>
            <a:pPr algn="just"/>
            <a:endParaRPr lang="en-GB" sz="1200" b="0" i="0" u="none" strike="noStrike" dirty="0">
              <a:solidFill>
                <a:srgbClr val="000000"/>
              </a:solidFill>
              <a:effectLst/>
            </a:endParaRPr>
          </a:p>
          <a:p>
            <a:pPr marL="285750" indent="-285750" algn="just">
              <a:buFont typeface="Arial" panose="020B0604020202020204" pitchFamily="34" charset="0"/>
              <a:buChar char="•"/>
            </a:pPr>
            <a:r>
              <a:rPr lang="en-GB" sz="1200" b="0" i="0" u="none" strike="noStrike" dirty="0">
                <a:solidFill>
                  <a:srgbClr val="000000"/>
                </a:solidFill>
                <a:effectLst/>
              </a:rPr>
              <a:t>We have made it an expectation that our social workers should not go and see children in school without their permission unless there is an absolutely vital reason to do so. </a:t>
            </a:r>
          </a:p>
          <a:p>
            <a:pPr algn="just"/>
            <a:endParaRPr lang="en-GB" sz="1200" b="0" i="0" u="none" strike="noStrike" dirty="0">
              <a:solidFill>
                <a:srgbClr val="000000"/>
              </a:solidFill>
              <a:effectLst/>
            </a:endParaRPr>
          </a:p>
          <a:p>
            <a:pPr marL="285750" indent="-285750" algn="just">
              <a:buFont typeface="Arial" panose="020B0604020202020204" pitchFamily="34" charset="0"/>
              <a:buChar char="•"/>
            </a:pPr>
            <a:r>
              <a:rPr lang="en-GB" sz="1200" b="0" i="0" u="none" strike="noStrike" dirty="0">
                <a:solidFill>
                  <a:srgbClr val="000000"/>
                </a:solidFill>
                <a:effectLst/>
              </a:rPr>
              <a:t>We know we have further work to do around school taxi pick ups, and making sure professionals don’t do things that make our children and young people looked after stand out as being different and will be working closely with schools around this.</a:t>
            </a:r>
          </a:p>
          <a:p>
            <a:pPr algn="just"/>
            <a:endParaRPr lang="en-GB" sz="1200" b="0" i="0" u="none" strike="noStrike" dirty="0">
              <a:solidFill>
                <a:srgbClr val="000000"/>
              </a:solidFill>
              <a:effectLst/>
            </a:endParaRPr>
          </a:p>
          <a:p>
            <a:pPr marL="285750" indent="-285750" algn="just">
              <a:buFont typeface="Arial" panose="020B0604020202020204" pitchFamily="34" charset="0"/>
              <a:buChar char="•"/>
            </a:pPr>
            <a:r>
              <a:rPr lang="en-GB" sz="1200" dirty="0">
                <a:solidFill>
                  <a:schemeClr val="tx1"/>
                </a:solidFill>
              </a:rPr>
              <a:t>Staff who attended the Bright Spot events have made promises to how they will change their practice or work within their teams as a result of what our children and young people have said, including always ensuring they ask the child where they want to be seen, and advocating for them when there are bullying issues.</a:t>
            </a:r>
          </a:p>
          <a:p>
            <a:pPr marL="285750" indent="-285750" algn="just">
              <a:buFont typeface="Arial" panose="020B0604020202020204" pitchFamily="34" charset="0"/>
              <a:buChar char="•"/>
            </a:pPr>
            <a:endParaRPr lang="en-GB" sz="1200" dirty="0">
              <a:solidFill>
                <a:schemeClr val="tx1"/>
              </a:solidFill>
            </a:endParaRPr>
          </a:p>
          <a:p>
            <a:pPr marL="285750" indent="-285750" algn="just">
              <a:buFont typeface="Arial" panose="020B0604020202020204" pitchFamily="34" charset="0"/>
              <a:buChar char="•"/>
            </a:pPr>
            <a:r>
              <a:rPr lang="en-GB" sz="1200" dirty="0">
                <a:solidFill>
                  <a:schemeClr val="tx1"/>
                </a:solidFill>
              </a:rPr>
              <a:t>All school designated teachers will spent time thinking about this issue at their conference this half term. </a:t>
            </a:r>
          </a:p>
        </p:txBody>
      </p:sp>
      <p:pic>
        <p:nvPicPr>
          <p:cNvPr id="5" name="Picture 4">
            <a:extLst>
              <a:ext uri="{FF2B5EF4-FFF2-40B4-BE49-F238E27FC236}">
                <a16:creationId xmlns="" xmlns:a16="http://schemas.microsoft.com/office/drawing/2014/main" id="{92F2F98C-E9F8-4705-9AB6-B756729461B5}"/>
              </a:ext>
            </a:extLst>
          </p:cNvPr>
          <p:cNvPicPr>
            <a:picLocks noChangeAspect="1"/>
          </p:cNvPicPr>
          <p:nvPr/>
        </p:nvPicPr>
        <p:blipFill>
          <a:blip r:embed="rId3"/>
          <a:stretch>
            <a:fillRect/>
          </a:stretch>
        </p:blipFill>
        <p:spPr>
          <a:xfrm>
            <a:off x="555993" y="1681655"/>
            <a:ext cx="1993565" cy="408467"/>
          </a:xfrm>
          <a:prstGeom prst="rect">
            <a:avLst/>
          </a:prstGeom>
        </p:spPr>
      </p:pic>
      <p:pic>
        <p:nvPicPr>
          <p:cNvPr id="2068" name="Picture 20" descr="See the source image">
            <a:extLst>
              <a:ext uri="{FF2B5EF4-FFF2-40B4-BE49-F238E27FC236}">
                <a16:creationId xmlns="" xmlns:a16="http://schemas.microsoft.com/office/drawing/2014/main" id="{61B7DCCA-8154-4138-997F-53E2ECF7D2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176" y="2774731"/>
            <a:ext cx="3791023" cy="4177862"/>
          </a:xfrm>
          <a:prstGeom prst="rect">
            <a:avLst/>
          </a:prstGeom>
          <a:noFill/>
          <a:extLst>
            <a:ext uri="{909E8E84-426E-40DD-AFC4-6F175D3DCCD1}">
              <a14:hiddenFill xmlns:a14="http://schemas.microsoft.com/office/drawing/2010/main">
                <a:solidFill>
                  <a:srgbClr val="FFFFFF"/>
                </a:solidFill>
              </a14:hiddenFill>
            </a:ext>
          </a:extLst>
        </p:spPr>
      </p:pic>
      <p:sp>
        <p:nvSpPr>
          <p:cNvPr id="11" name="Speech Bubble: Oval 10">
            <a:extLst>
              <a:ext uri="{FF2B5EF4-FFF2-40B4-BE49-F238E27FC236}">
                <a16:creationId xmlns="" xmlns:a16="http://schemas.microsoft.com/office/drawing/2014/main" id="{16EB9134-76D0-488A-A80D-700064B4EAA6}"/>
              </a:ext>
            </a:extLst>
          </p:cNvPr>
          <p:cNvSpPr/>
          <p:nvPr/>
        </p:nvSpPr>
        <p:spPr>
          <a:xfrm>
            <a:off x="3237973" y="984511"/>
            <a:ext cx="4013380" cy="2444489"/>
          </a:xfrm>
          <a:custGeom>
            <a:avLst/>
            <a:gdLst>
              <a:gd name="connsiteX0" fmla="*/ -316616 w 4013380"/>
              <a:gd name="connsiteY0" fmla="*/ 3123324 h 2444489"/>
              <a:gd name="connsiteX1" fmla="*/ 120173 w 4013380"/>
              <a:gd name="connsiteY1" fmla="*/ 2562814 h 2444489"/>
              <a:gd name="connsiteX2" fmla="*/ 523362 w 4013380"/>
              <a:gd name="connsiteY2" fmla="*/ 2045421 h 2444489"/>
              <a:gd name="connsiteX3" fmla="*/ 1226778 w 4013380"/>
              <a:gd name="connsiteY3" fmla="*/ 96089 h 2444489"/>
              <a:gd name="connsiteX4" fmla="*/ 3175088 w 4013380"/>
              <a:gd name="connsiteY4" fmla="*/ 228549 h 2444489"/>
              <a:gd name="connsiteX5" fmla="*/ 3078725 w 4013380"/>
              <a:gd name="connsiteY5" fmla="*/ 2255456 h 2444489"/>
              <a:gd name="connsiteX6" fmla="*/ 1137651 w 4013380"/>
              <a:gd name="connsiteY6" fmla="*/ 2323928 h 2444489"/>
              <a:gd name="connsiteX7" fmla="*/ 652895 w 4013380"/>
              <a:gd name="connsiteY7" fmla="*/ 2590393 h 2444489"/>
              <a:gd name="connsiteX8" fmla="*/ 168140 w 4013380"/>
              <a:gd name="connsiteY8" fmla="*/ 2856859 h 2444489"/>
              <a:gd name="connsiteX9" fmla="*/ -316616 w 4013380"/>
              <a:gd name="connsiteY9" fmla="*/ 3123324 h 244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13380" h="2444489" fill="none" extrusionOk="0">
                <a:moveTo>
                  <a:pt x="-316616" y="3123324"/>
                </a:moveTo>
                <a:cubicBezTo>
                  <a:pt x="-198133" y="2972446"/>
                  <a:pt x="22857" y="2689711"/>
                  <a:pt x="120173" y="2562814"/>
                </a:cubicBezTo>
                <a:cubicBezTo>
                  <a:pt x="217489" y="2435917"/>
                  <a:pt x="414259" y="2232493"/>
                  <a:pt x="523362" y="2045421"/>
                </a:cubicBezTo>
                <a:cubicBezTo>
                  <a:pt x="-272520" y="1316398"/>
                  <a:pt x="-127875" y="476904"/>
                  <a:pt x="1226778" y="96089"/>
                </a:cubicBezTo>
                <a:cubicBezTo>
                  <a:pt x="1980795" y="-59331"/>
                  <a:pt x="2626731" y="-28183"/>
                  <a:pt x="3175088" y="228549"/>
                </a:cubicBezTo>
                <a:cubicBezTo>
                  <a:pt x="4281756" y="553243"/>
                  <a:pt x="4305631" y="1887670"/>
                  <a:pt x="3078725" y="2255456"/>
                </a:cubicBezTo>
                <a:cubicBezTo>
                  <a:pt x="2571362" y="2526348"/>
                  <a:pt x="1767718" y="2485634"/>
                  <a:pt x="1137651" y="2323928"/>
                </a:cubicBezTo>
                <a:cubicBezTo>
                  <a:pt x="943702" y="2461066"/>
                  <a:pt x="879301" y="2487885"/>
                  <a:pt x="652895" y="2590393"/>
                </a:cubicBezTo>
                <a:cubicBezTo>
                  <a:pt x="426489" y="2692902"/>
                  <a:pt x="381188" y="2730550"/>
                  <a:pt x="168140" y="2856859"/>
                </a:cubicBezTo>
                <a:cubicBezTo>
                  <a:pt x="-44909" y="2983167"/>
                  <a:pt x="-192404" y="3079067"/>
                  <a:pt x="-316616" y="3123324"/>
                </a:cubicBezTo>
                <a:close/>
              </a:path>
              <a:path w="4013380" h="2444489" stroke="0" extrusionOk="0">
                <a:moveTo>
                  <a:pt x="-316616" y="3123324"/>
                </a:moveTo>
                <a:cubicBezTo>
                  <a:pt x="-229522" y="2978135"/>
                  <a:pt x="-9289" y="2775364"/>
                  <a:pt x="78174" y="2616710"/>
                </a:cubicBezTo>
                <a:cubicBezTo>
                  <a:pt x="165637" y="2458056"/>
                  <a:pt x="319228" y="2260665"/>
                  <a:pt x="523362" y="2045421"/>
                </a:cubicBezTo>
                <a:cubicBezTo>
                  <a:pt x="-448910" y="1374214"/>
                  <a:pt x="-94833" y="522943"/>
                  <a:pt x="1226778" y="96089"/>
                </a:cubicBezTo>
                <a:cubicBezTo>
                  <a:pt x="1877381" y="-213014"/>
                  <a:pt x="2642636" y="49657"/>
                  <a:pt x="3175088" y="228549"/>
                </a:cubicBezTo>
                <a:cubicBezTo>
                  <a:pt x="4265803" y="652949"/>
                  <a:pt x="4483132" y="1791296"/>
                  <a:pt x="3078725" y="2255456"/>
                </a:cubicBezTo>
                <a:cubicBezTo>
                  <a:pt x="2511961" y="2433916"/>
                  <a:pt x="1651166" y="2405294"/>
                  <a:pt x="1137651" y="2323928"/>
                </a:cubicBezTo>
                <a:cubicBezTo>
                  <a:pt x="985896" y="2381750"/>
                  <a:pt x="822712" y="2472879"/>
                  <a:pt x="681981" y="2574405"/>
                </a:cubicBezTo>
                <a:cubicBezTo>
                  <a:pt x="541250" y="2675931"/>
                  <a:pt x="393755" y="2704706"/>
                  <a:pt x="182682" y="2848865"/>
                </a:cubicBezTo>
                <a:cubicBezTo>
                  <a:pt x="-28391" y="2993023"/>
                  <a:pt x="-175043" y="3063923"/>
                  <a:pt x="-316616" y="3123324"/>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57889"/>
                      <a:gd name="adj2" fmla="val 77770"/>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1" u="none" strike="noStrike" kern="0" cap="none" spc="0" normalizeH="0" baseline="0" noProof="0" dirty="0">
                <a:ln>
                  <a:noFill/>
                </a:ln>
                <a:solidFill>
                  <a:prstClr val="black"/>
                </a:solidFill>
                <a:effectLst/>
                <a:uLnTx/>
                <a:uFillTx/>
                <a:ea typeface="+mn-ea"/>
                <a:cs typeface="Arial" panose="020B0604020202020204" pitchFamily="34" charset="0"/>
              </a:rPr>
              <a:t>Social workers constantly singling me out at school for work and coming into school for stuff.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prstClr val="black"/>
                </a:solidFill>
                <a:effectLst/>
                <a:uLnTx/>
                <a:uFillTx/>
                <a:ea typeface="+mn-ea"/>
                <a:cs typeface="Arial" panose="020B0604020202020204" pitchFamily="34" charset="0"/>
              </a:rPr>
              <a:t>11-18yrs</a:t>
            </a:r>
          </a:p>
        </p:txBody>
      </p:sp>
      <p:sp>
        <p:nvSpPr>
          <p:cNvPr id="22" name="Speech Bubble: Rectangle 21">
            <a:extLst>
              <a:ext uri="{FF2B5EF4-FFF2-40B4-BE49-F238E27FC236}">
                <a16:creationId xmlns="" xmlns:a16="http://schemas.microsoft.com/office/drawing/2014/main" id="{884595D2-19C8-43F5-ADF9-724F5929AA4F}"/>
              </a:ext>
            </a:extLst>
          </p:cNvPr>
          <p:cNvSpPr/>
          <p:nvPr/>
        </p:nvSpPr>
        <p:spPr>
          <a:xfrm>
            <a:off x="4477408" y="4382813"/>
            <a:ext cx="2995447" cy="2279595"/>
          </a:xfrm>
          <a:prstGeom prst="wedgeRectCallout">
            <a:avLst>
              <a:gd name="adj1" fmla="val -96393"/>
              <a:gd name="adj2" fmla="val -31523"/>
            </a:avLst>
          </a:prstGeom>
        </p:spPr>
        <p:style>
          <a:lnRef idx="2">
            <a:schemeClr val="dk1"/>
          </a:lnRef>
          <a:fillRef idx="1">
            <a:schemeClr val="lt1"/>
          </a:fillRef>
          <a:effectRef idx="0">
            <a:schemeClr val="dk1"/>
          </a:effectRef>
          <a:fontRef idx="minor">
            <a:schemeClr val="dk1"/>
          </a:fontRef>
        </p:style>
        <p:txBody>
          <a:bodyPr rtlCol="0" anchor="ctr"/>
          <a:lstStyle/>
          <a:p>
            <a:r>
              <a:rPr lang="en-GB" dirty="0">
                <a:solidFill>
                  <a:prstClr val="black"/>
                </a:solidFill>
                <a:latin typeface="Avenir Next LT Pro" panose="020B0504020202020204" pitchFamily="34" charset="0"/>
                <a:cs typeface="Arial" panose="020B0604020202020204" pitchFamily="34" charset="0"/>
              </a:rPr>
              <a:t>Looking ‘different’ leads to bullying</a:t>
            </a:r>
          </a:p>
          <a:p>
            <a:endParaRPr lang="en-GB" dirty="0">
              <a:solidFill>
                <a:prstClr val="black"/>
              </a:solidFill>
              <a:latin typeface="Avenir Next LT Pro" panose="020B0504020202020204" pitchFamily="34" charset="0"/>
              <a:cs typeface="Arial" panose="020B0604020202020204" pitchFamily="34" charset="0"/>
            </a:endParaRPr>
          </a:p>
          <a:p>
            <a:r>
              <a:rPr lang="en-GB" dirty="0">
                <a:solidFill>
                  <a:prstClr val="black"/>
                </a:solidFill>
                <a:latin typeface="Avenir Next LT Pro" panose="020B0504020202020204" pitchFamily="34" charset="0"/>
                <a:cs typeface="Arial" panose="020B0604020202020204" pitchFamily="34" charset="0"/>
              </a:rPr>
              <a:t>School ‘interventions’ make things worse</a:t>
            </a:r>
          </a:p>
          <a:p>
            <a:endParaRPr lang="en-GB" dirty="0">
              <a:solidFill>
                <a:prstClr val="black"/>
              </a:solidFill>
              <a:latin typeface="Avenir Next LT Pro" panose="020B0504020202020204" pitchFamily="34" charset="0"/>
              <a:cs typeface="Arial" panose="020B0604020202020204" pitchFamily="34" charset="0"/>
            </a:endParaRPr>
          </a:p>
          <a:p>
            <a:pPr algn="ctr"/>
            <a:r>
              <a:rPr lang="en-GB" dirty="0">
                <a:latin typeface="Avenir Next LT Pro" panose="020B0504020202020204" pitchFamily="34" charset="0"/>
              </a:rPr>
              <a:t>- YCVIC Members</a:t>
            </a:r>
          </a:p>
        </p:txBody>
      </p:sp>
      <p:sp>
        <p:nvSpPr>
          <p:cNvPr id="12" name="Rectangle 11">
            <a:extLst>
              <a:ext uri="{FF2B5EF4-FFF2-40B4-BE49-F238E27FC236}">
                <a16:creationId xmlns="" xmlns:a16="http://schemas.microsoft.com/office/drawing/2014/main" id="{F81249D9-8B6F-4680-8C8C-C4CA4E9676D2}"/>
              </a:ext>
            </a:extLst>
          </p:cNvPr>
          <p:cNvSpPr/>
          <p:nvPr/>
        </p:nvSpPr>
        <p:spPr>
          <a:xfrm>
            <a:off x="8654459" y="939268"/>
            <a:ext cx="240642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rPr>
              <a:t>We are doing:</a:t>
            </a:r>
          </a:p>
        </p:txBody>
      </p:sp>
      <p:pic>
        <p:nvPicPr>
          <p:cNvPr id="1030" name="Picture 6">
            <a:extLst>
              <a:ext uri="{FF2B5EF4-FFF2-40B4-BE49-F238E27FC236}">
                <a16:creationId xmlns="" xmlns:a16="http://schemas.microsoft.com/office/drawing/2014/main" id="{58EA1D8E-C505-474D-B543-BA3FEAF47A3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773" y="122701"/>
            <a:ext cx="3852363" cy="107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817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 xmlns:a16="http://schemas.microsoft.com/office/drawing/2014/main" id="{4E4746D2-7C01-4F5D-BC14-F65D3CEF25FD}"/>
              </a:ext>
            </a:extLst>
          </p:cNvPr>
          <p:cNvSpPr/>
          <p:nvPr/>
        </p:nvSpPr>
        <p:spPr>
          <a:xfrm>
            <a:off x="7714593" y="912797"/>
            <a:ext cx="4369384" cy="5800397"/>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rgbClr val="000000"/>
              </a:solidFill>
              <a:effectLst/>
              <a:latin typeface="YACgEZml080 0"/>
            </a:endParaRPr>
          </a:p>
          <a:p>
            <a:endParaRPr lang="en-GB" dirty="0">
              <a:solidFill>
                <a:srgbClr val="000000"/>
              </a:solidFill>
              <a:effectLst/>
              <a:latin typeface="YACgEZml080 0"/>
            </a:endParaRPr>
          </a:p>
          <a:p>
            <a:pPr marL="285750" indent="-285750" algn="just">
              <a:buFont typeface="Arial" panose="020B0604020202020204" pitchFamily="34" charset="0"/>
              <a:buChar char="•"/>
            </a:pPr>
            <a:r>
              <a:rPr lang="en-GB" sz="1300" dirty="0">
                <a:solidFill>
                  <a:srgbClr val="000000"/>
                </a:solidFill>
                <a:latin typeface="YACgEZml080 0"/>
              </a:rPr>
              <a:t>As part of reviews, IROs have promised they </a:t>
            </a:r>
            <a:r>
              <a:rPr lang="en-GB" sz="1300" b="0" i="0" u="none" strike="noStrike" dirty="0">
                <a:solidFill>
                  <a:srgbClr val="000000"/>
                </a:solidFill>
                <a:effectLst/>
                <a:latin typeface="YACgEZml080 0"/>
              </a:rPr>
              <a:t>will always ask children and young people about their friendships and recognise that hobbies and activity groups don’t mean people have friends at these groups. </a:t>
            </a:r>
          </a:p>
          <a:p>
            <a:pPr algn="just"/>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r>
              <a:rPr lang="en-GB" sz="1300" b="0" i="0" u="none" strike="noStrike" dirty="0">
                <a:solidFill>
                  <a:srgbClr val="000000"/>
                </a:solidFill>
                <a:effectLst/>
                <a:latin typeface="YACgEZml080 0"/>
              </a:rPr>
              <a:t> </a:t>
            </a:r>
            <a:r>
              <a:rPr lang="en-GB" sz="1300" dirty="0">
                <a:solidFill>
                  <a:srgbClr val="000000"/>
                </a:solidFill>
                <a:latin typeface="YACgEZml080 0"/>
              </a:rPr>
              <a:t>M</a:t>
            </a:r>
            <a:r>
              <a:rPr lang="en-GB" sz="1300" b="0" i="0" u="none" strike="noStrike" dirty="0">
                <a:solidFill>
                  <a:srgbClr val="000000"/>
                </a:solidFill>
                <a:effectLst/>
                <a:latin typeface="YACgEZml080 0"/>
              </a:rPr>
              <a:t>ore will be done by social workers and IROs in reviews to make plans around children and young people being able to go out with their friends, have mobile phones and be able to go on sleepovers, to stop children and young people feeling different.</a:t>
            </a:r>
          </a:p>
          <a:p>
            <a:pPr algn="just"/>
            <a:endParaRPr lang="en-GB" sz="1300" b="0" i="0" u="none" strike="noStrike" dirty="0">
              <a:solidFill>
                <a:srgbClr val="000000"/>
              </a:solidFill>
              <a:effectLst/>
              <a:latin typeface="YACgEZml080 0"/>
            </a:endParaRPr>
          </a:p>
          <a:p>
            <a:pPr marL="285750" indent="-285750" algn="just">
              <a:buFont typeface="Arial" panose="020B0604020202020204" pitchFamily="34" charset="0"/>
              <a:buChar char="•"/>
            </a:pPr>
            <a:r>
              <a:rPr lang="en-GB" sz="1300" dirty="0">
                <a:solidFill>
                  <a:srgbClr val="000000"/>
                </a:solidFill>
                <a:latin typeface="YACgEZml080 0"/>
              </a:rPr>
              <a:t>Our social workers have made promises that I speak to children and young people about how my role as a social worker is impacting on their life, and what I can do differently to make sure they don’t stand out to their friends.</a:t>
            </a:r>
          </a:p>
          <a:p>
            <a:pPr algn="just"/>
            <a:endParaRPr lang="en-GB" sz="1300" dirty="0">
              <a:solidFill>
                <a:srgbClr val="000000"/>
              </a:solidFill>
              <a:latin typeface="YACgEZml080 0"/>
            </a:endParaRPr>
          </a:p>
          <a:p>
            <a:pPr marL="285750" indent="-285750" algn="just">
              <a:buFont typeface="Arial" panose="020B0604020202020204" pitchFamily="34" charset="0"/>
              <a:buChar char="•"/>
            </a:pPr>
            <a:r>
              <a:rPr lang="en-GB" sz="1300" dirty="0">
                <a:solidFill>
                  <a:srgbClr val="000000"/>
                </a:solidFill>
                <a:latin typeface="YACgEZml080 0"/>
              </a:rPr>
              <a:t>We are training and supporting our social workers to use Mind of My Own (MOMO) as a platform where our children and young people can share their wishes and feelings, and where social workers can promote the ‘all about me’ option to allow young people to share the best ways they like to share their views and feelings.  </a:t>
            </a:r>
          </a:p>
          <a:p>
            <a:pPr marL="285750" indent="-285750" algn="just">
              <a:buFont typeface="Arial" panose="020B0604020202020204" pitchFamily="34" charset="0"/>
              <a:buChar char="•"/>
            </a:pPr>
            <a:endParaRPr lang="en-GB" sz="1400" dirty="0">
              <a:solidFill>
                <a:srgbClr val="000000"/>
              </a:solidFill>
              <a:effectLst/>
              <a:latin typeface="YACgEZml080 0"/>
            </a:endParaRPr>
          </a:p>
          <a:p>
            <a:pPr marL="285750" indent="-285750" algn="ctr">
              <a:buFont typeface="Arial" panose="020B0604020202020204" pitchFamily="34" charset="0"/>
              <a:buChar char="•"/>
            </a:pPr>
            <a:endParaRPr lang="en-GB" dirty="0"/>
          </a:p>
        </p:txBody>
      </p:sp>
      <p:pic>
        <p:nvPicPr>
          <p:cNvPr id="5" name="Picture 4">
            <a:extLst>
              <a:ext uri="{FF2B5EF4-FFF2-40B4-BE49-F238E27FC236}">
                <a16:creationId xmlns="" xmlns:a16="http://schemas.microsoft.com/office/drawing/2014/main" id="{92F2F98C-E9F8-4705-9AB6-B756729461B5}"/>
              </a:ext>
            </a:extLst>
          </p:cNvPr>
          <p:cNvPicPr>
            <a:picLocks noChangeAspect="1"/>
          </p:cNvPicPr>
          <p:nvPr/>
        </p:nvPicPr>
        <p:blipFill>
          <a:blip r:embed="rId3"/>
          <a:stretch>
            <a:fillRect/>
          </a:stretch>
        </p:blipFill>
        <p:spPr>
          <a:xfrm>
            <a:off x="555993" y="1681655"/>
            <a:ext cx="1993565" cy="408467"/>
          </a:xfrm>
          <a:prstGeom prst="rect">
            <a:avLst/>
          </a:prstGeom>
        </p:spPr>
      </p:pic>
      <p:sp>
        <p:nvSpPr>
          <p:cNvPr id="11" name="Speech Bubble: Oval 10">
            <a:extLst>
              <a:ext uri="{FF2B5EF4-FFF2-40B4-BE49-F238E27FC236}">
                <a16:creationId xmlns="" xmlns:a16="http://schemas.microsoft.com/office/drawing/2014/main" id="{16EB9134-76D0-488A-A80D-700064B4EAA6}"/>
              </a:ext>
            </a:extLst>
          </p:cNvPr>
          <p:cNvSpPr/>
          <p:nvPr/>
        </p:nvSpPr>
        <p:spPr>
          <a:xfrm>
            <a:off x="3012496" y="950394"/>
            <a:ext cx="4607503" cy="2478606"/>
          </a:xfrm>
          <a:custGeom>
            <a:avLst/>
            <a:gdLst>
              <a:gd name="connsiteX0" fmla="*/ 151541 w 4607503"/>
              <a:gd name="connsiteY0" fmla="*/ 3135387 h 2478606"/>
              <a:gd name="connsiteX1" fmla="*/ 462771 w 4607503"/>
              <a:gd name="connsiteY1" fmla="*/ 2625244 h 2478606"/>
              <a:gd name="connsiteX2" fmla="*/ 750060 w 4607503"/>
              <a:gd name="connsiteY2" fmla="*/ 2154342 h 2478606"/>
              <a:gd name="connsiteX3" fmla="*/ 1446243 w 4607503"/>
              <a:gd name="connsiteY3" fmla="*/ 89051 h 2478606"/>
              <a:gd name="connsiteX4" fmla="*/ 3457554 w 4607503"/>
              <a:gd name="connsiteY4" fmla="*/ 166634 h 2478606"/>
              <a:gd name="connsiteX5" fmla="*/ 3519808 w 4607503"/>
              <a:gd name="connsiteY5" fmla="*/ 2291882 h 2478606"/>
              <a:gd name="connsiteX6" fmla="*/ 1500390 w 4607503"/>
              <a:gd name="connsiteY6" fmla="*/ 2400811 h 2478606"/>
              <a:gd name="connsiteX7" fmla="*/ 1050774 w 4607503"/>
              <a:gd name="connsiteY7" fmla="*/ 2645670 h 2478606"/>
              <a:gd name="connsiteX8" fmla="*/ 601157 w 4607503"/>
              <a:gd name="connsiteY8" fmla="*/ 2890528 h 2478606"/>
              <a:gd name="connsiteX9" fmla="*/ 151541 w 4607503"/>
              <a:gd name="connsiteY9" fmla="*/ 3135387 h 24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607503" h="2478606" fill="none" extrusionOk="0">
                <a:moveTo>
                  <a:pt x="151541" y="3135387"/>
                </a:moveTo>
                <a:cubicBezTo>
                  <a:pt x="256351" y="2934480"/>
                  <a:pt x="284046" y="2863656"/>
                  <a:pt x="462771" y="2625244"/>
                </a:cubicBezTo>
                <a:cubicBezTo>
                  <a:pt x="641496" y="2386832"/>
                  <a:pt x="626478" y="2390123"/>
                  <a:pt x="750060" y="2154342"/>
                </a:cubicBezTo>
                <a:cubicBezTo>
                  <a:pt x="-404536" y="1461828"/>
                  <a:pt x="-278936" y="529550"/>
                  <a:pt x="1446243" y="89051"/>
                </a:cubicBezTo>
                <a:cubicBezTo>
                  <a:pt x="2144343" y="-49056"/>
                  <a:pt x="2952524" y="-76100"/>
                  <a:pt x="3457554" y="166634"/>
                </a:cubicBezTo>
                <a:cubicBezTo>
                  <a:pt x="4914961" y="465771"/>
                  <a:pt x="5022605" y="1903838"/>
                  <a:pt x="3519808" y="2291882"/>
                </a:cubicBezTo>
                <a:cubicBezTo>
                  <a:pt x="2966379" y="2525377"/>
                  <a:pt x="2214022" y="2398112"/>
                  <a:pt x="1500390" y="2400811"/>
                </a:cubicBezTo>
                <a:cubicBezTo>
                  <a:pt x="1381067" y="2484870"/>
                  <a:pt x="1158220" y="2560558"/>
                  <a:pt x="1050774" y="2645670"/>
                </a:cubicBezTo>
                <a:cubicBezTo>
                  <a:pt x="943327" y="2730781"/>
                  <a:pt x="710798" y="2810441"/>
                  <a:pt x="601157" y="2890528"/>
                </a:cubicBezTo>
                <a:cubicBezTo>
                  <a:pt x="491516" y="2970615"/>
                  <a:pt x="305344" y="3053747"/>
                  <a:pt x="151541" y="3135387"/>
                </a:cubicBezTo>
                <a:close/>
              </a:path>
              <a:path w="4607503" h="2478606" stroke="0" extrusionOk="0">
                <a:moveTo>
                  <a:pt x="151541" y="3135387"/>
                </a:moveTo>
                <a:cubicBezTo>
                  <a:pt x="234398" y="2992904"/>
                  <a:pt x="320057" y="2826154"/>
                  <a:pt x="432845" y="2674296"/>
                </a:cubicBezTo>
                <a:cubicBezTo>
                  <a:pt x="545632" y="2522438"/>
                  <a:pt x="601313" y="2414905"/>
                  <a:pt x="750060" y="2154342"/>
                </a:cubicBezTo>
                <a:cubicBezTo>
                  <a:pt x="-527294" y="1509842"/>
                  <a:pt x="-208610" y="600266"/>
                  <a:pt x="1446243" y="89051"/>
                </a:cubicBezTo>
                <a:cubicBezTo>
                  <a:pt x="2104894" y="-84389"/>
                  <a:pt x="2868416" y="22104"/>
                  <a:pt x="3457554" y="166634"/>
                </a:cubicBezTo>
                <a:cubicBezTo>
                  <a:pt x="4824204" y="468412"/>
                  <a:pt x="5262199" y="1796964"/>
                  <a:pt x="3519808" y="2291882"/>
                </a:cubicBezTo>
                <a:cubicBezTo>
                  <a:pt x="2973998" y="2337301"/>
                  <a:pt x="2075672" y="2448977"/>
                  <a:pt x="1500390" y="2400811"/>
                </a:cubicBezTo>
                <a:cubicBezTo>
                  <a:pt x="1417167" y="2452330"/>
                  <a:pt x="1201591" y="2539414"/>
                  <a:pt x="1077751" y="2630978"/>
                </a:cubicBezTo>
                <a:cubicBezTo>
                  <a:pt x="953911" y="2722542"/>
                  <a:pt x="717754" y="2832143"/>
                  <a:pt x="614646" y="2883183"/>
                </a:cubicBezTo>
                <a:cubicBezTo>
                  <a:pt x="511538" y="2934223"/>
                  <a:pt x="338234" y="3046648"/>
                  <a:pt x="151541" y="3135387"/>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46711"/>
                      <a:gd name="adj2" fmla="val 76498"/>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spcBef>
                <a:spcPts val="0"/>
              </a:spcBef>
              <a:buFont typeface="Arial" panose="020B0604020202020204" pitchFamily="34" charset="0"/>
              <a:buNone/>
            </a:pPr>
            <a:r>
              <a:rPr lang="en-GB" i="1" dirty="0">
                <a:solidFill>
                  <a:srgbClr val="000000"/>
                </a:solidFill>
                <a:ea typeface="Times New Roman" panose="02020603050405020304" pitchFamily="18" charset="0"/>
              </a:rPr>
              <a:t>I don’t like to talk about where I will go next and I also don’t like to talk about being in care because if I am happy and somebody talks about me being in care it makes me upset. - </a:t>
            </a:r>
            <a:r>
              <a:rPr lang="en-GB" dirty="0">
                <a:solidFill>
                  <a:srgbClr val="000000"/>
                </a:solidFill>
              </a:rPr>
              <a:t>8-11yrs</a:t>
            </a:r>
          </a:p>
        </p:txBody>
      </p:sp>
      <p:sp>
        <p:nvSpPr>
          <p:cNvPr id="22" name="Speech Bubble: Rectangle 21">
            <a:extLst>
              <a:ext uri="{FF2B5EF4-FFF2-40B4-BE49-F238E27FC236}">
                <a16:creationId xmlns="" xmlns:a16="http://schemas.microsoft.com/office/drawing/2014/main" id="{884595D2-19C8-43F5-ADF9-724F5929AA4F}"/>
              </a:ext>
            </a:extLst>
          </p:cNvPr>
          <p:cNvSpPr/>
          <p:nvPr/>
        </p:nvSpPr>
        <p:spPr>
          <a:xfrm>
            <a:off x="4715526" y="3567321"/>
            <a:ext cx="2904473" cy="1162334"/>
          </a:xfrm>
          <a:prstGeom prst="wedgeRectCallout">
            <a:avLst>
              <a:gd name="adj1" fmla="val -110506"/>
              <a:gd name="adj2" fmla="val 63064"/>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Avenir Next LT Pro" panose="020B0504020202020204" pitchFamily="34" charset="0"/>
              </a:rPr>
              <a:t>14% of our children in care said they didn’t have a good friend. </a:t>
            </a:r>
          </a:p>
        </p:txBody>
      </p:sp>
      <p:pic>
        <p:nvPicPr>
          <p:cNvPr id="3078" name="Picture 6" descr="See the source image">
            <a:extLst>
              <a:ext uri="{FF2B5EF4-FFF2-40B4-BE49-F238E27FC236}">
                <a16:creationId xmlns="" xmlns:a16="http://schemas.microsoft.com/office/drawing/2014/main" id="{E988D0CC-9EED-43EE-B208-6DC286A6D7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180" y="2714091"/>
            <a:ext cx="4143909" cy="4143909"/>
          </a:xfrm>
          <a:prstGeom prst="rect">
            <a:avLst/>
          </a:prstGeom>
          <a:noFill/>
          <a:extLst>
            <a:ext uri="{909E8E84-426E-40DD-AFC4-6F175D3DCCD1}">
              <a14:hiddenFill xmlns:a14="http://schemas.microsoft.com/office/drawing/2010/main">
                <a:solidFill>
                  <a:srgbClr val="FFFFFF"/>
                </a:solidFill>
              </a14:hiddenFill>
            </a:ext>
          </a:extLst>
        </p:spPr>
      </p:pic>
      <p:sp>
        <p:nvSpPr>
          <p:cNvPr id="14" name="Speech Bubble: Oval 13">
            <a:extLst>
              <a:ext uri="{FF2B5EF4-FFF2-40B4-BE49-F238E27FC236}">
                <a16:creationId xmlns="" xmlns:a16="http://schemas.microsoft.com/office/drawing/2014/main" id="{6A9867B4-E604-4A66-8249-250FCF649A82}"/>
              </a:ext>
            </a:extLst>
          </p:cNvPr>
          <p:cNvSpPr/>
          <p:nvPr/>
        </p:nvSpPr>
        <p:spPr>
          <a:xfrm>
            <a:off x="3909847" y="4897822"/>
            <a:ext cx="3710152" cy="1815372"/>
          </a:xfrm>
          <a:custGeom>
            <a:avLst/>
            <a:gdLst>
              <a:gd name="connsiteX0" fmla="*/ -1080433 w 3710152"/>
              <a:gd name="connsiteY0" fmla="*/ 429281 h 1815372"/>
              <a:gd name="connsiteX1" fmla="*/ -446985 w 3710152"/>
              <a:gd name="connsiteY1" fmla="*/ 444892 h 1815372"/>
              <a:gd name="connsiteX2" fmla="*/ 239250 w 3710152"/>
              <a:gd name="connsiteY2" fmla="*/ 461803 h 1815372"/>
              <a:gd name="connsiteX3" fmla="*/ 2054834 w 3710152"/>
              <a:gd name="connsiteY3" fmla="*/ 5278 h 1815372"/>
              <a:gd name="connsiteX4" fmla="*/ 3609611 w 3710152"/>
              <a:gd name="connsiteY4" fmla="*/ 1202452 h 1815372"/>
              <a:gd name="connsiteX5" fmla="*/ 1750353 w 3710152"/>
              <a:gd name="connsiteY5" fmla="*/ 1813925 h 1815372"/>
              <a:gd name="connsiteX6" fmla="*/ 15541 w 3710152"/>
              <a:gd name="connsiteY6" fmla="*/ 790443 h 1815372"/>
              <a:gd name="connsiteX7" fmla="*/ -554365 w 3710152"/>
              <a:gd name="connsiteY7" fmla="*/ 602639 h 1815372"/>
              <a:gd name="connsiteX8" fmla="*/ -1080433 w 3710152"/>
              <a:gd name="connsiteY8" fmla="*/ 429281 h 1815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0152" h="1815372" fill="none" extrusionOk="0">
                <a:moveTo>
                  <a:pt x="-1080433" y="429281"/>
                </a:moveTo>
                <a:cubicBezTo>
                  <a:pt x="-817095" y="419222"/>
                  <a:pt x="-693715" y="412122"/>
                  <a:pt x="-446985" y="444892"/>
                </a:cubicBezTo>
                <a:cubicBezTo>
                  <a:pt x="-200255" y="477662"/>
                  <a:pt x="-61682" y="426376"/>
                  <a:pt x="239250" y="461803"/>
                </a:cubicBezTo>
                <a:cubicBezTo>
                  <a:pt x="700229" y="127028"/>
                  <a:pt x="1308289" y="-210444"/>
                  <a:pt x="2054834" y="5278"/>
                </a:cubicBezTo>
                <a:cubicBezTo>
                  <a:pt x="3202877" y="63022"/>
                  <a:pt x="3962917" y="626661"/>
                  <a:pt x="3609611" y="1202452"/>
                </a:cubicBezTo>
                <a:cubicBezTo>
                  <a:pt x="3350497" y="1477161"/>
                  <a:pt x="2570239" y="1812427"/>
                  <a:pt x="1750353" y="1813925"/>
                </a:cubicBezTo>
                <a:cubicBezTo>
                  <a:pt x="662289" y="1799640"/>
                  <a:pt x="-69381" y="1336574"/>
                  <a:pt x="15541" y="790443"/>
                </a:cubicBezTo>
                <a:cubicBezTo>
                  <a:pt x="-171378" y="745377"/>
                  <a:pt x="-306315" y="667901"/>
                  <a:pt x="-554365" y="602639"/>
                </a:cubicBezTo>
                <a:cubicBezTo>
                  <a:pt x="-802415" y="537377"/>
                  <a:pt x="-859061" y="497476"/>
                  <a:pt x="-1080433" y="429281"/>
                </a:cubicBezTo>
                <a:close/>
              </a:path>
              <a:path w="3710152" h="1815372" stroke="0" extrusionOk="0">
                <a:moveTo>
                  <a:pt x="-1080433" y="429281"/>
                </a:moveTo>
                <a:cubicBezTo>
                  <a:pt x="-938942" y="431412"/>
                  <a:pt x="-608198" y="453496"/>
                  <a:pt x="-394198" y="446192"/>
                </a:cubicBezTo>
                <a:cubicBezTo>
                  <a:pt x="-180198" y="438889"/>
                  <a:pt x="103349" y="463568"/>
                  <a:pt x="239250" y="461803"/>
                </a:cubicBezTo>
                <a:cubicBezTo>
                  <a:pt x="628277" y="152286"/>
                  <a:pt x="1262265" y="-2316"/>
                  <a:pt x="2054834" y="5278"/>
                </a:cubicBezTo>
                <a:cubicBezTo>
                  <a:pt x="3272677" y="84718"/>
                  <a:pt x="4096519" y="742157"/>
                  <a:pt x="3609611" y="1202452"/>
                </a:cubicBezTo>
                <a:cubicBezTo>
                  <a:pt x="3300944" y="1545044"/>
                  <a:pt x="2588885" y="1976071"/>
                  <a:pt x="1750353" y="1813925"/>
                </a:cubicBezTo>
                <a:cubicBezTo>
                  <a:pt x="715256" y="1766357"/>
                  <a:pt x="-138538" y="1231667"/>
                  <a:pt x="15541" y="790443"/>
                </a:cubicBezTo>
                <a:cubicBezTo>
                  <a:pt x="-174611" y="717958"/>
                  <a:pt x="-263975" y="722266"/>
                  <a:pt x="-510527" y="617085"/>
                </a:cubicBezTo>
                <a:cubicBezTo>
                  <a:pt x="-757079" y="511904"/>
                  <a:pt x="-964551" y="492714"/>
                  <a:pt x="-1080433" y="429281"/>
                </a:cubicBezTo>
                <a:close/>
              </a:path>
            </a:pathLst>
          </a:custGeom>
          <a:solidFill>
            <a:schemeClr val="bg1"/>
          </a:solidFill>
          <a:ln>
            <a:extLst>
              <a:ext uri="{C807C97D-BFC1-408E-A445-0C87EB9F89A2}">
                <ask:lineSketchStyleProps xmlns="" xmlns:ask="http://schemas.microsoft.com/office/drawing/2018/sketchyshapes" sd="3794071524">
                  <a:prstGeom prst="wedgeEllipseCallout">
                    <a:avLst>
                      <a:gd name="adj1" fmla="val -79121"/>
                      <a:gd name="adj2" fmla="val -26353"/>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r>
              <a:rPr lang="en-GB" sz="1800" i="1" dirty="0">
                <a:solidFill>
                  <a:srgbClr val="000000"/>
                </a:solidFill>
              </a:rPr>
              <a:t>I liked my bedroom but it is small. I didn’t have anyone to play football with yesterday. </a:t>
            </a:r>
          </a:p>
          <a:p>
            <a:pPr marL="0" indent="0" algn="ctr">
              <a:buFont typeface="Arial" panose="020B0604020202020204" pitchFamily="34" charset="0"/>
              <a:buNone/>
            </a:pPr>
            <a:r>
              <a:rPr lang="en-GB" sz="1800" dirty="0">
                <a:solidFill>
                  <a:srgbClr val="000000"/>
                </a:solidFill>
              </a:rPr>
              <a:t>4-7yrs</a:t>
            </a:r>
          </a:p>
        </p:txBody>
      </p:sp>
      <p:sp>
        <p:nvSpPr>
          <p:cNvPr id="12" name="Rectangle 11">
            <a:extLst>
              <a:ext uri="{FF2B5EF4-FFF2-40B4-BE49-F238E27FC236}">
                <a16:creationId xmlns="" xmlns:a16="http://schemas.microsoft.com/office/drawing/2014/main" id="{F0E53E8F-8DA0-49C5-9AFF-A3F8D73A6D85}"/>
              </a:ext>
            </a:extLst>
          </p:cNvPr>
          <p:cNvSpPr/>
          <p:nvPr/>
        </p:nvSpPr>
        <p:spPr>
          <a:xfrm>
            <a:off x="8791864" y="950394"/>
            <a:ext cx="2406428" cy="523220"/>
          </a:xfrm>
          <a:prstGeom prst="rect">
            <a:avLst/>
          </a:prstGeom>
          <a:noFill/>
        </p:spPr>
        <p:txBody>
          <a:bodyPr wrap="none" lIns="91440" tIns="45720" rIns="91440" bIns="45720">
            <a:spAutoFit/>
          </a:bodyPr>
          <a:lstStyle/>
          <a:p>
            <a:pPr algn="ctr"/>
            <a:r>
              <a:rPr lang="en-US" sz="28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rPr>
              <a:t>We are doing:</a:t>
            </a:r>
          </a:p>
        </p:txBody>
      </p:sp>
      <p:pic>
        <p:nvPicPr>
          <p:cNvPr id="2050" name="Picture 2">
            <a:extLst>
              <a:ext uri="{FF2B5EF4-FFF2-40B4-BE49-F238E27FC236}">
                <a16:creationId xmlns="" xmlns:a16="http://schemas.microsoft.com/office/drawing/2014/main" id="{D32EA363-68CD-4F1D-A435-2ED77C758A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2978" y="46022"/>
            <a:ext cx="6429375" cy="866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260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B9AE"/>
        </a:solidFill>
        <a:effectLst/>
      </p:bgPr>
    </p:bg>
    <p:spTree>
      <p:nvGrpSpPr>
        <p:cNvPr id="1" name=""/>
        <p:cNvGrpSpPr/>
        <p:nvPr/>
      </p:nvGrpSpPr>
      <p:grpSpPr>
        <a:xfrm>
          <a:off x="0" y="0"/>
          <a:ext cx="0" cy="0"/>
          <a:chOff x="0" y="0"/>
          <a:chExt cx="0" cy="0"/>
        </a:xfrm>
      </p:grpSpPr>
      <p:pic>
        <p:nvPicPr>
          <p:cNvPr id="9" name="Picture 2" descr="See the source image">
            <a:extLst>
              <a:ext uri="{FF2B5EF4-FFF2-40B4-BE49-F238E27FC236}">
                <a16:creationId xmlns="" xmlns:a16="http://schemas.microsoft.com/office/drawing/2014/main" id="{F29921CB-957E-4E76-BD2F-646B823B750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01772" y="0"/>
            <a:ext cx="1790228" cy="7638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Rounded Corners 9">
            <a:extLst>
              <a:ext uri="{FF2B5EF4-FFF2-40B4-BE49-F238E27FC236}">
                <a16:creationId xmlns="" xmlns:a16="http://schemas.microsoft.com/office/drawing/2014/main" id="{4E4746D2-7C01-4F5D-BC14-F65D3CEF25FD}"/>
              </a:ext>
            </a:extLst>
          </p:cNvPr>
          <p:cNvSpPr/>
          <p:nvPr/>
        </p:nvSpPr>
        <p:spPr>
          <a:xfrm>
            <a:off x="7714593" y="984511"/>
            <a:ext cx="4369384" cy="5780183"/>
          </a:xfrm>
          <a:prstGeom prst="roundRect">
            <a:avLst/>
          </a:prstGeom>
          <a:solidFill>
            <a:srgbClr val="DCFB8D"/>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300" b="0" i="0" u="none" strike="noStrike" dirty="0">
              <a:solidFill>
                <a:srgbClr val="000000"/>
              </a:solidFill>
              <a:effectLst/>
            </a:endParaRPr>
          </a:p>
          <a:p>
            <a:pPr algn="just"/>
            <a:r>
              <a:rPr lang="en-GB" sz="1300" b="0" i="0" u="none" strike="noStrike" dirty="0">
                <a:solidFill>
                  <a:srgbClr val="000000"/>
                </a:solidFill>
                <a:effectLst/>
              </a:rPr>
              <a:t>Every child </a:t>
            </a:r>
            <a:r>
              <a:rPr lang="en-GB" sz="1300" dirty="0">
                <a:solidFill>
                  <a:srgbClr val="000000"/>
                </a:solidFill>
              </a:rPr>
              <a:t>or young person will </a:t>
            </a:r>
            <a:r>
              <a:rPr lang="en-GB" sz="1300" b="0" i="0" u="none" strike="noStrike" dirty="0">
                <a:solidFill>
                  <a:srgbClr val="000000"/>
                </a:solidFill>
                <a:effectLst/>
              </a:rPr>
              <a:t>get a written explanation and a meeting where their old social worker introduces their new social worker whenever possible. </a:t>
            </a:r>
          </a:p>
          <a:p>
            <a:pPr algn="just"/>
            <a:endParaRPr lang="en-GB" sz="1300" dirty="0">
              <a:solidFill>
                <a:srgbClr val="000000"/>
              </a:solidFill>
            </a:endParaRPr>
          </a:p>
          <a:p>
            <a:pPr algn="just"/>
            <a:r>
              <a:rPr lang="en-GB" sz="1300" b="0" i="0" u="none" strike="noStrike" dirty="0">
                <a:solidFill>
                  <a:srgbClr val="000000"/>
                </a:solidFill>
                <a:effectLst/>
              </a:rPr>
              <a:t>We have made a promise that children and young people will always be told the reason when this has happened so they will never feel like it is their fault.</a:t>
            </a:r>
          </a:p>
          <a:p>
            <a:pPr algn="just"/>
            <a:endParaRPr lang="en-GB" sz="1300" dirty="0">
              <a:solidFill>
                <a:srgbClr val="000000"/>
              </a:solidFill>
            </a:endParaRPr>
          </a:p>
          <a:p>
            <a:pPr algn="just"/>
            <a:r>
              <a:rPr lang="en-GB" sz="1300" dirty="0">
                <a:solidFill>
                  <a:srgbClr val="000000"/>
                </a:solidFill>
              </a:rPr>
              <a:t>The social work standards have been revised and updated with these practice expectations. </a:t>
            </a:r>
          </a:p>
          <a:p>
            <a:pPr algn="just"/>
            <a:endParaRPr lang="en-GB" sz="1300" dirty="0">
              <a:solidFill>
                <a:srgbClr val="000000"/>
              </a:solidFill>
            </a:endParaRPr>
          </a:p>
          <a:p>
            <a:pPr algn="just"/>
            <a:r>
              <a:rPr lang="en-GB" sz="1300" b="0" i="0" u="none" strike="noStrike" dirty="0">
                <a:solidFill>
                  <a:srgbClr val="000000"/>
                </a:solidFill>
                <a:effectLst/>
              </a:rPr>
              <a:t>YVIC created a podcast </a:t>
            </a:r>
            <a:r>
              <a:rPr lang="en-GB" sz="1300" dirty="0">
                <a:solidFill>
                  <a:srgbClr val="000000"/>
                </a:solidFill>
              </a:rPr>
              <a:t>looking at </a:t>
            </a:r>
            <a:r>
              <a:rPr lang="en-GB" sz="1300" b="0" i="0" u="none" strike="noStrike" dirty="0">
                <a:solidFill>
                  <a:srgbClr val="000000"/>
                </a:solidFill>
                <a:effectLst/>
              </a:rPr>
              <a:t>how they felt about a change of social worker. So far, over 100 social workers have heard the Podcast and many more will hear it over the next couple of months. We will now be playing the podcast as part of the induction training when new social workers start working for Hull City Council</a:t>
            </a:r>
          </a:p>
          <a:p>
            <a:pPr algn="just"/>
            <a:endParaRPr lang="en-GB" sz="1300" dirty="0">
              <a:solidFill>
                <a:srgbClr val="000000"/>
              </a:solidFill>
            </a:endParaRPr>
          </a:p>
          <a:p>
            <a:pPr algn="just"/>
            <a:r>
              <a:rPr lang="en-GB" sz="1300" dirty="0">
                <a:solidFill>
                  <a:srgbClr val="000000"/>
                </a:solidFill>
              </a:rPr>
              <a:t>We have a task and finish group that are </a:t>
            </a:r>
            <a:r>
              <a:rPr lang="en-GB" sz="1300">
                <a:solidFill>
                  <a:srgbClr val="000000"/>
                </a:solidFill>
              </a:rPr>
              <a:t>creating  </a:t>
            </a:r>
            <a:r>
              <a:rPr lang="en-GB" sz="1300" dirty="0">
                <a:solidFill>
                  <a:srgbClr val="000000"/>
                </a:solidFill>
              </a:rPr>
              <a:t>words and pictures and letter templates for social workers to personalise for children and young people. </a:t>
            </a:r>
          </a:p>
          <a:p>
            <a:pPr algn="just"/>
            <a:endParaRPr lang="en-GB" sz="1300" dirty="0">
              <a:solidFill>
                <a:srgbClr val="000000"/>
              </a:solidFill>
            </a:endParaRPr>
          </a:p>
          <a:p>
            <a:pPr algn="just"/>
            <a:r>
              <a:rPr lang="en-GB" sz="1300" dirty="0">
                <a:solidFill>
                  <a:srgbClr val="000000"/>
                </a:solidFill>
              </a:rPr>
              <a:t>W</a:t>
            </a:r>
            <a:r>
              <a:rPr lang="en-GB" sz="1300" b="0" i="0" u="none" strike="noStrike" dirty="0">
                <a:solidFill>
                  <a:srgbClr val="000000"/>
                </a:solidFill>
                <a:effectLst/>
              </a:rPr>
              <a:t>e will be creating a poster of promises on what we promise to do when you have a change of social worker. </a:t>
            </a:r>
            <a:endParaRPr lang="en-GB" sz="1300" dirty="0">
              <a:solidFill>
                <a:srgbClr val="000000"/>
              </a:solidFill>
            </a:endParaRPr>
          </a:p>
        </p:txBody>
      </p:sp>
      <p:pic>
        <p:nvPicPr>
          <p:cNvPr id="5" name="Picture 4">
            <a:extLst>
              <a:ext uri="{FF2B5EF4-FFF2-40B4-BE49-F238E27FC236}">
                <a16:creationId xmlns="" xmlns:a16="http://schemas.microsoft.com/office/drawing/2014/main" id="{92F2F98C-E9F8-4705-9AB6-B756729461B5}"/>
              </a:ext>
            </a:extLst>
          </p:cNvPr>
          <p:cNvPicPr>
            <a:picLocks noChangeAspect="1"/>
          </p:cNvPicPr>
          <p:nvPr/>
        </p:nvPicPr>
        <p:blipFill>
          <a:blip r:embed="rId3"/>
          <a:stretch>
            <a:fillRect/>
          </a:stretch>
        </p:blipFill>
        <p:spPr>
          <a:xfrm>
            <a:off x="555993" y="1681655"/>
            <a:ext cx="1993565" cy="408467"/>
          </a:xfrm>
          <a:prstGeom prst="rect">
            <a:avLst/>
          </a:prstGeom>
        </p:spPr>
      </p:pic>
      <p:sp>
        <p:nvSpPr>
          <p:cNvPr id="11" name="Speech Bubble: Oval 10">
            <a:extLst>
              <a:ext uri="{FF2B5EF4-FFF2-40B4-BE49-F238E27FC236}">
                <a16:creationId xmlns="" xmlns:a16="http://schemas.microsoft.com/office/drawing/2014/main" id="{16EB9134-76D0-488A-A80D-700064B4EAA6}"/>
              </a:ext>
            </a:extLst>
          </p:cNvPr>
          <p:cNvSpPr/>
          <p:nvPr/>
        </p:nvSpPr>
        <p:spPr>
          <a:xfrm>
            <a:off x="3237973" y="984511"/>
            <a:ext cx="4013380" cy="2444489"/>
          </a:xfrm>
          <a:custGeom>
            <a:avLst/>
            <a:gdLst>
              <a:gd name="connsiteX0" fmla="*/ -243050 w 4013380"/>
              <a:gd name="connsiteY0" fmla="*/ 3365059 h 2444489"/>
              <a:gd name="connsiteX1" fmla="*/ 54255 w 4013380"/>
              <a:gd name="connsiteY1" fmla="*/ 2933259 h 2444489"/>
              <a:gd name="connsiteX2" fmla="*/ 325583 w 4013380"/>
              <a:gd name="connsiteY2" fmla="*/ 2539189 h 2444489"/>
              <a:gd name="connsiteX3" fmla="*/ 622888 w 4013380"/>
              <a:gd name="connsiteY3" fmla="*/ 2107389 h 2444489"/>
              <a:gd name="connsiteX4" fmla="*/ 1126723 w 4013380"/>
              <a:gd name="connsiteY4" fmla="*/ 123785 h 2444489"/>
              <a:gd name="connsiteX5" fmla="*/ 3056107 w 4013380"/>
              <a:gd name="connsiteY5" fmla="*/ 180454 h 2444489"/>
              <a:gd name="connsiteX6" fmla="*/ 3209734 w 4013380"/>
              <a:gd name="connsiteY6" fmla="*/ 2200483 h 2444489"/>
              <a:gd name="connsiteX7" fmla="*/ 1268043 w 4013380"/>
              <a:gd name="connsiteY7" fmla="*/ 2358674 h 2444489"/>
              <a:gd name="connsiteX8" fmla="*/ 794567 w 4013380"/>
              <a:gd name="connsiteY8" fmla="*/ 2674008 h 2444489"/>
              <a:gd name="connsiteX9" fmla="*/ 305980 w 4013380"/>
              <a:gd name="connsiteY9" fmla="*/ 2999406 h 2444489"/>
              <a:gd name="connsiteX10" fmla="*/ -243050 w 4013380"/>
              <a:gd name="connsiteY10" fmla="*/ 3365059 h 244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13380" h="2444489" fill="none" extrusionOk="0">
                <a:moveTo>
                  <a:pt x="-243050" y="3365059"/>
                </a:moveTo>
                <a:cubicBezTo>
                  <a:pt x="-112936" y="3137936"/>
                  <a:pt x="-62575" y="3062921"/>
                  <a:pt x="54255" y="2933259"/>
                </a:cubicBezTo>
                <a:cubicBezTo>
                  <a:pt x="171085" y="2803597"/>
                  <a:pt x="217867" y="2677580"/>
                  <a:pt x="325583" y="2539189"/>
                </a:cubicBezTo>
                <a:cubicBezTo>
                  <a:pt x="433299" y="2400798"/>
                  <a:pt x="491448" y="2289610"/>
                  <a:pt x="622888" y="2107389"/>
                </a:cubicBezTo>
                <a:cubicBezTo>
                  <a:pt x="-326818" y="1489386"/>
                  <a:pt x="-167360" y="366617"/>
                  <a:pt x="1126723" y="123785"/>
                </a:cubicBezTo>
                <a:cubicBezTo>
                  <a:pt x="1750411" y="-30636"/>
                  <a:pt x="2548293" y="7798"/>
                  <a:pt x="3056107" y="180454"/>
                </a:cubicBezTo>
                <a:cubicBezTo>
                  <a:pt x="4289292" y="555978"/>
                  <a:pt x="4279168" y="1542429"/>
                  <a:pt x="3209734" y="2200483"/>
                </a:cubicBezTo>
                <a:cubicBezTo>
                  <a:pt x="2666602" y="2412070"/>
                  <a:pt x="1896266" y="2624491"/>
                  <a:pt x="1268043" y="2358674"/>
                </a:cubicBezTo>
                <a:cubicBezTo>
                  <a:pt x="1084265" y="2480717"/>
                  <a:pt x="1017331" y="2535323"/>
                  <a:pt x="794567" y="2674008"/>
                </a:cubicBezTo>
                <a:cubicBezTo>
                  <a:pt x="571803" y="2812693"/>
                  <a:pt x="420122" y="2891910"/>
                  <a:pt x="305980" y="2999406"/>
                </a:cubicBezTo>
                <a:cubicBezTo>
                  <a:pt x="191838" y="3106902"/>
                  <a:pt x="-82651" y="3292515"/>
                  <a:pt x="-243050" y="3365059"/>
                </a:cubicBezTo>
                <a:close/>
              </a:path>
              <a:path w="4013380" h="2444489" stroke="0" extrusionOk="0">
                <a:moveTo>
                  <a:pt x="-243050" y="3365059"/>
                </a:moveTo>
                <a:cubicBezTo>
                  <a:pt x="-107105" y="3183783"/>
                  <a:pt x="-50909" y="3072968"/>
                  <a:pt x="19618" y="2983566"/>
                </a:cubicBezTo>
                <a:cubicBezTo>
                  <a:pt x="90145" y="2894164"/>
                  <a:pt x="199232" y="2716445"/>
                  <a:pt x="290945" y="2589496"/>
                </a:cubicBezTo>
                <a:cubicBezTo>
                  <a:pt x="382658" y="2462547"/>
                  <a:pt x="537876" y="2203660"/>
                  <a:pt x="622888" y="2107389"/>
                </a:cubicBezTo>
                <a:cubicBezTo>
                  <a:pt x="-265740" y="1432536"/>
                  <a:pt x="-263894" y="708138"/>
                  <a:pt x="1126723" y="123785"/>
                </a:cubicBezTo>
                <a:cubicBezTo>
                  <a:pt x="1838390" y="3956"/>
                  <a:pt x="2496442" y="-24364"/>
                  <a:pt x="3056107" y="180454"/>
                </a:cubicBezTo>
                <a:cubicBezTo>
                  <a:pt x="4297048" y="683242"/>
                  <a:pt x="4225703" y="1802732"/>
                  <a:pt x="3209734" y="2200483"/>
                </a:cubicBezTo>
                <a:cubicBezTo>
                  <a:pt x="2578283" y="2460140"/>
                  <a:pt x="1841590" y="2435730"/>
                  <a:pt x="1268043" y="2358674"/>
                </a:cubicBezTo>
                <a:cubicBezTo>
                  <a:pt x="1131820" y="2452366"/>
                  <a:pt x="899494" y="2569281"/>
                  <a:pt x="779456" y="2684072"/>
                </a:cubicBezTo>
                <a:cubicBezTo>
                  <a:pt x="659418" y="2798863"/>
                  <a:pt x="519399" y="2863047"/>
                  <a:pt x="305980" y="2999406"/>
                </a:cubicBezTo>
                <a:cubicBezTo>
                  <a:pt x="92561" y="3135765"/>
                  <a:pt x="-52329" y="3266182"/>
                  <a:pt x="-243050" y="3365059"/>
                </a:cubicBezTo>
                <a:close/>
              </a:path>
            </a:pathLst>
          </a:custGeom>
          <a:solidFill>
            <a:schemeClr val="bg1"/>
          </a:solidFill>
          <a:ln>
            <a:solidFill>
              <a:schemeClr val="tx1"/>
            </a:solidFill>
            <a:extLst>
              <a:ext uri="{C807C97D-BFC1-408E-A445-0C87EB9F89A2}">
                <ask:lineSketchStyleProps xmlns="" xmlns:ask="http://schemas.microsoft.com/office/drawing/2018/sketchyshapes" sd="6280777">
                  <a:prstGeom prst="wedgeEllipseCallout">
                    <a:avLst>
                      <a:gd name="adj1" fmla="val -56056"/>
                      <a:gd name="adj2" fmla="val 8765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Calibri" panose="020F0502020204030204"/>
                <a:ea typeface="+mn-ea"/>
                <a:cs typeface="+mn-cs"/>
              </a:rPr>
              <a:t>“I don’t like it when you get a new one and they ask you the same questions over and over again. Surely they keep a file, they don’t need to start again every change?”</a:t>
            </a:r>
          </a:p>
        </p:txBody>
      </p:sp>
      <p:pic>
        <p:nvPicPr>
          <p:cNvPr id="4098" name="Picture 2">
            <a:extLst>
              <a:ext uri="{FF2B5EF4-FFF2-40B4-BE49-F238E27FC236}">
                <a16:creationId xmlns="" xmlns:a16="http://schemas.microsoft.com/office/drawing/2014/main" id="{4FA55B51-35DD-4B81-8834-66EC39B03E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978" y="195592"/>
            <a:ext cx="9944100" cy="5810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 xmlns:a16="http://schemas.microsoft.com/office/drawing/2014/main" id="{10997A47-2A7E-4DAD-A34E-20D78036DFB0}"/>
              </a:ext>
            </a:extLst>
          </p:cNvPr>
          <p:cNvPicPr>
            <a:picLocks noChangeAspect="1"/>
          </p:cNvPicPr>
          <p:nvPr/>
        </p:nvPicPr>
        <p:blipFill>
          <a:blip r:embed="rId5"/>
          <a:stretch>
            <a:fillRect/>
          </a:stretch>
        </p:blipFill>
        <p:spPr>
          <a:xfrm>
            <a:off x="-317143" y="3149695"/>
            <a:ext cx="3739836" cy="3739836"/>
          </a:xfrm>
          <a:prstGeom prst="rect">
            <a:avLst/>
          </a:prstGeom>
        </p:spPr>
      </p:pic>
      <p:sp>
        <p:nvSpPr>
          <p:cNvPr id="14" name="Speech Bubble: Oval 13">
            <a:extLst>
              <a:ext uri="{FF2B5EF4-FFF2-40B4-BE49-F238E27FC236}">
                <a16:creationId xmlns="" xmlns:a16="http://schemas.microsoft.com/office/drawing/2014/main" id="{AAB33159-EFB7-4CAB-AED9-922FB3C894C9}"/>
              </a:ext>
            </a:extLst>
          </p:cNvPr>
          <p:cNvSpPr/>
          <p:nvPr/>
        </p:nvSpPr>
        <p:spPr>
          <a:xfrm>
            <a:off x="3554070" y="3636894"/>
            <a:ext cx="4160523" cy="3025514"/>
          </a:xfrm>
          <a:custGeom>
            <a:avLst/>
            <a:gdLst>
              <a:gd name="connsiteX0" fmla="*/ -691687 w 4160523"/>
              <a:gd name="connsiteY0" fmla="*/ 1788654 h 3025514"/>
              <a:gd name="connsiteX1" fmla="*/ -358114 w 4160523"/>
              <a:gd name="connsiteY1" fmla="*/ 1615610 h 3025514"/>
              <a:gd name="connsiteX2" fmla="*/ 3256 w 4160523"/>
              <a:gd name="connsiteY2" fmla="*/ 1428146 h 3025514"/>
              <a:gd name="connsiteX3" fmla="*/ 2034705 w 4160523"/>
              <a:gd name="connsiteY3" fmla="*/ 363 h 3025514"/>
              <a:gd name="connsiteX4" fmla="*/ 4140634 w 4160523"/>
              <a:gd name="connsiteY4" fmla="*/ 1304074 h 3025514"/>
              <a:gd name="connsiteX5" fmla="*/ 2340625 w 4160523"/>
              <a:gd name="connsiteY5" fmla="*/ 3013619 h 3025514"/>
              <a:gd name="connsiteX6" fmla="*/ 110908 w 4160523"/>
              <a:gd name="connsiteY6" fmla="*/ 2000109 h 3025514"/>
              <a:gd name="connsiteX7" fmla="*/ -266312 w 4160523"/>
              <a:gd name="connsiteY7" fmla="*/ 1900725 h 3025514"/>
              <a:gd name="connsiteX8" fmla="*/ -691687 w 4160523"/>
              <a:gd name="connsiteY8" fmla="*/ 1788654 h 3025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0523" h="3025514" fill="none" extrusionOk="0">
                <a:moveTo>
                  <a:pt x="-691687" y="1788654"/>
                </a:moveTo>
                <a:cubicBezTo>
                  <a:pt x="-567518" y="1677752"/>
                  <a:pt x="-436888" y="1699558"/>
                  <a:pt x="-358114" y="1615610"/>
                </a:cubicBezTo>
                <a:cubicBezTo>
                  <a:pt x="-279340" y="1531662"/>
                  <a:pt x="-72665" y="1479417"/>
                  <a:pt x="3256" y="1428146"/>
                </a:cubicBezTo>
                <a:cubicBezTo>
                  <a:pt x="18474" y="599314"/>
                  <a:pt x="938400" y="-37941"/>
                  <a:pt x="2034705" y="363"/>
                </a:cubicBezTo>
                <a:cubicBezTo>
                  <a:pt x="2991731" y="-184985"/>
                  <a:pt x="3929464" y="443532"/>
                  <a:pt x="4140634" y="1304074"/>
                </a:cubicBezTo>
                <a:cubicBezTo>
                  <a:pt x="4185568" y="2416915"/>
                  <a:pt x="3323893" y="2657146"/>
                  <a:pt x="2340625" y="3013619"/>
                </a:cubicBezTo>
                <a:cubicBezTo>
                  <a:pt x="1472754" y="2943312"/>
                  <a:pt x="363188" y="2565256"/>
                  <a:pt x="110908" y="2000109"/>
                </a:cubicBezTo>
                <a:cubicBezTo>
                  <a:pt x="-55177" y="1962569"/>
                  <a:pt x="-172524" y="1921663"/>
                  <a:pt x="-266312" y="1900725"/>
                </a:cubicBezTo>
                <a:cubicBezTo>
                  <a:pt x="-360100" y="1879787"/>
                  <a:pt x="-571268" y="1778611"/>
                  <a:pt x="-691687" y="1788654"/>
                </a:cubicBezTo>
                <a:close/>
              </a:path>
              <a:path w="4160523" h="3025514" stroke="0" extrusionOk="0">
                <a:moveTo>
                  <a:pt x="-691687" y="1788654"/>
                </a:moveTo>
                <a:cubicBezTo>
                  <a:pt x="-529802" y="1673384"/>
                  <a:pt x="-469833" y="1720133"/>
                  <a:pt x="-330317" y="1601190"/>
                </a:cubicBezTo>
                <a:cubicBezTo>
                  <a:pt x="-190801" y="1482247"/>
                  <a:pt x="-161121" y="1514491"/>
                  <a:pt x="3256" y="1428146"/>
                </a:cubicBezTo>
                <a:cubicBezTo>
                  <a:pt x="-101917" y="639906"/>
                  <a:pt x="957891" y="274337"/>
                  <a:pt x="2034705" y="363"/>
                </a:cubicBezTo>
                <a:cubicBezTo>
                  <a:pt x="3001015" y="-42473"/>
                  <a:pt x="3951708" y="414901"/>
                  <a:pt x="4140634" y="1304074"/>
                </a:cubicBezTo>
                <a:cubicBezTo>
                  <a:pt x="4139553" y="1985185"/>
                  <a:pt x="3208769" y="2745117"/>
                  <a:pt x="2340625" y="3013619"/>
                </a:cubicBezTo>
                <a:cubicBezTo>
                  <a:pt x="1405655" y="3130233"/>
                  <a:pt x="415187" y="2809813"/>
                  <a:pt x="110908" y="2000109"/>
                </a:cubicBezTo>
                <a:cubicBezTo>
                  <a:pt x="-27825" y="1996835"/>
                  <a:pt x="-184118" y="1895437"/>
                  <a:pt x="-306441" y="1890152"/>
                </a:cubicBezTo>
                <a:cubicBezTo>
                  <a:pt x="-428764" y="1884867"/>
                  <a:pt x="-586748" y="1772137"/>
                  <a:pt x="-691687" y="1788654"/>
                </a:cubicBezTo>
                <a:close/>
              </a:path>
            </a:pathLst>
          </a:custGeom>
          <a:solidFill>
            <a:schemeClr val="bg1"/>
          </a:solidFill>
          <a:ln w="38100">
            <a:solidFill>
              <a:schemeClr val="bg1"/>
            </a:solidFill>
            <a:extLst>
              <a:ext uri="{C807C97D-BFC1-408E-A445-0C87EB9F89A2}">
                <ask:lineSketchStyleProps xmlns="" xmlns:ask="http://schemas.microsoft.com/office/drawing/2018/sketchyshapes" sd="2510900857">
                  <a:prstGeom prst="wedgeEllipseCallout">
                    <a:avLst>
                      <a:gd name="adj1" fmla="val -66625"/>
                      <a:gd name="adj2" fmla="val 9119"/>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a:ln>
                  <a:noFill/>
                </a:ln>
                <a:solidFill>
                  <a:prstClr val="black"/>
                </a:solidFill>
                <a:effectLst/>
                <a:uLnTx/>
                <a:uFillTx/>
                <a:latin typeface="Bahnschrift Condensed" panose="020B0502040204020203" pitchFamily="34" charset="0"/>
                <a:ea typeface="+mn-ea"/>
                <a:cs typeface="+mn-cs"/>
              </a:rPr>
              <a:t>“When social workers have to change there should be a really good reason why, we need a proper explanation as we have a lot of things going on and worry about things”</a:t>
            </a:r>
          </a:p>
        </p:txBody>
      </p:sp>
      <p:sp>
        <p:nvSpPr>
          <p:cNvPr id="2" name="Rectangle 1">
            <a:extLst>
              <a:ext uri="{FF2B5EF4-FFF2-40B4-BE49-F238E27FC236}">
                <a16:creationId xmlns="" xmlns:a16="http://schemas.microsoft.com/office/drawing/2014/main" id="{CBA418F5-2417-4A19-B2D5-B1DA39633797}"/>
              </a:ext>
            </a:extLst>
          </p:cNvPr>
          <p:cNvSpPr/>
          <p:nvPr/>
        </p:nvSpPr>
        <p:spPr>
          <a:xfrm>
            <a:off x="8537373" y="984511"/>
            <a:ext cx="2723823" cy="584775"/>
          </a:xfrm>
          <a:prstGeom prst="rect">
            <a:avLst/>
          </a:prstGeom>
          <a:noFill/>
        </p:spPr>
        <p:txBody>
          <a:bodyPr wrap="none" lIns="91440" tIns="45720" rIns="91440" bIns="45720">
            <a:spAutoFit/>
          </a:bodyPr>
          <a:lstStyle/>
          <a:p>
            <a:pPr algn="ctr"/>
            <a:r>
              <a:rPr lang="en-US" sz="3200" b="0" cap="none" spc="0" dirty="0">
                <a:ln w="0"/>
                <a:solidFill>
                  <a:schemeClr val="tx1"/>
                </a:solidFill>
                <a:effectLst>
                  <a:outerShdw blurRad="38100" dist="19050" dir="2700000" algn="tl" rotWithShape="0">
                    <a:schemeClr val="dk1">
                      <a:alpha val="40000"/>
                    </a:schemeClr>
                  </a:outerShdw>
                </a:effectLst>
                <a:latin typeface="Berlin Sans FB Demi" panose="020E0802020502020306" pitchFamily="34" charset="0"/>
              </a:rPr>
              <a:t>We are doing:</a:t>
            </a:r>
          </a:p>
        </p:txBody>
      </p:sp>
    </p:spTree>
    <p:extLst>
      <p:ext uri="{BB962C8B-B14F-4D97-AF65-F5344CB8AC3E}">
        <p14:creationId xmlns:p14="http://schemas.microsoft.com/office/powerpoint/2010/main" val="162398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A96A02DAF75248A8CE24874CDEB0FA" ma:contentTypeVersion="16" ma:contentTypeDescription="Create a new document." ma:contentTypeScope="" ma:versionID="663fd8bfa3a3a7b6d76ac0718077ebf5">
  <xsd:schema xmlns:xsd="http://www.w3.org/2001/XMLSchema" xmlns:xs="http://www.w3.org/2001/XMLSchema" xmlns:p="http://schemas.microsoft.com/office/2006/metadata/properties" xmlns:ns2="951db942-3b4c-43b5-b2cc-f1600892cf16" xmlns:ns3="86643831-44ac-4e33-af47-7254c3613dec" targetNamespace="http://schemas.microsoft.com/office/2006/metadata/properties" ma:root="true" ma:fieldsID="f5e88c0ec5c5b6de54241903754c264e" ns2:_="" ns3:_="">
    <xsd:import namespace="951db942-3b4c-43b5-b2cc-f1600892cf16"/>
    <xsd:import namespace="86643831-44ac-4e33-af47-7254c3613d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DateTaken"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1db942-3b4c-43b5-b2cc-f1600892cf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d47d2aa-9591-4137-9133-d2cd3a82a9f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643831-44ac-4e33-af47-7254c3613de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a1db41e-8d30-48a7-aa9b-670447cee8f3}" ma:internalName="TaxCatchAll" ma:showField="CatchAllData" ma:web="86643831-44ac-4e33-af47-7254c3613dec">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6643831-44ac-4e33-af47-7254c3613dec" xsi:nil="true"/>
    <lcf76f155ced4ddcb4097134ff3c332f xmlns="951db942-3b4c-43b5-b2cc-f1600892cf1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BFC32E7-C191-43EC-91DA-85700A7E5B51}"/>
</file>

<file path=customXml/itemProps2.xml><?xml version="1.0" encoding="utf-8"?>
<ds:datastoreItem xmlns:ds="http://schemas.openxmlformats.org/officeDocument/2006/customXml" ds:itemID="{E07F4D55-200F-4D4A-8E9D-9214AD3FE819}"/>
</file>

<file path=customXml/itemProps3.xml><?xml version="1.0" encoding="utf-8"?>
<ds:datastoreItem xmlns:ds="http://schemas.openxmlformats.org/officeDocument/2006/customXml" ds:itemID="{3EEE3859-301E-4180-9157-CAE8AAE40C5C}"/>
</file>

<file path=docProps/app.xml><?xml version="1.0" encoding="utf-8"?>
<Properties xmlns="http://schemas.openxmlformats.org/officeDocument/2006/extended-properties" xmlns:vt="http://schemas.openxmlformats.org/officeDocument/2006/docPropsVTypes">
  <TotalTime>393</TotalTime>
  <Words>1324</Words>
  <Application>Microsoft Office PowerPoint</Application>
  <PresentationFormat>Widescreen</PresentationFormat>
  <Paragraphs>88</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Avenir Next LT Pro</vt:lpstr>
      <vt:lpstr>Bahnschrift Condensed</vt:lpstr>
      <vt:lpstr>Berlin Sans FB Demi</vt:lpstr>
      <vt:lpstr>Calibri</vt:lpstr>
      <vt:lpstr>Calibri Light</vt:lpstr>
      <vt:lpstr>Times New Roman</vt:lpstr>
      <vt:lpstr>YACgEZml080 0</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Freeman Elizabeth</dc:creator>
  <cp:lastModifiedBy>Rutherford Claire</cp:lastModifiedBy>
  <cp:revision>13</cp:revision>
  <cp:lastPrinted>2022-06-08T12:10:14Z</cp:lastPrinted>
  <dcterms:created xsi:type="dcterms:W3CDTF">2022-05-31T08:13:01Z</dcterms:created>
  <dcterms:modified xsi:type="dcterms:W3CDTF">2023-07-10T16:11:28Z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0x01010023A96A02DAF75248A8CE24874CDEB0FA</vt:lpwstr>
  </property>
</Properties>
</file>