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5" r:id="rId3"/>
    <p:sldId id="296" r:id="rId4"/>
  </p:sldIdLst>
  <p:sldSz cx="12192000" cy="6858000"/>
  <p:notesSz cx="9926638" cy="1435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eman Elizabeth" initials="FE" lastIdx="1" clrIdx="0">
    <p:extLst>
      <p:ext uri="{19B8F6BF-5375-455C-9EA6-DF929625EA0E}">
        <p15:presenceInfo xmlns:p15="http://schemas.microsoft.com/office/powerpoint/2012/main" userId="S::Elizabeth.Freeman@hullcc.gov.uk::86a8dad2-54c5-4bd8-8c95-d43676635d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B9AE"/>
    <a:srgbClr val="DCFB8D"/>
    <a:srgbClr val="D0D5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50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EA62-16B3-4E29-B209-11E059BB54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585B3D-61E9-420F-BF88-A08A41AF1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6DF8B4-E6C8-4C99-B2AE-25E6FBA1026C}"/>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5" name="Footer Placeholder 4">
            <a:extLst>
              <a:ext uri="{FF2B5EF4-FFF2-40B4-BE49-F238E27FC236}">
                <a16:creationId xmlns:a16="http://schemas.microsoft.com/office/drawing/2014/main" id="{BC55EF55-08FB-49A3-AAFA-5899991F20E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11794EF-7F22-426E-B563-0EEF8F391A92}"/>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35895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AF18-23C8-4929-A206-3D4B5C144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D7C772-3330-4268-B6FB-8CFE3B56A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A28202-8D9B-4ACA-B4F5-5514CD9E0F78}"/>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5" name="Footer Placeholder 4">
            <a:extLst>
              <a:ext uri="{FF2B5EF4-FFF2-40B4-BE49-F238E27FC236}">
                <a16:creationId xmlns:a16="http://schemas.microsoft.com/office/drawing/2014/main" id="{A8E197DB-2DFF-4E55-8EC9-96A9E53AAA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B3B1D95-A8F7-4859-BE9F-0DECAD14EDBE}"/>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41374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19AAF-A0F6-4737-B648-F93D8F9ED2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3AD7DD-8A29-4A2A-818B-7DA53E5DF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BBB675-91A0-449D-95D7-C919FC245E8D}"/>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5" name="Footer Placeholder 4">
            <a:extLst>
              <a:ext uri="{FF2B5EF4-FFF2-40B4-BE49-F238E27FC236}">
                <a16:creationId xmlns:a16="http://schemas.microsoft.com/office/drawing/2014/main" id="{06B9659F-03A0-4171-A938-1EC0A4BB8A9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C261D75-C530-4D7F-8015-23E31969AED5}"/>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421072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5B14-EB06-45ED-A95A-73C5638876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72F241-3800-4B3F-A65E-686ECB1BD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51E9E-F718-4B2C-A3A0-C856E809E1EF}"/>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5" name="Footer Placeholder 4">
            <a:extLst>
              <a:ext uri="{FF2B5EF4-FFF2-40B4-BE49-F238E27FC236}">
                <a16:creationId xmlns:a16="http://schemas.microsoft.com/office/drawing/2014/main" id="{C5E85C2E-F5DF-4F48-A2AC-E27466532E0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E40B8A3-ECFD-4937-AA27-FBB8BF2BBA7C}"/>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161243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51D6F-AECB-4A6B-BC64-F5EE708003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6092E6-111C-471E-A951-C9A1831676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C77E33-C673-474F-B1F7-049501594971}"/>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5" name="Footer Placeholder 4">
            <a:extLst>
              <a:ext uri="{FF2B5EF4-FFF2-40B4-BE49-F238E27FC236}">
                <a16:creationId xmlns:a16="http://schemas.microsoft.com/office/drawing/2014/main" id="{D42FCBBE-30CF-4632-82DC-8D49F348EE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5324154-CE3E-40CA-8E8C-B8C51A3C14A9}"/>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151849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6049-71BE-4980-83A6-3BBCD7007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01AFE4-297E-4C3E-AD09-B3C98790F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045DBF-1F12-4C3E-A49B-CABB8735D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A5ED90-B968-4880-BEFE-CDA39EF32778}"/>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6" name="Footer Placeholder 5">
            <a:extLst>
              <a:ext uri="{FF2B5EF4-FFF2-40B4-BE49-F238E27FC236}">
                <a16:creationId xmlns:a16="http://schemas.microsoft.com/office/drawing/2014/main" id="{A6A0A385-5CCD-4EDF-8F11-770D941A1AA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722756C-A405-4E6C-96B7-5547C04C34B0}"/>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427922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4C21-5359-4A75-9DD3-881C853FCB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62A740-263D-4DBA-810E-E61914D4E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47666-1093-4DB1-8FF4-1420523E7B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E0A3D8-A24C-4D19-81B1-39909AC35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BCE6E5-D480-4377-A01E-407BDF6654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D12207-CB89-40C8-93E7-7BD69933FE89}"/>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8" name="Footer Placeholder 7">
            <a:extLst>
              <a:ext uri="{FF2B5EF4-FFF2-40B4-BE49-F238E27FC236}">
                <a16:creationId xmlns:a16="http://schemas.microsoft.com/office/drawing/2014/main" id="{08C74F60-761D-42CE-B625-B59AC24624A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9013F31-92A0-4D3C-A7ED-EFB09A88F7B1}"/>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188205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AB50-BB9F-4426-A7C1-305ECFB945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6812B8-74C3-4163-829F-1BC198833705}"/>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4" name="Footer Placeholder 3">
            <a:extLst>
              <a:ext uri="{FF2B5EF4-FFF2-40B4-BE49-F238E27FC236}">
                <a16:creationId xmlns:a16="http://schemas.microsoft.com/office/drawing/2014/main" id="{268DE6DF-896A-481E-9FD9-1E8FD5545C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AB5ED60-F9E5-4BA7-9D85-C63DDD4012DC}"/>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48628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DC4F52-C464-4DDF-8407-3C395C93E773}"/>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3" name="Footer Placeholder 2">
            <a:extLst>
              <a:ext uri="{FF2B5EF4-FFF2-40B4-BE49-F238E27FC236}">
                <a16:creationId xmlns:a16="http://schemas.microsoft.com/office/drawing/2014/main" id="{40E53911-D94D-46DA-95B2-5F32913953C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DE28A34-47B4-45CA-A7F2-767B78471E66}"/>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416527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E7A0-F6C8-4EDD-A663-3C45691050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BF7EE0-6A5F-41A8-A4DB-CFED80EB5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0298EB-C7F2-435D-BFB2-94F284AF3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3497E-C03B-44B0-90FC-1ABF44BB2F55}"/>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6" name="Footer Placeholder 5">
            <a:extLst>
              <a:ext uri="{FF2B5EF4-FFF2-40B4-BE49-F238E27FC236}">
                <a16:creationId xmlns:a16="http://schemas.microsoft.com/office/drawing/2014/main" id="{C13CE4FD-D887-40A0-96C0-98B4776AD21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C0B8F3-D4AA-4699-8997-198D3D041D56}"/>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26810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16283-8E81-478A-83CF-B22F1AB64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13F9A7-BAC1-4703-9684-99A9FF65E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9C35142-3C1C-488D-90C6-386C9AAC5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F2553-90D2-43B7-9AF8-7FBDA85EB162}"/>
              </a:ext>
            </a:extLst>
          </p:cNvPr>
          <p:cNvSpPr>
            <a:spLocks noGrp="1"/>
          </p:cNvSpPr>
          <p:nvPr>
            <p:ph type="dt" sz="half" idx="10"/>
          </p:nvPr>
        </p:nvSpPr>
        <p:spPr/>
        <p:txBody>
          <a:bodyPr/>
          <a:lstStyle/>
          <a:p>
            <a:fld id="{6EAB389A-40FD-412E-8D7C-38A3B32C9152}" type="datetimeFigureOut">
              <a:rPr lang="en-GB" smtClean="0"/>
              <a:t>03/10/2023</a:t>
            </a:fld>
            <a:endParaRPr lang="en-GB" dirty="0"/>
          </a:p>
        </p:txBody>
      </p:sp>
      <p:sp>
        <p:nvSpPr>
          <p:cNvPr id="6" name="Footer Placeholder 5">
            <a:extLst>
              <a:ext uri="{FF2B5EF4-FFF2-40B4-BE49-F238E27FC236}">
                <a16:creationId xmlns:a16="http://schemas.microsoft.com/office/drawing/2014/main" id="{4F1A3492-E177-4228-8820-7929AB2DDE4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B57E300-8C62-460C-9FCF-07DE3A152983}"/>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6955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BE7F7-948D-4E1F-AF05-FA32F5A17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1A242E-653A-48BB-A6D1-96C02C3AD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0C6D15-5DA9-4C2A-80FC-47650AC75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B389A-40FD-412E-8D7C-38A3B32C9152}" type="datetimeFigureOut">
              <a:rPr lang="en-GB" smtClean="0"/>
              <a:t>03/10/2023</a:t>
            </a:fld>
            <a:endParaRPr lang="en-GB" dirty="0"/>
          </a:p>
        </p:txBody>
      </p:sp>
      <p:sp>
        <p:nvSpPr>
          <p:cNvPr id="5" name="Footer Placeholder 4">
            <a:extLst>
              <a:ext uri="{FF2B5EF4-FFF2-40B4-BE49-F238E27FC236}">
                <a16:creationId xmlns:a16="http://schemas.microsoft.com/office/drawing/2014/main" id="{22CF55C2-F6A1-4DD7-B4D8-52CC9C632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3B723F7-07DF-4CA2-9C5A-76F72C810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C111E-C86C-4BBB-95F9-AC7E31EF995C}" type="slidenum">
              <a:rPr lang="en-GB" smtClean="0"/>
              <a:t>‹#›</a:t>
            </a:fld>
            <a:endParaRPr lang="en-GB" dirty="0"/>
          </a:p>
        </p:txBody>
      </p:sp>
    </p:spTree>
    <p:extLst>
      <p:ext uri="{BB962C8B-B14F-4D97-AF65-F5344CB8AC3E}">
        <p14:creationId xmlns:p14="http://schemas.microsoft.com/office/powerpoint/2010/main" val="977000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B9AE"/>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a16="http://schemas.microsoft.com/office/drawing/2014/main" id="{F29921CB-957E-4E76-BD2F-646B823B75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2610" y="-1"/>
            <a:ext cx="2099390" cy="89573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4E4746D2-7C01-4F5D-BC14-F65D3CEF25FD}"/>
              </a:ext>
            </a:extLst>
          </p:cNvPr>
          <p:cNvSpPr/>
          <p:nvPr/>
        </p:nvSpPr>
        <p:spPr>
          <a:xfrm>
            <a:off x="7714593" y="1003382"/>
            <a:ext cx="4420334" cy="2225863"/>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300" b="0" i="0" u="none" strike="noStrike" dirty="0">
                <a:solidFill>
                  <a:srgbClr val="000000"/>
                </a:solidFill>
                <a:effectLst/>
                <a:latin typeface="+mj-lt"/>
              </a:rPr>
              <a:t>One to one’s are a great opportunity to check on staff wellbeing, starting the conversation with an open-ended question, allows the most important and top of mind topics to surface. Here are some questions you might try:</a:t>
            </a:r>
          </a:p>
          <a:p>
            <a:pPr algn="just"/>
            <a:r>
              <a:rPr lang="en-GB" sz="1300" b="0" i="0" u="none" strike="noStrike" dirty="0">
                <a:solidFill>
                  <a:srgbClr val="000000"/>
                </a:solidFill>
                <a:effectLst/>
                <a:latin typeface="+mj-lt"/>
              </a:rPr>
              <a:t>•	How are you feeling?</a:t>
            </a:r>
          </a:p>
          <a:p>
            <a:pPr algn="just"/>
            <a:r>
              <a:rPr lang="en-GB" sz="1300" b="0" i="0" u="none" strike="noStrike" dirty="0">
                <a:solidFill>
                  <a:srgbClr val="000000"/>
                </a:solidFill>
                <a:effectLst/>
                <a:latin typeface="+mj-lt"/>
              </a:rPr>
              <a:t>•	What is on your mind?</a:t>
            </a:r>
          </a:p>
          <a:p>
            <a:pPr algn="just"/>
            <a:r>
              <a:rPr lang="en-GB" sz="1300" b="0" i="0" u="none" strike="noStrike" dirty="0">
                <a:solidFill>
                  <a:srgbClr val="000000"/>
                </a:solidFill>
                <a:effectLst/>
                <a:latin typeface="+mj-lt"/>
              </a:rPr>
              <a:t>•	What are you most excited or proud about?</a:t>
            </a:r>
          </a:p>
          <a:p>
            <a:pPr algn="just"/>
            <a:r>
              <a:rPr lang="en-GB" sz="1300" b="0" i="0" u="none" strike="noStrike" dirty="0">
                <a:solidFill>
                  <a:srgbClr val="000000"/>
                </a:solidFill>
                <a:effectLst/>
                <a:latin typeface="+mj-lt"/>
              </a:rPr>
              <a:t>•	What are you most worried about?</a:t>
            </a:r>
          </a:p>
        </p:txBody>
      </p:sp>
      <p:pic>
        <p:nvPicPr>
          <p:cNvPr id="13" name="Picture 12">
            <a:extLst>
              <a:ext uri="{FF2B5EF4-FFF2-40B4-BE49-F238E27FC236}">
                <a16:creationId xmlns:a16="http://schemas.microsoft.com/office/drawing/2014/main" id="{A8C8F1EF-BF09-4BC6-9BF3-426D8036E719}"/>
              </a:ext>
            </a:extLst>
          </p:cNvPr>
          <p:cNvPicPr/>
          <p:nvPr/>
        </p:nvPicPr>
        <p:blipFill rotWithShape="1">
          <a:blip r:embed="rId3" cstate="print">
            <a:extLst>
              <a:ext uri="{28A0092B-C50C-407E-A947-70E740481C1C}">
                <a14:useLocalDpi xmlns:a14="http://schemas.microsoft.com/office/drawing/2010/main" val="0"/>
              </a:ext>
            </a:extLst>
          </a:blip>
          <a:srcRect l="1771" t="1757" r="68994" b="86309"/>
          <a:stretch/>
        </p:blipFill>
        <p:spPr>
          <a:xfrm>
            <a:off x="8228211" y="-2"/>
            <a:ext cx="1864399" cy="895739"/>
          </a:xfrm>
          <a:prstGeom prst="rect">
            <a:avLst/>
          </a:prstGeom>
        </p:spPr>
      </p:pic>
      <p:pic>
        <p:nvPicPr>
          <p:cNvPr id="1030" name="Picture 6" descr="See the source image">
            <a:extLst>
              <a:ext uri="{FF2B5EF4-FFF2-40B4-BE49-F238E27FC236}">
                <a16:creationId xmlns:a16="http://schemas.microsoft.com/office/drawing/2014/main" id="{ADF15DE7-DDFF-4EBA-B58D-9CB5E37260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459" y="2705180"/>
            <a:ext cx="4188668" cy="41886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9BA2BB35-A24F-4887-A815-D13AA443A2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570" y="109157"/>
            <a:ext cx="7323023" cy="261264"/>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Rounded Corners 14">
            <a:extLst>
              <a:ext uri="{FF2B5EF4-FFF2-40B4-BE49-F238E27FC236}">
                <a16:creationId xmlns:a16="http://schemas.microsoft.com/office/drawing/2014/main" id="{D8B3548F-A5F2-4687-B2A9-51D7C3020F39}"/>
              </a:ext>
            </a:extLst>
          </p:cNvPr>
          <p:cNvSpPr/>
          <p:nvPr/>
        </p:nvSpPr>
        <p:spPr>
          <a:xfrm>
            <a:off x="3177812" y="2220159"/>
            <a:ext cx="4369384" cy="1053673"/>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000" dirty="0">
                <a:solidFill>
                  <a:srgbClr val="000000"/>
                </a:solidFill>
                <a:latin typeface="+mj-lt"/>
              </a:rPr>
              <a:t>Learning is a continuous process, whereby you have an experience, reflect on it, gather feedback, react to it and learn from it for next time.  Staff need both support and constructive challenge in order to grow and learn. The one to one meetings with your staff should be the most important meeting in both your calendars. </a:t>
            </a:r>
            <a:r>
              <a:rPr lang="en-GB" sz="1000" dirty="0">
                <a:solidFill>
                  <a:srgbClr val="0070C0"/>
                </a:solidFill>
                <a:latin typeface="+mj-lt"/>
              </a:rPr>
              <a:t>“Create a safe and protected space” </a:t>
            </a:r>
          </a:p>
        </p:txBody>
      </p:sp>
      <p:sp>
        <p:nvSpPr>
          <p:cNvPr id="16" name="Rectangle: Rounded Corners 15">
            <a:extLst>
              <a:ext uri="{FF2B5EF4-FFF2-40B4-BE49-F238E27FC236}">
                <a16:creationId xmlns:a16="http://schemas.microsoft.com/office/drawing/2014/main" id="{58280805-174F-4DF2-9BF3-75FCABC3C0DA}"/>
              </a:ext>
            </a:extLst>
          </p:cNvPr>
          <p:cNvSpPr/>
          <p:nvPr/>
        </p:nvSpPr>
        <p:spPr>
          <a:xfrm>
            <a:off x="3207766" y="550289"/>
            <a:ext cx="4369384" cy="1590481"/>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000" dirty="0">
                <a:solidFill>
                  <a:schemeClr val="tx1"/>
                </a:solidFill>
                <a:effectLst/>
                <a:latin typeface="+mj-lt"/>
                <a:ea typeface="Calibri" panose="020F0502020204030204" pitchFamily="34" charset="0"/>
              </a:rPr>
              <a:t>Promoting Personal Growth  - We know that when people are learning their wellbeing improves and they feel valued. Learning requires a “growth mind-set”, This </a:t>
            </a:r>
            <a:r>
              <a:rPr lang="en-US" sz="1000" dirty="0">
                <a:solidFill>
                  <a:schemeClr val="tx1"/>
                </a:solidFill>
                <a:effectLst/>
                <a:latin typeface="+mj-lt"/>
                <a:ea typeface="Calibri" panose="020F0502020204030204" pitchFamily="34" charset="0"/>
              </a:rPr>
              <a:t>means embracing challenges, having persistence in the face of setbacks, taking responsibility for your words and actions, and acknowledging that effort is the path toward mastery.  </a:t>
            </a:r>
            <a:r>
              <a:rPr lang="en-GB" sz="1000" dirty="0">
                <a:solidFill>
                  <a:schemeClr val="tx1"/>
                </a:solidFill>
                <a:effectLst/>
                <a:latin typeface="+mj-lt"/>
                <a:ea typeface="Calibri" panose="020F0502020204030204" pitchFamily="34" charset="0"/>
              </a:rPr>
              <a:t>A leader can only be great if they get to know their staff and spend time with them on their development.  Staff can only give great service if they are properly equipped with skills and experiences and have developed their abilities. </a:t>
            </a:r>
            <a:endParaRPr lang="en-GB" sz="1000" dirty="0">
              <a:solidFill>
                <a:schemeClr val="tx1"/>
              </a:solidFill>
              <a:latin typeface="+mj-lt"/>
            </a:endParaRPr>
          </a:p>
        </p:txBody>
      </p:sp>
      <p:sp>
        <p:nvSpPr>
          <p:cNvPr id="11" name="Speech Bubble: Oval 10">
            <a:extLst>
              <a:ext uri="{FF2B5EF4-FFF2-40B4-BE49-F238E27FC236}">
                <a16:creationId xmlns:a16="http://schemas.microsoft.com/office/drawing/2014/main" id="{16EB9134-76D0-488A-A80D-700064B4EAA6}"/>
              </a:ext>
            </a:extLst>
          </p:cNvPr>
          <p:cNvSpPr/>
          <p:nvPr/>
        </p:nvSpPr>
        <p:spPr>
          <a:xfrm>
            <a:off x="282286" y="1297734"/>
            <a:ext cx="2686136" cy="1590480"/>
          </a:xfrm>
          <a:custGeom>
            <a:avLst/>
            <a:gdLst>
              <a:gd name="connsiteX0" fmla="*/ 1621298 w 2686136"/>
              <a:gd name="connsiteY0" fmla="*/ 2174218 h 1590480"/>
              <a:gd name="connsiteX1" fmla="*/ 1245000 w 2686136"/>
              <a:gd name="connsiteY1" fmla="*/ 1588357 h 1590480"/>
              <a:gd name="connsiteX2" fmla="*/ 1962 w 2686136"/>
              <a:gd name="connsiteY2" fmla="*/ 838207 h 1590480"/>
              <a:gd name="connsiteX3" fmla="*/ 1193471 w 2686136"/>
              <a:gd name="connsiteY3" fmla="*/ 4948 h 1590480"/>
              <a:gd name="connsiteX4" fmla="*/ 2493989 w 2686136"/>
              <a:gd name="connsiteY4" fmla="*/ 385353 h 1590480"/>
              <a:gd name="connsiteX5" fmla="*/ 1753920 w 2686136"/>
              <a:gd name="connsiteY5" fmla="*/ 1552358 h 1590480"/>
              <a:gd name="connsiteX6" fmla="*/ 1621298 w 2686136"/>
              <a:gd name="connsiteY6" fmla="*/ 2174218 h 159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6136" h="1590480" fill="none" extrusionOk="0">
                <a:moveTo>
                  <a:pt x="1621298" y="2174218"/>
                </a:moveTo>
                <a:cubicBezTo>
                  <a:pt x="1511349" y="2007357"/>
                  <a:pt x="1340547" y="1725273"/>
                  <a:pt x="1245000" y="1588357"/>
                </a:cubicBezTo>
                <a:cubicBezTo>
                  <a:pt x="568496" y="1653684"/>
                  <a:pt x="58696" y="1292751"/>
                  <a:pt x="1962" y="838207"/>
                </a:cubicBezTo>
                <a:cubicBezTo>
                  <a:pt x="-84548" y="440265"/>
                  <a:pt x="394092" y="145574"/>
                  <a:pt x="1193471" y="4948"/>
                </a:cubicBezTo>
                <a:cubicBezTo>
                  <a:pt x="1795929" y="20440"/>
                  <a:pt x="2192879" y="94323"/>
                  <a:pt x="2493989" y="385353"/>
                </a:cubicBezTo>
                <a:cubicBezTo>
                  <a:pt x="2958696" y="810446"/>
                  <a:pt x="2552272" y="1413023"/>
                  <a:pt x="1753920" y="1552358"/>
                </a:cubicBezTo>
                <a:cubicBezTo>
                  <a:pt x="1746796" y="1737200"/>
                  <a:pt x="1698910" y="1911460"/>
                  <a:pt x="1621298" y="2174218"/>
                </a:cubicBezTo>
                <a:close/>
              </a:path>
              <a:path w="2686136" h="1590480" stroke="0" extrusionOk="0">
                <a:moveTo>
                  <a:pt x="1621298" y="2174218"/>
                </a:moveTo>
                <a:cubicBezTo>
                  <a:pt x="1442283" y="1895787"/>
                  <a:pt x="1374854" y="1788068"/>
                  <a:pt x="1245000" y="1588357"/>
                </a:cubicBezTo>
                <a:cubicBezTo>
                  <a:pt x="633374" y="1611490"/>
                  <a:pt x="54321" y="1243678"/>
                  <a:pt x="1962" y="838207"/>
                </a:cubicBezTo>
                <a:cubicBezTo>
                  <a:pt x="-31673" y="483311"/>
                  <a:pt x="615787" y="-39268"/>
                  <a:pt x="1193471" y="4948"/>
                </a:cubicBezTo>
                <a:cubicBezTo>
                  <a:pt x="1689367" y="11215"/>
                  <a:pt x="2232226" y="124860"/>
                  <a:pt x="2493989" y="385353"/>
                </a:cubicBezTo>
                <a:cubicBezTo>
                  <a:pt x="3085833" y="904023"/>
                  <a:pt x="2631462" y="1478386"/>
                  <a:pt x="1753920" y="1552358"/>
                </a:cubicBezTo>
                <a:cubicBezTo>
                  <a:pt x="1721045" y="1784791"/>
                  <a:pt x="1683910" y="2012182"/>
                  <a:pt x="1621298" y="2174218"/>
                </a:cubicBezTo>
                <a:close/>
              </a:path>
            </a:pathLst>
          </a:custGeom>
          <a:solidFill>
            <a:schemeClr val="bg1"/>
          </a:solidFill>
          <a:ln>
            <a:solidFill>
              <a:schemeClr val="tx1"/>
            </a:solidFill>
            <a:extLst>
              <a:ext uri="{C807C97D-BFC1-408E-A445-0C87EB9F89A2}">
                <ask:lineSketchStyleProps xmlns:ask="http://schemas.microsoft.com/office/drawing/2018/sketchyshapes" sd="6280777">
                  <a:prstGeom prst="wedgeEllipseCallout">
                    <a:avLst>
                      <a:gd name="adj1" fmla="val 10358"/>
                      <a:gd name="adj2" fmla="val 86702"/>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effectLst/>
                <a:latin typeface="Arial" panose="020B0604020202020204" pitchFamily="34" charset="0"/>
                <a:ea typeface="Calibri" panose="020F0502020204030204" pitchFamily="34" charset="0"/>
              </a:rPr>
              <a:t>“Great leaders develop people to be better than they are themselves”.</a:t>
            </a:r>
            <a:endPar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pic>
        <p:nvPicPr>
          <p:cNvPr id="1034" name="Picture 10">
            <a:extLst>
              <a:ext uri="{FF2B5EF4-FFF2-40B4-BE49-F238E27FC236}">
                <a16:creationId xmlns:a16="http://schemas.microsoft.com/office/drawing/2014/main" id="{760E6E6C-BDE1-446D-AE40-2A2C942201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334" y="668240"/>
            <a:ext cx="2788039" cy="454993"/>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Rounded Corners 17">
            <a:extLst>
              <a:ext uri="{FF2B5EF4-FFF2-40B4-BE49-F238E27FC236}">
                <a16:creationId xmlns:a16="http://schemas.microsoft.com/office/drawing/2014/main" id="{190E2788-BAEB-419F-B68B-2226B2FAC66F}"/>
              </a:ext>
            </a:extLst>
          </p:cNvPr>
          <p:cNvSpPr/>
          <p:nvPr/>
        </p:nvSpPr>
        <p:spPr>
          <a:xfrm>
            <a:off x="3168736" y="3371685"/>
            <a:ext cx="4369384" cy="2149530"/>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000" b="0" i="0" u="none" strike="noStrike" dirty="0">
                <a:solidFill>
                  <a:srgbClr val="000000"/>
                </a:solidFill>
                <a:effectLst/>
                <a:latin typeface="+mj-lt"/>
              </a:rPr>
              <a:t>Not all one to one’s need to be in a formal setting, depending on the agenda you might choose a different venue, format and style.  It’s about finding out what the individual responds to best, how you can get the best out of them.  One way will not suit everyone.  Preparing for the meeting in advance is advantageous to both of you, it ensures that the time you have is directed to the things that are most important.  Having an agenda agreed before the meeting can help to bring focus and attention to what needs to be discussed. Leaders need to practice “being present” during meetings with staff.  They will know if you are not truly focused on them and are distracted by your own to do list.   </a:t>
            </a:r>
            <a:r>
              <a:rPr lang="en-GB" sz="1000" b="0" i="0" u="none" strike="noStrike" dirty="0">
                <a:solidFill>
                  <a:srgbClr val="0070C0"/>
                </a:solidFill>
                <a:effectLst/>
                <a:latin typeface="+mj-lt"/>
              </a:rPr>
              <a:t>“ Listening actively and checking back with them your understanding are really important in building trust and psychological safety into the working relationship you have with them”</a:t>
            </a:r>
            <a:endParaRPr lang="en-GB" sz="700" dirty="0">
              <a:solidFill>
                <a:srgbClr val="0070C0"/>
              </a:solidFill>
              <a:latin typeface="+mj-lt"/>
            </a:endParaRPr>
          </a:p>
        </p:txBody>
      </p:sp>
      <p:sp>
        <p:nvSpPr>
          <p:cNvPr id="19" name="Rectangle: Rounded Corners 18">
            <a:extLst>
              <a:ext uri="{FF2B5EF4-FFF2-40B4-BE49-F238E27FC236}">
                <a16:creationId xmlns:a16="http://schemas.microsoft.com/office/drawing/2014/main" id="{06821DEC-4EF6-4E75-BB0A-FF0AFCCADCF6}"/>
              </a:ext>
            </a:extLst>
          </p:cNvPr>
          <p:cNvSpPr/>
          <p:nvPr/>
        </p:nvSpPr>
        <p:spPr>
          <a:xfrm>
            <a:off x="7714593" y="3374251"/>
            <a:ext cx="4369384" cy="2146964"/>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000" b="1" i="0" u="none" strike="noStrike" dirty="0">
                <a:solidFill>
                  <a:srgbClr val="000000"/>
                </a:solidFill>
                <a:effectLst/>
                <a:latin typeface="+mj-lt"/>
              </a:rPr>
              <a:t>Here are some tactics to ensure you create a space of trust:</a:t>
            </a:r>
          </a:p>
          <a:p>
            <a:pPr marL="171450" indent="-171450" algn="just">
              <a:buFont typeface="Arial" panose="020B0604020202020204" pitchFamily="34" charset="0"/>
              <a:buChar char="•"/>
            </a:pPr>
            <a:r>
              <a:rPr lang="en-GB" sz="1000" b="0" i="0" u="none" strike="noStrike" dirty="0">
                <a:solidFill>
                  <a:srgbClr val="000000"/>
                </a:solidFill>
                <a:effectLst/>
                <a:latin typeface="+mj-lt"/>
              </a:rPr>
              <a:t>Affirm their perspective first;</a:t>
            </a:r>
          </a:p>
          <a:p>
            <a:pPr marL="171450" indent="-171450" algn="just">
              <a:buFont typeface="Arial" panose="020B0604020202020204" pitchFamily="34" charset="0"/>
              <a:buChar char="•"/>
            </a:pPr>
            <a:r>
              <a:rPr lang="en-GB" sz="1000" b="0" i="0" u="none" strike="noStrike" dirty="0">
                <a:solidFill>
                  <a:srgbClr val="000000"/>
                </a:solidFill>
                <a:effectLst/>
                <a:latin typeface="+mj-lt"/>
              </a:rPr>
              <a:t>Share your own vulnerability, disclose your experiences, places where you’ve stumbled and how you overcame the issues;</a:t>
            </a:r>
          </a:p>
          <a:p>
            <a:pPr marL="171450" indent="-171450" algn="just">
              <a:buFont typeface="Arial" panose="020B0604020202020204" pitchFamily="34" charset="0"/>
              <a:buChar char="•"/>
            </a:pPr>
            <a:r>
              <a:rPr lang="en-GB" sz="1000" b="0" i="0" u="none" strike="noStrike" dirty="0">
                <a:solidFill>
                  <a:srgbClr val="000000"/>
                </a:solidFill>
                <a:effectLst/>
                <a:latin typeface="+mj-lt"/>
              </a:rPr>
              <a:t>Be unconditionally on their side/team,  especially when giving them blunt feedback about opportunities for growth;</a:t>
            </a:r>
          </a:p>
          <a:p>
            <a:pPr marL="171450" indent="-171450" algn="just">
              <a:buFont typeface="Arial" panose="020B0604020202020204" pitchFamily="34" charset="0"/>
              <a:buChar char="•"/>
            </a:pPr>
            <a:r>
              <a:rPr lang="en-GB" sz="1000" b="0" i="0" u="none" strike="noStrike" dirty="0">
                <a:solidFill>
                  <a:srgbClr val="000000"/>
                </a:solidFill>
                <a:effectLst/>
                <a:latin typeface="+mj-lt"/>
              </a:rPr>
              <a:t>Ask questions to challenge the way they are thinking/feeling about things, e.g. why do you think it happened that way, what would have made it different?</a:t>
            </a:r>
          </a:p>
          <a:p>
            <a:pPr marL="171450" indent="-171450" algn="just">
              <a:buFont typeface="Arial" panose="020B0604020202020204" pitchFamily="34" charset="0"/>
              <a:buChar char="•"/>
            </a:pPr>
            <a:r>
              <a:rPr lang="en-GB" sz="1000" b="0" i="0" u="none" strike="noStrike" dirty="0">
                <a:solidFill>
                  <a:srgbClr val="000000"/>
                </a:solidFill>
                <a:effectLst/>
                <a:latin typeface="+mj-lt"/>
              </a:rPr>
              <a:t>Respect them as a person, not just a performer of tasks; treat them as a peer colleague. </a:t>
            </a:r>
            <a:r>
              <a:rPr lang="en-GB" sz="1000" b="0" i="0" u="none" strike="noStrike" dirty="0">
                <a:solidFill>
                  <a:srgbClr val="0070C0"/>
                </a:solidFill>
                <a:effectLst/>
                <a:latin typeface="+mj-lt"/>
              </a:rPr>
              <a:t>“It is okay to make a mistake, everyone is learning so let’s be kind, think about SoS approach and honouring people” </a:t>
            </a:r>
          </a:p>
        </p:txBody>
      </p:sp>
      <p:sp>
        <p:nvSpPr>
          <p:cNvPr id="20" name="Rectangle: Rounded Corners 19">
            <a:extLst>
              <a:ext uri="{FF2B5EF4-FFF2-40B4-BE49-F238E27FC236}">
                <a16:creationId xmlns:a16="http://schemas.microsoft.com/office/drawing/2014/main" id="{89A5EB80-8684-4CCF-BCBE-B7D2738AA214}"/>
              </a:ext>
            </a:extLst>
          </p:cNvPr>
          <p:cNvSpPr/>
          <p:nvPr/>
        </p:nvSpPr>
        <p:spPr>
          <a:xfrm>
            <a:off x="3168736" y="5608591"/>
            <a:ext cx="8846791" cy="1140252"/>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000" i="0" u="none" strike="noStrike" dirty="0">
                <a:solidFill>
                  <a:srgbClr val="000000"/>
                </a:solidFill>
                <a:effectLst/>
                <a:latin typeface="+mj-lt"/>
              </a:rPr>
              <a:t>One to one’s are not just about checking in and monitoring short term tasks/goals, they are a place where future aspirations can be discussed, setting tasks that are designed to assist growth and development in the longer term, providing ongoing coaching and mentoring,  it’s where career paths are created and worked on, it’s where new ideas are formulated and discussed for progression, its where critical analysis and professional curiosity is promoted, it’s where we ensure that we are all working together for the benefit of the people we serve, it’s where both parties come out thinking and feeling that the time was well spent and valuable, it’s something in the calendar to look forward to. </a:t>
            </a:r>
            <a:endParaRPr lang="en-GB" sz="1000" i="0" u="none" strike="noStrike" dirty="0">
              <a:solidFill>
                <a:srgbClr val="0070C0"/>
              </a:solidFill>
              <a:effectLst/>
              <a:latin typeface="+mj-lt"/>
            </a:endParaRPr>
          </a:p>
        </p:txBody>
      </p:sp>
    </p:spTree>
    <p:extLst>
      <p:ext uri="{BB962C8B-B14F-4D97-AF65-F5344CB8AC3E}">
        <p14:creationId xmlns:p14="http://schemas.microsoft.com/office/powerpoint/2010/main" val="162398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B9AE"/>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a16="http://schemas.microsoft.com/office/drawing/2014/main" id="{F29921CB-957E-4E76-BD2F-646B823B75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2610" y="-1"/>
            <a:ext cx="2099390" cy="89573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4E4746D2-7C01-4F5D-BC14-F65D3CEF25FD}"/>
              </a:ext>
            </a:extLst>
          </p:cNvPr>
          <p:cNvSpPr/>
          <p:nvPr/>
        </p:nvSpPr>
        <p:spPr>
          <a:xfrm>
            <a:off x="2753958" y="3993725"/>
            <a:ext cx="9329037" cy="2755117"/>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b="0" i="0" u="none" strike="noStrike" dirty="0">
                <a:solidFill>
                  <a:srgbClr val="000000"/>
                </a:solidFill>
                <a:effectLst/>
                <a:latin typeface="+mj-lt"/>
              </a:rPr>
              <a:t>Once a year, </a:t>
            </a:r>
            <a:r>
              <a:rPr lang="en-GB" sz="1400" dirty="0">
                <a:solidFill>
                  <a:srgbClr val="000000"/>
                </a:solidFill>
                <a:latin typeface="+mj-lt"/>
              </a:rPr>
              <a:t>it is a requirement that </a:t>
            </a:r>
            <a:r>
              <a:rPr lang="en-GB" sz="1400" b="0" i="0" u="none" strike="noStrike" dirty="0">
                <a:solidFill>
                  <a:srgbClr val="000000"/>
                </a:solidFill>
                <a:effectLst/>
                <a:latin typeface="+mj-lt"/>
              </a:rPr>
              <a:t>discussions that take place about the contributions that an individual has made and is going to make in future.  This is called the Personal Growth and Performance Review.  This is where the planning takes place for the forthcoming year, exploring what it is that the individual will contribute towards delivery of future plans and how they will go about doing that. The PGPR is also about how we show our employees that they are valued.  It’s about showing recognition for the contributions they have made. It’s also about challenging them to be better. Continuous improvement means that we always strive for more. Where someone is struggling to achieve their expected growth, it’s about planning ahead and working out how we can help them to work to their strengths and overcome any blockages that they have to their growth.  This might need a referral to a more formal intervention using one of our other HR policies and procedures. Whilst we have paperwork to complete to monitor this process, the most important thing is that there is time set aside, that it is not a tick box exercise, it’s a valuable quality conversation. I’s about making connections between people and allowing them to grow to be the best that they can be. </a:t>
            </a:r>
          </a:p>
        </p:txBody>
      </p:sp>
      <p:pic>
        <p:nvPicPr>
          <p:cNvPr id="13" name="Picture 12">
            <a:extLst>
              <a:ext uri="{FF2B5EF4-FFF2-40B4-BE49-F238E27FC236}">
                <a16:creationId xmlns:a16="http://schemas.microsoft.com/office/drawing/2014/main" id="{A8C8F1EF-BF09-4BC6-9BF3-426D8036E719}"/>
              </a:ext>
            </a:extLst>
          </p:cNvPr>
          <p:cNvPicPr/>
          <p:nvPr/>
        </p:nvPicPr>
        <p:blipFill rotWithShape="1">
          <a:blip r:embed="rId3" cstate="print">
            <a:extLst>
              <a:ext uri="{28A0092B-C50C-407E-A947-70E740481C1C}">
                <a14:useLocalDpi xmlns:a14="http://schemas.microsoft.com/office/drawing/2010/main" val="0"/>
              </a:ext>
            </a:extLst>
          </a:blip>
          <a:srcRect l="1771" t="1757" r="68994" b="86309"/>
          <a:stretch/>
        </p:blipFill>
        <p:spPr>
          <a:xfrm>
            <a:off x="8228211" y="-2"/>
            <a:ext cx="1864399" cy="895739"/>
          </a:xfrm>
          <a:prstGeom prst="rect">
            <a:avLst/>
          </a:prstGeom>
        </p:spPr>
      </p:pic>
      <p:pic>
        <p:nvPicPr>
          <p:cNvPr id="1032" name="Picture 8">
            <a:extLst>
              <a:ext uri="{FF2B5EF4-FFF2-40B4-BE49-F238E27FC236}">
                <a16:creationId xmlns:a16="http://schemas.microsoft.com/office/drawing/2014/main" id="{9BA2BB35-A24F-4887-A815-D13AA443A2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33" y="177954"/>
            <a:ext cx="7930458" cy="28293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Rounded Corners 14">
            <a:extLst>
              <a:ext uri="{FF2B5EF4-FFF2-40B4-BE49-F238E27FC236}">
                <a16:creationId xmlns:a16="http://schemas.microsoft.com/office/drawing/2014/main" id="{D8B3548F-A5F2-4687-B2A9-51D7C3020F39}"/>
              </a:ext>
            </a:extLst>
          </p:cNvPr>
          <p:cNvSpPr/>
          <p:nvPr/>
        </p:nvSpPr>
        <p:spPr>
          <a:xfrm>
            <a:off x="3092023" y="2308469"/>
            <a:ext cx="8761558" cy="1590480"/>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dirty="0">
                <a:solidFill>
                  <a:schemeClr val="tx1"/>
                </a:solidFill>
                <a:latin typeface="+mj-lt"/>
              </a:rPr>
              <a:t>As an organisation we exist to serve the public of Hull. We have some statutory duties that we must perform and we have some ambitions to make the place where we live and work better. We work in a political environment which means that we are guided by manifesto and the will of the people who have elected members to represent their interests.  We have to work closely with other organisations to be able to deliver what the public wants from us. All these requirements  are pulled together in a City plan that sets out the ambitions for the City, what it wants to be, who it serves and how.</a:t>
            </a:r>
          </a:p>
        </p:txBody>
      </p:sp>
      <p:pic>
        <p:nvPicPr>
          <p:cNvPr id="4" name="Picture 3">
            <a:extLst>
              <a:ext uri="{FF2B5EF4-FFF2-40B4-BE49-F238E27FC236}">
                <a16:creationId xmlns:a16="http://schemas.microsoft.com/office/drawing/2014/main" id="{B7D1546B-2A92-4C2D-A1ED-0BDEDA8FEEB0}"/>
              </a:ext>
            </a:extLst>
          </p:cNvPr>
          <p:cNvPicPr>
            <a:picLocks noChangeAspect="1"/>
          </p:cNvPicPr>
          <p:nvPr/>
        </p:nvPicPr>
        <p:blipFill rotWithShape="1">
          <a:blip r:embed="rId5"/>
          <a:srcRect l="18294" r="16326"/>
          <a:stretch/>
        </p:blipFill>
        <p:spPr>
          <a:xfrm>
            <a:off x="176473" y="2640295"/>
            <a:ext cx="2686136" cy="4108548"/>
          </a:xfrm>
          <a:prstGeom prst="rect">
            <a:avLst/>
          </a:prstGeom>
        </p:spPr>
      </p:pic>
      <p:sp>
        <p:nvSpPr>
          <p:cNvPr id="11" name="Speech Bubble: Oval 10">
            <a:extLst>
              <a:ext uri="{FF2B5EF4-FFF2-40B4-BE49-F238E27FC236}">
                <a16:creationId xmlns:a16="http://schemas.microsoft.com/office/drawing/2014/main" id="{16EB9134-76D0-488A-A80D-700064B4EAA6}"/>
              </a:ext>
            </a:extLst>
          </p:cNvPr>
          <p:cNvSpPr/>
          <p:nvPr/>
        </p:nvSpPr>
        <p:spPr>
          <a:xfrm>
            <a:off x="80933" y="727364"/>
            <a:ext cx="3075882" cy="1894348"/>
          </a:xfrm>
          <a:custGeom>
            <a:avLst/>
            <a:gdLst>
              <a:gd name="connsiteX0" fmla="*/ 1825351 w 3075882"/>
              <a:gd name="connsiteY0" fmla="*/ 2440432 h 1894348"/>
              <a:gd name="connsiteX1" fmla="*/ 1424239 w 3075882"/>
              <a:gd name="connsiteY1" fmla="*/ 1891756 h 1894348"/>
              <a:gd name="connsiteX2" fmla="*/ 1828 w 3075882"/>
              <a:gd name="connsiteY2" fmla="*/ 993344 h 1894348"/>
              <a:gd name="connsiteX3" fmla="*/ 1366762 w 3075882"/>
              <a:gd name="connsiteY3" fmla="*/ 5886 h 1894348"/>
              <a:gd name="connsiteX4" fmla="*/ 2882273 w 3075882"/>
              <a:gd name="connsiteY4" fmla="*/ 487108 h 1894348"/>
              <a:gd name="connsiteX5" fmla="*/ 2007065 w 3075882"/>
              <a:gd name="connsiteY5" fmla="*/ 1849208 h 1894348"/>
              <a:gd name="connsiteX6" fmla="*/ 1825351 w 3075882"/>
              <a:gd name="connsiteY6" fmla="*/ 2440432 h 189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5882" h="1894348" fill="none" extrusionOk="0">
                <a:moveTo>
                  <a:pt x="1825351" y="2440432"/>
                </a:moveTo>
                <a:cubicBezTo>
                  <a:pt x="1731399" y="2289094"/>
                  <a:pt x="1526586" y="2048168"/>
                  <a:pt x="1424239" y="1891756"/>
                </a:cubicBezTo>
                <a:cubicBezTo>
                  <a:pt x="647678" y="1940671"/>
                  <a:pt x="60814" y="1528442"/>
                  <a:pt x="1828" y="993344"/>
                </a:cubicBezTo>
                <a:cubicBezTo>
                  <a:pt x="-96211" y="521722"/>
                  <a:pt x="539264" y="82527"/>
                  <a:pt x="1366762" y="5886"/>
                </a:cubicBezTo>
                <a:cubicBezTo>
                  <a:pt x="2037467" y="-2965"/>
                  <a:pt x="2520546" y="104367"/>
                  <a:pt x="2882273" y="487108"/>
                </a:cubicBezTo>
                <a:cubicBezTo>
                  <a:pt x="3418214" y="959723"/>
                  <a:pt x="2881177" y="1700626"/>
                  <a:pt x="2007065" y="1849208"/>
                </a:cubicBezTo>
                <a:cubicBezTo>
                  <a:pt x="1964084" y="1981010"/>
                  <a:pt x="1864925" y="2320893"/>
                  <a:pt x="1825351" y="2440432"/>
                </a:cubicBezTo>
                <a:close/>
              </a:path>
              <a:path w="3075882" h="1894348" stroke="0" extrusionOk="0">
                <a:moveTo>
                  <a:pt x="1825351" y="2440432"/>
                </a:moveTo>
                <a:cubicBezTo>
                  <a:pt x="1612504" y="2176064"/>
                  <a:pt x="1615311" y="2162322"/>
                  <a:pt x="1424239" y="1891756"/>
                </a:cubicBezTo>
                <a:cubicBezTo>
                  <a:pt x="660468" y="1865328"/>
                  <a:pt x="109827" y="1496899"/>
                  <a:pt x="1828" y="993344"/>
                </a:cubicBezTo>
                <a:cubicBezTo>
                  <a:pt x="-34484" y="538542"/>
                  <a:pt x="694656" y="-33229"/>
                  <a:pt x="1366762" y="5886"/>
                </a:cubicBezTo>
                <a:cubicBezTo>
                  <a:pt x="1969377" y="-14692"/>
                  <a:pt x="2651083" y="200019"/>
                  <a:pt x="2882273" y="487108"/>
                </a:cubicBezTo>
                <a:cubicBezTo>
                  <a:pt x="3473188" y="1074691"/>
                  <a:pt x="3019989" y="1805067"/>
                  <a:pt x="2007065" y="1849208"/>
                </a:cubicBezTo>
                <a:cubicBezTo>
                  <a:pt x="1931463" y="2038082"/>
                  <a:pt x="1909200" y="2236561"/>
                  <a:pt x="1825351" y="2440432"/>
                </a:cubicBezTo>
                <a:close/>
              </a:path>
            </a:pathLst>
          </a:custGeom>
          <a:solidFill>
            <a:schemeClr val="bg1"/>
          </a:solidFill>
          <a:ln>
            <a:solidFill>
              <a:schemeClr val="tx1"/>
            </a:solidFill>
            <a:extLst>
              <a:ext uri="{C807C97D-BFC1-408E-A445-0C87EB9F89A2}">
                <ask:lineSketchStyleProps xmlns:ask="http://schemas.microsoft.com/office/drawing/2018/sketchyshapes" sd="6280777">
                  <a:prstGeom prst="wedgeEllipseCallout">
                    <a:avLst>
                      <a:gd name="adj1" fmla="val 9344"/>
                      <a:gd name="adj2" fmla="val 78827"/>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pic>
        <p:nvPicPr>
          <p:cNvPr id="2058" name="Picture 10">
            <a:extLst>
              <a:ext uri="{FF2B5EF4-FFF2-40B4-BE49-F238E27FC236}">
                <a16:creationId xmlns:a16="http://schemas.microsoft.com/office/drawing/2014/main" id="{B22324DB-01A0-4E74-AB73-B6C6A7CB842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607" y="1179002"/>
            <a:ext cx="2420002" cy="968001"/>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See the source image">
            <a:extLst>
              <a:ext uri="{FF2B5EF4-FFF2-40B4-BE49-F238E27FC236}">
                <a16:creationId xmlns:a16="http://schemas.microsoft.com/office/drawing/2014/main" id="{B72B3DD9-6525-44EA-B910-591949D69745}"/>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1531"/>
          <a:stretch/>
        </p:blipFill>
        <p:spPr bwMode="auto">
          <a:xfrm>
            <a:off x="5475101" y="812914"/>
            <a:ext cx="2644700" cy="1448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80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B9AE"/>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a16="http://schemas.microsoft.com/office/drawing/2014/main" id="{F29921CB-957E-4E76-BD2F-646B823B75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2610" y="-1"/>
            <a:ext cx="2099390" cy="89573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4E4746D2-7C01-4F5D-BC14-F65D3CEF25FD}"/>
              </a:ext>
            </a:extLst>
          </p:cNvPr>
          <p:cNvSpPr/>
          <p:nvPr/>
        </p:nvSpPr>
        <p:spPr>
          <a:xfrm>
            <a:off x="7663643" y="1003382"/>
            <a:ext cx="4420334" cy="4590728"/>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i="0" u="sng" strike="noStrike" dirty="0">
                <a:solidFill>
                  <a:srgbClr val="000000"/>
                </a:solidFill>
                <a:effectLst/>
                <a:latin typeface="+mj-lt"/>
              </a:rPr>
              <a:t>Top tips for setting the meeting </a:t>
            </a:r>
          </a:p>
          <a:p>
            <a:pPr algn="just"/>
            <a:r>
              <a:rPr lang="en-GB" sz="1300" b="0" i="0" u="none" strike="noStrike" dirty="0">
                <a:solidFill>
                  <a:srgbClr val="000000"/>
                </a:solidFill>
                <a:effectLst/>
                <a:latin typeface="+mj-lt"/>
              </a:rPr>
              <a:t>Both parties consider:</a:t>
            </a:r>
          </a:p>
          <a:p>
            <a:pPr marL="171450" indent="-171450" algn="just">
              <a:buFont typeface="Arial" panose="020B0604020202020204" pitchFamily="34" charset="0"/>
              <a:buChar char="•"/>
            </a:pPr>
            <a:r>
              <a:rPr lang="en-GB" sz="1300" b="0" i="0" u="none" strike="noStrike" dirty="0">
                <a:solidFill>
                  <a:srgbClr val="000000"/>
                </a:solidFill>
                <a:effectLst/>
                <a:latin typeface="+mj-lt"/>
              </a:rPr>
              <a:t>What has gone well?   </a:t>
            </a:r>
          </a:p>
          <a:p>
            <a:pPr marL="171450" indent="-171450" algn="just">
              <a:buFont typeface="Arial" panose="020B0604020202020204" pitchFamily="34" charset="0"/>
              <a:buChar char="•"/>
            </a:pPr>
            <a:r>
              <a:rPr lang="en-GB" sz="1300" b="0" i="0" u="none" strike="noStrike" dirty="0">
                <a:solidFill>
                  <a:srgbClr val="000000"/>
                </a:solidFill>
                <a:effectLst/>
                <a:latin typeface="+mj-lt"/>
              </a:rPr>
              <a:t>Using reflection to examine what could have gone better and how it might be done differently next time.</a:t>
            </a:r>
          </a:p>
          <a:p>
            <a:pPr marL="171450" indent="-171450" algn="just">
              <a:buFont typeface="Arial" panose="020B0604020202020204" pitchFamily="34" charset="0"/>
              <a:buChar char="•"/>
            </a:pPr>
            <a:r>
              <a:rPr lang="en-GB" sz="1300" b="0" i="0" u="none" strike="noStrike" dirty="0">
                <a:solidFill>
                  <a:srgbClr val="000000"/>
                </a:solidFill>
                <a:effectLst/>
                <a:latin typeface="+mj-lt"/>
              </a:rPr>
              <a:t>Progress against targets and objectives – what has been learned from the process of striving for them and what has been achieved.</a:t>
            </a:r>
          </a:p>
          <a:p>
            <a:pPr marL="171450" indent="-171450" algn="just">
              <a:buFont typeface="Arial" panose="020B0604020202020204" pitchFamily="34" charset="0"/>
              <a:buChar char="•"/>
            </a:pPr>
            <a:r>
              <a:rPr lang="en-GB" sz="1300" b="0" i="0" u="none" strike="noStrike" dirty="0">
                <a:solidFill>
                  <a:srgbClr val="000000"/>
                </a:solidFill>
                <a:effectLst/>
                <a:latin typeface="+mj-lt"/>
              </a:rPr>
              <a:t>The way in which things have been achieved and how this fits in with the teams, service and Council values and behaviours, for example have objectives been achieved but relationships fractured as a result.</a:t>
            </a:r>
          </a:p>
          <a:p>
            <a:pPr marL="171450" indent="-171450" algn="just">
              <a:buFont typeface="Arial" panose="020B0604020202020204" pitchFamily="34" charset="0"/>
              <a:buChar char="•"/>
            </a:pPr>
            <a:r>
              <a:rPr lang="en-GB" sz="1300" b="0" i="0" u="none" strike="noStrike" dirty="0">
                <a:solidFill>
                  <a:srgbClr val="000000"/>
                </a:solidFill>
                <a:effectLst/>
                <a:latin typeface="+mj-lt"/>
              </a:rPr>
              <a:t>What has been the impact of previous learning and development activities, how have they contributed to personal growth and achievement.</a:t>
            </a:r>
          </a:p>
          <a:p>
            <a:pPr marL="171450" indent="-171450" algn="just">
              <a:buFont typeface="Arial" panose="020B0604020202020204" pitchFamily="34" charset="0"/>
              <a:buChar char="•"/>
            </a:pPr>
            <a:r>
              <a:rPr lang="en-GB" sz="1300" b="0" i="0" u="none" strike="noStrike" dirty="0">
                <a:solidFill>
                  <a:srgbClr val="000000"/>
                </a:solidFill>
                <a:effectLst/>
                <a:latin typeface="+mj-lt"/>
              </a:rPr>
              <a:t>What are the future career plans of the employee, team members and how will this impact on the future.</a:t>
            </a:r>
          </a:p>
          <a:p>
            <a:pPr marL="171450" indent="-171450" algn="just">
              <a:buFont typeface="Arial" panose="020B0604020202020204" pitchFamily="34" charset="0"/>
              <a:buChar char="•"/>
            </a:pPr>
            <a:r>
              <a:rPr lang="en-GB" sz="1300" b="0" i="0" u="none" strike="noStrike" dirty="0">
                <a:solidFill>
                  <a:srgbClr val="000000"/>
                </a:solidFill>
                <a:effectLst/>
                <a:latin typeface="+mj-lt"/>
              </a:rPr>
              <a:t>What contributions are required from the individual for the future and how will these contributions help with their personal growth.</a:t>
            </a:r>
          </a:p>
          <a:p>
            <a:pPr algn="just"/>
            <a:endParaRPr lang="en-GB" sz="1300" b="0" i="0" u="none" strike="noStrike" dirty="0">
              <a:solidFill>
                <a:srgbClr val="000000"/>
              </a:solidFill>
              <a:effectLst/>
              <a:latin typeface="+mj-lt"/>
            </a:endParaRPr>
          </a:p>
        </p:txBody>
      </p:sp>
      <p:pic>
        <p:nvPicPr>
          <p:cNvPr id="13" name="Picture 12">
            <a:extLst>
              <a:ext uri="{FF2B5EF4-FFF2-40B4-BE49-F238E27FC236}">
                <a16:creationId xmlns:a16="http://schemas.microsoft.com/office/drawing/2014/main" id="{A8C8F1EF-BF09-4BC6-9BF3-426D8036E719}"/>
              </a:ext>
            </a:extLst>
          </p:cNvPr>
          <p:cNvPicPr/>
          <p:nvPr/>
        </p:nvPicPr>
        <p:blipFill rotWithShape="1">
          <a:blip r:embed="rId3" cstate="print">
            <a:extLst>
              <a:ext uri="{28A0092B-C50C-407E-A947-70E740481C1C}">
                <a14:useLocalDpi xmlns:a14="http://schemas.microsoft.com/office/drawing/2010/main" val="0"/>
              </a:ext>
            </a:extLst>
          </a:blip>
          <a:srcRect l="1771" t="1757" r="68994" b="86309"/>
          <a:stretch/>
        </p:blipFill>
        <p:spPr>
          <a:xfrm>
            <a:off x="8228211" y="-2"/>
            <a:ext cx="1864399" cy="895739"/>
          </a:xfrm>
          <a:prstGeom prst="rect">
            <a:avLst/>
          </a:prstGeom>
        </p:spPr>
      </p:pic>
      <p:pic>
        <p:nvPicPr>
          <p:cNvPr id="1032" name="Picture 8">
            <a:extLst>
              <a:ext uri="{FF2B5EF4-FFF2-40B4-BE49-F238E27FC236}">
                <a16:creationId xmlns:a16="http://schemas.microsoft.com/office/drawing/2014/main" id="{9BA2BB35-A24F-4887-A815-D13AA443A2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570" y="109157"/>
            <a:ext cx="7323023" cy="261264"/>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Rounded Corners 15">
            <a:extLst>
              <a:ext uri="{FF2B5EF4-FFF2-40B4-BE49-F238E27FC236}">
                <a16:creationId xmlns:a16="http://schemas.microsoft.com/office/drawing/2014/main" id="{58280805-174F-4DF2-9BF3-75FCABC3C0DA}"/>
              </a:ext>
            </a:extLst>
          </p:cNvPr>
          <p:cNvSpPr/>
          <p:nvPr/>
        </p:nvSpPr>
        <p:spPr>
          <a:xfrm>
            <a:off x="3131340" y="583653"/>
            <a:ext cx="4369384" cy="1341966"/>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100" dirty="0">
                <a:solidFill>
                  <a:schemeClr val="tx1"/>
                </a:solidFill>
                <a:effectLst/>
                <a:latin typeface="+mj-lt"/>
                <a:ea typeface="Calibri" panose="020F0502020204030204" pitchFamily="34" charset="0"/>
              </a:rPr>
              <a:t>It is mandatory that one to one/supervision meetings and the PGPR meeting takes place and is recorded. Oracle needs to be updated with the date of the review and a check will be made to ensure all employees have a record of a review.  The timing of the annual review is between October and November each year, this is to allow for any learning that requires and is accepted for funding can be planned and budgeted for. </a:t>
            </a:r>
            <a:endParaRPr lang="en-GB" sz="1100" dirty="0">
              <a:solidFill>
                <a:schemeClr val="tx1"/>
              </a:solidFill>
              <a:latin typeface="+mj-lt"/>
            </a:endParaRPr>
          </a:p>
        </p:txBody>
      </p:sp>
      <p:sp>
        <p:nvSpPr>
          <p:cNvPr id="11" name="Speech Bubble: Oval 10">
            <a:extLst>
              <a:ext uri="{FF2B5EF4-FFF2-40B4-BE49-F238E27FC236}">
                <a16:creationId xmlns:a16="http://schemas.microsoft.com/office/drawing/2014/main" id="{16EB9134-76D0-488A-A80D-700064B4EAA6}"/>
              </a:ext>
            </a:extLst>
          </p:cNvPr>
          <p:cNvSpPr/>
          <p:nvPr/>
        </p:nvSpPr>
        <p:spPr>
          <a:xfrm>
            <a:off x="108024" y="466630"/>
            <a:ext cx="2860398" cy="2273781"/>
          </a:xfrm>
          <a:custGeom>
            <a:avLst/>
            <a:gdLst>
              <a:gd name="connsiteX0" fmla="*/ 1726479 w 2860398"/>
              <a:gd name="connsiteY0" fmla="*/ 3108304 h 2273781"/>
              <a:gd name="connsiteX1" fmla="*/ 1534138 w 2860398"/>
              <a:gd name="connsiteY1" fmla="*/ 2706276 h 2273781"/>
              <a:gd name="connsiteX2" fmla="*/ 1325769 w 2860398"/>
              <a:gd name="connsiteY2" fmla="*/ 2270746 h 2273781"/>
              <a:gd name="connsiteX3" fmla="*/ 834 w 2860398"/>
              <a:gd name="connsiteY3" fmla="*/ 1175705 h 2273781"/>
              <a:gd name="connsiteX4" fmla="*/ 1263994 w 2860398"/>
              <a:gd name="connsiteY4" fmla="*/ 7701 h 2273781"/>
              <a:gd name="connsiteX5" fmla="*/ 2783621 w 2860398"/>
              <a:gd name="connsiteY5" fmla="*/ 769401 h 2273781"/>
              <a:gd name="connsiteX6" fmla="*/ 1867705 w 2860398"/>
              <a:gd name="connsiteY6" fmla="*/ 2219280 h 2273781"/>
              <a:gd name="connsiteX7" fmla="*/ 1795680 w 2860398"/>
              <a:gd name="connsiteY7" fmla="*/ 2672682 h 2273781"/>
              <a:gd name="connsiteX8" fmla="*/ 1726479 w 2860398"/>
              <a:gd name="connsiteY8" fmla="*/ 3108304 h 2273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0398" h="2273781" fill="none" extrusionOk="0">
                <a:moveTo>
                  <a:pt x="1726479" y="3108304"/>
                </a:moveTo>
                <a:cubicBezTo>
                  <a:pt x="1686262" y="2991249"/>
                  <a:pt x="1601726" y="2818570"/>
                  <a:pt x="1534138" y="2706276"/>
                </a:cubicBezTo>
                <a:cubicBezTo>
                  <a:pt x="1466550" y="2593982"/>
                  <a:pt x="1369762" y="2385667"/>
                  <a:pt x="1325769" y="2270746"/>
                </a:cubicBezTo>
                <a:cubicBezTo>
                  <a:pt x="504940" y="2250675"/>
                  <a:pt x="96555" y="1875922"/>
                  <a:pt x="834" y="1175705"/>
                </a:cubicBezTo>
                <a:cubicBezTo>
                  <a:pt x="-41136" y="739913"/>
                  <a:pt x="657950" y="26771"/>
                  <a:pt x="1263994" y="7701"/>
                </a:cubicBezTo>
                <a:cubicBezTo>
                  <a:pt x="1955026" y="-60530"/>
                  <a:pt x="2628674" y="177572"/>
                  <a:pt x="2783621" y="769401"/>
                </a:cubicBezTo>
                <a:cubicBezTo>
                  <a:pt x="3123926" y="1450576"/>
                  <a:pt x="2569227" y="2090691"/>
                  <a:pt x="1867705" y="2219280"/>
                </a:cubicBezTo>
                <a:cubicBezTo>
                  <a:pt x="1833533" y="2339432"/>
                  <a:pt x="1820464" y="2497151"/>
                  <a:pt x="1795680" y="2672682"/>
                </a:cubicBezTo>
                <a:cubicBezTo>
                  <a:pt x="1770896" y="2848213"/>
                  <a:pt x="1742655" y="3000777"/>
                  <a:pt x="1726479" y="3108304"/>
                </a:cubicBezTo>
                <a:close/>
              </a:path>
              <a:path w="2860398" h="2273781" stroke="0" extrusionOk="0">
                <a:moveTo>
                  <a:pt x="1726479" y="3108304"/>
                </a:moveTo>
                <a:cubicBezTo>
                  <a:pt x="1655892" y="2975063"/>
                  <a:pt x="1587997" y="2816694"/>
                  <a:pt x="1538145" y="2714652"/>
                </a:cubicBezTo>
                <a:cubicBezTo>
                  <a:pt x="1488293" y="2612610"/>
                  <a:pt x="1387680" y="2406500"/>
                  <a:pt x="1325769" y="2270746"/>
                </a:cubicBezTo>
                <a:cubicBezTo>
                  <a:pt x="569200" y="2194708"/>
                  <a:pt x="-32500" y="1882774"/>
                  <a:pt x="834" y="1175705"/>
                </a:cubicBezTo>
                <a:cubicBezTo>
                  <a:pt x="-20082" y="498605"/>
                  <a:pt x="569815" y="164864"/>
                  <a:pt x="1263994" y="7701"/>
                </a:cubicBezTo>
                <a:cubicBezTo>
                  <a:pt x="1872884" y="-126737"/>
                  <a:pt x="2701977" y="262213"/>
                  <a:pt x="2783621" y="769401"/>
                </a:cubicBezTo>
                <a:cubicBezTo>
                  <a:pt x="3098819" y="1222531"/>
                  <a:pt x="2577893" y="1977242"/>
                  <a:pt x="1867705" y="2219280"/>
                </a:cubicBezTo>
                <a:cubicBezTo>
                  <a:pt x="1828417" y="2413975"/>
                  <a:pt x="1803407" y="2490223"/>
                  <a:pt x="1799917" y="2646012"/>
                </a:cubicBezTo>
                <a:cubicBezTo>
                  <a:pt x="1796427" y="2801801"/>
                  <a:pt x="1761757" y="2984809"/>
                  <a:pt x="1726479" y="3108304"/>
                </a:cubicBezTo>
                <a:close/>
              </a:path>
            </a:pathLst>
          </a:custGeom>
          <a:solidFill>
            <a:schemeClr val="bg1"/>
          </a:solidFill>
          <a:ln>
            <a:solidFill>
              <a:schemeClr val="tx1"/>
            </a:solidFill>
            <a:extLst>
              <a:ext uri="{C807C97D-BFC1-408E-A445-0C87EB9F89A2}">
                <ask:lineSketchStyleProps xmlns:ask="http://schemas.microsoft.com/office/drawing/2018/sketchyshapes" sd="6280777">
                  <a:prstGeom prst="wedgeEllipseCallout">
                    <a:avLst>
                      <a:gd name="adj1" fmla="val 10358"/>
                      <a:gd name="adj2" fmla="val 86702"/>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190E2788-BAEB-419F-B68B-2226B2FAC66F}"/>
              </a:ext>
            </a:extLst>
          </p:cNvPr>
          <p:cNvSpPr/>
          <p:nvPr/>
        </p:nvSpPr>
        <p:spPr>
          <a:xfrm>
            <a:off x="3078417" y="2048301"/>
            <a:ext cx="4369384" cy="978420"/>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100" b="0" i="0" u="none" strike="noStrike" dirty="0">
                <a:solidFill>
                  <a:srgbClr val="000000"/>
                </a:solidFill>
                <a:effectLst/>
                <a:latin typeface="+mj-lt"/>
              </a:rPr>
              <a:t>The staff opinion survey is used as an audit process to ensure that these reviews are taking place.  It will also be checked as part of the Council’s registration with Investors in People.  Everyone has a responsibility to ensure that they take place and are of good quality. </a:t>
            </a:r>
            <a:endParaRPr lang="en-GB" sz="900" dirty="0">
              <a:solidFill>
                <a:srgbClr val="0070C0"/>
              </a:solidFill>
              <a:latin typeface="+mj-lt"/>
            </a:endParaRPr>
          </a:p>
        </p:txBody>
      </p:sp>
      <p:sp>
        <p:nvSpPr>
          <p:cNvPr id="19" name="Rectangle: Rounded Corners 18">
            <a:extLst>
              <a:ext uri="{FF2B5EF4-FFF2-40B4-BE49-F238E27FC236}">
                <a16:creationId xmlns:a16="http://schemas.microsoft.com/office/drawing/2014/main" id="{06821DEC-4EF6-4E75-BB0A-FF0AFCCADCF6}"/>
              </a:ext>
            </a:extLst>
          </p:cNvPr>
          <p:cNvSpPr/>
          <p:nvPr/>
        </p:nvSpPr>
        <p:spPr>
          <a:xfrm>
            <a:off x="2732899" y="3149403"/>
            <a:ext cx="4784367" cy="2444707"/>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100" b="1" i="0" u="none" strike="noStrike" dirty="0">
                <a:solidFill>
                  <a:srgbClr val="000000"/>
                </a:solidFill>
                <a:effectLst/>
                <a:latin typeface="+mj-lt"/>
              </a:rPr>
              <a:t>Reviews: Spend time looking forward </a:t>
            </a:r>
          </a:p>
          <a:p>
            <a:pPr marL="171450" indent="-171450" algn="just">
              <a:buFont typeface="Arial" panose="020B0604020202020204" pitchFamily="34" charset="0"/>
              <a:buChar char="•"/>
            </a:pPr>
            <a:r>
              <a:rPr lang="en-GB" sz="1100" i="0" u="none" strike="noStrike" dirty="0">
                <a:solidFill>
                  <a:srgbClr val="000000"/>
                </a:solidFill>
                <a:effectLst/>
                <a:latin typeface="+mj-lt"/>
              </a:rPr>
              <a:t>What will be the new objectives and how will they be measured?  </a:t>
            </a:r>
          </a:p>
          <a:p>
            <a:pPr marL="171450" indent="-171450" algn="just">
              <a:buFont typeface="Arial" panose="020B0604020202020204" pitchFamily="34" charset="0"/>
              <a:buChar char="•"/>
            </a:pPr>
            <a:r>
              <a:rPr lang="en-GB" sz="1100" i="0" u="none" strike="noStrike" dirty="0">
                <a:solidFill>
                  <a:srgbClr val="000000"/>
                </a:solidFill>
                <a:effectLst/>
                <a:latin typeface="+mj-lt"/>
              </a:rPr>
              <a:t>What learning and development is needed to help achieve personal growth and their work objectives?  </a:t>
            </a:r>
          </a:p>
          <a:p>
            <a:pPr marL="171450" indent="-171450" algn="just">
              <a:buFont typeface="Arial" panose="020B0604020202020204" pitchFamily="34" charset="0"/>
              <a:buChar char="•"/>
            </a:pPr>
            <a:r>
              <a:rPr lang="en-GB" sz="1100" i="0" u="none" strike="noStrike" dirty="0">
                <a:solidFill>
                  <a:srgbClr val="000000"/>
                </a:solidFill>
                <a:effectLst/>
                <a:latin typeface="+mj-lt"/>
              </a:rPr>
              <a:t>This is a good opportunity to discuss any other issues including future plans. </a:t>
            </a:r>
          </a:p>
          <a:p>
            <a:pPr marL="171450" indent="-171450" algn="just">
              <a:buFont typeface="Arial" panose="020B0604020202020204" pitchFamily="34" charset="0"/>
              <a:buChar char="•"/>
            </a:pPr>
            <a:r>
              <a:rPr lang="en-GB" sz="1100" i="0" u="none" strike="noStrike" dirty="0">
                <a:solidFill>
                  <a:srgbClr val="000000"/>
                </a:solidFill>
                <a:effectLst/>
                <a:latin typeface="+mj-lt"/>
              </a:rPr>
              <a:t> Discuss career aspirations – this is useful for succession planning and also for setting new objectives that help the person to grow in the direction they want to for their future career or into retirement if that is what they want.</a:t>
            </a:r>
          </a:p>
          <a:p>
            <a:pPr marL="171450" indent="-171450" algn="just">
              <a:buFont typeface="Arial" panose="020B0604020202020204" pitchFamily="34" charset="0"/>
              <a:buChar char="•"/>
            </a:pPr>
            <a:r>
              <a:rPr lang="en-GB" sz="1100" i="0" u="none" strike="noStrike" dirty="0">
                <a:solidFill>
                  <a:srgbClr val="000000"/>
                </a:solidFill>
                <a:effectLst/>
                <a:latin typeface="+mj-lt"/>
              </a:rPr>
              <a:t>Remember there should be no surprises, the Personal Growth and Performance Review is just a check point in continuous development and growth and an extension of the one to one meetings. </a:t>
            </a:r>
            <a:endParaRPr lang="en-GB" sz="1100" i="0" u="none" strike="noStrike" dirty="0">
              <a:solidFill>
                <a:srgbClr val="0070C0"/>
              </a:solidFill>
              <a:effectLst/>
              <a:latin typeface="+mj-lt"/>
            </a:endParaRPr>
          </a:p>
        </p:txBody>
      </p:sp>
      <p:sp>
        <p:nvSpPr>
          <p:cNvPr id="20" name="Rectangle: Rounded Corners 19">
            <a:extLst>
              <a:ext uri="{FF2B5EF4-FFF2-40B4-BE49-F238E27FC236}">
                <a16:creationId xmlns:a16="http://schemas.microsoft.com/office/drawing/2014/main" id="{89A5EB80-8684-4CCF-BCBE-B7D2738AA214}"/>
              </a:ext>
            </a:extLst>
          </p:cNvPr>
          <p:cNvSpPr/>
          <p:nvPr/>
        </p:nvSpPr>
        <p:spPr>
          <a:xfrm>
            <a:off x="2586522" y="5716235"/>
            <a:ext cx="9497455" cy="978420"/>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en-GB" sz="1100" i="0" u="none" strike="noStrike" dirty="0">
                <a:solidFill>
                  <a:srgbClr val="000000"/>
                </a:solidFill>
                <a:effectLst/>
                <a:latin typeface="+mj-lt"/>
              </a:rPr>
              <a:t>180 feedback is helpful for your personal growth and might help the team.  Ideas for developing the service can also be raised here providing valuable feedback for service improvement.</a:t>
            </a:r>
          </a:p>
          <a:p>
            <a:pPr marL="171450" indent="-171450" algn="just">
              <a:buFont typeface="Arial" panose="020B0604020202020204" pitchFamily="34" charset="0"/>
              <a:buChar char="•"/>
            </a:pPr>
            <a:r>
              <a:rPr lang="en-GB" sz="1100" i="0" u="none" strike="noStrike" dirty="0">
                <a:solidFill>
                  <a:srgbClr val="000000"/>
                </a:solidFill>
                <a:effectLst/>
                <a:latin typeface="+mj-lt"/>
              </a:rPr>
              <a:t>The meeting outcomes should be agreed between you and your employee and recorded on Oracle or on the Personal Growth and Performance Review Form (see Appendix 3) and filed on the Electronic personal file. </a:t>
            </a:r>
          </a:p>
          <a:p>
            <a:pPr marL="171450" indent="-171450" algn="just">
              <a:buFont typeface="Arial" panose="020B0604020202020204" pitchFamily="34" charset="0"/>
              <a:buChar char="•"/>
            </a:pPr>
            <a:r>
              <a:rPr lang="en-GB" sz="1100" dirty="0">
                <a:solidFill>
                  <a:srgbClr val="000000"/>
                </a:solidFill>
                <a:latin typeface="+mj-lt"/>
              </a:rPr>
              <a:t>I</a:t>
            </a:r>
            <a:r>
              <a:rPr lang="en-GB" sz="1100" i="0" u="none" strike="noStrike" dirty="0">
                <a:solidFill>
                  <a:srgbClr val="000000"/>
                </a:solidFill>
                <a:effectLst/>
                <a:latin typeface="+mj-lt"/>
              </a:rPr>
              <a:t>f you want to see a demo of how to record a PGPR, this is available  through the Social Work Academy upon request.</a:t>
            </a:r>
            <a:endParaRPr lang="en-GB" sz="1100" i="0" u="none" strike="noStrike" dirty="0">
              <a:solidFill>
                <a:srgbClr val="0070C0"/>
              </a:solidFill>
              <a:effectLst/>
              <a:latin typeface="+mj-lt"/>
            </a:endParaRPr>
          </a:p>
        </p:txBody>
      </p:sp>
      <p:pic>
        <p:nvPicPr>
          <p:cNvPr id="5" name="Picture 4">
            <a:extLst>
              <a:ext uri="{FF2B5EF4-FFF2-40B4-BE49-F238E27FC236}">
                <a16:creationId xmlns:a16="http://schemas.microsoft.com/office/drawing/2014/main" id="{B62B6F45-3E6F-4C28-81E2-8B9BDBFA4BD2}"/>
              </a:ext>
            </a:extLst>
          </p:cNvPr>
          <p:cNvPicPr>
            <a:picLocks noChangeAspect="1"/>
          </p:cNvPicPr>
          <p:nvPr/>
        </p:nvPicPr>
        <p:blipFill rotWithShape="1">
          <a:blip r:embed="rId5"/>
          <a:srcRect r="22848"/>
          <a:stretch/>
        </p:blipFill>
        <p:spPr>
          <a:xfrm>
            <a:off x="-334409" y="3174623"/>
            <a:ext cx="2920931" cy="3785959"/>
          </a:xfrm>
          <a:prstGeom prst="rect">
            <a:avLst/>
          </a:prstGeom>
        </p:spPr>
      </p:pic>
      <p:pic>
        <p:nvPicPr>
          <p:cNvPr id="3080" name="Picture 8">
            <a:extLst>
              <a:ext uri="{FF2B5EF4-FFF2-40B4-BE49-F238E27FC236}">
                <a16:creationId xmlns:a16="http://schemas.microsoft.com/office/drawing/2014/main" id="{BA00EDA2-B8B8-49EC-8542-89DE780FC5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384" y="1024299"/>
            <a:ext cx="2018141" cy="1140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8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1554</Words>
  <Application>Microsoft Office PowerPoint</Application>
  <PresentationFormat>Widescreen</PresentationFormat>
  <Paragraphs>38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PGPR Social work</dc:title>
  <dc:subject>PGPR Social work</dc:subject>
  <dc:creator>Hull City Council</dc:creator>
  <cp:lastModifiedBy>Middlebrook Bradie</cp:lastModifiedBy>
  <cp:revision>25</cp:revision>
  <cp:lastPrinted>2022-06-27T15:37:39Z</cp:lastPrinted>
  <dcterms:created xsi:type="dcterms:W3CDTF">2022-05-31T08:13:01Z</dcterms:created>
  <dcterms:modified xsi:type="dcterms:W3CDTF">2023-10-03T13:16:20Z</dcterms:modified>
</cp:coreProperties>
</file>