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1" r:id="rId5"/>
    <p:sldId id="262" r:id="rId6"/>
    <p:sldId id="263" r:id="rId7"/>
    <p:sldId id="285" r:id="rId8"/>
    <p:sldId id="264" r:id="rId9"/>
    <p:sldId id="286"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78DEE-E9D7-45DD-962C-3A83E86BA1F6}" type="datetimeFigureOut">
              <a:rPr lang="en-GB" smtClean="0"/>
              <a:t>19/01/2024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DDC8E-084E-4048-A32D-B6DE5AE46756}" type="slidenum">
              <a:rPr lang="en-GB" smtClean="0"/>
              <a:t>‹#›</a:t>
            </a:fld>
            <a:endParaRPr lang="en-GB"/>
          </a:p>
        </p:txBody>
      </p:sp>
    </p:spTree>
    <p:extLst>
      <p:ext uri="{BB962C8B-B14F-4D97-AF65-F5344CB8AC3E}">
        <p14:creationId xmlns:p14="http://schemas.microsoft.com/office/powerpoint/2010/main" val="326152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0A5ECA-6D72-4852-8662-EE9369847CF9}"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59953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0A5ECA-6D72-4852-8662-EE9369847CF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0593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0A5ECA-6D72-4852-8662-EE9369847CF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58149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0A5ECA-6D72-4852-8662-EE9369847CF9}"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05080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335360" y="6525344"/>
            <a:ext cx="11425269" cy="332656"/>
          </a:xfrm>
        </p:spPr>
        <p:txBody>
          <a:bodyPr/>
          <a:lstStyle/>
          <a:p>
            <a:r>
              <a:rPr lang="en-GB">
                <a:solidFill>
                  <a:prstClr val="white"/>
                </a:solidFill>
              </a:rPr>
              <a:t>Early Help Performance Booklet - Q3 2017-18 - v3</a:t>
            </a:r>
            <a:endParaRPr lang="en-GB" dirty="0">
              <a:solidFill>
                <a:prstClr val="white"/>
              </a:solidFill>
            </a:endParaRPr>
          </a:p>
        </p:txBody>
      </p:sp>
    </p:spTree>
    <p:extLst>
      <p:ext uri="{BB962C8B-B14F-4D97-AF65-F5344CB8AC3E}">
        <p14:creationId xmlns:p14="http://schemas.microsoft.com/office/powerpoint/2010/main" val="60705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view horiz flip">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Early Help Performance Booklet - Q3 2017-18 - v3</a:t>
            </a:r>
          </a:p>
        </p:txBody>
      </p:sp>
      <p:sp>
        <p:nvSpPr>
          <p:cNvPr id="6" name="Content Placeholder 5"/>
          <p:cNvSpPr>
            <a:spLocks noGrp="1"/>
          </p:cNvSpPr>
          <p:nvPr>
            <p:ph sz="quarter" idx="13"/>
          </p:nvPr>
        </p:nvSpPr>
        <p:spPr>
          <a:xfrm>
            <a:off x="623392" y="3645024"/>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23392" y="764704"/>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2011" y="764704"/>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604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view horiz">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Early Help Performance Booklet - Q3 2017-18 - v3</a:t>
            </a:r>
          </a:p>
        </p:txBody>
      </p:sp>
      <p:sp>
        <p:nvSpPr>
          <p:cNvPr id="6" name="Content Placeholder 5"/>
          <p:cNvSpPr>
            <a:spLocks noGrp="1"/>
          </p:cNvSpPr>
          <p:nvPr>
            <p:ph sz="quarter" idx="13"/>
          </p:nvPr>
        </p:nvSpPr>
        <p:spPr>
          <a:xfrm>
            <a:off x="609600" y="720000"/>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09600" y="3600000"/>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891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view">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Early Help Performance Booklet - Q3 2017-18 - v3</a:t>
            </a:r>
          </a:p>
        </p:txBody>
      </p:sp>
      <p:sp>
        <p:nvSpPr>
          <p:cNvPr id="6" name="Content Placeholder 5"/>
          <p:cNvSpPr>
            <a:spLocks noGrp="1"/>
          </p:cNvSpPr>
          <p:nvPr>
            <p:ph sz="quarter" idx="13"/>
          </p:nvPr>
        </p:nvSpPr>
        <p:spPr>
          <a:xfrm>
            <a:off x="609600" y="72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096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5"/>
          <p:cNvSpPr>
            <a:spLocks noGrp="1"/>
          </p:cNvSpPr>
          <p:nvPr>
            <p:ph sz="quarter" idx="15"/>
          </p:nvPr>
        </p:nvSpPr>
        <p:spPr>
          <a:xfrm>
            <a:off x="6196800" y="72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68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974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view">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Early Help Performance Booklet - Q3 2017-18 - v3</a:t>
            </a:r>
          </a:p>
        </p:txBody>
      </p:sp>
      <p:sp>
        <p:nvSpPr>
          <p:cNvPr id="6" name="Content Placeholder 5"/>
          <p:cNvSpPr>
            <a:spLocks noGrp="1"/>
          </p:cNvSpPr>
          <p:nvPr>
            <p:ph sz="quarter" idx="13"/>
          </p:nvPr>
        </p:nvSpPr>
        <p:spPr>
          <a:xfrm>
            <a:off x="609600" y="720000"/>
            <a:ext cx="5385600" cy="55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5"/>
          <p:cNvSpPr>
            <a:spLocks noGrp="1"/>
          </p:cNvSpPr>
          <p:nvPr>
            <p:ph sz="quarter" idx="15"/>
          </p:nvPr>
        </p:nvSpPr>
        <p:spPr>
          <a:xfrm>
            <a:off x="6196800" y="72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68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25627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view">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Early Help Performance Booklet - Q3 2017-18 - v3</a:t>
            </a:r>
          </a:p>
        </p:txBody>
      </p:sp>
      <p:sp>
        <p:nvSpPr>
          <p:cNvPr id="6" name="Content Placeholder 5"/>
          <p:cNvSpPr>
            <a:spLocks noGrp="1"/>
          </p:cNvSpPr>
          <p:nvPr>
            <p:ph sz="quarter" idx="13"/>
          </p:nvPr>
        </p:nvSpPr>
        <p:spPr>
          <a:xfrm>
            <a:off x="609600" y="720000"/>
            <a:ext cx="5385600" cy="55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5"/>
          <p:cNvSpPr>
            <a:spLocks noGrp="1"/>
          </p:cNvSpPr>
          <p:nvPr>
            <p:ph sz="quarter" idx="15"/>
          </p:nvPr>
        </p:nvSpPr>
        <p:spPr>
          <a:xfrm>
            <a:off x="6196800" y="720000"/>
            <a:ext cx="5385600" cy="55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526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white"/>
                </a:solidFill>
              </a:rPr>
              <a:t>Early Help Performance Booklet - Q3 2017-18 - v3</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5C3FD4A-0BF7-4A32-9D6A-0B989F722874}"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0570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339991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215909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128111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133982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92697"/>
            <a:ext cx="10972800" cy="5544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126660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423143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252700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122579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145750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Early Help Performance Booklet - Q3 2017-18 - v3</a:t>
            </a:r>
          </a:p>
        </p:txBody>
      </p:sp>
    </p:spTree>
    <p:extLst>
      <p:ext uri="{BB962C8B-B14F-4D97-AF65-F5344CB8AC3E}">
        <p14:creationId xmlns:p14="http://schemas.microsoft.com/office/powerpoint/2010/main" val="95712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view horiz">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Early Help Performance Booklet - Q3 2017-18 - v3</a:t>
            </a:r>
          </a:p>
        </p:txBody>
      </p:sp>
      <p:sp>
        <p:nvSpPr>
          <p:cNvPr id="6" name="Content Placeholder 5"/>
          <p:cNvSpPr>
            <a:spLocks noGrp="1"/>
          </p:cNvSpPr>
          <p:nvPr>
            <p:ph sz="quarter" idx="13"/>
          </p:nvPr>
        </p:nvSpPr>
        <p:spPr>
          <a:xfrm>
            <a:off x="609600" y="720000"/>
            <a:ext cx="10959008"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4"/>
          </p:nvPr>
        </p:nvSpPr>
        <p:spPr>
          <a:xfrm>
            <a:off x="6096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5"/>
          <p:cNvSpPr>
            <a:spLocks noGrp="1"/>
          </p:cNvSpPr>
          <p:nvPr>
            <p:ph sz="quarter" idx="16"/>
          </p:nvPr>
        </p:nvSpPr>
        <p:spPr>
          <a:xfrm>
            <a:off x="6196800" y="3600000"/>
            <a:ext cx="5385600" cy="27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642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6525344"/>
            <a:ext cx="12192000" cy="332656"/>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31371" y="6525344"/>
            <a:ext cx="11233248" cy="332656"/>
          </a:xfrm>
          <a:prstGeom prst="rect">
            <a:avLst/>
          </a:prstGeom>
        </p:spPr>
        <p:txBody>
          <a:bodyPr vert="horz" lIns="91440" tIns="45720" rIns="91440" bIns="45720" rtlCol="0" anchor="ctr"/>
          <a:lstStyle>
            <a:lvl1pPr algn="ctr">
              <a:defRPr sz="1200" b="1">
                <a:solidFill>
                  <a:schemeClr val="bg1"/>
                </a:solidFill>
              </a:defRPr>
            </a:lvl1pPr>
          </a:lstStyle>
          <a:p>
            <a:r>
              <a:rPr lang="en-GB">
                <a:solidFill>
                  <a:prstClr val="white"/>
                </a:solidFill>
              </a:rPr>
              <a:t>Early Help Performance Booklet - Q3 2017-18 - v3</a:t>
            </a:r>
            <a:endParaRPr lang="en-GB" dirty="0">
              <a:solidFill>
                <a:prstClr val="white"/>
              </a:solidFill>
            </a:endParaRPr>
          </a:p>
        </p:txBody>
      </p:sp>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260648"/>
          </a:xfrm>
          <a:prstGeom prst="rect">
            <a:avLst/>
          </a:prstGeom>
        </p:spPr>
      </p:pic>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3340" y="0"/>
            <a:ext cx="2304256" cy="555462"/>
          </a:xfrm>
          <a:prstGeom prst="rect">
            <a:avLst/>
          </a:prstGeom>
        </p:spPr>
      </p:pic>
    </p:spTree>
    <p:extLst>
      <p:ext uri="{BB962C8B-B14F-4D97-AF65-F5344CB8AC3E}">
        <p14:creationId xmlns:p14="http://schemas.microsoft.com/office/powerpoint/2010/main" val="250997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ocal.gov.uk/our-support/workforce-and-hr-support/social-workers/standards-employers-social-workers-england-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ractice-supervisors.rip.org.uk/asset-category/supervision-fundamentals/" TargetMode="External"/><Relationship Id="rId2" Type="http://schemas.openxmlformats.org/officeDocument/2006/relationships/hyperlink" Target="https://practice-supervisors.rip.org.uk/wp-content/uploads/2021/01/StS_KB_Meeting_the_supervisory_needs_of_practice_supervisors_Final.pdf" TargetMode="External"/><Relationship Id="rId1" Type="http://schemas.openxmlformats.org/officeDocument/2006/relationships/slideLayout" Target="../slideLayouts/slideLayout6.xml"/><Relationship Id="rId5" Type="http://schemas.openxmlformats.org/officeDocument/2006/relationships/hyperlink" Target="https://www.researchinpractice.org.uk/media/ku1bxtfr/anti-oppressive_practice.pdf" TargetMode="External"/><Relationship Id="rId4" Type="http://schemas.openxmlformats.org/officeDocument/2006/relationships/hyperlink" Target="https://www.researchinpractice.org.uk/children/publications/2017/april/reflective-supervision-resource-pack-20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Supervision &amp; Reflection Policy for Social Work Staff in Children’s Social Care</a:t>
            </a:r>
            <a:br>
              <a:rPr lang="en-GB" dirty="0"/>
            </a:br>
            <a:endParaRPr lang="en-GB" dirty="0"/>
          </a:p>
        </p:txBody>
      </p:sp>
      <p:sp>
        <p:nvSpPr>
          <p:cNvPr id="3" name="Subtitle 2"/>
          <p:cNvSpPr>
            <a:spLocks noGrp="1"/>
          </p:cNvSpPr>
          <p:nvPr>
            <p:ph type="subTitle" idx="1"/>
          </p:nvPr>
        </p:nvSpPr>
        <p:spPr/>
        <p:txBody>
          <a:bodyPr/>
          <a:lstStyle/>
          <a:p>
            <a:r>
              <a:rPr lang="en-GB" dirty="0"/>
              <a:t>Updated: January 2024</a:t>
            </a:r>
          </a:p>
        </p:txBody>
      </p:sp>
      <p:pic>
        <p:nvPicPr>
          <p:cNvPr id="4" name="Picture 3"/>
          <p:cNvPicPr>
            <a:picLocks noChangeAspect="1"/>
          </p:cNvPicPr>
          <p:nvPr/>
        </p:nvPicPr>
        <p:blipFill>
          <a:blip r:embed="rId3"/>
          <a:stretch>
            <a:fillRect/>
          </a:stretch>
        </p:blipFill>
        <p:spPr>
          <a:xfrm>
            <a:off x="704580" y="4178600"/>
            <a:ext cx="2466975" cy="1847850"/>
          </a:xfrm>
          <a:prstGeom prst="rect">
            <a:avLst/>
          </a:prstGeom>
        </p:spPr>
      </p:pic>
      <p:pic>
        <p:nvPicPr>
          <p:cNvPr id="5" name="Picture 4"/>
          <p:cNvPicPr>
            <a:picLocks noChangeAspect="1"/>
          </p:cNvPicPr>
          <p:nvPr/>
        </p:nvPicPr>
        <p:blipFill>
          <a:blip r:embed="rId4"/>
          <a:stretch>
            <a:fillRect/>
          </a:stretch>
        </p:blipFill>
        <p:spPr>
          <a:xfrm>
            <a:off x="10094316" y="373681"/>
            <a:ext cx="1677775" cy="1256712"/>
          </a:xfrm>
          <a:prstGeom prst="rect">
            <a:avLst/>
          </a:prstGeom>
        </p:spPr>
      </p:pic>
    </p:spTree>
    <p:extLst>
      <p:ext uri="{BB962C8B-B14F-4D97-AF65-F5344CB8AC3E}">
        <p14:creationId xmlns:p14="http://schemas.microsoft.com/office/powerpoint/2010/main" val="387131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9800" y="807812"/>
            <a:ext cx="7772400" cy="1470025"/>
          </a:xfrm>
        </p:spPr>
        <p:txBody>
          <a:bodyPr/>
          <a:lstStyle/>
          <a:p>
            <a:r>
              <a:rPr lang="en-GB" dirty="0"/>
              <a:t>Reflection in Warrington</a:t>
            </a:r>
          </a:p>
        </p:txBody>
      </p:sp>
      <p:sp>
        <p:nvSpPr>
          <p:cNvPr id="7" name="Subtitle 6"/>
          <p:cNvSpPr>
            <a:spLocks noGrp="1"/>
          </p:cNvSpPr>
          <p:nvPr>
            <p:ph type="subTitle" idx="1"/>
          </p:nvPr>
        </p:nvSpPr>
        <p:spPr>
          <a:xfrm>
            <a:off x="2895600" y="2008414"/>
            <a:ext cx="6400800" cy="1028401"/>
          </a:xfrm>
        </p:spPr>
        <p:txBody>
          <a:bodyPr/>
          <a:lstStyle/>
          <a:p>
            <a:r>
              <a:rPr lang="en-GB" dirty="0">
                <a:solidFill>
                  <a:schemeClr val="tx1">
                    <a:lumMod val="50000"/>
                    <a:lumOff val="50000"/>
                  </a:schemeClr>
                </a:solidFill>
              </a:rPr>
              <a:t>Updated: January 2024</a:t>
            </a:r>
          </a:p>
        </p:txBody>
      </p:sp>
      <p:pic>
        <p:nvPicPr>
          <p:cNvPr id="3" name="Picture 2"/>
          <p:cNvPicPr>
            <a:picLocks noChangeAspect="1"/>
          </p:cNvPicPr>
          <p:nvPr/>
        </p:nvPicPr>
        <p:blipFill>
          <a:blip r:embed="rId2"/>
          <a:stretch>
            <a:fillRect/>
          </a:stretch>
        </p:blipFill>
        <p:spPr>
          <a:xfrm>
            <a:off x="3694243" y="3429000"/>
            <a:ext cx="4597880" cy="2761422"/>
          </a:xfrm>
          <a:prstGeom prst="rect">
            <a:avLst/>
          </a:prstGeom>
        </p:spPr>
      </p:pic>
    </p:spTree>
    <p:extLst>
      <p:ext uri="{BB962C8B-B14F-4D97-AF65-F5344CB8AC3E}">
        <p14:creationId xmlns:p14="http://schemas.microsoft.com/office/powerpoint/2010/main" val="168233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Capturing reflection </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It can be difficult to capture the level of reflection that takes place during supervision conversations. Supervision can often focus on the action plan part of the conversation.  </a:t>
            </a:r>
          </a:p>
          <a:p>
            <a:pPr marL="0" indent="0">
              <a:buNone/>
            </a:pPr>
            <a:endParaRPr lang="en-GB" dirty="0"/>
          </a:p>
          <a:p>
            <a:pPr marL="0" indent="0">
              <a:buNone/>
            </a:pPr>
            <a:r>
              <a:rPr lang="en-GB" dirty="0"/>
              <a:t>Tips for capturing reflection:</a:t>
            </a:r>
          </a:p>
          <a:p>
            <a:r>
              <a:rPr lang="en-GB" dirty="0"/>
              <a:t>Record the key ideas/ themes that the reflective conversation centred around?  </a:t>
            </a:r>
          </a:p>
          <a:p>
            <a:r>
              <a:rPr lang="en-GB" dirty="0"/>
              <a:t>Record any hypothesis and how we might test this.  </a:t>
            </a:r>
          </a:p>
          <a:p>
            <a:r>
              <a:rPr lang="en-GB" dirty="0"/>
              <a:t>Record the questions to show how circular thinking was encouraged.  </a:t>
            </a:r>
          </a:p>
          <a:p>
            <a:r>
              <a:rPr lang="en-GB" dirty="0"/>
              <a:t>Bring in multiple perspectives – </a:t>
            </a:r>
            <a:r>
              <a:rPr lang="en-GB" dirty="0" err="1"/>
              <a:t>eg</a:t>
            </a:r>
            <a:r>
              <a:rPr lang="en-GB" dirty="0"/>
              <a:t>. What would the child/ parent/ teacher say if they were to hear our conversation?  </a:t>
            </a:r>
          </a:p>
          <a:p>
            <a:r>
              <a:rPr lang="en-GB" dirty="0"/>
              <a:t>Evidence of consideration of influence of external factors.</a:t>
            </a:r>
          </a:p>
          <a:p>
            <a:r>
              <a:rPr lang="en-GB" dirty="0"/>
              <a:t>Record any new ideas/ outcome/ actions that came from the discussion.   </a:t>
            </a:r>
          </a:p>
          <a:p>
            <a:endParaRPr lang="en-GB" dirty="0"/>
          </a:p>
          <a:p>
            <a:pPr marL="0" indent="0">
              <a:buNone/>
            </a:pPr>
            <a:r>
              <a:rPr lang="en-GB" dirty="0"/>
              <a:t>*Make use of Systemic ideas - Tomm’s different questioning styles (next slides)</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1018448" y="362309"/>
            <a:ext cx="912498" cy="1353538"/>
          </a:xfrm>
          <a:prstGeom prst="rect">
            <a:avLst/>
          </a:prstGeom>
        </p:spPr>
      </p:pic>
      <p:pic>
        <p:nvPicPr>
          <p:cNvPr id="7" name="Picture 6"/>
          <p:cNvPicPr>
            <a:picLocks noChangeAspect="1"/>
          </p:cNvPicPr>
          <p:nvPr/>
        </p:nvPicPr>
        <p:blipFill>
          <a:blip r:embed="rId3"/>
          <a:stretch>
            <a:fillRect/>
          </a:stretch>
        </p:blipFill>
        <p:spPr>
          <a:xfrm>
            <a:off x="9929004" y="4988605"/>
            <a:ext cx="2001942" cy="1320121"/>
          </a:xfrm>
          <a:prstGeom prst="rect">
            <a:avLst/>
          </a:prstGeom>
        </p:spPr>
      </p:pic>
      <p:pic>
        <p:nvPicPr>
          <p:cNvPr id="8" name="Picture 7"/>
          <p:cNvPicPr>
            <a:picLocks noChangeAspect="1"/>
          </p:cNvPicPr>
          <p:nvPr/>
        </p:nvPicPr>
        <p:blipFill>
          <a:blip r:embed="rId4"/>
          <a:stretch>
            <a:fillRect/>
          </a:stretch>
        </p:blipFill>
        <p:spPr>
          <a:xfrm>
            <a:off x="897147" y="603263"/>
            <a:ext cx="1140124" cy="814375"/>
          </a:xfrm>
          <a:prstGeom prst="rect">
            <a:avLst/>
          </a:prstGeom>
        </p:spPr>
      </p:pic>
    </p:spTree>
    <p:extLst>
      <p:ext uri="{BB962C8B-B14F-4D97-AF65-F5344CB8AC3E}">
        <p14:creationId xmlns:p14="http://schemas.microsoft.com/office/powerpoint/2010/main" val="339714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75400" y="1510581"/>
            <a:ext cx="6632180" cy="3789947"/>
          </a:xfrm>
          <a:prstGeom prst="rect">
            <a:avLst/>
          </a:prstGeom>
        </p:spPr>
      </p:pic>
      <p:sp>
        <p:nvSpPr>
          <p:cNvPr id="6" name="Rectangle 5"/>
          <p:cNvSpPr/>
          <p:nvPr/>
        </p:nvSpPr>
        <p:spPr>
          <a:xfrm>
            <a:off x="2675796" y="1482141"/>
            <a:ext cx="2129590" cy="10647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125" dirty="0">
                <a:solidFill>
                  <a:prstClr val="black"/>
                </a:solidFill>
                <a:latin typeface="Times New Roman" panose="02020603050405020304" pitchFamily="18" charset="0"/>
                <a:cs typeface="Times New Roman" panose="02020603050405020304" pitchFamily="18" charset="0"/>
              </a:rPr>
              <a:t>MAPPING </a:t>
            </a:r>
          </a:p>
          <a:p>
            <a:pPr defTabSz="457200"/>
            <a:r>
              <a:rPr lang="en-GB" sz="1125" dirty="0">
                <a:solidFill>
                  <a:prstClr val="black"/>
                </a:solidFill>
                <a:latin typeface="Times New Roman" panose="02020603050405020304" pitchFamily="18" charset="0"/>
                <a:cs typeface="Times New Roman" panose="02020603050405020304" pitchFamily="18" charset="0"/>
              </a:rPr>
              <a:t>Questions which try to clarify key facts or context.  There is a sense of investigating and clarifying</a:t>
            </a:r>
            <a:r>
              <a:rPr lang="en-GB" sz="1350"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844968" y="1450559"/>
            <a:ext cx="2680034" cy="10963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125" dirty="0">
                <a:solidFill>
                  <a:prstClr val="black"/>
                </a:solidFill>
                <a:latin typeface="Times New Roman" panose="02020603050405020304" pitchFamily="18" charset="0"/>
                <a:cs typeface="Times New Roman" panose="02020603050405020304" pitchFamily="18" charset="0"/>
              </a:rPr>
              <a:t>ENCOURAGING DOWN A PATH</a:t>
            </a:r>
          </a:p>
          <a:p>
            <a:pPr defTabSz="457200"/>
            <a:r>
              <a:rPr lang="en-GB" sz="1125" dirty="0">
                <a:solidFill>
                  <a:prstClr val="black"/>
                </a:solidFill>
                <a:latin typeface="Times New Roman" panose="02020603050405020304" pitchFamily="18" charset="0"/>
                <a:cs typeface="Times New Roman" panose="02020603050405020304" pitchFamily="18" charset="0"/>
              </a:rPr>
              <a:t>Questions which are influencing in a more directive or corrective way.  Trying to change behaviour or elicit a response. </a:t>
            </a:r>
          </a:p>
        </p:txBody>
      </p:sp>
      <p:sp>
        <p:nvSpPr>
          <p:cNvPr id="8" name="Rectangle 7"/>
          <p:cNvSpPr/>
          <p:nvPr/>
        </p:nvSpPr>
        <p:spPr>
          <a:xfrm>
            <a:off x="7359317" y="4315577"/>
            <a:ext cx="2147866" cy="10241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125" dirty="0">
                <a:solidFill>
                  <a:prstClr val="black"/>
                </a:solidFill>
                <a:latin typeface="Times New Roman" panose="02020603050405020304" pitchFamily="18" charset="0"/>
                <a:cs typeface="Times New Roman" panose="02020603050405020304" pitchFamily="18" charset="0"/>
              </a:rPr>
              <a:t>POSSIBILITES ARE EXPLORED Questions which introduce a difference and influence people to think differently. </a:t>
            </a:r>
          </a:p>
        </p:txBody>
      </p:sp>
      <p:sp>
        <p:nvSpPr>
          <p:cNvPr id="9" name="Rectangle 8"/>
          <p:cNvSpPr/>
          <p:nvPr/>
        </p:nvSpPr>
        <p:spPr>
          <a:xfrm>
            <a:off x="2675795" y="4315580"/>
            <a:ext cx="2256150" cy="10422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125" dirty="0">
                <a:solidFill>
                  <a:prstClr val="black"/>
                </a:solidFill>
                <a:latin typeface="Times New Roman" panose="02020603050405020304" pitchFamily="18" charset="0"/>
                <a:cs typeface="Times New Roman" panose="02020603050405020304" pitchFamily="18" charset="0"/>
              </a:rPr>
              <a:t>RELATIONSHIP Questions that are aimed at exploring relational patterns and positions within the family system. </a:t>
            </a:r>
          </a:p>
        </p:txBody>
      </p:sp>
      <p:pic>
        <p:nvPicPr>
          <p:cNvPr id="10" name="Picture 9"/>
          <p:cNvPicPr>
            <a:picLocks noChangeAspect="1"/>
          </p:cNvPicPr>
          <p:nvPr/>
        </p:nvPicPr>
        <p:blipFill>
          <a:blip r:embed="rId3"/>
          <a:stretch>
            <a:fillRect/>
          </a:stretch>
        </p:blipFill>
        <p:spPr>
          <a:xfrm>
            <a:off x="9970788" y="336430"/>
            <a:ext cx="1938401" cy="1289918"/>
          </a:xfrm>
          <a:prstGeom prst="rect">
            <a:avLst/>
          </a:prstGeom>
        </p:spPr>
      </p:pic>
      <p:pic>
        <p:nvPicPr>
          <p:cNvPr id="11" name="Picture 10"/>
          <p:cNvPicPr>
            <a:picLocks noChangeAspect="1"/>
          </p:cNvPicPr>
          <p:nvPr/>
        </p:nvPicPr>
        <p:blipFill>
          <a:blip r:embed="rId4"/>
          <a:stretch>
            <a:fillRect/>
          </a:stretch>
        </p:blipFill>
        <p:spPr>
          <a:xfrm>
            <a:off x="248423" y="5357814"/>
            <a:ext cx="1977192" cy="1083825"/>
          </a:xfrm>
          <a:prstGeom prst="rect">
            <a:avLst/>
          </a:prstGeom>
        </p:spPr>
      </p:pic>
    </p:spTree>
    <p:extLst>
      <p:ext uri="{BB962C8B-B14F-4D97-AF65-F5344CB8AC3E}">
        <p14:creationId xmlns:p14="http://schemas.microsoft.com/office/powerpoint/2010/main" val="52312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                      Karl </a:t>
            </a:r>
            <a:r>
              <a:rPr lang="en-GB" dirty="0" err="1"/>
              <a:t>Tomm</a:t>
            </a:r>
            <a:r>
              <a:rPr lang="en-GB" dirty="0"/>
              <a:t> says…</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Lineal questions</a:t>
            </a:r>
          </a:p>
          <a:p>
            <a:pPr marL="0" indent="0">
              <a:buNone/>
            </a:pPr>
            <a:r>
              <a:rPr lang="en-GB" i="1" dirty="0"/>
              <a:t>Problem explanation questions/problem definition questions….</a:t>
            </a:r>
          </a:p>
          <a:p>
            <a:pPr marL="0" indent="0">
              <a:buNone/>
            </a:pPr>
            <a:endParaRPr lang="en-GB" i="1" dirty="0"/>
          </a:p>
          <a:p>
            <a:r>
              <a:rPr lang="en-GB" dirty="0"/>
              <a:t>Predominantly investigative – breaking the problem apart so that the origin of the problem becomes clearly delineated:</a:t>
            </a:r>
          </a:p>
          <a:p>
            <a:pPr marL="0" indent="0">
              <a:buNone/>
            </a:pPr>
            <a:endParaRPr lang="en-GB" dirty="0"/>
          </a:p>
          <a:p>
            <a:pPr marL="0" indent="0">
              <a:buNone/>
            </a:pPr>
            <a:r>
              <a:rPr lang="en-GB" dirty="0"/>
              <a:t>‘W</a:t>
            </a:r>
            <a:r>
              <a:rPr lang="en-GB" i="1" dirty="0"/>
              <a:t>hen will the assessment be completed?’  </a:t>
            </a:r>
          </a:p>
          <a:p>
            <a:pPr marL="0" indent="0">
              <a:buNone/>
            </a:pPr>
            <a:r>
              <a:rPr lang="en-GB" i="1" dirty="0"/>
              <a:t>‘Who lives in the home with the children?’  </a:t>
            </a:r>
          </a:p>
          <a:p>
            <a:pPr marL="0" indent="0">
              <a:buNone/>
            </a:pPr>
            <a:r>
              <a:rPr lang="en-GB" i="1" dirty="0"/>
              <a:t>‘How many times have the family been open to CSC?’ </a:t>
            </a:r>
            <a:endParaRPr lang="en-GB" dirty="0"/>
          </a:p>
          <a:p>
            <a:endParaRPr lang="en-GB" dirty="0"/>
          </a:p>
        </p:txBody>
      </p:sp>
      <p:pic>
        <p:nvPicPr>
          <p:cNvPr id="4" name="Picture 3"/>
          <p:cNvPicPr>
            <a:picLocks noChangeAspect="1"/>
          </p:cNvPicPr>
          <p:nvPr/>
        </p:nvPicPr>
        <p:blipFill>
          <a:blip r:embed="rId2"/>
          <a:stretch>
            <a:fillRect/>
          </a:stretch>
        </p:blipFill>
        <p:spPr>
          <a:xfrm>
            <a:off x="9911752" y="487393"/>
            <a:ext cx="2009954" cy="1004977"/>
          </a:xfrm>
          <a:prstGeom prst="rect">
            <a:avLst/>
          </a:prstGeom>
        </p:spPr>
      </p:pic>
      <p:pic>
        <p:nvPicPr>
          <p:cNvPr id="5" name="Picture 4"/>
          <p:cNvPicPr>
            <a:picLocks noChangeAspect="1"/>
          </p:cNvPicPr>
          <p:nvPr/>
        </p:nvPicPr>
        <p:blipFill>
          <a:blip r:embed="rId2"/>
          <a:stretch>
            <a:fillRect/>
          </a:stretch>
        </p:blipFill>
        <p:spPr>
          <a:xfrm>
            <a:off x="9911752" y="5018119"/>
            <a:ext cx="2009954" cy="1004977"/>
          </a:xfrm>
          <a:prstGeom prst="rect">
            <a:avLst/>
          </a:prstGeom>
        </p:spPr>
      </p:pic>
    </p:spTree>
    <p:extLst>
      <p:ext uri="{BB962C8B-B14F-4D97-AF65-F5344CB8AC3E}">
        <p14:creationId xmlns:p14="http://schemas.microsoft.com/office/powerpoint/2010/main" val="75863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54085"/>
            <a:ext cx="10972800" cy="3835888"/>
          </a:xfrm>
        </p:spPr>
        <p:txBody>
          <a:bodyPr>
            <a:normAutofit fontScale="85000" lnSpcReduction="10000"/>
          </a:bodyPr>
          <a:lstStyle/>
          <a:p>
            <a:pPr marL="0" indent="0">
              <a:buNone/>
            </a:pPr>
            <a:r>
              <a:rPr lang="en-GB" b="1" dirty="0"/>
              <a:t>Circular questions</a:t>
            </a:r>
          </a:p>
          <a:p>
            <a:pPr marL="0" indent="0">
              <a:buNone/>
            </a:pPr>
            <a:r>
              <a:rPr lang="en-GB" i="1" dirty="0"/>
              <a:t>Behavioural effect questions/difference questions</a:t>
            </a:r>
          </a:p>
          <a:p>
            <a:pPr marL="0" indent="0">
              <a:buNone/>
            </a:pPr>
            <a:endParaRPr lang="en-GB" i="1" dirty="0"/>
          </a:p>
          <a:p>
            <a:r>
              <a:rPr lang="en-GB" dirty="0"/>
              <a:t>More explorative – making new discoveries:</a:t>
            </a:r>
          </a:p>
          <a:p>
            <a:pPr marL="0" indent="0">
              <a:buNone/>
            </a:pPr>
            <a:endParaRPr lang="en-GB" dirty="0"/>
          </a:p>
          <a:p>
            <a:pPr marL="0" indent="0">
              <a:buNone/>
            </a:pPr>
            <a:r>
              <a:rPr lang="en-GB" dirty="0"/>
              <a:t>‘</a:t>
            </a:r>
            <a:r>
              <a:rPr lang="en-GB" i="1" dirty="0"/>
              <a:t>You’ve spoken about feeling worried about the mothers low mood. When this happens what makes you feel this way? What or who else do you imagine notices this? How might they feel/what might they say about it?</a:t>
            </a:r>
            <a:r>
              <a:rPr lang="en-GB" dirty="0"/>
              <a:t>’</a:t>
            </a:r>
          </a:p>
          <a:p>
            <a:pPr marL="0" indent="0">
              <a:buNone/>
            </a:pPr>
            <a:endParaRPr lang="en-GB" i="1" dirty="0"/>
          </a:p>
          <a:p>
            <a:endParaRPr lang="en-GB" dirty="0"/>
          </a:p>
        </p:txBody>
      </p:sp>
      <p:pic>
        <p:nvPicPr>
          <p:cNvPr id="4" name="Picture 3"/>
          <p:cNvPicPr>
            <a:picLocks noChangeAspect="1"/>
          </p:cNvPicPr>
          <p:nvPr/>
        </p:nvPicPr>
        <p:blipFill>
          <a:blip r:embed="rId2"/>
          <a:stretch>
            <a:fillRect/>
          </a:stretch>
        </p:blipFill>
        <p:spPr>
          <a:xfrm>
            <a:off x="10136037" y="274638"/>
            <a:ext cx="1639333" cy="1092889"/>
          </a:xfrm>
          <a:prstGeom prst="rect">
            <a:avLst/>
          </a:prstGeom>
        </p:spPr>
      </p:pic>
      <p:pic>
        <p:nvPicPr>
          <p:cNvPr id="5" name="Picture 4"/>
          <p:cNvPicPr>
            <a:picLocks noChangeAspect="1"/>
          </p:cNvPicPr>
          <p:nvPr/>
        </p:nvPicPr>
        <p:blipFill>
          <a:blip r:embed="rId2"/>
          <a:stretch>
            <a:fillRect/>
          </a:stretch>
        </p:blipFill>
        <p:spPr>
          <a:xfrm>
            <a:off x="10136037" y="4991130"/>
            <a:ext cx="1938696" cy="1292464"/>
          </a:xfrm>
          <a:prstGeom prst="rect">
            <a:avLst/>
          </a:prstGeom>
        </p:spPr>
      </p:pic>
    </p:spTree>
    <p:extLst>
      <p:ext uri="{BB962C8B-B14F-4D97-AF65-F5344CB8AC3E}">
        <p14:creationId xmlns:p14="http://schemas.microsoft.com/office/powerpoint/2010/main" val="321345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9988"/>
            <a:ext cx="10972800" cy="3959985"/>
          </a:xfrm>
        </p:spPr>
        <p:txBody>
          <a:bodyPr>
            <a:normAutofit fontScale="92500" lnSpcReduction="20000"/>
          </a:bodyPr>
          <a:lstStyle/>
          <a:p>
            <a:pPr marL="0" indent="0">
              <a:buNone/>
            </a:pPr>
            <a:r>
              <a:rPr lang="en-GB" b="1" dirty="0"/>
              <a:t>Strategic questions</a:t>
            </a:r>
          </a:p>
          <a:p>
            <a:pPr marL="0" indent="0">
              <a:buNone/>
            </a:pPr>
            <a:r>
              <a:rPr lang="en-GB" i="1" dirty="0"/>
              <a:t>Leading questions/confrontation questions</a:t>
            </a:r>
          </a:p>
          <a:p>
            <a:pPr marL="0" indent="0">
              <a:buNone/>
            </a:pPr>
            <a:endParaRPr lang="en-GB" i="1" dirty="0"/>
          </a:p>
          <a:p>
            <a:r>
              <a:rPr lang="en-GB" dirty="0"/>
              <a:t>Influencing the family in a specific manner based on linear assumptions:</a:t>
            </a:r>
          </a:p>
          <a:p>
            <a:pPr marL="0" indent="0">
              <a:buNone/>
            </a:pPr>
            <a:endParaRPr lang="en-GB" dirty="0"/>
          </a:p>
          <a:p>
            <a:pPr marL="0" indent="0">
              <a:buNone/>
            </a:pPr>
            <a:r>
              <a:rPr lang="en-GB" i="1" dirty="0"/>
              <a:t>‘What would happen if you tried speaking to the wider family about this? Can you see that they might be able to help? What would happen if we were to go to ICPCC?’</a:t>
            </a:r>
          </a:p>
          <a:p>
            <a:endParaRPr lang="en-GB" dirty="0"/>
          </a:p>
        </p:txBody>
      </p:sp>
      <p:pic>
        <p:nvPicPr>
          <p:cNvPr id="4" name="Picture 3"/>
          <p:cNvPicPr>
            <a:picLocks noChangeAspect="1"/>
          </p:cNvPicPr>
          <p:nvPr/>
        </p:nvPicPr>
        <p:blipFill>
          <a:blip r:embed="rId2"/>
          <a:stretch>
            <a:fillRect/>
          </a:stretch>
        </p:blipFill>
        <p:spPr>
          <a:xfrm>
            <a:off x="9708310" y="379082"/>
            <a:ext cx="2006362" cy="1337575"/>
          </a:xfrm>
          <a:prstGeom prst="rect">
            <a:avLst/>
          </a:prstGeom>
        </p:spPr>
      </p:pic>
      <p:pic>
        <p:nvPicPr>
          <p:cNvPr id="5" name="Picture 4"/>
          <p:cNvPicPr>
            <a:picLocks noChangeAspect="1"/>
          </p:cNvPicPr>
          <p:nvPr/>
        </p:nvPicPr>
        <p:blipFill>
          <a:blip r:embed="rId3"/>
          <a:stretch>
            <a:fillRect/>
          </a:stretch>
        </p:blipFill>
        <p:spPr>
          <a:xfrm>
            <a:off x="9708310" y="5427697"/>
            <a:ext cx="2011854" cy="1005927"/>
          </a:xfrm>
          <a:prstGeom prst="rect">
            <a:avLst/>
          </a:prstGeom>
        </p:spPr>
      </p:pic>
    </p:spTree>
    <p:extLst>
      <p:ext uri="{BB962C8B-B14F-4D97-AF65-F5344CB8AC3E}">
        <p14:creationId xmlns:p14="http://schemas.microsoft.com/office/powerpoint/2010/main" val="53205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16925"/>
            <a:ext cx="10972800" cy="3973048"/>
          </a:xfrm>
        </p:spPr>
        <p:txBody>
          <a:bodyPr>
            <a:normAutofit fontScale="92500" lnSpcReduction="10000"/>
          </a:bodyPr>
          <a:lstStyle/>
          <a:p>
            <a:pPr marL="0" indent="0">
              <a:buNone/>
            </a:pPr>
            <a:r>
              <a:rPr lang="en-GB" b="1" dirty="0"/>
              <a:t>Reflexive questions</a:t>
            </a:r>
          </a:p>
          <a:p>
            <a:pPr marL="0" indent="0">
              <a:buNone/>
            </a:pPr>
            <a:r>
              <a:rPr lang="en-GB" i="1" dirty="0"/>
              <a:t>Hypothetical future questions/observer perspective questions</a:t>
            </a:r>
          </a:p>
          <a:p>
            <a:pPr marL="0" indent="0">
              <a:buNone/>
            </a:pPr>
            <a:endParaRPr lang="en-GB" i="1" dirty="0"/>
          </a:p>
          <a:p>
            <a:r>
              <a:rPr lang="en-GB" dirty="0"/>
              <a:t>Guiding or encouraging the family to mobilize their own problem:</a:t>
            </a:r>
          </a:p>
          <a:p>
            <a:pPr marL="0" indent="0">
              <a:buNone/>
            </a:pPr>
            <a:endParaRPr lang="en-GB" dirty="0"/>
          </a:p>
          <a:p>
            <a:pPr marL="0" indent="0">
              <a:buNone/>
            </a:pPr>
            <a:r>
              <a:rPr lang="en-GB" i="1" dirty="0"/>
              <a:t>‘If you could think of a time in the future where you are feeling less worried about this, what might that look like? What steps would have been taken by yourself and others to get you there?’ </a:t>
            </a:r>
          </a:p>
          <a:p>
            <a:endParaRPr lang="en-GB" i="1" dirty="0"/>
          </a:p>
          <a:p>
            <a:endParaRPr lang="en-GB" dirty="0"/>
          </a:p>
        </p:txBody>
      </p:sp>
      <p:pic>
        <p:nvPicPr>
          <p:cNvPr id="5" name="Picture 4"/>
          <p:cNvPicPr>
            <a:picLocks noChangeAspect="1"/>
          </p:cNvPicPr>
          <p:nvPr/>
        </p:nvPicPr>
        <p:blipFill>
          <a:blip r:embed="rId2"/>
          <a:stretch>
            <a:fillRect/>
          </a:stretch>
        </p:blipFill>
        <p:spPr>
          <a:xfrm>
            <a:off x="10144664" y="5401818"/>
            <a:ext cx="1561381" cy="1005927"/>
          </a:xfrm>
          <a:prstGeom prst="rect">
            <a:avLst/>
          </a:prstGeom>
        </p:spPr>
      </p:pic>
      <p:pic>
        <p:nvPicPr>
          <p:cNvPr id="7" name="Picture 6"/>
          <p:cNvPicPr>
            <a:picLocks noChangeAspect="1"/>
          </p:cNvPicPr>
          <p:nvPr/>
        </p:nvPicPr>
        <p:blipFill>
          <a:blip r:embed="rId3"/>
          <a:stretch>
            <a:fillRect/>
          </a:stretch>
        </p:blipFill>
        <p:spPr>
          <a:xfrm>
            <a:off x="9909709" y="362309"/>
            <a:ext cx="1796336" cy="948906"/>
          </a:xfrm>
          <a:prstGeom prst="rect">
            <a:avLst/>
          </a:prstGeom>
        </p:spPr>
      </p:pic>
    </p:spTree>
    <p:extLst>
      <p:ext uri="{BB962C8B-B14F-4D97-AF65-F5344CB8AC3E}">
        <p14:creationId xmlns:p14="http://schemas.microsoft.com/office/powerpoint/2010/main" val="25581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Reflect? </a:t>
            </a:r>
          </a:p>
        </p:txBody>
      </p:sp>
      <p:sp>
        <p:nvSpPr>
          <p:cNvPr id="3" name="Content Placeholder 2"/>
          <p:cNvSpPr>
            <a:spLocks noGrp="1"/>
          </p:cNvSpPr>
          <p:nvPr>
            <p:ph idx="1"/>
          </p:nvPr>
        </p:nvSpPr>
        <p:spPr/>
        <p:txBody>
          <a:bodyPr>
            <a:normAutofit/>
          </a:bodyPr>
          <a:lstStyle/>
          <a:p>
            <a:r>
              <a:rPr lang="en-GB" b="1" dirty="0"/>
              <a:t>Critical reflection</a:t>
            </a:r>
            <a:r>
              <a:rPr lang="en-GB" dirty="0"/>
              <a:t> is an </a:t>
            </a:r>
            <a:r>
              <a:rPr lang="en-GB" b="1" dirty="0"/>
              <a:t>essential</a:t>
            </a:r>
            <a:r>
              <a:rPr lang="en-GB" dirty="0"/>
              <a:t> part of continuous learning and development. It offers the opportunity to turn experiences into learning that can be used to improve practice. </a:t>
            </a:r>
          </a:p>
          <a:p>
            <a:pPr marL="0" indent="0">
              <a:buNone/>
            </a:pPr>
            <a:endParaRPr lang="en-GB" dirty="0"/>
          </a:p>
          <a:p>
            <a:r>
              <a:rPr lang="en-GB" dirty="0"/>
              <a:t>Reflective practice helps practitioners to identify gaps in their skills and knowledge. This helps them to identify their </a:t>
            </a:r>
            <a:r>
              <a:rPr lang="en-GB" b="1" dirty="0"/>
              <a:t>learning</a:t>
            </a:r>
            <a:r>
              <a:rPr lang="en-GB" dirty="0"/>
              <a:t> needs and improve their practice. It encourages practitioners to analyse communication and relationships.</a:t>
            </a:r>
          </a:p>
        </p:txBody>
      </p:sp>
      <p:pic>
        <p:nvPicPr>
          <p:cNvPr id="5" name="Picture 4"/>
          <p:cNvPicPr>
            <a:picLocks noChangeAspect="1"/>
          </p:cNvPicPr>
          <p:nvPr/>
        </p:nvPicPr>
        <p:blipFill>
          <a:blip r:embed="rId2"/>
          <a:stretch>
            <a:fillRect/>
          </a:stretch>
        </p:blipFill>
        <p:spPr>
          <a:xfrm>
            <a:off x="11047743" y="5520906"/>
            <a:ext cx="994734" cy="994734"/>
          </a:xfrm>
          <a:prstGeom prst="rect">
            <a:avLst/>
          </a:prstGeom>
        </p:spPr>
      </p:pic>
      <p:pic>
        <p:nvPicPr>
          <p:cNvPr id="6" name="Picture 5"/>
          <p:cNvPicPr>
            <a:picLocks noChangeAspect="1"/>
          </p:cNvPicPr>
          <p:nvPr/>
        </p:nvPicPr>
        <p:blipFill>
          <a:blip r:embed="rId3"/>
          <a:stretch>
            <a:fillRect/>
          </a:stretch>
        </p:blipFill>
        <p:spPr>
          <a:xfrm>
            <a:off x="10527721" y="500332"/>
            <a:ext cx="1292753" cy="917306"/>
          </a:xfrm>
          <a:prstGeom prst="rect">
            <a:avLst/>
          </a:prstGeom>
        </p:spPr>
      </p:pic>
      <p:pic>
        <p:nvPicPr>
          <p:cNvPr id="7" name="Picture 6"/>
          <p:cNvPicPr>
            <a:picLocks noChangeAspect="1"/>
          </p:cNvPicPr>
          <p:nvPr/>
        </p:nvPicPr>
        <p:blipFill>
          <a:blip r:embed="rId3"/>
          <a:stretch>
            <a:fillRect/>
          </a:stretch>
        </p:blipFill>
        <p:spPr>
          <a:xfrm>
            <a:off x="828725" y="500332"/>
            <a:ext cx="993734" cy="917306"/>
          </a:xfrm>
          <a:prstGeom prst="rect">
            <a:avLst/>
          </a:prstGeom>
        </p:spPr>
      </p:pic>
    </p:spTree>
    <p:extLst>
      <p:ext uri="{BB962C8B-B14F-4D97-AF65-F5344CB8AC3E}">
        <p14:creationId xmlns:p14="http://schemas.microsoft.com/office/powerpoint/2010/main" val="289423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084" y="2716127"/>
            <a:ext cx="10363200" cy="1362075"/>
          </a:xfrm>
        </p:spPr>
        <p:txBody>
          <a:bodyPr/>
          <a:lstStyle/>
          <a:p>
            <a:pPr algn="ctr"/>
            <a:r>
              <a:rPr lang="en-GB" sz="4800" dirty="0"/>
              <a:t>ASYE </a:t>
            </a:r>
          </a:p>
        </p:txBody>
      </p:sp>
      <p:pic>
        <p:nvPicPr>
          <p:cNvPr id="7" name="Picture 6"/>
          <p:cNvPicPr>
            <a:picLocks noChangeAspect="1"/>
          </p:cNvPicPr>
          <p:nvPr/>
        </p:nvPicPr>
        <p:blipFill>
          <a:blip r:embed="rId2"/>
          <a:stretch>
            <a:fillRect/>
          </a:stretch>
        </p:blipFill>
        <p:spPr>
          <a:xfrm>
            <a:off x="454234" y="954297"/>
            <a:ext cx="2105025" cy="2171700"/>
          </a:xfrm>
          <a:prstGeom prst="rect">
            <a:avLst/>
          </a:prstGeom>
        </p:spPr>
      </p:pic>
      <p:pic>
        <p:nvPicPr>
          <p:cNvPr id="8" name="Picture 7"/>
          <p:cNvPicPr>
            <a:picLocks noChangeAspect="1"/>
          </p:cNvPicPr>
          <p:nvPr/>
        </p:nvPicPr>
        <p:blipFill>
          <a:blip r:embed="rId2"/>
          <a:stretch>
            <a:fillRect/>
          </a:stretch>
        </p:blipFill>
        <p:spPr>
          <a:xfrm>
            <a:off x="9425706" y="749362"/>
            <a:ext cx="2105025" cy="2171700"/>
          </a:xfrm>
          <a:prstGeom prst="rect">
            <a:avLst/>
          </a:prstGeom>
        </p:spPr>
      </p:pic>
      <p:pic>
        <p:nvPicPr>
          <p:cNvPr id="9" name="Picture 8"/>
          <p:cNvPicPr>
            <a:picLocks noChangeAspect="1"/>
          </p:cNvPicPr>
          <p:nvPr/>
        </p:nvPicPr>
        <p:blipFill>
          <a:blip r:embed="rId3"/>
          <a:stretch>
            <a:fillRect/>
          </a:stretch>
        </p:blipFill>
        <p:spPr>
          <a:xfrm>
            <a:off x="4494092" y="4581166"/>
            <a:ext cx="2962275" cy="1543050"/>
          </a:xfrm>
          <a:prstGeom prst="rect">
            <a:avLst/>
          </a:prstGeom>
        </p:spPr>
      </p:pic>
    </p:spTree>
    <p:extLst>
      <p:ext uri="{BB962C8B-B14F-4D97-AF65-F5344CB8AC3E}">
        <p14:creationId xmlns:p14="http://schemas.microsoft.com/office/powerpoint/2010/main" val="4455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GB" b="1" dirty="0"/>
            </a:br>
            <a:r>
              <a:rPr lang="en-GB" b="1" dirty="0"/>
              <a:t>ASYE One to one supervision</a:t>
            </a:r>
            <a:br>
              <a:rPr lang="en-GB" b="1" dirty="0"/>
            </a:br>
            <a:endParaRPr lang="en-GB" b="1" dirty="0"/>
          </a:p>
        </p:txBody>
      </p:sp>
      <p:sp>
        <p:nvSpPr>
          <p:cNvPr id="6" name="Content Placeholder 5"/>
          <p:cNvSpPr>
            <a:spLocks noGrp="1"/>
          </p:cNvSpPr>
          <p:nvPr>
            <p:ph idx="1"/>
          </p:nvPr>
        </p:nvSpPr>
        <p:spPr>
          <a:xfrm>
            <a:off x="609600" y="1479437"/>
            <a:ext cx="10972800" cy="4525963"/>
          </a:xfrm>
        </p:spPr>
        <p:txBody>
          <a:bodyPr>
            <a:normAutofit fontScale="85000" lnSpcReduction="20000"/>
          </a:bodyPr>
          <a:lstStyle/>
          <a:p>
            <a:r>
              <a:rPr lang="en-GB" dirty="0"/>
              <a:t>For the first 6 weeks of employment, ASYE’s are offered weekly supervision. This is shared between the line manager and ASYE coordinator. Supervision with the line manager will focus on professional development, feedback, quality of work and case direction. </a:t>
            </a:r>
          </a:p>
          <a:p>
            <a:pPr marL="0" indent="0">
              <a:buNone/>
            </a:pPr>
            <a:endParaRPr lang="en-GB" dirty="0"/>
          </a:p>
          <a:p>
            <a:r>
              <a:rPr lang="en-GB" dirty="0"/>
              <a:t>Supervision with the ASYE coordinator will focus on critical reflection, research, theory and approaches. This supervision provides ASYE’s the opportunity to reflect on their initial experiences of working as a qualified social worker. </a:t>
            </a:r>
          </a:p>
          <a:p>
            <a:pPr marL="0" indent="0">
              <a:buNone/>
            </a:pPr>
            <a:endParaRPr lang="en-GB" dirty="0"/>
          </a:p>
          <a:p>
            <a:r>
              <a:rPr lang="en-GB" dirty="0"/>
              <a:t>Following the 6 week period, ASYE’s are offered monthly supervision with their line manager and quarterly supervision with the ASYE coordinator. </a:t>
            </a:r>
          </a:p>
          <a:p>
            <a:pPr marL="0" indent="0">
              <a:buNone/>
            </a:pPr>
            <a:endParaRPr lang="en-GB" dirty="0"/>
          </a:p>
        </p:txBody>
      </p:sp>
      <p:pic>
        <p:nvPicPr>
          <p:cNvPr id="3" name="Picture 2"/>
          <p:cNvPicPr>
            <a:picLocks noChangeAspect="1"/>
          </p:cNvPicPr>
          <p:nvPr/>
        </p:nvPicPr>
        <p:blipFill>
          <a:blip r:embed="rId2"/>
          <a:stretch>
            <a:fillRect/>
          </a:stretch>
        </p:blipFill>
        <p:spPr>
          <a:xfrm>
            <a:off x="9940237" y="532751"/>
            <a:ext cx="1642163" cy="855403"/>
          </a:xfrm>
          <a:prstGeom prst="rect">
            <a:avLst/>
          </a:prstGeom>
        </p:spPr>
      </p:pic>
      <p:pic>
        <p:nvPicPr>
          <p:cNvPr id="4" name="Picture 3"/>
          <p:cNvPicPr>
            <a:picLocks noChangeAspect="1"/>
          </p:cNvPicPr>
          <p:nvPr/>
        </p:nvPicPr>
        <p:blipFill>
          <a:blip r:embed="rId2"/>
          <a:stretch>
            <a:fillRect/>
          </a:stretch>
        </p:blipFill>
        <p:spPr>
          <a:xfrm>
            <a:off x="103248" y="5814204"/>
            <a:ext cx="1142679" cy="595222"/>
          </a:xfrm>
          <a:prstGeom prst="rect">
            <a:avLst/>
          </a:prstGeom>
        </p:spPr>
      </p:pic>
    </p:spTree>
    <p:extLst>
      <p:ext uri="{BB962C8B-B14F-4D97-AF65-F5344CB8AC3E}">
        <p14:creationId xmlns:p14="http://schemas.microsoft.com/office/powerpoint/2010/main" val="211284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3420"/>
            <a:ext cx="10972800" cy="1143000"/>
          </a:xfrm>
        </p:spPr>
        <p:txBody>
          <a:bodyPr/>
          <a:lstStyle/>
          <a:p>
            <a:r>
              <a:rPr lang="en-GB" dirty="0"/>
              <a:t>Introduction </a:t>
            </a:r>
          </a:p>
        </p:txBody>
      </p:sp>
      <p:sp>
        <p:nvSpPr>
          <p:cNvPr id="3" name="Content Placeholder 2"/>
          <p:cNvSpPr>
            <a:spLocks noGrp="1"/>
          </p:cNvSpPr>
          <p:nvPr>
            <p:ph idx="1"/>
          </p:nvPr>
        </p:nvSpPr>
        <p:spPr>
          <a:xfrm>
            <a:off x="201336" y="2130804"/>
            <a:ext cx="11736198" cy="4490433"/>
          </a:xfrm>
        </p:spPr>
        <p:txBody>
          <a:bodyPr>
            <a:normAutofit fontScale="47500" lnSpcReduction="20000"/>
          </a:bodyPr>
          <a:lstStyle/>
          <a:p>
            <a:pPr marL="457200" lvl="1" indent="0">
              <a:buNone/>
            </a:pPr>
            <a:r>
              <a:rPr lang="en-US" dirty="0"/>
              <a:t>Warrington Borough Council Children’s Social Care operates a comprehensive Supervision Policy for all staff. This policy operates alongside Warrington’s ‘Time to Talk’ processes, which applies to all council staff. </a:t>
            </a:r>
          </a:p>
          <a:p>
            <a:pPr marL="457200" lvl="1" indent="0">
              <a:buNone/>
            </a:pPr>
            <a:endParaRPr lang="en-GB" sz="2400" dirty="0"/>
          </a:p>
          <a:p>
            <a:pPr marL="457200" lvl="1" indent="0">
              <a:buNone/>
            </a:pPr>
            <a:r>
              <a:rPr lang="en-US" dirty="0"/>
              <a:t>The purpose of this policy is to provide social work staff including social workers, social care assistants, residential workers, and all social work managers with a common framework and a clear expectation for supervision so that they can deliver outcomes for children and families. It is designed to ensure consistent supervision across the service, to guarantee minimum standards of supervision and to support everyone involved to be clear about what to expect from supervision.</a:t>
            </a:r>
          </a:p>
          <a:p>
            <a:pPr marL="457200" lvl="1" indent="0">
              <a:buNone/>
            </a:pPr>
            <a:endParaRPr lang="en-GB" sz="2400" dirty="0"/>
          </a:p>
          <a:p>
            <a:pPr marL="457200" lvl="1" indent="0">
              <a:buNone/>
            </a:pPr>
            <a:r>
              <a:rPr lang="en-US" dirty="0"/>
              <a:t>The responsibilities of employers in relation to social work are set out in the </a:t>
            </a:r>
            <a:r>
              <a:rPr lang="en-US" dirty="0">
                <a:hlinkClick r:id="rId3"/>
              </a:rPr>
              <a:t>https://www.local.gov.uk/our-support/workforce-and-hr-support/social-workers/standards-employers-social-workers-england-4</a:t>
            </a:r>
            <a:r>
              <a:rPr lang="en-US" dirty="0"/>
              <a:t>  This supervision policy forms part of Warrington Council’s commitment to ensuring these standards are fully met for all social work staff in the council.</a:t>
            </a:r>
          </a:p>
          <a:p>
            <a:pPr marL="457200" lvl="1" indent="0">
              <a:buNone/>
            </a:pPr>
            <a:endParaRPr lang="en-GB" sz="2400" dirty="0"/>
          </a:p>
          <a:p>
            <a:pPr marL="457200" lvl="1" indent="0">
              <a:buNone/>
            </a:pPr>
            <a:r>
              <a:rPr lang="en-US" dirty="0"/>
              <a:t>In many situations Children’s Social Care staff operate in situations where levels of risk need to be effectively managed – supervision provides support and guidance to individual employees where this is appropriate.</a:t>
            </a:r>
          </a:p>
          <a:p>
            <a:pPr marL="457200" lvl="1" indent="0">
              <a:buNone/>
            </a:pPr>
            <a:endParaRPr lang="en-GB" sz="2400" dirty="0"/>
          </a:p>
          <a:p>
            <a:pPr marL="457200" lvl="1" indent="0">
              <a:buNone/>
            </a:pPr>
            <a:r>
              <a:rPr lang="en-US" dirty="0"/>
              <a:t>All employed staff should receive formal supervision. This includes any temporary or agency staff. An “open door” policy does not constitute supervision.</a:t>
            </a:r>
          </a:p>
          <a:p>
            <a:pPr marL="457200" lvl="1" indent="0">
              <a:buNone/>
            </a:pPr>
            <a:endParaRPr lang="en-GB" sz="2400" dirty="0"/>
          </a:p>
          <a:p>
            <a:pPr marL="457200" lvl="1" indent="0">
              <a:buNone/>
            </a:pPr>
            <a:r>
              <a:rPr lang="en-US" dirty="0"/>
              <a:t>Although private, supervision is a management process and therefore limitations on confidentiality. Issues raised within supervision may need to be shared with other managers and staff when they concern issues of policy development, performance related issues, discipline, adult or child protection and risk management.</a:t>
            </a:r>
          </a:p>
          <a:p>
            <a:pPr marL="457200" lvl="1" indent="0">
              <a:buNone/>
            </a:pPr>
            <a:endParaRPr lang="en-US" dirty="0"/>
          </a:p>
          <a:p>
            <a:pPr marL="457200" lvl="1" indent="0">
              <a:buNone/>
            </a:pPr>
            <a:r>
              <a:rPr lang="en-US" dirty="0"/>
              <a:t>Other issues may be shared with the agreement of both the supervisor and supervisee. Supervisor and supervisee should be aware of their responsibilities in relation to the protection and use of client information as recommended in the </a:t>
            </a:r>
            <a:r>
              <a:rPr lang="en-US" dirty="0" err="1"/>
              <a:t>Caldicott</a:t>
            </a:r>
            <a:r>
              <a:rPr lang="en-US" dirty="0"/>
              <a:t> principles. If there is any uncertainty about what should/should not be shared the supervisor’s line manager should be consulted for advice.</a:t>
            </a:r>
            <a:endParaRPr lang="en-GB" sz="2400" dirty="0"/>
          </a:p>
          <a:p>
            <a:endParaRPr lang="en-GB" dirty="0"/>
          </a:p>
        </p:txBody>
      </p:sp>
      <p:pic>
        <p:nvPicPr>
          <p:cNvPr id="4" name="Picture 3"/>
          <p:cNvPicPr>
            <a:picLocks noChangeAspect="1"/>
          </p:cNvPicPr>
          <p:nvPr/>
        </p:nvPicPr>
        <p:blipFill>
          <a:blip r:embed="rId4"/>
          <a:stretch>
            <a:fillRect/>
          </a:stretch>
        </p:blipFill>
        <p:spPr>
          <a:xfrm>
            <a:off x="10522488" y="734744"/>
            <a:ext cx="1544735" cy="1027951"/>
          </a:xfrm>
          <a:prstGeom prst="rect">
            <a:avLst/>
          </a:prstGeom>
        </p:spPr>
      </p:pic>
      <p:pic>
        <p:nvPicPr>
          <p:cNvPr id="5" name="Picture 4"/>
          <p:cNvPicPr>
            <a:picLocks noChangeAspect="1"/>
          </p:cNvPicPr>
          <p:nvPr/>
        </p:nvPicPr>
        <p:blipFill>
          <a:blip r:embed="rId4"/>
          <a:stretch>
            <a:fillRect/>
          </a:stretch>
        </p:blipFill>
        <p:spPr>
          <a:xfrm>
            <a:off x="128680" y="659651"/>
            <a:ext cx="1640249" cy="1091512"/>
          </a:xfrm>
          <a:prstGeom prst="rect">
            <a:avLst/>
          </a:prstGeom>
        </p:spPr>
      </p:pic>
    </p:spTree>
    <p:extLst>
      <p:ext uri="{BB962C8B-B14F-4D97-AF65-F5344CB8AC3E}">
        <p14:creationId xmlns:p14="http://schemas.microsoft.com/office/powerpoint/2010/main" val="137158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ASYE Peer Group Supervision </a:t>
            </a:r>
          </a:p>
        </p:txBody>
      </p:sp>
      <p:sp>
        <p:nvSpPr>
          <p:cNvPr id="3" name="Content Placeholder 2"/>
          <p:cNvSpPr>
            <a:spLocks noGrp="1"/>
          </p:cNvSpPr>
          <p:nvPr>
            <p:ph idx="1"/>
          </p:nvPr>
        </p:nvSpPr>
        <p:spPr/>
        <p:txBody>
          <a:bodyPr>
            <a:normAutofit fontScale="92500"/>
          </a:bodyPr>
          <a:lstStyle/>
          <a:p>
            <a:r>
              <a:rPr lang="en-GB" dirty="0"/>
              <a:t>ASYE’s are offered monthly peer group supervision. This enables the social workers to come together and reflect on their practice collectively. The facilitator of these sessions uses various methods based on Restorative practice and Action Learning. </a:t>
            </a:r>
          </a:p>
          <a:p>
            <a:endParaRPr lang="en-GB" dirty="0"/>
          </a:p>
          <a:p>
            <a:r>
              <a:rPr lang="en-GB" dirty="0"/>
              <a:t>Peer supervisions may also focus on themes that ASYE’s are likely to require support with, such as time management and stress/resilience. In addition to this, supervisions may be based on key themes such as abuse and neglect. </a:t>
            </a:r>
          </a:p>
        </p:txBody>
      </p:sp>
      <p:pic>
        <p:nvPicPr>
          <p:cNvPr id="5" name="Picture 4"/>
          <p:cNvPicPr>
            <a:picLocks noChangeAspect="1"/>
          </p:cNvPicPr>
          <p:nvPr/>
        </p:nvPicPr>
        <p:blipFill>
          <a:blip r:embed="rId2"/>
          <a:stretch>
            <a:fillRect/>
          </a:stretch>
        </p:blipFill>
        <p:spPr>
          <a:xfrm>
            <a:off x="10091710" y="483079"/>
            <a:ext cx="1855875" cy="1009291"/>
          </a:xfrm>
          <a:prstGeom prst="rect">
            <a:avLst/>
          </a:prstGeom>
        </p:spPr>
      </p:pic>
    </p:spTree>
    <p:extLst>
      <p:ext uri="{BB962C8B-B14F-4D97-AF65-F5344CB8AC3E}">
        <p14:creationId xmlns:p14="http://schemas.microsoft.com/office/powerpoint/2010/main" val="393922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time sessions </a:t>
            </a:r>
          </a:p>
        </p:txBody>
      </p:sp>
      <p:sp>
        <p:nvSpPr>
          <p:cNvPr id="5" name="Footer Placeholder 3"/>
          <p:cNvSpPr>
            <a:spLocks noGrp="1"/>
          </p:cNvSpPr>
          <p:nvPr>
            <p:ph idx="1"/>
          </p:nvPr>
        </p:nvSpPr>
        <p:spPr>
          <a:xfrm>
            <a:off x="395591" y="1417639"/>
            <a:ext cx="11186809" cy="4708526"/>
          </a:xfrm>
        </p:spPr>
        <p:txBody>
          <a:bodyPr>
            <a:normAutofit lnSpcReduction="10000"/>
          </a:bodyPr>
          <a:lstStyle/>
          <a:p>
            <a:pPr marL="0" indent="0">
              <a:buNone/>
            </a:pPr>
            <a:r>
              <a:rPr lang="en-GB" dirty="0"/>
              <a:t>The ASYE Coordinator offers monthly protected development time to allow NQSW’s in their ASYE the time to focus on their learning/development. This not only offers ASYE’s the time to focus on their written reflections and portfolios, but also allows the opportunity to explore any information that may assist with their learning.</a:t>
            </a:r>
          </a:p>
          <a:p>
            <a:pPr marL="0" indent="0">
              <a:buNone/>
            </a:pPr>
            <a:endParaRPr lang="en-GB" dirty="0"/>
          </a:p>
          <a:p>
            <a:pPr marL="0" indent="0">
              <a:buNone/>
            </a:pPr>
            <a:r>
              <a:rPr lang="en-GB" dirty="0"/>
              <a:t>Study times also offer opportunities for other professionals to come along to meet with the ASYE’s to talk about a specific practice </a:t>
            </a:r>
            <a:r>
              <a:rPr lang="en-GB" dirty="0" err="1"/>
              <a:t>issue.</a:t>
            </a:r>
            <a:r>
              <a:rPr lang="en-GB" dirty="0" err="1">
                <a:solidFill>
                  <a:prstClr val="white"/>
                </a:solidFill>
              </a:rPr>
              <a:t>Earl</a:t>
            </a:r>
            <a:r>
              <a:rPr lang="en-GB" dirty="0">
                <a:solidFill>
                  <a:prstClr val="white"/>
                </a:solidFill>
              </a:rPr>
              <a:t> Help Performance Booklet - Q3 2017-18 - v3</a:t>
            </a:r>
          </a:p>
        </p:txBody>
      </p:sp>
      <p:pic>
        <p:nvPicPr>
          <p:cNvPr id="3" name="Picture 2"/>
          <p:cNvPicPr>
            <a:picLocks noChangeAspect="1"/>
          </p:cNvPicPr>
          <p:nvPr/>
        </p:nvPicPr>
        <p:blipFill>
          <a:blip r:embed="rId3"/>
          <a:stretch>
            <a:fillRect/>
          </a:stretch>
        </p:blipFill>
        <p:spPr>
          <a:xfrm>
            <a:off x="10741324" y="442853"/>
            <a:ext cx="974785" cy="974785"/>
          </a:xfrm>
          <a:prstGeom prst="rect">
            <a:avLst/>
          </a:prstGeom>
        </p:spPr>
      </p:pic>
      <p:pic>
        <p:nvPicPr>
          <p:cNvPr id="4" name="Picture 3"/>
          <p:cNvPicPr>
            <a:picLocks noChangeAspect="1"/>
          </p:cNvPicPr>
          <p:nvPr/>
        </p:nvPicPr>
        <p:blipFill>
          <a:blip r:embed="rId3"/>
          <a:stretch>
            <a:fillRect/>
          </a:stretch>
        </p:blipFill>
        <p:spPr>
          <a:xfrm>
            <a:off x="10741324" y="5099648"/>
            <a:ext cx="1143450" cy="1143450"/>
          </a:xfrm>
          <a:prstGeom prst="rect">
            <a:avLst/>
          </a:prstGeom>
        </p:spPr>
      </p:pic>
    </p:spTree>
    <p:extLst>
      <p:ext uri="{BB962C8B-B14F-4D97-AF65-F5344CB8AC3E}">
        <p14:creationId xmlns:p14="http://schemas.microsoft.com/office/powerpoint/2010/main" val="421681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084" y="2510987"/>
            <a:ext cx="10363200" cy="1792563"/>
          </a:xfrm>
        </p:spPr>
        <p:txBody>
          <a:bodyPr>
            <a:normAutofit fontScale="90000"/>
          </a:bodyPr>
          <a:lstStyle/>
          <a:p>
            <a:r>
              <a:rPr lang="en-GB" dirty="0"/>
              <a:t>For All Social Workers – </a:t>
            </a:r>
            <a:br>
              <a:rPr lang="en-GB" dirty="0"/>
            </a:br>
            <a:br>
              <a:rPr lang="en-GB" dirty="0"/>
            </a:br>
            <a:r>
              <a:rPr lang="en-GB" dirty="0"/>
              <a:t>Other supervision models &amp; Approaches…</a:t>
            </a:r>
          </a:p>
        </p:txBody>
      </p:sp>
    </p:spTree>
    <p:extLst>
      <p:ext uri="{BB962C8B-B14F-4D97-AF65-F5344CB8AC3E}">
        <p14:creationId xmlns:p14="http://schemas.microsoft.com/office/powerpoint/2010/main" val="382227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568" y="789302"/>
            <a:ext cx="7113740" cy="455494"/>
          </a:xfrm>
        </p:spPr>
        <p:txBody>
          <a:bodyPr>
            <a:normAutofit/>
          </a:bodyPr>
          <a:lstStyle/>
          <a:p>
            <a:r>
              <a:rPr lang="en-GB" sz="2100" b="1" dirty="0">
                <a:latin typeface="Arial" panose="020B0604020202020204" pitchFamily="34" charset="0"/>
                <a:cs typeface="Arial" panose="020B0604020202020204" pitchFamily="34" charset="0"/>
              </a:rPr>
              <a:t>Purpose of group supervisions</a:t>
            </a:r>
          </a:p>
        </p:txBody>
      </p:sp>
      <p:sp>
        <p:nvSpPr>
          <p:cNvPr id="5" name="TextBox 4"/>
          <p:cNvSpPr txBox="1"/>
          <p:nvPr/>
        </p:nvSpPr>
        <p:spPr>
          <a:xfrm>
            <a:off x="577969" y="1676117"/>
            <a:ext cx="10990053" cy="3208571"/>
          </a:xfrm>
          <a:prstGeom prst="rect">
            <a:avLst/>
          </a:prstGeom>
          <a:noFill/>
        </p:spPr>
        <p:txBody>
          <a:bodyPr wrap="square" rtlCol="0">
            <a:spAutoFit/>
          </a:bodyPr>
          <a:lstStyle/>
          <a:p>
            <a:pPr marL="214313" indent="-214313" defTabSz="457200">
              <a:buFont typeface="Arial" panose="020B0604020202020204" pitchFamily="34" charset="0"/>
              <a:buChar char="•"/>
            </a:pPr>
            <a:r>
              <a:rPr lang="en-GB" sz="1350" b="1" dirty="0">
                <a:solidFill>
                  <a:prstClr val="black"/>
                </a:solidFill>
                <a:latin typeface="Arial" panose="020B0604020202020204" pitchFamily="34" charset="0"/>
                <a:cs typeface="Arial" panose="020B0604020202020204" pitchFamily="34" charset="0"/>
              </a:rPr>
              <a:t>To embed systemic practice </a:t>
            </a:r>
            <a:r>
              <a:rPr lang="en-GB" sz="1350" dirty="0">
                <a:solidFill>
                  <a:prstClr val="black"/>
                </a:solidFill>
                <a:latin typeface="Arial" panose="020B0604020202020204" pitchFamily="34" charset="0"/>
                <a:cs typeface="Arial" panose="020B0604020202020204" pitchFamily="34" charset="0"/>
              </a:rPr>
              <a:t>which is a “theory of change that is able to engage with the complexity and challenges faced by vulnerable families” (Centre for Systemic Social Work). Systemic practice seeks to discourage placing blame on an individual, rather emphasising the influence of contextual issues and relationships. The person is not the problem, the problems are a result of mutually influencing relationships with people or external factors. Intervention is aimed at understanding how these areas otherwise known as ‘systems’ impact on one another.  The idea is that if one part changes, it alters the whole system so if there is something not working within a family for instance, it alters the way the whole family functions. Therefore, if you introduce difference with one part of the system or family, then the notion is that you can change the whole pattern of behaviours. </a:t>
            </a:r>
          </a:p>
          <a:p>
            <a:pPr marL="214313" indent="-214313" defTabSz="457200">
              <a:buFont typeface="Arial" panose="020B0604020202020204" pitchFamily="34" charset="0"/>
              <a:buChar char="•"/>
            </a:pPr>
            <a:endParaRPr lang="en-GB" sz="1350"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r>
              <a:rPr lang="en-GB" sz="1350" b="1" dirty="0">
                <a:solidFill>
                  <a:prstClr val="black"/>
                </a:solidFill>
                <a:latin typeface="Arial" panose="020B0604020202020204" pitchFamily="34" charset="0"/>
                <a:cs typeface="Arial" panose="020B0604020202020204" pitchFamily="34" charset="0"/>
              </a:rPr>
              <a:t>To share learning and knowledge </a:t>
            </a:r>
            <a:r>
              <a:rPr lang="en-GB" sz="1350" dirty="0">
                <a:solidFill>
                  <a:prstClr val="black"/>
                </a:solidFill>
                <a:latin typeface="Arial" panose="020B0604020202020204" pitchFamily="34" charset="0"/>
                <a:cs typeface="Arial" panose="020B0604020202020204" pitchFamily="34" charset="0"/>
              </a:rPr>
              <a:t>through incorporating experience from professionals across children’s social care </a:t>
            </a:r>
            <a:endParaRPr lang="en-GB" sz="1350" b="1" dirty="0">
              <a:solidFill>
                <a:prstClr val="black"/>
              </a:solidFill>
              <a:latin typeface="Arial" panose="020B0604020202020204" pitchFamily="34" charset="0"/>
              <a:cs typeface="Arial" panose="020B0604020202020204" pitchFamily="34" charset="0"/>
            </a:endParaRPr>
          </a:p>
          <a:p>
            <a:pPr defTabSz="457200"/>
            <a:endParaRPr lang="en-GB" sz="1350" b="1"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r>
              <a:rPr lang="en-GB" sz="1350" b="1" dirty="0">
                <a:solidFill>
                  <a:prstClr val="black"/>
                </a:solidFill>
                <a:latin typeface="Arial" panose="020B0604020202020204" pitchFamily="34" charset="0"/>
                <a:cs typeface="Arial" panose="020B0604020202020204" pitchFamily="34" charset="0"/>
              </a:rPr>
              <a:t>To network with colleagues from other teams </a:t>
            </a:r>
          </a:p>
          <a:p>
            <a:pPr marL="214313" indent="-214313" defTabSz="457200">
              <a:buFont typeface="Arial" panose="020B0604020202020204" pitchFamily="34" charset="0"/>
              <a:buChar char="•"/>
            </a:pPr>
            <a:endParaRPr lang="en-GB" sz="1350" b="1"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r>
              <a:rPr lang="en-GB" sz="1350" b="1" dirty="0">
                <a:solidFill>
                  <a:prstClr val="black"/>
                </a:solidFill>
                <a:latin typeface="Arial" panose="020B0604020202020204" pitchFamily="34" charset="0"/>
                <a:cs typeface="Arial" panose="020B0604020202020204" pitchFamily="34" charset="0"/>
              </a:rPr>
              <a:t>To gain ideas on how to move forward with challenging cases </a:t>
            </a:r>
            <a:r>
              <a:rPr lang="en-GB" sz="1350" dirty="0">
                <a:solidFill>
                  <a:prstClr val="black"/>
                </a:solidFill>
                <a:latin typeface="Arial" panose="020B0604020202020204" pitchFamily="34" charset="0"/>
                <a:cs typeface="Arial" panose="020B0604020202020204" pitchFamily="34" charset="0"/>
              </a:rPr>
              <a:t>or particular dilemmas in a case that professionals may be struggling with to promote improved outcomes for children and families </a:t>
            </a:r>
            <a:endParaRPr lang="en-GB" sz="1350" dirty="0">
              <a:solidFill>
                <a:prstClr val="black"/>
              </a:solidFill>
            </a:endParaRPr>
          </a:p>
          <a:p>
            <a:pPr defTabSz="457200"/>
            <a:endParaRPr lang="en-GB" sz="1350" dirty="0">
              <a:solidFill>
                <a:prstClr val="black"/>
              </a:solidFill>
            </a:endParaRPr>
          </a:p>
        </p:txBody>
      </p:sp>
      <p:pic>
        <p:nvPicPr>
          <p:cNvPr id="4" name="Picture 3"/>
          <p:cNvPicPr>
            <a:picLocks noChangeAspect="1"/>
          </p:cNvPicPr>
          <p:nvPr/>
        </p:nvPicPr>
        <p:blipFill>
          <a:blip r:embed="rId2"/>
          <a:stretch>
            <a:fillRect/>
          </a:stretch>
        </p:blipFill>
        <p:spPr>
          <a:xfrm>
            <a:off x="10195608" y="307932"/>
            <a:ext cx="1826598" cy="1124054"/>
          </a:xfrm>
          <a:prstGeom prst="rect">
            <a:avLst/>
          </a:prstGeom>
        </p:spPr>
      </p:pic>
      <p:pic>
        <p:nvPicPr>
          <p:cNvPr id="6" name="Picture 5"/>
          <p:cNvPicPr>
            <a:picLocks noChangeAspect="1"/>
          </p:cNvPicPr>
          <p:nvPr/>
        </p:nvPicPr>
        <p:blipFill>
          <a:blip r:embed="rId3"/>
          <a:stretch>
            <a:fillRect/>
          </a:stretch>
        </p:blipFill>
        <p:spPr>
          <a:xfrm>
            <a:off x="329960" y="5021292"/>
            <a:ext cx="1112089" cy="1112089"/>
          </a:xfrm>
          <a:prstGeom prst="rect">
            <a:avLst/>
          </a:prstGeom>
        </p:spPr>
      </p:pic>
      <p:pic>
        <p:nvPicPr>
          <p:cNvPr id="7" name="Picture 6"/>
          <p:cNvPicPr>
            <a:picLocks noChangeAspect="1"/>
          </p:cNvPicPr>
          <p:nvPr/>
        </p:nvPicPr>
        <p:blipFill>
          <a:blip r:embed="rId3"/>
          <a:stretch>
            <a:fillRect/>
          </a:stretch>
        </p:blipFill>
        <p:spPr>
          <a:xfrm>
            <a:off x="10092186" y="5021292"/>
            <a:ext cx="1475836" cy="1112089"/>
          </a:xfrm>
          <a:prstGeom prst="rect">
            <a:avLst/>
          </a:prstGeom>
        </p:spPr>
      </p:pic>
    </p:spTree>
    <p:extLst>
      <p:ext uri="{BB962C8B-B14F-4D97-AF65-F5344CB8AC3E}">
        <p14:creationId xmlns:p14="http://schemas.microsoft.com/office/powerpoint/2010/main" val="56599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8074" y="1638648"/>
            <a:ext cx="8769927" cy="507831"/>
          </a:xfrm>
          <a:prstGeom prst="rect">
            <a:avLst/>
          </a:prstGeom>
          <a:noFill/>
        </p:spPr>
        <p:txBody>
          <a:bodyPr wrap="square" rtlCol="0">
            <a:spAutoFit/>
          </a:bodyPr>
          <a:lstStyle/>
          <a:p>
            <a:pPr marL="214313" indent="-214313" defTabSz="457200">
              <a:buFont typeface="Arial" panose="020B0604020202020204" pitchFamily="34" charset="0"/>
              <a:buChar char="•"/>
            </a:pPr>
            <a:endParaRPr lang="en-GB" sz="1350" dirty="0">
              <a:solidFill>
                <a:prstClr val="black"/>
              </a:solidFill>
            </a:endParaRPr>
          </a:p>
          <a:p>
            <a:pPr marL="214313" indent="-214313" defTabSz="457200">
              <a:buFont typeface="Arial" panose="020B0604020202020204" pitchFamily="34" charset="0"/>
              <a:buChar char="•"/>
            </a:pPr>
            <a:endParaRPr lang="en-GB" sz="1350" dirty="0">
              <a:solidFill>
                <a:prstClr val="black"/>
              </a:solidFill>
            </a:endParaRPr>
          </a:p>
        </p:txBody>
      </p:sp>
      <p:sp>
        <p:nvSpPr>
          <p:cNvPr id="4" name="Flowchart: Process 3"/>
          <p:cNvSpPr/>
          <p:nvPr/>
        </p:nvSpPr>
        <p:spPr>
          <a:xfrm>
            <a:off x="3332020" y="1476548"/>
            <a:ext cx="1134687" cy="885306"/>
          </a:xfrm>
          <a:prstGeom prst="flowChartProcess">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GB" sz="1350" dirty="0">
                <a:solidFill>
                  <a:prstClr val="black"/>
                </a:solidFill>
              </a:rPr>
              <a:t>Social workers from Child In Care teams</a:t>
            </a:r>
          </a:p>
        </p:txBody>
      </p:sp>
      <p:sp>
        <p:nvSpPr>
          <p:cNvPr id="5" name="Flowchart: Process 4"/>
          <p:cNvSpPr/>
          <p:nvPr/>
        </p:nvSpPr>
        <p:spPr>
          <a:xfrm>
            <a:off x="5177445" y="1114946"/>
            <a:ext cx="1496291" cy="12469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Social workers from Child in need teams</a:t>
            </a:r>
          </a:p>
        </p:txBody>
      </p:sp>
      <p:sp>
        <p:nvSpPr>
          <p:cNvPr id="6" name="Flowchart: Process 5"/>
          <p:cNvSpPr/>
          <p:nvPr/>
        </p:nvSpPr>
        <p:spPr>
          <a:xfrm>
            <a:off x="8145088" y="2720705"/>
            <a:ext cx="1400695" cy="120950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Social workers from the fostering team</a:t>
            </a:r>
          </a:p>
        </p:txBody>
      </p:sp>
      <p:sp>
        <p:nvSpPr>
          <p:cNvPr id="7" name="Flowchart: Process 6"/>
          <p:cNvSpPr/>
          <p:nvPr/>
        </p:nvSpPr>
        <p:spPr>
          <a:xfrm>
            <a:off x="2465418" y="2642657"/>
            <a:ext cx="1558637" cy="1300942"/>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Systemic Family practitioners </a:t>
            </a:r>
          </a:p>
        </p:txBody>
      </p:sp>
      <p:sp>
        <p:nvSpPr>
          <p:cNvPr id="8" name="Flowchart: Process 7"/>
          <p:cNvSpPr/>
          <p:nvPr/>
        </p:nvSpPr>
        <p:spPr>
          <a:xfrm>
            <a:off x="4865779" y="4316721"/>
            <a:ext cx="1207424" cy="1350904"/>
          </a:xfrm>
          <a:prstGeom prst="flowChart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Senior practitioners </a:t>
            </a:r>
          </a:p>
        </p:txBody>
      </p:sp>
      <p:sp>
        <p:nvSpPr>
          <p:cNvPr id="9" name="Flowchart: Process 8"/>
          <p:cNvSpPr/>
          <p:nvPr/>
        </p:nvSpPr>
        <p:spPr>
          <a:xfrm>
            <a:off x="6490203" y="4480570"/>
            <a:ext cx="889462" cy="860575"/>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Managers</a:t>
            </a:r>
          </a:p>
        </p:txBody>
      </p:sp>
      <p:sp>
        <p:nvSpPr>
          <p:cNvPr id="10" name="TextBox 9"/>
          <p:cNvSpPr txBox="1"/>
          <p:nvPr/>
        </p:nvSpPr>
        <p:spPr>
          <a:xfrm>
            <a:off x="4903124" y="3023850"/>
            <a:ext cx="2610197" cy="738664"/>
          </a:xfrm>
          <a:prstGeom prst="rect">
            <a:avLst/>
          </a:prstGeom>
          <a:noFill/>
        </p:spPr>
        <p:txBody>
          <a:bodyPr wrap="square" rtlCol="0">
            <a:spAutoFit/>
          </a:bodyPr>
          <a:lstStyle/>
          <a:p>
            <a:pPr defTabSz="457200"/>
            <a:r>
              <a:rPr lang="en-GB" sz="2100" b="1" dirty="0">
                <a:solidFill>
                  <a:prstClr val="black"/>
                </a:solidFill>
              </a:rPr>
              <a:t>Who may participate?</a:t>
            </a:r>
          </a:p>
        </p:txBody>
      </p:sp>
      <p:sp>
        <p:nvSpPr>
          <p:cNvPr id="11" name="Flowchart: Process 10"/>
          <p:cNvSpPr/>
          <p:nvPr/>
        </p:nvSpPr>
        <p:spPr>
          <a:xfrm>
            <a:off x="7865340" y="4316558"/>
            <a:ext cx="1442258" cy="978720"/>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Personal Advisors </a:t>
            </a:r>
          </a:p>
        </p:txBody>
      </p:sp>
      <p:sp>
        <p:nvSpPr>
          <p:cNvPr id="12" name="Flowchart: Process 11"/>
          <p:cNvSpPr/>
          <p:nvPr/>
        </p:nvSpPr>
        <p:spPr>
          <a:xfrm>
            <a:off x="2882420" y="4203124"/>
            <a:ext cx="1584288" cy="1216957"/>
          </a:xfrm>
          <a:prstGeom prst="flowChartProcess">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lang="en-GB" sz="1350" dirty="0">
                <a:solidFill>
                  <a:prstClr val="white"/>
                </a:solidFill>
              </a:rPr>
              <a:t>Families First workers/residential workers</a:t>
            </a:r>
          </a:p>
        </p:txBody>
      </p:sp>
      <p:sp>
        <p:nvSpPr>
          <p:cNvPr id="3" name="Rectangle 2"/>
          <p:cNvSpPr/>
          <p:nvPr/>
        </p:nvSpPr>
        <p:spPr>
          <a:xfrm>
            <a:off x="7457677" y="1300020"/>
            <a:ext cx="1185091" cy="116200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350" dirty="0">
                <a:solidFill>
                  <a:prstClr val="white"/>
                </a:solidFill>
              </a:rPr>
              <a:t>Independent Reviewing Officers (IRO’s/CP Chairs)</a:t>
            </a:r>
          </a:p>
        </p:txBody>
      </p:sp>
      <p:pic>
        <p:nvPicPr>
          <p:cNvPr id="13" name="Picture 12"/>
          <p:cNvPicPr>
            <a:picLocks noChangeAspect="1"/>
          </p:cNvPicPr>
          <p:nvPr/>
        </p:nvPicPr>
        <p:blipFill>
          <a:blip r:embed="rId2"/>
          <a:stretch>
            <a:fillRect/>
          </a:stretch>
        </p:blipFill>
        <p:spPr>
          <a:xfrm>
            <a:off x="9935365" y="416722"/>
            <a:ext cx="2166581" cy="1221926"/>
          </a:xfrm>
          <a:prstGeom prst="rect">
            <a:avLst/>
          </a:prstGeom>
        </p:spPr>
      </p:pic>
      <p:pic>
        <p:nvPicPr>
          <p:cNvPr id="14" name="Picture 13"/>
          <p:cNvPicPr>
            <a:picLocks noChangeAspect="1"/>
          </p:cNvPicPr>
          <p:nvPr/>
        </p:nvPicPr>
        <p:blipFill>
          <a:blip r:embed="rId2"/>
          <a:stretch>
            <a:fillRect/>
          </a:stretch>
        </p:blipFill>
        <p:spPr>
          <a:xfrm>
            <a:off x="293473" y="4992173"/>
            <a:ext cx="2171946" cy="1295400"/>
          </a:xfrm>
          <a:prstGeom prst="rect">
            <a:avLst/>
          </a:prstGeom>
        </p:spPr>
      </p:pic>
    </p:spTree>
    <p:extLst>
      <p:ext uri="{BB962C8B-B14F-4D97-AF65-F5344CB8AC3E}">
        <p14:creationId xmlns:p14="http://schemas.microsoft.com/office/powerpoint/2010/main" val="994922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970" y="993152"/>
            <a:ext cx="10886536" cy="3116238"/>
          </a:xfrm>
          <a:prstGeom prst="rect">
            <a:avLst/>
          </a:prstGeom>
        </p:spPr>
        <p:txBody>
          <a:bodyPr wrap="square">
            <a:spAutoFit/>
          </a:bodyPr>
          <a:lstStyle/>
          <a:p>
            <a:pPr algn="ctr" defTabSz="457200"/>
            <a:r>
              <a:rPr lang="en-GB" sz="2100" b="1" dirty="0">
                <a:solidFill>
                  <a:prstClr val="black"/>
                </a:solidFill>
                <a:latin typeface="Arial" panose="020B0604020202020204" pitchFamily="34" charset="0"/>
                <a:cs typeface="Arial" panose="020B0604020202020204" pitchFamily="34" charset="0"/>
              </a:rPr>
              <a:t>Examples of models used </a:t>
            </a:r>
          </a:p>
          <a:p>
            <a:pPr defTabSz="457200"/>
            <a:endParaRPr lang="en-GB" sz="1350" dirty="0">
              <a:solidFill>
                <a:prstClr val="black"/>
              </a:solidFill>
            </a:endParaRPr>
          </a:p>
          <a:p>
            <a:pPr marL="214313" indent="-214313" defTabSz="457200">
              <a:buFont typeface="Arial" panose="020B0604020202020204" pitchFamily="34" charset="0"/>
              <a:buChar char="•"/>
            </a:pPr>
            <a:r>
              <a:rPr lang="en-GB" sz="1350" b="1" dirty="0">
                <a:solidFill>
                  <a:prstClr val="black"/>
                </a:solidFill>
                <a:latin typeface="Arial" panose="020B0604020202020204" pitchFamily="34" charset="0"/>
                <a:cs typeface="Arial" panose="020B0604020202020204" pitchFamily="34" charset="0"/>
              </a:rPr>
              <a:t>Gossip model </a:t>
            </a:r>
            <a:r>
              <a:rPr lang="en-GB" sz="1350" dirty="0">
                <a:solidFill>
                  <a:prstClr val="black"/>
                </a:solidFill>
                <a:latin typeface="Arial" panose="020B0604020202020204" pitchFamily="34" charset="0"/>
                <a:cs typeface="Arial" panose="020B0604020202020204" pitchFamily="34" charset="0"/>
              </a:rPr>
              <a:t>– This is where a practitioner brings a case they want to discuss to the group and provides a summary and background to the case, with the rest of the group then asking clarifying questions.  The person presenting the case then poses the dilemma they are facing and want help with; such as struggling to work with a particular parent, and then they sit at the back of the room with their chair turned. The rest of the group then discuss their thoughts and ideas around what may be happening that is contributing to the dilemma, whilst the presenter is silent but makes notes. After a specific amount of time the facilitator brings the presenter back in with the group and the presenter discusses what ideas and thoughts particularly stood out for them. The group as a whole then discuss actions and next steps that could be taken to help overcome the dilemma and move forward with the case.</a:t>
            </a:r>
            <a:endParaRPr lang="en-GB" sz="1350" b="1"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endParaRPr lang="en-GB" sz="1350"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r>
              <a:rPr lang="en-GB" sz="1350" b="1" dirty="0" err="1">
                <a:solidFill>
                  <a:prstClr val="black"/>
                </a:solidFill>
                <a:latin typeface="Arial" panose="020B0604020202020204" pitchFamily="34" charset="0"/>
                <a:cs typeface="Arial" panose="020B0604020202020204" pitchFamily="34" charset="0"/>
              </a:rPr>
              <a:t>Intervision</a:t>
            </a:r>
            <a:r>
              <a:rPr lang="en-GB" sz="1350" dirty="0">
                <a:solidFill>
                  <a:prstClr val="black"/>
                </a:solidFill>
                <a:latin typeface="Arial" panose="020B0604020202020204" pitchFamily="34" charset="0"/>
                <a:cs typeface="Arial" panose="020B0604020202020204" pitchFamily="34" charset="0"/>
              </a:rPr>
              <a:t> – This is similar to the gossip model but once the presenter has posed their dilemma, the group come up with hypotheses centred around what could be contributing to the dilemma. The presenter then picks 1 hypothesis and the group come up with possible next steps with the presenter picking 3 of these to take away to try.</a:t>
            </a:r>
          </a:p>
          <a:p>
            <a:pPr defTabSz="457200"/>
            <a:endParaRPr lang="en-GB" sz="1350"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9323807" y="4936882"/>
            <a:ext cx="2140699" cy="1424538"/>
          </a:xfrm>
          <a:prstGeom prst="rect">
            <a:avLst/>
          </a:prstGeom>
        </p:spPr>
      </p:pic>
      <p:pic>
        <p:nvPicPr>
          <p:cNvPr id="4" name="Picture 3"/>
          <p:cNvPicPr>
            <a:picLocks noChangeAspect="1"/>
          </p:cNvPicPr>
          <p:nvPr/>
        </p:nvPicPr>
        <p:blipFill>
          <a:blip r:embed="rId2"/>
          <a:stretch>
            <a:fillRect/>
          </a:stretch>
        </p:blipFill>
        <p:spPr>
          <a:xfrm>
            <a:off x="401220" y="4942936"/>
            <a:ext cx="2131602" cy="1418484"/>
          </a:xfrm>
          <a:prstGeom prst="rect">
            <a:avLst/>
          </a:prstGeom>
        </p:spPr>
      </p:pic>
    </p:spTree>
    <p:extLst>
      <p:ext uri="{BB962C8B-B14F-4D97-AF65-F5344CB8AC3E}">
        <p14:creationId xmlns:p14="http://schemas.microsoft.com/office/powerpoint/2010/main" val="265948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245" y="1435575"/>
            <a:ext cx="10860657" cy="3531736"/>
          </a:xfrm>
          <a:prstGeom prst="rect">
            <a:avLst/>
          </a:prstGeom>
        </p:spPr>
        <p:txBody>
          <a:bodyPr wrap="square">
            <a:spAutoFit/>
          </a:bodyPr>
          <a:lstStyle/>
          <a:p>
            <a:pPr algn="ctr" defTabSz="457200"/>
            <a:r>
              <a:rPr lang="en-GB" sz="2100" b="1" dirty="0">
                <a:solidFill>
                  <a:prstClr val="black"/>
                </a:solidFill>
                <a:latin typeface="Arial" panose="020B0604020202020204" pitchFamily="34" charset="0"/>
                <a:cs typeface="Arial" panose="020B0604020202020204" pitchFamily="34" charset="0"/>
              </a:rPr>
              <a:t>Use of Genograms </a:t>
            </a:r>
          </a:p>
          <a:p>
            <a:pPr algn="ctr" defTabSz="457200"/>
            <a:endParaRPr lang="en-GB" sz="1350" b="1"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The use of genograms and cultural genograms are encouraged to help identify patterns within families and to be able to clearly see relationships, dynamics and support networks. The presenter of a case being discussed is asked to bring a genogram along with them to group supervision, or a genogram is drawn when the presenter is providing a summary and background of the family.</a:t>
            </a:r>
          </a:p>
          <a:p>
            <a:pPr marL="214313" indent="-214313" defTabSz="457200">
              <a:buFont typeface="Arial" panose="020B0604020202020204" pitchFamily="34" charset="0"/>
              <a:buChar char="•"/>
            </a:pPr>
            <a:endParaRPr lang="en-GB" sz="1350"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Cultural genograms not only show who is linked to who in a family and their age as historic genograms tended to, but they include ethnicity; employment, race, education, whether someone has a strong relationship with another, whether people are divorced or living together, and includes difficulties such as physical health, mental health, substance misuse and domestic violence.  We refer to these parts of our identity as Social GRACES. </a:t>
            </a:r>
          </a:p>
          <a:p>
            <a:pPr marL="214313" indent="-214313" defTabSz="457200">
              <a:buFont typeface="Arial" panose="020B0604020202020204" pitchFamily="34" charset="0"/>
              <a:buChar char="•"/>
            </a:pPr>
            <a:endParaRPr lang="en-GB" sz="1350" dirty="0">
              <a:solidFill>
                <a:prstClr val="black"/>
              </a:solidFill>
              <a:latin typeface="Arial" panose="020B0604020202020204" pitchFamily="34" charset="0"/>
              <a:cs typeface="Arial" panose="020B0604020202020204" pitchFamily="34" charset="0"/>
            </a:endParaRPr>
          </a:p>
          <a:p>
            <a:pPr marL="214313" indent="-214313" defTabSz="4572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With systemic practice being centred around patterns within families, cultural genograms are a very effective means of gathering a great deal of information and identifying patterns that may be causing issues within a family. Through identifying the negative patterns, we can look at intervention to support to change these patterns. An example of a genogram can be found on the next page.</a:t>
            </a:r>
            <a:endParaRPr lang="en-GB" sz="1350" dirty="0">
              <a:solidFill>
                <a:prstClr val="black"/>
              </a:solidFill>
            </a:endParaRPr>
          </a:p>
          <a:p>
            <a:pPr defTabSz="457200"/>
            <a:endParaRPr lang="en-GB" sz="1350" dirty="0">
              <a:solidFill>
                <a:prstClr val="black"/>
              </a:solidFill>
            </a:endParaRPr>
          </a:p>
          <a:p>
            <a:pPr defTabSz="457200"/>
            <a:endParaRPr lang="en-GB" sz="1350" dirty="0">
              <a:solidFill>
                <a:prstClr val="black"/>
              </a:solidFill>
            </a:endParaRPr>
          </a:p>
        </p:txBody>
      </p:sp>
      <p:pic>
        <p:nvPicPr>
          <p:cNvPr id="3" name="Picture 2"/>
          <p:cNvPicPr>
            <a:picLocks noChangeAspect="1"/>
          </p:cNvPicPr>
          <p:nvPr/>
        </p:nvPicPr>
        <p:blipFill>
          <a:blip r:embed="rId2"/>
          <a:stretch>
            <a:fillRect/>
          </a:stretch>
        </p:blipFill>
        <p:spPr>
          <a:xfrm>
            <a:off x="8887455" y="467174"/>
            <a:ext cx="2543175" cy="1378879"/>
          </a:xfrm>
          <a:prstGeom prst="rect">
            <a:avLst/>
          </a:prstGeom>
        </p:spPr>
      </p:pic>
      <p:pic>
        <p:nvPicPr>
          <p:cNvPr id="7" name="Picture 6"/>
          <p:cNvPicPr>
            <a:picLocks noChangeAspect="1"/>
          </p:cNvPicPr>
          <p:nvPr/>
        </p:nvPicPr>
        <p:blipFill>
          <a:blip r:embed="rId3"/>
          <a:stretch>
            <a:fillRect/>
          </a:stretch>
        </p:blipFill>
        <p:spPr>
          <a:xfrm>
            <a:off x="597739" y="4856672"/>
            <a:ext cx="2221142" cy="1472714"/>
          </a:xfrm>
          <a:prstGeom prst="rect">
            <a:avLst/>
          </a:prstGeom>
        </p:spPr>
      </p:pic>
    </p:spTree>
    <p:extLst>
      <p:ext uri="{BB962C8B-B14F-4D97-AF65-F5344CB8AC3E}">
        <p14:creationId xmlns:p14="http://schemas.microsoft.com/office/powerpoint/2010/main" val="21275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574" y="1357744"/>
            <a:ext cx="6689108" cy="3721996"/>
          </a:xfrm>
          <a:prstGeom prst="rect">
            <a:avLst/>
          </a:prstGeom>
        </p:spPr>
      </p:pic>
      <p:pic>
        <p:nvPicPr>
          <p:cNvPr id="3" name="Picture 2"/>
          <p:cNvPicPr>
            <a:picLocks noChangeAspect="1"/>
          </p:cNvPicPr>
          <p:nvPr/>
        </p:nvPicPr>
        <p:blipFill>
          <a:blip r:embed="rId3"/>
          <a:stretch>
            <a:fillRect/>
          </a:stretch>
        </p:blipFill>
        <p:spPr>
          <a:xfrm>
            <a:off x="267101" y="5426014"/>
            <a:ext cx="2308376" cy="934243"/>
          </a:xfrm>
          <a:prstGeom prst="rect">
            <a:avLst/>
          </a:prstGeom>
        </p:spPr>
      </p:pic>
      <p:pic>
        <p:nvPicPr>
          <p:cNvPr id="4" name="Picture 3"/>
          <p:cNvPicPr>
            <a:picLocks noChangeAspect="1"/>
          </p:cNvPicPr>
          <p:nvPr/>
        </p:nvPicPr>
        <p:blipFill>
          <a:blip r:embed="rId3"/>
          <a:stretch>
            <a:fillRect/>
          </a:stretch>
        </p:blipFill>
        <p:spPr>
          <a:xfrm>
            <a:off x="9178189" y="5263869"/>
            <a:ext cx="2709012" cy="1096388"/>
          </a:xfrm>
          <a:prstGeom prst="rect">
            <a:avLst/>
          </a:prstGeom>
        </p:spPr>
      </p:pic>
    </p:spTree>
    <p:extLst>
      <p:ext uri="{BB962C8B-B14F-4D97-AF65-F5344CB8AC3E}">
        <p14:creationId xmlns:p14="http://schemas.microsoft.com/office/powerpoint/2010/main" val="1164076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Case file Audits - Supervision  </a:t>
            </a:r>
          </a:p>
        </p:txBody>
      </p:sp>
      <p:sp>
        <p:nvSpPr>
          <p:cNvPr id="3" name="Content Placeholder 2"/>
          <p:cNvSpPr>
            <a:spLocks noGrp="1"/>
          </p:cNvSpPr>
          <p:nvPr>
            <p:ph idx="1"/>
          </p:nvPr>
        </p:nvSpPr>
        <p:spPr/>
        <p:txBody>
          <a:bodyPr>
            <a:normAutofit fontScale="85000" lnSpcReduction="20000"/>
          </a:bodyPr>
          <a:lstStyle/>
          <a:p>
            <a:pPr marL="0" indent="0">
              <a:buNone/>
            </a:pPr>
            <a:endParaRPr lang="en-GB" dirty="0"/>
          </a:p>
          <a:p>
            <a:r>
              <a:rPr lang="en-GB" dirty="0"/>
              <a:t>Case file audits take place every quarter during practice week and thematic audits take place from practice issues identified during performance and Children Leadership Team (CLT) meetings. Supervision is an area that is commented upon in practice week audits specifically to address strengths and areas for further development such as timeliness of supervision, actions addressed, impact and change for the child and whether the record highlights a reflective case discussion. </a:t>
            </a:r>
          </a:p>
          <a:p>
            <a:pPr marL="0" indent="0">
              <a:buNone/>
            </a:pPr>
            <a:endParaRPr lang="en-GB" dirty="0"/>
          </a:p>
          <a:p>
            <a:r>
              <a:rPr lang="en-GB" dirty="0"/>
              <a:t>All actions from practice week audits should be discussed and recorded in supervision and progressed accordingly. </a:t>
            </a:r>
          </a:p>
          <a:p>
            <a:pPr marL="0" indent="0">
              <a:buNone/>
            </a:pPr>
            <a:r>
              <a:rPr lang="en-GB" dirty="0"/>
              <a:t> </a:t>
            </a:r>
          </a:p>
        </p:txBody>
      </p:sp>
      <p:pic>
        <p:nvPicPr>
          <p:cNvPr id="4" name="Picture 3"/>
          <p:cNvPicPr>
            <a:picLocks noChangeAspect="1"/>
          </p:cNvPicPr>
          <p:nvPr/>
        </p:nvPicPr>
        <p:blipFill>
          <a:blip r:embed="rId2"/>
          <a:stretch>
            <a:fillRect/>
          </a:stretch>
        </p:blipFill>
        <p:spPr>
          <a:xfrm>
            <a:off x="804921" y="610002"/>
            <a:ext cx="1213660" cy="807636"/>
          </a:xfrm>
          <a:prstGeom prst="rect">
            <a:avLst/>
          </a:prstGeom>
        </p:spPr>
      </p:pic>
      <p:pic>
        <p:nvPicPr>
          <p:cNvPr id="5" name="Picture 4"/>
          <p:cNvPicPr>
            <a:picLocks noChangeAspect="1"/>
          </p:cNvPicPr>
          <p:nvPr/>
        </p:nvPicPr>
        <p:blipFill>
          <a:blip r:embed="rId2"/>
          <a:stretch>
            <a:fillRect/>
          </a:stretch>
        </p:blipFill>
        <p:spPr>
          <a:xfrm>
            <a:off x="9875899" y="610002"/>
            <a:ext cx="1269430" cy="807636"/>
          </a:xfrm>
          <a:prstGeom prst="rect">
            <a:avLst/>
          </a:prstGeom>
        </p:spPr>
      </p:pic>
      <p:pic>
        <p:nvPicPr>
          <p:cNvPr id="6" name="Picture 5"/>
          <p:cNvPicPr>
            <a:picLocks noChangeAspect="1"/>
          </p:cNvPicPr>
          <p:nvPr/>
        </p:nvPicPr>
        <p:blipFill>
          <a:blip r:embed="rId3"/>
          <a:stretch>
            <a:fillRect/>
          </a:stretch>
        </p:blipFill>
        <p:spPr>
          <a:xfrm>
            <a:off x="10790719" y="5660950"/>
            <a:ext cx="1136738" cy="809658"/>
          </a:xfrm>
          <a:prstGeom prst="rect">
            <a:avLst/>
          </a:prstGeom>
        </p:spPr>
      </p:pic>
    </p:spTree>
    <p:extLst>
      <p:ext uri="{BB962C8B-B14F-4D97-AF65-F5344CB8AC3E}">
        <p14:creationId xmlns:p14="http://schemas.microsoft.com/office/powerpoint/2010/main" val="404909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272"/>
            <a:ext cx="8229600" cy="1143000"/>
          </a:xfrm>
        </p:spPr>
        <p:txBody>
          <a:bodyPr/>
          <a:lstStyle/>
          <a:p>
            <a:r>
              <a:rPr lang="en-GB" dirty="0"/>
              <a:t>What is supervision? </a:t>
            </a:r>
          </a:p>
        </p:txBody>
      </p:sp>
      <p:sp>
        <p:nvSpPr>
          <p:cNvPr id="3" name="Content Placeholder 2"/>
          <p:cNvSpPr>
            <a:spLocks noGrp="1"/>
          </p:cNvSpPr>
          <p:nvPr>
            <p:ph idx="1"/>
          </p:nvPr>
        </p:nvSpPr>
        <p:spPr>
          <a:xfrm>
            <a:off x="260059" y="1054250"/>
            <a:ext cx="10069076" cy="5368065"/>
          </a:xfrm>
        </p:spPr>
        <p:txBody>
          <a:bodyPr>
            <a:noAutofit/>
          </a:bodyPr>
          <a:lstStyle/>
          <a:p>
            <a:pPr marL="57150" indent="0">
              <a:buNone/>
            </a:pPr>
            <a:r>
              <a:rPr lang="en-US" sz="1600" b="1" dirty="0"/>
              <a:t>Supervision is a fundamental part of effective social work practice; it enables reflection to occur and encourages evidenced based practice. </a:t>
            </a:r>
          </a:p>
          <a:p>
            <a:pPr marL="57150" indent="0">
              <a:buNone/>
            </a:pPr>
            <a:endParaRPr lang="en-GB" sz="1600" b="1" dirty="0"/>
          </a:p>
          <a:p>
            <a:pPr marL="57150" indent="0">
              <a:buNone/>
            </a:pPr>
            <a:r>
              <a:rPr lang="en-US" sz="1600" b="1" dirty="0"/>
              <a:t>It provides the opportunity for workers to think, explore, and confront issues that are pertinent to their ability to perform their role to the expected standard. It is also a mutually beneficial exchange that allows managers and staff to explore what, why and how work is undertaken and managed within the overarching framework of council objectives, values and priorities – particularly in working to the best interests of the child.</a:t>
            </a:r>
          </a:p>
          <a:p>
            <a:pPr marL="57150" indent="0">
              <a:buNone/>
            </a:pPr>
            <a:endParaRPr lang="en-GB" sz="1600" b="1" dirty="0"/>
          </a:p>
          <a:p>
            <a:pPr marL="57150" indent="0">
              <a:buNone/>
            </a:pPr>
            <a:r>
              <a:rPr lang="en-US" sz="1600" b="1" dirty="0"/>
              <a:t>In addition to formal supervision, workers will also benefit from informal reflective discussions with their line manager when required, hypothesizing and being curious.  Supervision will take place in other forms such as group supervision and peer group learning.</a:t>
            </a:r>
          </a:p>
          <a:p>
            <a:pPr marL="57150" indent="0">
              <a:buNone/>
            </a:pPr>
            <a:endParaRPr lang="en-US" sz="1600" b="1" dirty="0"/>
          </a:p>
          <a:p>
            <a:pPr marL="0" indent="0">
              <a:buNone/>
            </a:pPr>
            <a:r>
              <a:rPr lang="en-US" sz="1600" i="1" dirty="0"/>
              <a:t> </a:t>
            </a:r>
            <a:r>
              <a:rPr lang="en-GB" sz="1600" i="1" dirty="0"/>
              <a:t>‘A good supervisor is able to contain the supervisee’s anxiety, stress and hope and model the kind of relationship practitioners are expected to build with children and families. A supervision experience should enable the practitioner to walk away feeling less anxious than when they walked in, and with a clearer view of what the child, family and organisation require, what actions are most likely to produce the best results, and what to do next.</a:t>
            </a:r>
          </a:p>
          <a:p>
            <a:pPr marL="0" indent="0">
              <a:buNone/>
            </a:pPr>
            <a:endParaRPr lang="en-GB" sz="1600" i="1" dirty="0"/>
          </a:p>
          <a:p>
            <a:pPr marL="0" indent="0">
              <a:buNone/>
            </a:pPr>
            <a:r>
              <a:rPr lang="en-GB" sz="1600" i="1" dirty="0"/>
              <a:t>At its best reflective supervision offers a safe space for a practitioner to slow down and think, explore possibilities, look for meaning and a way to do their work well.’ (Research in Practice 2017)</a:t>
            </a:r>
          </a:p>
          <a:p>
            <a:pPr marL="0" indent="0">
              <a:buNone/>
            </a:pPr>
            <a:endParaRPr lang="en-GB" sz="1600" dirty="0"/>
          </a:p>
        </p:txBody>
      </p:sp>
      <p:pic>
        <p:nvPicPr>
          <p:cNvPr id="4" name="Picture 3"/>
          <p:cNvPicPr>
            <a:picLocks noChangeAspect="1"/>
          </p:cNvPicPr>
          <p:nvPr/>
        </p:nvPicPr>
        <p:blipFill>
          <a:blip r:embed="rId2"/>
          <a:stretch>
            <a:fillRect/>
          </a:stretch>
        </p:blipFill>
        <p:spPr>
          <a:xfrm>
            <a:off x="10635727" y="630433"/>
            <a:ext cx="1370311" cy="1152180"/>
          </a:xfrm>
          <a:prstGeom prst="rect">
            <a:avLst/>
          </a:prstGeom>
        </p:spPr>
      </p:pic>
      <p:pic>
        <p:nvPicPr>
          <p:cNvPr id="5" name="Picture 4"/>
          <p:cNvPicPr>
            <a:picLocks noChangeAspect="1"/>
          </p:cNvPicPr>
          <p:nvPr/>
        </p:nvPicPr>
        <p:blipFill>
          <a:blip r:embed="rId2"/>
          <a:stretch>
            <a:fillRect/>
          </a:stretch>
        </p:blipFill>
        <p:spPr>
          <a:xfrm>
            <a:off x="10635727" y="5147281"/>
            <a:ext cx="1377134" cy="1157916"/>
          </a:xfrm>
          <a:prstGeom prst="rect">
            <a:avLst/>
          </a:prstGeom>
        </p:spPr>
      </p:pic>
    </p:spTree>
    <p:extLst>
      <p:ext uri="{BB962C8B-B14F-4D97-AF65-F5344CB8AC3E}">
        <p14:creationId xmlns:p14="http://schemas.microsoft.com/office/powerpoint/2010/main" val="197634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57150" indent="0">
              <a:buNone/>
            </a:pPr>
            <a:r>
              <a:rPr lang="en-US" dirty="0"/>
              <a:t>Supervision takes place at least weekly for the first 6 weeks of employment of a newly qualified social worker in the first year (ASYE) and a minimum of monthly supervision thereafter. </a:t>
            </a:r>
          </a:p>
          <a:p>
            <a:pPr marL="57150" indent="0">
              <a:buNone/>
            </a:pPr>
            <a:endParaRPr lang="en-GB" dirty="0"/>
          </a:p>
          <a:p>
            <a:pPr marL="57150" indent="0">
              <a:buNone/>
            </a:pPr>
            <a:r>
              <a:rPr lang="en-US" dirty="0"/>
              <a:t>In Warrington it is expected that all social work staff (other than NQSW) receive supervision at a minimum of monthly. However, it is expected that frequency of supervision is tailored to the level of experience and the professional development needs of the worker.</a:t>
            </a:r>
            <a:endParaRPr lang="en-GB" dirty="0"/>
          </a:p>
          <a:p>
            <a:pPr marL="57150" indent="0">
              <a:buNone/>
            </a:pPr>
            <a:endParaRPr lang="en-US" dirty="0"/>
          </a:p>
          <a:p>
            <a:pPr marL="57150" indent="0">
              <a:buNone/>
            </a:pPr>
            <a:r>
              <a:rPr lang="en-US" dirty="0"/>
              <a:t>Each family should be discussed a minimum of 8 weekly (bi-monthly).   These discussions will be recorded on case notes on the child's Mosaic file. </a:t>
            </a:r>
            <a:endParaRPr lang="en-GB" dirty="0"/>
          </a:p>
          <a:p>
            <a:pPr marL="57150" indent="0">
              <a:buNone/>
            </a:pPr>
            <a:endParaRPr lang="en-US" dirty="0"/>
          </a:p>
          <a:p>
            <a:pPr marL="57150" indent="0">
              <a:buNone/>
            </a:pPr>
            <a:r>
              <a:rPr lang="en-US" dirty="0"/>
              <a:t>All workers should have an individual supervision file which will move with them if they change roles within Warrington Borough Council. This should contain:</a:t>
            </a:r>
            <a:endParaRPr lang="en-GB" sz="2400" dirty="0"/>
          </a:p>
          <a:p>
            <a:pPr marL="0" indent="0">
              <a:buNone/>
            </a:pPr>
            <a:r>
              <a:rPr lang="en-US" dirty="0"/>
              <a:t> </a:t>
            </a:r>
            <a:endParaRPr lang="en-GB" dirty="0"/>
          </a:p>
          <a:p>
            <a:pPr lvl="2"/>
            <a:r>
              <a:rPr lang="en-US" sz="2900" dirty="0"/>
              <a:t>Personal Details including SWE registration, emergency contact information, car details including insurance</a:t>
            </a:r>
            <a:endParaRPr lang="en-GB" sz="2900" dirty="0"/>
          </a:p>
          <a:p>
            <a:pPr lvl="2"/>
            <a:r>
              <a:rPr lang="en-US" sz="2900" dirty="0"/>
              <a:t>The current job description and person specification</a:t>
            </a:r>
            <a:endParaRPr lang="en-GB" sz="2900" dirty="0"/>
          </a:p>
          <a:p>
            <a:pPr lvl="2"/>
            <a:r>
              <a:rPr lang="en-US" sz="2900" dirty="0"/>
              <a:t>Time to Talk documentation</a:t>
            </a:r>
          </a:p>
          <a:p>
            <a:pPr lvl="2"/>
            <a:r>
              <a:rPr lang="en-US" sz="2900" dirty="0"/>
              <a:t>Any actions plans/ records of HR actions   </a:t>
            </a:r>
            <a:endParaRPr lang="en-GB" sz="2900" dirty="0"/>
          </a:p>
          <a:p>
            <a:pPr marL="0" indent="0">
              <a:buNone/>
            </a:pPr>
            <a:endParaRPr lang="en-US" dirty="0"/>
          </a:p>
          <a:p>
            <a:pPr marL="0" indent="0">
              <a:buNone/>
            </a:pPr>
            <a:endParaRPr lang="en-GB" sz="2000" dirty="0"/>
          </a:p>
          <a:p>
            <a:pPr marL="0" indent="0">
              <a:buNone/>
            </a:pPr>
            <a:endParaRPr lang="en-GB" sz="2400" dirty="0"/>
          </a:p>
          <a:p>
            <a:pPr marL="0" indent="0">
              <a:buNone/>
            </a:pPr>
            <a:endParaRPr lang="en-GB" dirty="0"/>
          </a:p>
        </p:txBody>
      </p:sp>
      <p:pic>
        <p:nvPicPr>
          <p:cNvPr id="7" name="Picture 6">
            <a:extLst>
              <a:ext uri="{FF2B5EF4-FFF2-40B4-BE49-F238E27FC236}">
                <a16:creationId xmlns:a16="http://schemas.microsoft.com/office/drawing/2014/main" id="{D242024C-A74B-2FF4-C5B0-C9E0A5892A05}"/>
              </a:ext>
            </a:extLst>
          </p:cNvPr>
          <p:cNvPicPr>
            <a:picLocks noChangeAspect="1"/>
          </p:cNvPicPr>
          <p:nvPr/>
        </p:nvPicPr>
        <p:blipFill>
          <a:blip r:embed="rId3"/>
          <a:stretch>
            <a:fillRect/>
          </a:stretch>
        </p:blipFill>
        <p:spPr>
          <a:xfrm>
            <a:off x="9907606" y="436227"/>
            <a:ext cx="2037758" cy="913807"/>
          </a:xfrm>
          <a:prstGeom prst="rect">
            <a:avLst/>
          </a:prstGeom>
        </p:spPr>
      </p:pic>
      <p:sp>
        <p:nvSpPr>
          <p:cNvPr id="9" name="TextBox 8">
            <a:extLst>
              <a:ext uri="{FF2B5EF4-FFF2-40B4-BE49-F238E27FC236}">
                <a16:creationId xmlns:a16="http://schemas.microsoft.com/office/drawing/2014/main" id="{F4CAB59F-CC2B-F866-DB5B-C14FC893A6E7}"/>
              </a:ext>
            </a:extLst>
          </p:cNvPr>
          <p:cNvSpPr txBox="1"/>
          <p:nvPr/>
        </p:nvSpPr>
        <p:spPr>
          <a:xfrm>
            <a:off x="3409286" y="436227"/>
            <a:ext cx="3729203" cy="646331"/>
          </a:xfrm>
          <a:prstGeom prst="rect">
            <a:avLst/>
          </a:prstGeom>
          <a:noFill/>
        </p:spPr>
        <p:txBody>
          <a:bodyPr wrap="square" rtlCol="0">
            <a:spAutoFit/>
          </a:bodyPr>
          <a:lstStyle/>
          <a:p>
            <a:pPr algn="ctr"/>
            <a:r>
              <a:rPr lang="en-GB" sz="3600" b="1" dirty="0"/>
              <a:t>Frequency</a:t>
            </a:r>
            <a:r>
              <a:rPr lang="en-GB" dirty="0"/>
              <a:t>…</a:t>
            </a:r>
          </a:p>
        </p:txBody>
      </p:sp>
      <p:pic>
        <p:nvPicPr>
          <p:cNvPr id="1030" name="Picture 6" descr="Free Question Who illustration and picture">
            <a:extLst>
              <a:ext uri="{FF2B5EF4-FFF2-40B4-BE49-F238E27FC236}">
                <a16:creationId xmlns:a16="http://schemas.microsoft.com/office/drawing/2014/main" id="{7F1408ED-7522-DB96-706F-0DDE1CB10E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2706" y="5291505"/>
            <a:ext cx="2476989" cy="113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2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256269"/>
          </a:xfrm>
        </p:spPr>
        <p:txBody>
          <a:bodyPr>
            <a:normAutofit fontScale="90000"/>
          </a:bodyPr>
          <a:lstStyle/>
          <a:p>
            <a:br>
              <a:rPr lang="en-GB" dirty="0"/>
            </a:br>
            <a:r>
              <a:rPr lang="en-GB" sz="4000" dirty="0"/>
              <a:t>Recording and storing for supervision files</a:t>
            </a:r>
          </a:p>
        </p:txBody>
      </p:sp>
      <p:sp>
        <p:nvSpPr>
          <p:cNvPr id="3" name="Content Placeholder 2"/>
          <p:cNvSpPr>
            <a:spLocks noGrp="1"/>
          </p:cNvSpPr>
          <p:nvPr>
            <p:ph idx="1"/>
          </p:nvPr>
        </p:nvSpPr>
        <p:spPr/>
        <p:txBody>
          <a:bodyPr>
            <a:normAutofit fontScale="47500" lnSpcReduction="20000"/>
          </a:bodyPr>
          <a:lstStyle/>
          <a:p>
            <a:pPr marL="57150" indent="0">
              <a:buNone/>
            </a:pPr>
            <a:r>
              <a:rPr lang="en-US" dirty="0"/>
              <a:t>There will be a written record of every supervision meeting and staff should receive a copy of their record from their supervisor. The security of the supervisee’s copy is the responsibility of the individual worker. All records remain the property of Warrington Borough Council and copies should be returned if the individual leaves.</a:t>
            </a:r>
          </a:p>
          <a:p>
            <a:pPr marL="57150" indent="0">
              <a:buNone/>
            </a:pPr>
            <a:endParaRPr lang="en-US" dirty="0"/>
          </a:p>
          <a:p>
            <a:pPr marL="57150" indent="0">
              <a:buNone/>
            </a:pPr>
            <a:r>
              <a:rPr lang="en-US" dirty="0"/>
              <a:t>Each service areas will have a supervision file in their shared service area which is password protected to keep it secure.  </a:t>
            </a:r>
          </a:p>
          <a:p>
            <a:pPr marL="57150" indent="0">
              <a:buNone/>
            </a:pPr>
            <a:endParaRPr lang="en-GB" dirty="0"/>
          </a:p>
          <a:p>
            <a:pPr marL="57150" indent="0">
              <a:buNone/>
            </a:pPr>
            <a:r>
              <a:rPr lang="en-US" dirty="0"/>
              <a:t>If a supervision record is not completed within the meeting, it will be completed and distributed within 5 working days of the supervision meeting.</a:t>
            </a:r>
            <a:endParaRPr lang="en-GB" sz="2400" dirty="0"/>
          </a:p>
          <a:p>
            <a:pPr marL="0" indent="0">
              <a:buNone/>
            </a:pPr>
            <a:r>
              <a:rPr lang="en-US" dirty="0"/>
              <a:t> </a:t>
            </a:r>
            <a:endParaRPr lang="en-GB" sz="2800" dirty="0"/>
          </a:p>
          <a:p>
            <a:pPr marL="0" indent="0">
              <a:buNone/>
            </a:pPr>
            <a:r>
              <a:rPr lang="en-US" dirty="0"/>
              <a:t>After an employee has left the employment of the council, supervision records will be stored securely as part of the former employees Human Resources file. Prior to storing supervision records any records relating to specific children must be removed.</a:t>
            </a:r>
            <a:endParaRPr lang="en-GB" sz="2400" dirty="0"/>
          </a:p>
          <a:p>
            <a:pPr marL="57150" indent="0">
              <a:buNone/>
            </a:pPr>
            <a:endParaRPr lang="en-GB" dirty="0"/>
          </a:p>
          <a:p>
            <a:pPr marL="57150" indent="0">
              <a:buNone/>
            </a:pPr>
            <a:r>
              <a:rPr lang="en-US" dirty="0"/>
              <a:t>Supervision records will be stored with personnel records, for 5 years from the employee’s date of departure, with the exception of residential staff, whose records will be stored for life.</a:t>
            </a:r>
            <a:endParaRPr lang="en-GB" dirty="0"/>
          </a:p>
          <a:p>
            <a:pPr marL="57150" indent="0">
              <a:buNone/>
            </a:pPr>
            <a:r>
              <a:rPr lang="en-US" dirty="0"/>
              <a:t>Supervision records must be agreed by both parties. Should there be a dispute about accuracy the supervisee can:</a:t>
            </a:r>
            <a:endParaRPr lang="en-GB" dirty="0"/>
          </a:p>
          <a:p>
            <a:pPr lvl="0"/>
            <a:r>
              <a:rPr lang="en-US" dirty="0"/>
              <a:t>Note on the record that they disagree and specify in what way</a:t>
            </a:r>
            <a:endParaRPr lang="en-GB" sz="2800" dirty="0"/>
          </a:p>
          <a:p>
            <a:pPr lvl="0"/>
            <a:r>
              <a:rPr lang="en-US" dirty="0"/>
              <a:t>Ask the line manager of the supervisor to arbitrate in serious cases.</a:t>
            </a:r>
            <a:endParaRPr lang="en-GB" sz="2800" dirty="0"/>
          </a:p>
          <a:p>
            <a:endParaRPr lang="en-GB" dirty="0"/>
          </a:p>
        </p:txBody>
      </p:sp>
      <p:pic>
        <p:nvPicPr>
          <p:cNvPr id="4" name="Picture 3"/>
          <p:cNvPicPr>
            <a:picLocks noChangeAspect="1"/>
          </p:cNvPicPr>
          <p:nvPr/>
        </p:nvPicPr>
        <p:blipFill>
          <a:blip r:embed="rId2"/>
          <a:stretch>
            <a:fillRect/>
          </a:stretch>
        </p:blipFill>
        <p:spPr>
          <a:xfrm>
            <a:off x="10210800" y="4947518"/>
            <a:ext cx="1373131" cy="1099599"/>
          </a:xfrm>
          <a:prstGeom prst="rect">
            <a:avLst/>
          </a:prstGeom>
        </p:spPr>
      </p:pic>
      <p:pic>
        <p:nvPicPr>
          <p:cNvPr id="5" name="Picture 4"/>
          <p:cNvPicPr>
            <a:picLocks noChangeAspect="1"/>
          </p:cNvPicPr>
          <p:nvPr/>
        </p:nvPicPr>
        <p:blipFill>
          <a:blip r:embed="rId2"/>
          <a:stretch>
            <a:fillRect/>
          </a:stretch>
        </p:blipFill>
        <p:spPr>
          <a:xfrm>
            <a:off x="10688128" y="410024"/>
            <a:ext cx="1147164" cy="918645"/>
          </a:xfrm>
          <a:prstGeom prst="rect">
            <a:avLst/>
          </a:prstGeom>
        </p:spPr>
      </p:pic>
      <p:pic>
        <p:nvPicPr>
          <p:cNvPr id="6" name="Picture 5"/>
          <p:cNvPicPr>
            <a:picLocks noChangeAspect="1"/>
          </p:cNvPicPr>
          <p:nvPr/>
        </p:nvPicPr>
        <p:blipFill>
          <a:blip r:embed="rId3"/>
          <a:stretch>
            <a:fillRect/>
          </a:stretch>
        </p:blipFill>
        <p:spPr>
          <a:xfrm>
            <a:off x="143954" y="5396916"/>
            <a:ext cx="1127083" cy="1073179"/>
          </a:xfrm>
          <a:prstGeom prst="rect">
            <a:avLst/>
          </a:prstGeom>
        </p:spPr>
      </p:pic>
    </p:spTree>
    <p:extLst>
      <p:ext uri="{BB962C8B-B14F-4D97-AF65-F5344CB8AC3E}">
        <p14:creationId xmlns:p14="http://schemas.microsoft.com/office/powerpoint/2010/main" val="427404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Supervision content </a:t>
            </a:r>
          </a:p>
        </p:txBody>
      </p:sp>
      <p:sp>
        <p:nvSpPr>
          <p:cNvPr id="3" name="Content Placeholder 2"/>
          <p:cNvSpPr>
            <a:spLocks noGrp="1"/>
          </p:cNvSpPr>
          <p:nvPr>
            <p:ph idx="1"/>
          </p:nvPr>
        </p:nvSpPr>
        <p:spPr>
          <a:xfrm>
            <a:off x="293298" y="1126672"/>
            <a:ext cx="11421374" cy="4999492"/>
          </a:xfrm>
        </p:spPr>
        <p:txBody>
          <a:bodyPr>
            <a:normAutofit fontScale="70000" lnSpcReduction="20000"/>
          </a:bodyPr>
          <a:lstStyle/>
          <a:p>
            <a:pPr marL="57150" indent="0">
              <a:buNone/>
            </a:pPr>
            <a:endParaRPr lang="en-US" b="1" dirty="0"/>
          </a:p>
          <a:p>
            <a:pPr marL="57150" indent="0">
              <a:buNone/>
            </a:pPr>
            <a:endParaRPr lang="en-US" b="1" dirty="0"/>
          </a:p>
          <a:p>
            <a:pPr marL="57150" indent="0">
              <a:buNone/>
            </a:pPr>
            <a:r>
              <a:rPr lang="en-US" b="1" dirty="0"/>
              <a:t>Part One</a:t>
            </a:r>
            <a:endParaRPr lang="en-GB" dirty="0"/>
          </a:p>
          <a:p>
            <a:pPr marL="0" indent="0">
              <a:buNone/>
            </a:pPr>
            <a:r>
              <a:rPr lang="en-US" dirty="0"/>
              <a:t>Time to Talk – Allows for recording of a general discussion which includes the opportunity to discuss general wellbeing, professional development and training needs, professional competencies, issues and concerns. </a:t>
            </a:r>
            <a:r>
              <a:rPr lang="en-US" i="1" dirty="0"/>
              <a:t>Please refer to the Time to Talk Manager Guide.</a:t>
            </a:r>
          </a:p>
          <a:p>
            <a:pPr marL="0" indent="0">
              <a:buNone/>
            </a:pPr>
            <a:endParaRPr lang="en-GB" dirty="0"/>
          </a:p>
          <a:p>
            <a:pPr marL="0" indent="0">
              <a:buNone/>
            </a:pPr>
            <a:r>
              <a:rPr lang="en-US" b="1" dirty="0"/>
              <a:t>Part 2 </a:t>
            </a:r>
            <a:endParaRPr lang="en-GB" b="1" dirty="0"/>
          </a:p>
          <a:p>
            <a:pPr marL="0" indent="0">
              <a:buNone/>
            </a:pPr>
            <a:r>
              <a:rPr lang="en-US" dirty="0"/>
              <a:t>Case discussion and reflection - Supervisors and supervisees should use the caseload listing from MOSAIC to determine which cases require discussion during supervision. </a:t>
            </a:r>
          </a:p>
          <a:p>
            <a:pPr marL="0" indent="0">
              <a:buNone/>
            </a:pPr>
            <a:endParaRPr lang="en-US" dirty="0"/>
          </a:p>
          <a:p>
            <a:pPr marL="0" indent="0">
              <a:buNone/>
            </a:pPr>
            <a:r>
              <a:rPr lang="en-US" dirty="0"/>
              <a:t>The recording format of the supervision will depend on the supervisor, supervisee and the nature of the work being discussed.  For example some discussions may require more hypothesising and working through of dilemmas depending on the current context.  </a:t>
            </a:r>
          </a:p>
          <a:p>
            <a:pPr marL="0" indent="0">
              <a:buNone/>
            </a:pPr>
            <a:endParaRPr lang="en-US" dirty="0"/>
          </a:p>
          <a:p>
            <a:pPr marL="0" indent="0">
              <a:buNone/>
            </a:pPr>
            <a:endParaRPr lang="en-US" dirty="0"/>
          </a:p>
          <a:p>
            <a:pPr marL="0" indent="0">
              <a:buNone/>
            </a:pPr>
            <a:endParaRPr lang="en-GB" dirty="0"/>
          </a:p>
        </p:txBody>
      </p:sp>
      <p:pic>
        <p:nvPicPr>
          <p:cNvPr id="4" name="Picture 3"/>
          <p:cNvPicPr>
            <a:picLocks noChangeAspect="1"/>
          </p:cNvPicPr>
          <p:nvPr/>
        </p:nvPicPr>
        <p:blipFill>
          <a:blip r:embed="rId2"/>
          <a:stretch>
            <a:fillRect/>
          </a:stretch>
        </p:blipFill>
        <p:spPr>
          <a:xfrm>
            <a:off x="10958225" y="5288035"/>
            <a:ext cx="756447" cy="838129"/>
          </a:xfrm>
          <a:prstGeom prst="rect">
            <a:avLst/>
          </a:prstGeom>
        </p:spPr>
      </p:pic>
      <p:pic>
        <p:nvPicPr>
          <p:cNvPr id="5" name="Picture 4"/>
          <p:cNvPicPr>
            <a:picLocks noChangeAspect="1"/>
          </p:cNvPicPr>
          <p:nvPr/>
        </p:nvPicPr>
        <p:blipFill>
          <a:blip r:embed="rId3"/>
          <a:stretch>
            <a:fillRect/>
          </a:stretch>
        </p:blipFill>
        <p:spPr>
          <a:xfrm>
            <a:off x="10412057" y="579509"/>
            <a:ext cx="1259483" cy="838129"/>
          </a:xfrm>
          <a:prstGeom prst="rect">
            <a:avLst/>
          </a:prstGeom>
        </p:spPr>
      </p:pic>
      <p:pic>
        <p:nvPicPr>
          <p:cNvPr id="7" name="Picture 6">
            <a:extLst>
              <a:ext uri="{FF2B5EF4-FFF2-40B4-BE49-F238E27FC236}">
                <a16:creationId xmlns:a16="http://schemas.microsoft.com/office/drawing/2014/main" id="{C6AB6198-080C-8264-AB34-E36E497E2D11}"/>
              </a:ext>
            </a:extLst>
          </p:cNvPr>
          <p:cNvPicPr>
            <a:picLocks noChangeAspect="1"/>
          </p:cNvPicPr>
          <p:nvPr/>
        </p:nvPicPr>
        <p:blipFill>
          <a:blip r:embed="rId4"/>
          <a:stretch>
            <a:fillRect/>
          </a:stretch>
        </p:blipFill>
        <p:spPr>
          <a:xfrm>
            <a:off x="477328" y="463889"/>
            <a:ext cx="1261981" cy="841321"/>
          </a:xfrm>
          <a:prstGeom prst="rect">
            <a:avLst/>
          </a:prstGeom>
        </p:spPr>
      </p:pic>
    </p:spTree>
    <p:extLst>
      <p:ext uri="{BB962C8B-B14F-4D97-AF65-F5344CB8AC3E}">
        <p14:creationId xmlns:p14="http://schemas.microsoft.com/office/powerpoint/2010/main" val="293811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00BC-AC8C-9A8C-EE00-9877A163ECCD}"/>
              </a:ext>
            </a:extLst>
          </p:cNvPr>
          <p:cNvSpPr>
            <a:spLocks noGrp="1"/>
          </p:cNvSpPr>
          <p:nvPr>
            <p:ph type="title"/>
          </p:nvPr>
        </p:nvSpPr>
        <p:spPr>
          <a:xfrm>
            <a:off x="609600" y="512748"/>
            <a:ext cx="10972800" cy="836522"/>
          </a:xfrm>
        </p:spPr>
        <p:txBody>
          <a:bodyPr>
            <a:normAutofit/>
          </a:bodyPr>
          <a:lstStyle/>
          <a:p>
            <a:r>
              <a:rPr lang="en-GB" sz="3600" dirty="0"/>
              <a:t>Case Supervision Template</a:t>
            </a:r>
          </a:p>
        </p:txBody>
      </p:sp>
      <p:graphicFrame>
        <p:nvGraphicFramePr>
          <p:cNvPr id="4" name="Content Placeholder 3">
            <a:extLst>
              <a:ext uri="{FF2B5EF4-FFF2-40B4-BE49-F238E27FC236}">
                <a16:creationId xmlns:a16="http://schemas.microsoft.com/office/drawing/2014/main" id="{A546B54C-B4A3-6B83-4B5B-125670AAA2ED}"/>
              </a:ext>
            </a:extLst>
          </p:cNvPr>
          <p:cNvGraphicFramePr>
            <a:graphicFrameLocks noGrp="1"/>
          </p:cNvGraphicFramePr>
          <p:nvPr>
            <p:ph idx="1"/>
            <p:extLst>
              <p:ext uri="{D42A27DB-BD31-4B8C-83A1-F6EECF244321}">
                <p14:modId xmlns:p14="http://schemas.microsoft.com/office/powerpoint/2010/main" val="1017564433"/>
              </p:ext>
            </p:extLst>
          </p:nvPr>
        </p:nvGraphicFramePr>
        <p:xfrm>
          <a:off x="709301" y="1435688"/>
          <a:ext cx="10873098" cy="5137285"/>
        </p:xfrm>
        <a:graphic>
          <a:graphicData uri="http://schemas.openxmlformats.org/drawingml/2006/table">
            <a:tbl>
              <a:tblPr firstRow="1" firstCol="1" bandRow="1"/>
              <a:tblGrid>
                <a:gridCol w="10873098">
                  <a:extLst>
                    <a:ext uri="{9D8B030D-6E8A-4147-A177-3AD203B41FA5}">
                      <a16:colId xmlns:a16="http://schemas.microsoft.com/office/drawing/2014/main" val="3564805927"/>
                    </a:ext>
                  </a:extLst>
                </a:gridCol>
              </a:tblGrid>
              <a:tr h="123240">
                <a:tc>
                  <a:txBody>
                    <a:bodyPr/>
                    <a:lstStyle/>
                    <a:p>
                      <a:pPr>
                        <a:lnSpc>
                          <a:spcPct val="107000"/>
                        </a:lnSpc>
                        <a:spcAft>
                          <a:spcPts val="800"/>
                        </a:spcAft>
                      </a:pPr>
                      <a:r>
                        <a:rPr lang="en-GB" sz="800" b="1"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Child’s Name:</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78021"/>
                  </a:ext>
                </a:extLst>
              </a:tr>
              <a:tr h="123240">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Evidence of dates of visits, assessments, plan and review etc:</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786270"/>
                  </a:ext>
                </a:extLst>
              </a:tr>
              <a:tr h="581815">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156505"/>
                  </a:ext>
                </a:extLst>
              </a:tr>
              <a:tr h="357146">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What’s working well? - (A reflective case discussion that evidences the impact of intervention on the child. Record any differences of opinions and hypotheses. Please reference Systemic Hub or Families First ideas, involvement/intervention)</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015753"/>
                  </a:ext>
                </a:extLst>
              </a:tr>
              <a:tr h="811103">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887523"/>
                  </a:ext>
                </a:extLst>
              </a:tr>
              <a:tr h="357146">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we </a:t>
                      </a:r>
                      <a:r>
                        <a:rPr lang="en-GB" sz="800" b="1"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worried about? </a:t>
                      </a: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reflective discussion that evidences any barriers and the impact on the child. Record any differences of opinions and hypotheses. Please reference Systemic Hub or Families First ideas, involvement/intervention)</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993021"/>
                  </a:ext>
                </a:extLst>
              </a:tr>
              <a:tr h="872962">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100916"/>
                  </a:ext>
                </a:extLst>
              </a:tr>
              <a:tr h="123240">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update on actions including timescales / progress</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091656"/>
                  </a:ext>
                </a:extLst>
              </a:tr>
              <a:tr h="811103">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638122"/>
                  </a:ext>
                </a:extLst>
              </a:tr>
              <a:tr h="123240">
                <a:tc>
                  <a:txBody>
                    <a:bodyPr/>
                    <a:lstStyle/>
                    <a:p>
                      <a:pPr>
                        <a:lnSpc>
                          <a:spcPct val="107000"/>
                        </a:lnSpc>
                        <a:spcAft>
                          <a:spcPts val="800"/>
                        </a:spcAft>
                      </a:pPr>
                      <a:r>
                        <a:rPr lang="en-GB" sz="800" b="1" i="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 new actions and Timescales</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640263"/>
                  </a:ext>
                </a:extLst>
              </a:tr>
              <a:tr h="811103">
                <a:tc>
                  <a:txBody>
                    <a:bodyPr/>
                    <a:lstStyle/>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47480" marR="47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166802"/>
                  </a:ext>
                </a:extLst>
              </a:tr>
            </a:tbl>
          </a:graphicData>
        </a:graphic>
      </p:graphicFrame>
      <p:sp>
        <p:nvSpPr>
          <p:cNvPr id="5" name="Rectangle 1">
            <a:extLst>
              <a:ext uri="{FF2B5EF4-FFF2-40B4-BE49-F238E27FC236}">
                <a16:creationId xmlns:a16="http://schemas.microsoft.com/office/drawing/2014/main" id="{F0D437C4-F06E-2C39-89E9-D961EA0EAF7C}"/>
              </a:ext>
            </a:extLst>
          </p:cNvPr>
          <p:cNvSpPr>
            <a:spLocks noChangeArrowheads="1"/>
          </p:cNvSpPr>
          <p:nvPr/>
        </p:nvSpPr>
        <p:spPr bwMode="auto">
          <a:xfrm>
            <a:off x="-10473117" y="-134090"/>
            <a:ext cx="334449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Supervision Template:</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657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4447"/>
            <a:ext cx="8229600" cy="1143000"/>
          </a:xfrm>
        </p:spPr>
        <p:txBody>
          <a:bodyPr>
            <a:normAutofit fontScale="90000"/>
          </a:bodyPr>
          <a:lstStyle/>
          <a:p>
            <a:r>
              <a:rPr lang="en-GB" sz="3200" dirty="0"/>
              <a:t>Capturing critical decisions/learning   </a:t>
            </a:r>
            <a:br>
              <a:rPr lang="en-GB" sz="3200" dirty="0"/>
            </a:br>
            <a:r>
              <a:rPr lang="en-GB" sz="3200" dirty="0"/>
              <a:t>Team Managers / Service Manager/ Heads of Service</a:t>
            </a:r>
          </a:p>
        </p:txBody>
      </p:sp>
      <p:sp>
        <p:nvSpPr>
          <p:cNvPr id="3" name="Content Placeholder 2"/>
          <p:cNvSpPr>
            <a:spLocks noGrp="1"/>
          </p:cNvSpPr>
          <p:nvPr>
            <p:ph idx="1"/>
          </p:nvPr>
        </p:nvSpPr>
        <p:spPr>
          <a:xfrm>
            <a:off x="499353" y="1763487"/>
            <a:ext cx="11193294" cy="4525963"/>
          </a:xfrm>
        </p:spPr>
        <p:txBody>
          <a:bodyPr>
            <a:normAutofit fontScale="85000" lnSpcReduction="10000"/>
          </a:bodyPr>
          <a:lstStyle/>
          <a:p>
            <a:pPr marL="0" indent="0">
              <a:buNone/>
            </a:pPr>
            <a:r>
              <a:rPr lang="en-GB" sz="2800" dirty="0"/>
              <a:t>Supervision/Consultations also takes place in a broader sense through our multiple reflective spaces and records/actions from these should be recorded on the case file:   </a:t>
            </a:r>
          </a:p>
          <a:p>
            <a:endParaRPr lang="en-GB" sz="2800" dirty="0"/>
          </a:p>
          <a:p>
            <a:r>
              <a:rPr lang="en-GB" sz="2800" dirty="0"/>
              <a:t>Critical decisions and in some circumstances, reflections made by Heads of Service(</a:t>
            </a:r>
            <a:r>
              <a:rPr lang="en-GB" sz="2800" dirty="0" err="1"/>
              <a:t>HoS</a:t>
            </a:r>
            <a:r>
              <a:rPr lang="en-GB" sz="2800" dirty="0"/>
              <a:t>)/ Service Managers and decisions made by the Team Manager outside of formal supervision should be recorded on the child’s case notes as a CYP management oversight.</a:t>
            </a:r>
          </a:p>
          <a:p>
            <a:pPr marL="0" indent="0">
              <a:buNone/>
            </a:pPr>
            <a:endParaRPr lang="en-GB" sz="2800" dirty="0"/>
          </a:p>
          <a:p>
            <a:r>
              <a:rPr lang="en-GB" sz="2800" dirty="0"/>
              <a:t>Complex case panel decisions (by </a:t>
            </a:r>
            <a:r>
              <a:rPr lang="en-GB" sz="2800" dirty="0" err="1"/>
              <a:t>HoS</a:t>
            </a:r>
            <a:r>
              <a:rPr lang="en-GB" sz="2800" dirty="0"/>
              <a:t>) and reflective conversations to be recorded on the child’s case notes.</a:t>
            </a:r>
          </a:p>
          <a:p>
            <a:pPr marL="0" indent="0">
              <a:buNone/>
            </a:pPr>
            <a:endParaRPr lang="en-GB" sz="2800" dirty="0"/>
          </a:p>
          <a:p>
            <a:r>
              <a:rPr lang="en-GB" sz="2800" dirty="0"/>
              <a:t>Learning circles and associated decisions recorded on the child’s case notes.</a:t>
            </a:r>
          </a:p>
          <a:p>
            <a:pPr marL="0" indent="0">
              <a:buNone/>
            </a:pPr>
            <a:endParaRPr lang="en-GB" sz="2800" dirty="0"/>
          </a:p>
        </p:txBody>
      </p:sp>
      <p:pic>
        <p:nvPicPr>
          <p:cNvPr id="4" name="Picture 3"/>
          <p:cNvPicPr>
            <a:picLocks noChangeAspect="1"/>
          </p:cNvPicPr>
          <p:nvPr/>
        </p:nvPicPr>
        <p:blipFill>
          <a:blip r:embed="rId2"/>
          <a:stretch>
            <a:fillRect/>
          </a:stretch>
        </p:blipFill>
        <p:spPr>
          <a:xfrm>
            <a:off x="10082427" y="635389"/>
            <a:ext cx="1502848" cy="1000077"/>
          </a:xfrm>
          <a:prstGeom prst="rect">
            <a:avLst/>
          </a:prstGeom>
        </p:spPr>
      </p:pic>
      <p:pic>
        <p:nvPicPr>
          <p:cNvPr id="5" name="Picture 4"/>
          <p:cNvPicPr>
            <a:picLocks noChangeAspect="1"/>
          </p:cNvPicPr>
          <p:nvPr/>
        </p:nvPicPr>
        <p:blipFill>
          <a:blip r:embed="rId2"/>
          <a:stretch>
            <a:fillRect/>
          </a:stretch>
        </p:blipFill>
        <p:spPr>
          <a:xfrm>
            <a:off x="484877" y="639731"/>
            <a:ext cx="1496323" cy="995735"/>
          </a:xfrm>
          <a:prstGeom prst="rect">
            <a:avLst/>
          </a:prstGeom>
        </p:spPr>
      </p:pic>
    </p:spTree>
    <p:extLst>
      <p:ext uri="{BB962C8B-B14F-4D97-AF65-F5344CB8AC3E}">
        <p14:creationId xmlns:p14="http://schemas.microsoft.com/office/powerpoint/2010/main" val="302028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64512A-97CE-BBA5-9975-972190C8E815}"/>
              </a:ext>
            </a:extLst>
          </p:cNvPr>
          <p:cNvSpPr>
            <a:spLocks noGrp="1"/>
          </p:cNvSpPr>
          <p:nvPr>
            <p:ph type="body" idx="1"/>
          </p:nvPr>
        </p:nvSpPr>
        <p:spPr>
          <a:xfrm>
            <a:off x="609600" y="880771"/>
            <a:ext cx="5386917" cy="639762"/>
          </a:xfrm>
        </p:spPr>
        <p:txBody>
          <a:bodyPr>
            <a:normAutofit fontScale="92500"/>
          </a:bodyPr>
          <a:lstStyle/>
          <a:p>
            <a:r>
              <a:rPr lang="en-GB" dirty="0"/>
              <a:t>What to avoid…</a:t>
            </a:r>
          </a:p>
        </p:txBody>
      </p:sp>
      <p:sp>
        <p:nvSpPr>
          <p:cNvPr id="3" name="Content Placeholder 2">
            <a:extLst>
              <a:ext uri="{FF2B5EF4-FFF2-40B4-BE49-F238E27FC236}">
                <a16:creationId xmlns:a16="http://schemas.microsoft.com/office/drawing/2014/main" id="{482F8503-E9B3-3818-82CE-20784E557086}"/>
              </a:ext>
            </a:extLst>
          </p:cNvPr>
          <p:cNvSpPr>
            <a:spLocks noGrp="1"/>
          </p:cNvSpPr>
          <p:nvPr>
            <p:ph sz="half" idx="2"/>
          </p:nvPr>
        </p:nvSpPr>
        <p:spPr>
          <a:xfrm>
            <a:off x="609600" y="1579256"/>
            <a:ext cx="5386917" cy="3951288"/>
          </a:xfrm>
        </p:spPr>
        <p:txBody>
          <a:bodyPr>
            <a:normAutofit fontScale="62500" lnSpcReduction="20000"/>
          </a:bodyPr>
          <a:lstStyle/>
          <a:p>
            <a:r>
              <a:rPr lang="en-GB" dirty="0"/>
              <a:t>Being to overlay directive </a:t>
            </a:r>
          </a:p>
          <a:p>
            <a:r>
              <a:rPr lang="en-GB" dirty="0"/>
              <a:t>Taking advantage of power differences - ‘</a:t>
            </a:r>
            <a:r>
              <a:rPr lang="en-GB" i="1" dirty="0"/>
              <a:t>A complex array of power dynamics play out in supervision but responsibility for naming these rests, at least initially, with the supervisor as the one who holds a position of power’.  </a:t>
            </a:r>
            <a:r>
              <a:rPr lang="en-GB" sz="2300" i="1" dirty="0"/>
              <a:t>(RiP, December 2020)</a:t>
            </a:r>
          </a:p>
          <a:p>
            <a:r>
              <a:rPr lang="en-GB" dirty="0"/>
              <a:t>Being overly task centred and less reflective</a:t>
            </a:r>
          </a:p>
          <a:p>
            <a:r>
              <a:rPr lang="en-GB" dirty="0"/>
              <a:t>Long gaps between supervision</a:t>
            </a:r>
          </a:p>
          <a:p>
            <a:r>
              <a:rPr lang="en-GB" dirty="0"/>
              <a:t>Unavailable during supervision (constantly on the phone, repeatedly checking the time)</a:t>
            </a:r>
          </a:p>
          <a:p>
            <a:r>
              <a:rPr lang="en-GB" dirty="0"/>
              <a:t>Avoiding a discussion about practice that is a worry or concern – seek support from </a:t>
            </a:r>
            <a:r>
              <a:rPr lang="en-GB" i="1" dirty="0"/>
              <a:t>your</a:t>
            </a:r>
            <a:r>
              <a:rPr lang="en-GB" dirty="0"/>
              <a:t> line manager or HR </a:t>
            </a:r>
          </a:p>
          <a:p>
            <a:r>
              <a:rPr lang="en-GB" dirty="0"/>
              <a:t>Brief short supervision – Try to book a reasonable amount of time for supervision</a:t>
            </a:r>
          </a:p>
          <a:p>
            <a:r>
              <a:rPr lang="en-GB" dirty="0"/>
              <a:t>Where known not attending to the personal issues that could be impacting on the worker and their practice</a:t>
            </a:r>
          </a:p>
          <a:p>
            <a:r>
              <a:rPr lang="en-GB" dirty="0"/>
              <a:t>Seeking support for yourself</a:t>
            </a:r>
          </a:p>
          <a:p>
            <a:endParaRPr lang="en-GB" dirty="0"/>
          </a:p>
        </p:txBody>
      </p:sp>
      <p:sp>
        <p:nvSpPr>
          <p:cNvPr id="6" name="Text Placeholder 5">
            <a:extLst>
              <a:ext uri="{FF2B5EF4-FFF2-40B4-BE49-F238E27FC236}">
                <a16:creationId xmlns:a16="http://schemas.microsoft.com/office/drawing/2014/main" id="{16323037-9F77-1739-8740-15663C009611}"/>
              </a:ext>
            </a:extLst>
          </p:cNvPr>
          <p:cNvSpPr>
            <a:spLocks noGrp="1"/>
          </p:cNvSpPr>
          <p:nvPr>
            <p:ph type="body" sz="quarter" idx="3"/>
          </p:nvPr>
        </p:nvSpPr>
        <p:spPr>
          <a:xfrm>
            <a:off x="6193368" y="922716"/>
            <a:ext cx="5389033" cy="639762"/>
          </a:xfrm>
        </p:spPr>
        <p:txBody>
          <a:bodyPr>
            <a:normAutofit fontScale="92500"/>
          </a:bodyPr>
          <a:lstStyle/>
          <a:p>
            <a:r>
              <a:rPr lang="en-GB" dirty="0"/>
              <a:t>Further reading/research on supervision…</a:t>
            </a:r>
          </a:p>
        </p:txBody>
      </p:sp>
      <p:sp>
        <p:nvSpPr>
          <p:cNvPr id="4" name="Content Placeholder 3">
            <a:extLst>
              <a:ext uri="{FF2B5EF4-FFF2-40B4-BE49-F238E27FC236}">
                <a16:creationId xmlns:a16="http://schemas.microsoft.com/office/drawing/2014/main" id="{05ADDFAC-762D-DF8D-D708-C366AA5706D9}"/>
              </a:ext>
            </a:extLst>
          </p:cNvPr>
          <p:cNvSpPr>
            <a:spLocks noGrp="1"/>
          </p:cNvSpPr>
          <p:nvPr>
            <p:ph sz="quarter" idx="4"/>
          </p:nvPr>
        </p:nvSpPr>
        <p:spPr>
          <a:xfrm>
            <a:off x="6193368" y="1562478"/>
            <a:ext cx="5389033" cy="3951288"/>
          </a:xfrm>
        </p:spPr>
        <p:txBody>
          <a:bodyPr>
            <a:normAutofit fontScale="62500" lnSpcReduction="20000"/>
          </a:bodyPr>
          <a:lstStyle/>
          <a:p>
            <a:pPr marL="0" indent="0">
              <a:buNone/>
            </a:pPr>
            <a:r>
              <a:rPr lang="en-GB" dirty="0"/>
              <a:t>Resources on Supervision:</a:t>
            </a:r>
          </a:p>
          <a:p>
            <a:endParaRPr lang="en-GB" dirty="0"/>
          </a:p>
          <a:p>
            <a:r>
              <a:rPr lang="en-GB" dirty="0">
                <a:hlinkClick r:id="rId2"/>
              </a:rPr>
              <a:t>https://practice-supervisors.rip.org.uk/wp-content/uploads/2021/01/StS_KB_Meeting_the_supervisory_needs_of_practice_supervisors_Final.pdf</a:t>
            </a:r>
            <a:endParaRPr lang="en-GB" dirty="0"/>
          </a:p>
          <a:p>
            <a:pPr marL="0" indent="0">
              <a:buNone/>
            </a:pPr>
            <a:endParaRPr lang="en-GB" dirty="0"/>
          </a:p>
          <a:p>
            <a:r>
              <a:rPr lang="en-GB" dirty="0">
                <a:hlinkClick r:id="rId3"/>
              </a:rPr>
              <a:t>https://practice-supervisors.rip.org.uk/asset-category/supervision-fundamentals/</a:t>
            </a:r>
            <a:endParaRPr lang="en-GB" dirty="0"/>
          </a:p>
          <a:p>
            <a:pPr marL="0" indent="0">
              <a:buNone/>
            </a:pPr>
            <a:endParaRPr lang="en-GB" dirty="0"/>
          </a:p>
          <a:p>
            <a:r>
              <a:rPr lang="en-GB" dirty="0">
                <a:hlinkClick r:id="rId4"/>
              </a:rPr>
              <a:t>https://www.researchinpractice.org.uk/children/publications/2017/april/reflective-supervision-resource-pack-2017/</a:t>
            </a:r>
            <a:endParaRPr lang="en-GB" dirty="0"/>
          </a:p>
          <a:p>
            <a:pPr marL="0" indent="0">
              <a:buNone/>
            </a:pPr>
            <a:endParaRPr lang="en-GB" dirty="0"/>
          </a:p>
          <a:p>
            <a:r>
              <a:rPr lang="en-GB" dirty="0">
                <a:hlinkClick r:id="rId5"/>
              </a:rPr>
              <a:t>https://www.researchinpractice.org.uk/media/ku1bxtfr/anti-oppressive_practice.pdf</a:t>
            </a:r>
            <a:endParaRPr lang="en-GB" dirty="0"/>
          </a:p>
          <a:p>
            <a:endParaRPr lang="en-GB" dirty="0"/>
          </a:p>
          <a:p>
            <a:endParaRPr lang="en-GB" dirty="0"/>
          </a:p>
        </p:txBody>
      </p:sp>
    </p:spTree>
    <p:extLst>
      <p:ext uri="{BB962C8B-B14F-4D97-AF65-F5344CB8AC3E}">
        <p14:creationId xmlns:p14="http://schemas.microsoft.com/office/powerpoint/2010/main" val="41478674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3284</Words>
  <Application>Microsoft Office PowerPoint</Application>
  <PresentationFormat>Widescreen</PresentationFormat>
  <Paragraphs>227</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1_Office Theme</vt:lpstr>
      <vt:lpstr>Supervision &amp; Reflection Policy for Social Work Staff in Children’s Social Care </vt:lpstr>
      <vt:lpstr>Introduction </vt:lpstr>
      <vt:lpstr>What is supervision? </vt:lpstr>
      <vt:lpstr>PowerPoint Presentation</vt:lpstr>
      <vt:lpstr> Recording and storing for supervision files</vt:lpstr>
      <vt:lpstr>Supervision content </vt:lpstr>
      <vt:lpstr>Case Supervision Template</vt:lpstr>
      <vt:lpstr>Capturing critical decisions/learning    Team Managers / Service Manager/ Heads of Service</vt:lpstr>
      <vt:lpstr>PowerPoint Presentation</vt:lpstr>
      <vt:lpstr>Reflection in Warrington</vt:lpstr>
      <vt:lpstr>Capturing reflection </vt:lpstr>
      <vt:lpstr>PowerPoint Presentation</vt:lpstr>
      <vt:lpstr>                      Karl Tomm says…</vt:lpstr>
      <vt:lpstr>PowerPoint Presentation</vt:lpstr>
      <vt:lpstr>PowerPoint Presentation</vt:lpstr>
      <vt:lpstr>PowerPoint Presentation</vt:lpstr>
      <vt:lpstr>Why Reflect? </vt:lpstr>
      <vt:lpstr>ASYE </vt:lpstr>
      <vt:lpstr> ASYE One to one supervision </vt:lpstr>
      <vt:lpstr>ASYE Peer Group Supervision </vt:lpstr>
      <vt:lpstr>Study time sessions </vt:lpstr>
      <vt:lpstr>For All Social Workers –   Other supervision models &amp; Approaches…</vt:lpstr>
      <vt:lpstr>Purpose of group supervisions</vt:lpstr>
      <vt:lpstr>PowerPoint Presentation</vt:lpstr>
      <vt:lpstr>PowerPoint Presentation</vt:lpstr>
      <vt:lpstr>PowerPoint Presentation</vt:lpstr>
      <vt:lpstr>PowerPoint Presentation</vt:lpstr>
      <vt:lpstr>Case file Audits - Supervision  </vt:lpstr>
    </vt:vector>
  </TitlesOfParts>
  <Company>Warrington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Policy for Social Work Staff in Children’s Social Care</dc:title>
  <dc:creator>Dixon, Sharon</dc:creator>
  <cp:lastModifiedBy>Dixon, Sharon</cp:lastModifiedBy>
  <cp:revision>36</cp:revision>
  <dcterms:created xsi:type="dcterms:W3CDTF">2023-03-20T21:42:41Z</dcterms:created>
  <dcterms:modified xsi:type="dcterms:W3CDTF">2024-01-19T10:08:59Z</dcterms:modified>
</cp:coreProperties>
</file>