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13208000" cy="990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959113-9511-28AD-B4E0-C3C218C69463}" name="Andrew Martin" initials="AM" userId="S::Andrew.Martin9@homeoffice.gov.uk::212c4f61-aa1f-451d-9a4b-35fca4cbd6e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10" y="78"/>
      </p:cViewPr>
      <p:guideLst>
        <p:guide orient="horz" pos="3120"/>
        <p:guide pos="4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1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64" indent="0" algn="ctr">
              <a:buNone/>
              <a:defRPr sz="2889"/>
            </a:lvl2pPr>
            <a:lvl3pPr marL="1320726" indent="0" algn="ctr">
              <a:buNone/>
              <a:defRPr sz="2600"/>
            </a:lvl3pPr>
            <a:lvl4pPr marL="1981090" indent="0" algn="ctr">
              <a:buNone/>
              <a:defRPr sz="2311"/>
            </a:lvl4pPr>
            <a:lvl5pPr marL="2641453" indent="0" algn="ctr">
              <a:buNone/>
              <a:defRPr sz="2311"/>
            </a:lvl5pPr>
            <a:lvl6pPr marL="3301816" indent="0" algn="ctr">
              <a:buNone/>
              <a:defRPr sz="2311"/>
            </a:lvl6pPr>
            <a:lvl7pPr marL="3962179" indent="0" algn="ctr">
              <a:buNone/>
              <a:defRPr sz="2311"/>
            </a:lvl7pPr>
            <a:lvl8pPr marL="4622543" indent="0" algn="ctr">
              <a:buNone/>
              <a:defRPr sz="2311"/>
            </a:lvl8pPr>
            <a:lvl9pPr marL="5282905" indent="0" algn="ctr">
              <a:buNone/>
              <a:defRPr sz="2311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3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7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5"/>
            <a:ext cx="2847975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2" y="527405"/>
            <a:ext cx="8378825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4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36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8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64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2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09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453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17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543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2905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85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1" y="2637014"/>
            <a:ext cx="561340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9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9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3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9" indent="0">
              <a:buNone/>
              <a:defRPr sz="2311" b="1"/>
            </a:lvl7pPr>
            <a:lvl8pPr marL="4622543" indent="0">
              <a:buNone/>
              <a:defRPr sz="2311" b="1"/>
            </a:lvl8pPr>
            <a:lvl9pPr marL="5282905" indent="0">
              <a:buNone/>
              <a:defRPr sz="231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4"/>
            <a:ext cx="5587602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9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3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9" indent="0">
              <a:buNone/>
              <a:defRPr sz="2311" b="1"/>
            </a:lvl7pPr>
            <a:lvl8pPr marL="4622543" indent="0">
              <a:buNone/>
              <a:defRPr sz="2311" b="1"/>
            </a:lvl8pPr>
            <a:lvl9pPr marL="5282905" indent="0">
              <a:buNone/>
              <a:defRPr sz="231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4"/>
            <a:ext cx="5615120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04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58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6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5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2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64" indent="0">
              <a:buNone/>
              <a:defRPr sz="2022"/>
            </a:lvl2pPr>
            <a:lvl3pPr marL="1320726" indent="0">
              <a:buNone/>
              <a:defRPr sz="1733"/>
            </a:lvl3pPr>
            <a:lvl4pPr marL="1981090" indent="0">
              <a:buNone/>
              <a:defRPr sz="1444"/>
            </a:lvl4pPr>
            <a:lvl5pPr marL="2641453" indent="0">
              <a:buNone/>
              <a:defRPr sz="1444"/>
            </a:lvl5pPr>
            <a:lvl6pPr marL="3301816" indent="0">
              <a:buNone/>
              <a:defRPr sz="1444"/>
            </a:lvl6pPr>
            <a:lvl7pPr marL="3962179" indent="0">
              <a:buNone/>
              <a:defRPr sz="1444"/>
            </a:lvl7pPr>
            <a:lvl8pPr marL="4622543" indent="0">
              <a:buNone/>
              <a:defRPr sz="1444"/>
            </a:lvl8pPr>
            <a:lvl9pPr marL="5282905" indent="0">
              <a:buNone/>
              <a:defRPr sz="144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5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5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64" indent="0">
              <a:buNone/>
              <a:defRPr sz="4044"/>
            </a:lvl2pPr>
            <a:lvl3pPr marL="1320726" indent="0">
              <a:buNone/>
              <a:defRPr sz="3467"/>
            </a:lvl3pPr>
            <a:lvl4pPr marL="1981090" indent="0">
              <a:buNone/>
              <a:defRPr sz="2889"/>
            </a:lvl4pPr>
            <a:lvl5pPr marL="2641453" indent="0">
              <a:buNone/>
              <a:defRPr sz="2889"/>
            </a:lvl5pPr>
            <a:lvl6pPr marL="3301816" indent="0">
              <a:buNone/>
              <a:defRPr sz="2889"/>
            </a:lvl6pPr>
            <a:lvl7pPr marL="3962179" indent="0">
              <a:buNone/>
              <a:defRPr sz="2889"/>
            </a:lvl7pPr>
            <a:lvl8pPr marL="4622543" indent="0">
              <a:buNone/>
              <a:defRPr sz="2889"/>
            </a:lvl8pPr>
            <a:lvl9pPr marL="5282905" indent="0">
              <a:buNone/>
              <a:defRPr sz="288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2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64" indent="0">
              <a:buNone/>
              <a:defRPr sz="2022"/>
            </a:lvl2pPr>
            <a:lvl3pPr marL="1320726" indent="0">
              <a:buNone/>
              <a:defRPr sz="1733"/>
            </a:lvl3pPr>
            <a:lvl4pPr marL="1981090" indent="0">
              <a:buNone/>
              <a:defRPr sz="1444"/>
            </a:lvl4pPr>
            <a:lvl5pPr marL="2641453" indent="0">
              <a:buNone/>
              <a:defRPr sz="1444"/>
            </a:lvl5pPr>
            <a:lvl6pPr marL="3301816" indent="0">
              <a:buNone/>
              <a:defRPr sz="1444"/>
            </a:lvl6pPr>
            <a:lvl7pPr marL="3962179" indent="0">
              <a:buNone/>
              <a:defRPr sz="1444"/>
            </a:lvl7pPr>
            <a:lvl8pPr marL="4622543" indent="0">
              <a:buNone/>
              <a:defRPr sz="1444"/>
            </a:lvl8pPr>
            <a:lvl9pPr marL="5282905" indent="0">
              <a:buNone/>
              <a:defRPr sz="144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10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9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ACCDB-C5EF-4166-BA79-3164C74A2FD6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9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9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FA6D-00E0-45C4-8547-C4A8BBD472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06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320726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82" indent="-330182" algn="l" defTabSz="1320726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45" indent="-330182" algn="l" defTabSz="132072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08" indent="-330182" algn="l" defTabSz="132072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271" indent="-330182" algn="l" defTabSz="132072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635" indent="-330182" algn="l" defTabSz="132072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997" indent="-330182" algn="l" defTabSz="132072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361" indent="-330182" algn="l" defTabSz="132072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724" indent="-330182" algn="l" defTabSz="132072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087" indent="-330182" algn="l" defTabSz="1320726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64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2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9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453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1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543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905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18247818-5ABF-61F9-8439-CDE3F216BBDD}"/>
              </a:ext>
            </a:extLst>
          </p:cNvPr>
          <p:cNvSpPr txBox="1"/>
          <p:nvPr/>
        </p:nvSpPr>
        <p:spPr>
          <a:xfrm>
            <a:off x="10384889" y="4825584"/>
            <a:ext cx="2485847" cy="2400657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concerned the young person may have been trafficked convene a strategy meeting and ensure support offered. Complete Modern Slavery Screening Tool. Follow NRM process.  Keep in mind the young person may be distressed and confused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C8EAD3C-73E8-F68D-A270-9D69AA53ED45}"/>
              </a:ext>
            </a:extLst>
          </p:cNvPr>
          <p:cNvSpPr txBox="1"/>
          <p:nvPr/>
        </p:nvSpPr>
        <p:spPr>
          <a:xfrm>
            <a:off x="6277522" y="7583070"/>
            <a:ext cx="3359407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Consider whether a full age assessment is required 28 days from brief assessment in order to address any new information or any uncertainty about the age from the brief age assessment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D49342-ECBF-3A44-F58A-1E9CD06672D6}"/>
              </a:ext>
            </a:extLst>
          </p:cNvPr>
          <p:cNvSpPr txBox="1"/>
          <p:nvPr/>
        </p:nvSpPr>
        <p:spPr>
          <a:xfrm>
            <a:off x="446291" y="4670127"/>
            <a:ext cx="1366719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Manager allocate Personal Advisor and or Social Worker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2664AA-3094-5EC8-619F-A4E130CC25FA}"/>
              </a:ext>
            </a:extLst>
          </p:cNvPr>
          <p:cNvSpPr txBox="1"/>
          <p:nvPr/>
        </p:nvSpPr>
        <p:spPr>
          <a:xfrm>
            <a:off x="8248318" y="4974525"/>
            <a:ext cx="1671028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consent to take a photo of the young person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B26AE2D-74E0-1D6B-8B9D-29B0330E1443}"/>
              </a:ext>
            </a:extLst>
          </p:cNvPr>
          <p:cNvSpPr txBox="1"/>
          <p:nvPr/>
        </p:nvSpPr>
        <p:spPr>
          <a:xfrm>
            <a:off x="5942408" y="4652999"/>
            <a:ext cx="1705398" cy="216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All notes from the interview for the age assessment </a:t>
            </a:r>
            <a:r>
              <a:rPr lang="en-GB" sz="1500" b="1" u="sng" dirty="0"/>
              <a:t>MUST</a:t>
            </a:r>
            <a:r>
              <a:rPr lang="en-GB" sz="1500" b="1" dirty="0"/>
              <a:t> be kept &amp; uploaded to the YP’s file. Assessment to be written up within 5 working days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C9E934E-72E2-CE67-A478-6E10A1A7DE75}"/>
              </a:ext>
            </a:extLst>
          </p:cNvPr>
          <p:cNvCxnSpPr>
            <a:cxnSpLocks/>
          </p:cNvCxnSpPr>
          <p:nvPr/>
        </p:nvCxnSpPr>
        <p:spPr>
          <a:xfrm>
            <a:off x="5181968" y="1820649"/>
            <a:ext cx="753009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582A424-B844-C0F9-1B30-70178B637144}"/>
              </a:ext>
            </a:extLst>
          </p:cNvPr>
          <p:cNvCxnSpPr>
            <a:cxnSpLocks/>
          </p:cNvCxnSpPr>
          <p:nvPr/>
        </p:nvCxnSpPr>
        <p:spPr>
          <a:xfrm>
            <a:off x="1132107" y="6025912"/>
            <a:ext cx="0" cy="1183216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DC582D6-99D9-6548-DB70-ACB6793F209A}"/>
              </a:ext>
            </a:extLst>
          </p:cNvPr>
          <p:cNvCxnSpPr>
            <a:cxnSpLocks/>
          </p:cNvCxnSpPr>
          <p:nvPr/>
        </p:nvCxnSpPr>
        <p:spPr>
          <a:xfrm flipH="1">
            <a:off x="1826351" y="5303866"/>
            <a:ext cx="857345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85DDE15-19AC-FBCB-1394-02277B3258C1}"/>
              </a:ext>
            </a:extLst>
          </p:cNvPr>
          <p:cNvCxnSpPr>
            <a:cxnSpLocks/>
          </p:cNvCxnSpPr>
          <p:nvPr/>
        </p:nvCxnSpPr>
        <p:spPr>
          <a:xfrm>
            <a:off x="2092338" y="8046729"/>
            <a:ext cx="1309502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0FEF2FA4-B4EA-0319-F019-E7BC2679A894}"/>
              </a:ext>
            </a:extLst>
          </p:cNvPr>
          <p:cNvCxnSpPr>
            <a:cxnSpLocks/>
            <a:endCxn id="68" idx="1"/>
          </p:cNvCxnSpPr>
          <p:nvPr/>
        </p:nvCxnSpPr>
        <p:spPr>
          <a:xfrm>
            <a:off x="9769572" y="8392863"/>
            <a:ext cx="1018546" cy="23083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E9A2C33-3B40-A0C1-B8A2-82307283E59D}"/>
              </a:ext>
            </a:extLst>
          </p:cNvPr>
          <p:cNvCxnSpPr>
            <a:cxnSpLocks/>
          </p:cNvCxnSpPr>
          <p:nvPr/>
        </p:nvCxnSpPr>
        <p:spPr>
          <a:xfrm>
            <a:off x="2253386" y="1815938"/>
            <a:ext cx="687945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6EE67975-BC75-CB09-D649-978A3135959F}"/>
              </a:ext>
            </a:extLst>
          </p:cNvPr>
          <p:cNvCxnSpPr>
            <a:cxnSpLocks/>
          </p:cNvCxnSpPr>
          <p:nvPr/>
        </p:nvCxnSpPr>
        <p:spPr>
          <a:xfrm>
            <a:off x="5181968" y="8092014"/>
            <a:ext cx="1048738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462E37DA-7750-B800-B75F-031766D7E61B}"/>
              </a:ext>
            </a:extLst>
          </p:cNvPr>
          <p:cNvCxnSpPr>
            <a:cxnSpLocks/>
          </p:cNvCxnSpPr>
          <p:nvPr/>
        </p:nvCxnSpPr>
        <p:spPr>
          <a:xfrm>
            <a:off x="9364055" y="4371058"/>
            <a:ext cx="0" cy="60346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860075A6-3532-D805-6FF8-14E365587589}"/>
              </a:ext>
            </a:extLst>
          </p:cNvPr>
          <p:cNvCxnSpPr>
            <a:cxnSpLocks/>
          </p:cNvCxnSpPr>
          <p:nvPr/>
        </p:nvCxnSpPr>
        <p:spPr>
          <a:xfrm flipH="1">
            <a:off x="4755214" y="5303866"/>
            <a:ext cx="1052940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9A01D69-A97A-F0F6-6083-D513B5E988E7}"/>
              </a:ext>
            </a:extLst>
          </p:cNvPr>
          <p:cNvSpPr txBox="1"/>
          <p:nvPr/>
        </p:nvSpPr>
        <p:spPr>
          <a:xfrm>
            <a:off x="2635303" y="204233"/>
            <a:ext cx="80508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Separated Migrant Children – Flow Chart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90B8A6-4784-CB8F-1B2D-110FEB2D8856}"/>
              </a:ext>
            </a:extLst>
          </p:cNvPr>
          <p:cNvSpPr txBox="1"/>
          <p:nvPr/>
        </p:nvSpPr>
        <p:spPr>
          <a:xfrm>
            <a:off x="138234" y="694883"/>
            <a:ext cx="2061820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MASH Referral received and request made to Home Office for the screening interview (IS97M Form </a:t>
            </a:r>
            <a:b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BP7).</a:t>
            </a:r>
            <a:r>
              <a:rPr lang="en-GB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Check with the Police, PNC to ascertain whether the separated young person  has previously been reported as missing by a</a:t>
            </a:r>
          </a:p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</a:t>
            </a:r>
            <a:r>
              <a:rPr lang="en-GB" altLang="en-US" sz="15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authority .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EBD02F-E479-54E4-F03D-906AB694009E}"/>
              </a:ext>
            </a:extLst>
          </p:cNvPr>
          <p:cNvSpPr txBox="1"/>
          <p:nvPr/>
        </p:nvSpPr>
        <p:spPr>
          <a:xfrm>
            <a:off x="2931986" y="1166888"/>
            <a:ext cx="216808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Referral sent by MASH to the CIC Manager to allocate for Age Assessment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1E6D85-D84F-D551-3C40-CEB0EBBBC39D}"/>
              </a:ext>
            </a:extLst>
          </p:cNvPr>
          <p:cNvSpPr txBox="1"/>
          <p:nvPr/>
        </p:nvSpPr>
        <p:spPr>
          <a:xfrm>
            <a:off x="5972885" y="925716"/>
            <a:ext cx="2061821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Manager Arrange for 2 ‘Merton Compliant’ SWs from duty rota attend hotel to complete brief Age Assessment.</a:t>
            </a:r>
            <a:endParaRPr lang="en-US" altLang="en-US" sz="1500" b="1" dirty="0"/>
          </a:p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Interpreter and appropriate adult to be organised. </a:t>
            </a:r>
          </a:p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Commissioning Team (to alert) / arrange placement</a:t>
            </a:r>
          </a:p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 to record SWs on tracker 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A3FE0B-6C61-109B-07D3-0D97F064ADFB}"/>
              </a:ext>
            </a:extLst>
          </p:cNvPr>
          <p:cNvSpPr txBox="1"/>
          <p:nvPr/>
        </p:nvSpPr>
        <p:spPr>
          <a:xfrm>
            <a:off x="11627813" y="1790136"/>
            <a:ext cx="1486425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deemed over 18  Home Office take over case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1558F2-061D-7739-7FD5-ECB73B51AEF1}"/>
              </a:ext>
            </a:extLst>
          </p:cNvPr>
          <p:cNvSpPr txBox="1"/>
          <p:nvPr/>
        </p:nvSpPr>
        <p:spPr>
          <a:xfrm>
            <a:off x="9083832" y="816239"/>
            <a:ext cx="2220140" cy="3554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SW establish if the separated person has any ID or any relatives in the UK and Request consent to take a photo of the young person.</a:t>
            </a:r>
          </a:p>
          <a:p>
            <a:pPr algn="ctr"/>
            <a:r>
              <a:rPr lang="en-GB" sz="1500" b="1" dirty="0"/>
              <a:t>Once brief assessment completed 2 SW’s meet to discuss views and gather all information if  they are ‘Minded to’ the person being an adult. The YP at this stage is told the outcome of assessment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851A78-3DA5-8A87-D685-1FEBC8EF7C17}"/>
              </a:ext>
            </a:extLst>
          </p:cNvPr>
          <p:cNvSpPr txBox="1"/>
          <p:nvPr/>
        </p:nvSpPr>
        <p:spPr>
          <a:xfrm>
            <a:off x="2710377" y="4652999"/>
            <a:ext cx="203272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All age assessments must be quality assured by a Team Manager within 5 days of receiving the age assessment. A copy should be given to the young person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0265C18-14AF-58ED-C0BE-68214A9BD795}"/>
              </a:ext>
            </a:extLst>
          </p:cNvPr>
          <p:cNvSpPr txBox="1"/>
          <p:nvPr/>
        </p:nvSpPr>
        <p:spPr>
          <a:xfrm>
            <a:off x="364530" y="7209128"/>
            <a:ext cx="1727808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Arrange: visits, Case Review, PEP/POP, IHA and Register for education (ESOL)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DFA1350-7702-D6CC-F3E9-2F2D73ACB1E8}"/>
              </a:ext>
            </a:extLst>
          </p:cNvPr>
          <p:cNvSpPr txBox="1"/>
          <p:nvPr/>
        </p:nvSpPr>
        <p:spPr>
          <a:xfrm>
            <a:off x="3401840" y="7654314"/>
            <a:ext cx="1755091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C&amp;F Assessment &amp; Identify support 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1F29031-DC77-72B8-B593-18192BAD03F9}"/>
              </a:ext>
            </a:extLst>
          </p:cNvPr>
          <p:cNvCxnSpPr>
            <a:cxnSpLocks/>
          </p:cNvCxnSpPr>
          <p:nvPr/>
        </p:nvCxnSpPr>
        <p:spPr>
          <a:xfrm>
            <a:off x="10780857" y="4356734"/>
            <a:ext cx="7261" cy="46885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A43F094-D648-230E-4EE7-DE2B94DA6262}"/>
              </a:ext>
            </a:extLst>
          </p:cNvPr>
          <p:cNvCxnSpPr>
            <a:cxnSpLocks/>
          </p:cNvCxnSpPr>
          <p:nvPr/>
        </p:nvCxnSpPr>
        <p:spPr>
          <a:xfrm>
            <a:off x="8126622" y="2182551"/>
            <a:ext cx="1044209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5495205-3A17-48E9-D2AA-BFB53E057B1B}"/>
              </a:ext>
            </a:extLst>
          </p:cNvPr>
          <p:cNvCxnSpPr>
            <a:cxnSpLocks/>
          </p:cNvCxnSpPr>
          <p:nvPr/>
        </p:nvCxnSpPr>
        <p:spPr>
          <a:xfrm flipH="1">
            <a:off x="7662143" y="5366940"/>
            <a:ext cx="464479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A4C0EBE-C899-208F-00D0-93891C39E8CE}"/>
              </a:ext>
            </a:extLst>
          </p:cNvPr>
          <p:cNvCxnSpPr>
            <a:cxnSpLocks/>
          </p:cNvCxnSpPr>
          <p:nvPr/>
        </p:nvCxnSpPr>
        <p:spPr>
          <a:xfrm>
            <a:off x="11366952" y="2181460"/>
            <a:ext cx="2608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C4FF310F-C736-C8AC-04BC-73D633DE4B6D}"/>
              </a:ext>
            </a:extLst>
          </p:cNvPr>
          <p:cNvSpPr txBox="1"/>
          <p:nvPr/>
        </p:nvSpPr>
        <p:spPr>
          <a:xfrm>
            <a:off x="10788118" y="8115864"/>
            <a:ext cx="18388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/>
              <a:t>From </a:t>
            </a:r>
            <a:r>
              <a:rPr lang="en-GB" sz="1500" b="1"/>
              <a:t>13 weeks since </a:t>
            </a:r>
            <a:r>
              <a:rPr lang="en-GB" sz="1500" b="1" dirty="0"/>
              <a:t>being in </a:t>
            </a:r>
            <a:r>
              <a:rPr lang="en-GB" sz="1500" b="1"/>
              <a:t>care </a:t>
            </a:r>
            <a:r>
              <a:rPr lang="en-GB" sz="1500" b="1" dirty="0"/>
              <a:t>s</a:t>
            </a:r>
            <a:r>
              <a:rPr lang="en-GB" sz="1500" b="1"/>
              <a:t>tart </a:t>
            </a:r>
            <a:r>
              <a:rPr lang="en-GB" sz="1500" b="1" dirty="0"/>
              <a:t>Pathway / Assessment Plan 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683EE23D-D413-807C-F76C-085FBF14C61B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12371026" y="2574966"/>
            <a:ext cx="0" cy="4411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55AB67B0-2842-ED3A-E4AB-0F8F3C1ADE1C}"/>
              </a:ext>
            </a:extLst>
          </p:cNvPr>
          <p:cNvSpPr txBox="1"/>
          <p:nvPr/>
        </p:nvSpPr>
        <p:spPr>
          <a:xfrm>
            <a:off x="11600203" y="3016155"/>
            <a:ext cx="1469561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/>
              <a:t>If age </a:t>
            </a:r>
            <a:r>
              <a:rPr lang="en-GB" sz="1500" b="1"/>
              <a:t>assessment challenged </a:t>
            </a:r>
            <a:r>
              <a:rPr lang="en-GB" sz="1500" b="1" dirty="0"/>
              <a:t>seek immediate legal advice</a:t>
            </a:r>
          </a:p>
        </p:txBody>
      </p:sp>
    </p:spTree>
    <p:extLst>
      <p:ext uri="{BB962C8B-B14F-4D97-AF65-F5344CB8AC3E}">
        <p14:creationId xmlns:p14="http://schemas.microsoft.com/office/powerpoint/2010/main" val="200417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6619B128-ED43-2260-2B22-337AE0B1D886}"/>
              </a:ext>
            </a:extLst>
          </p:cNvPr>
          <p:cNvSpPr txBox="1"/>
          <p:nvPr/>
        </p:nvSpPr>
        <p:spPr>
          <a:xfrm>
            <a:off x="6870443" y="6307981"/>
            <a:ext cx="1828242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Young person to make application to extend LTR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EBB4A4-BB35-3FD6-E18F-5FB206A0DE1B}"/>
              </a:ext>
            </a:extLst>
          </p:cNvPr>
          <p:cNvSpPr txBox="1"/>
          <p:nvPr/>
        </p:nvSpPr>
        <p:spPr>
          <a:xfrm>
            <a:off x="2539919" y="6271554"/>
            <a:ext cx="3949930" cy="10156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Obtain Solicitors letter</a:t>
            </a:r>
          </a:p>
          <a:p>
            <a:pPr algn="ctr"/>
            <a:r>
              <a:rPr lang="en-GB" sz="1500" b="1" dirty="0"/>
              <a:t>Apply for Biometric ID card/Provisional Driving license/Travel Document/NINO/Benefits / Bank Account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FFA6D6-27F5-D0D7-3930-ED0AC6E2B055}"/>
              </a:ext>
            </a:extLst>
          </p:cNvPr>
          <p:cNvSpPr txBox="1"/>
          <p:nvPr/>
        </p:nvSpPr>
        <p:spPr>
          <a:xfrm>
            <a:off x="3363013" y="3685998"/>
            <a:ext cx="6604000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Office make the following decision: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FCE68-50B5-0CF3-4A89-61828082A7F3}"/>
              </a:ext>
            </a:extLst>
          </p:cNvPr>
          <p:cNvSpPr txBox="1"/>
          <p:nvPr/>
        </p:nvSpPr>
        <p:spPr>
          <a:xfrm>
            <a:off x="2727250" y="1263139"/>
            <a:ext cx="8410641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PA/Social Worker supports arranging a meeting with a Solicitor to complete the SEF (Statement of Evidence Form) – This then is sent to the Home Office (List of Solicitors available)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EA9404B-444B-62A7-B9CD-83C3AA4921C8}"/>
              </a:ext>
            </a:extLst>
          </p:cNvPr>
          <p:cNvCxnSpPr>
            <a:cxnSpLocks/>
          </p:cNvCxnSpPr>
          <p:nvPr/>
        </p:nvCxnSpPr>
        <p:spPr>
          <a:xfrm>
            <a:off x="6601907" y="3125472"/>
            <a:ext cx="5988" cy="5662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D43B7B1-E9B7-F20E-DEA5-C9557DA4B299}"/>
              </a:ext>
            </a:extLst>
          </p:cNvPr>
          <p:cNvCxnSpPr>
            <a:cxnSpLocks/>
          </p:cNvCxnSpPr>
          <p:nvPr/>
        </p:nvCxnSpPr>
        <p:spPr>
          <a:xfrm>
            <a:off x="7759623" y="5784453"/>
            <a:ext cx="0" cy="4446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190A56A-9614-A65B-8FAC-A72326E228E3}"/>
              </a:ext>
            </a:extLst>
          </p:cNvPr>
          <p:cNvCxnSpPr>
            <a:cxnSpLocks/>
          </p:cNvCxnSpPr>
          <p:nvPr/>
        </p:nvCxnSpPr>
        <p:spPr>
          <a:xfrm>
            <a:off x="6595918" y="1829909"/>
            <a:ext cx="5989" cy="3811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F7B0C7D-E0BB-B3FE-D4FD-26D167906A6B}"/>
              </a:ext>
            </a:extLst>
          </p:cNvPr>
          <p:cNvCxnSpPr>
            <a:cxnSpLocks/>
          </p:cNvCxnSpPr>
          <p:nvPr/>
        </p:nvCxnSpPr>
        <p:spPr>
          <a:xfrm>
            <a:off x="5864384" y="5775339"/>
            <a:ext cx="0" cy="45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DB5B3396-1E1D-DB8A-AC69-7E18362447BA}"/>
              </a:ext>
            </a:extLst>
          </p:cNvPr>
          <p:cNvCxnSpPr>
            <a:cxnSpLocks/>
          </p:cNvCxnSpPr>
          <p:nvPr/>
        </p:nvCxnSpPr>
        <p:spPr>
          <a:xfrm>
            <a:off x="3166357" y="4321743"/>
            <a:ext cx="6541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E2DFE734-40DB-FC57-7247-0AC4E23578CB}"/>
              </a:ext>
            </a:extLst>
          </p:cNvPr>
          <p:cNvCxnSpPr>
            <a:cxnSpLocks/>
          </p:cNvCxnSpPr>
          <p:nvPr/>
        </p:nvCxnSpPr>
        <p:spPr>
          <a:xfrm>
            <a:off x="7271862" y="7113385"/>
            <a:ext cx="0" cy="9257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BF227CBB-04C3-FF85-973A-1D1233D85625}"/>
              </a:ext>
            </a:extLst>
          </p:cNvPr>
          <p:cNvCxnSpPr>
            <a:cxnSpLocks/>
          </p:cNvCxnSpPr>
          <p:nvPr/>
        </p:nvCxnSpPr>
        <p:spPr>
          <a:xfrm>
            <a:off x="8297265" y="7092811"/>
            <a:ext cx="545810" cy="11006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16EA8406-DA0E-85DF-6A1A-7B335809D7A0}"/>
              </a:ext>
            </a:extLst>
          </p:cNvPr>
          <p:cNvCxnSpPr>
            <a:cxnSpLocks/>
          </p:cNvCxnSpPr>
          <p:nvPr/>
        </p:nvCxnSpPr>
        <p:spPr>
          <a:xfrm flipV="1">
            <a:off x="9079279" y="7110583"/>
            <a:ext cx="590791" cy="10638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DC8B86B-1D29-1FD8-B1D5-448041BF0FAC}"/>
              </a:ext>
            </a:extLst>
          </p:cNvPr>
          <p:cNvCxnSpPr>
            <a:cxnSpLocks/>
          </p:cNvCxnSpPr>
          <p:nvPr/>
        </p:nvCxnSpPr>
        <p:spPr>
          <a:xfrm>
            <a:off x="5823268" y="4329321"/>
            <a:ext cx="0" cy="4580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3205A1-4C83-3EB3-68BB-D5E0F89D0692}"/>
              </a:ext>
            </a:extLst>
          </p:cNvPr>
          <p:cNvCxnSpPr>
            <a:cxnSpLocks/>
          </p:cNvCxnSpPr>
          <p:nvPr/>
        </p:nvCxnSpPr>
        <p:spPr>
          <a:xfrm>
            <a:off x="7733574" y="4316061"/>
            <a:ext cx="0" cy="4401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0A82857-3453-422E-7306-2BB3FC146654}"/>
              </a:ext>
            </a:extLst>
          </p:cNvPr>
          <p:cNvCxnSpPr>
            <a:cxnSpLocks/>
          </p:cNvCxnSpPr>
          <p:nvPr/>
        </p:nvCxnSpPr>
        <p:spPr>
          <a:xfrm>
            <a:off x="6607895" y="4038860"/>
            <a:ext cx="0" cy="277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5A9AACC-B2E5-3AD5-00E9-9D8D1205BEF3}"/>
              </a:ext>
            </a:extLst>
          </p:cNvPr>
          <p:cNvCxnSpPr>
            <a:cxnSpLocks/>
          </p:cNvCxnSpPr>
          <p:nvPr/>
        </p:nvCxnSpPr>
        <p:spPr>
          <a:xfrm>
            <a:off x="3166357" y="4316061"/>
            <a:ext cx="0" cy="4580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F0A27F5-447F-C036-ECC8-2678D8650053}"/>
              </a:ext>
            </a:extLst>
          </p:cNvPr>
          <p:cNvCxnSpPr>
            <a:cxnSpLocks/>
          </p:cNvCxnSpPr>
          <p:nvPr/>
        </p:nvCxnSpPr>
        <p:spPr>
          <a:xfrm>
            <a:off x="9708259" y="4316061"/>
            <a:ext cx="0" cy="4580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BC49314A-857E-4BFC-D9D3-6A0DDEB26B68}"/>
              </a:ext>
            </a:extLst>
          </p:cNvPr>
          <p:cNvCxnSpPr>
            <a:cxnSpLocks/>
          </p:cNvCxnSpPr>
          <p:nvPr/>
        </p:nvCxnSpPr>
        <p:spPr>
          <a:xfrm>
            <a:off x="3166357" y="5759053"/>
            <a:ext cx="0" cy="45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B34C52C-3006-85BB-AFBA-8B5C5BFB4285}"/>
              </a:ext>
            </a:extLst>
          </p:cNvPr>
          <p:cNvSpPr txBox="1"/>
          <p:nvPr/>
        </p:nvSpPr>
        <p:spPr>
          <a:xfrm>
            <a:off x="3293322" y="2267216"/>
            <a:ext cx="660400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Substantive Interview takes place. This interview can last from 2-8 hours. </a:t>
            </a:r>
            <a:br>
              <a:rPr lang="en-GB" sz="1500" b="1" dirty="0"/>
            </a:br>
            <a:r>
              <a:rPr lang="en-GB" sz="1500" b="1" dirty="0"/>
              <a:t>Once the interview has taken place obtain fingerprints and photos at the local Post Office in Liverpool for Biometric card if LTR (leave to remain) is granted.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41CA62-5796-C0E7-549F-3AFF1583D2A4}"/>
              </a:ext>
            </a:extLst>
          </p:cNvPr>
          <p:cNvSpPr txBox="1"/>
          <p:nvPr/>
        </p:nvSpPr>
        <p:spPr>
          <a:xfrm>
            <a:off x="2234332" y="4834905"/>
            <a:ext cx="184785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Refugee Status</a:t>
            </a:r>
            <a:endParaRPr lang="en-US" altLang="en-US" sz="1500" b="1" dirty="0"/>
          </a:p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years LTR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79E92E-13C3-8D8E-9029-470237821007}"/>
              </a:ext>
            </a:extLst>
          </p:cNvPr>
          <p:cNvSpPr txBox="1"/>
          <p:nvPr/>
        </p:nvSpPr>
        <p:spPr>
          <a:xfrm>
            <a:off x="4887400" y="4817332"/>
            <a:ext cx="1714507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Humanitarian Protection 5 years LTR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658A26-2753-1D9B-2F5C-41EA1A1CEA41}"/>
              </a:ext>
            </a:extLst>
          </p:cNvPr>
          <p:cNvSpPr txBox="1"/>
          <p:nvPr/>
        </p:nvSpPr>
        <p:spPr>
          <a:xfrm>
            <a:off x="6753900" y="4756231"/>
            <a:ext cx="213714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Discretionary UASC Leave until 17.5 years or 30 months whichever shortest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32DBB1-6508-202F-29D1-77130219F333}"/>
              </a:ext>
            </a:extLst>
          </p:cNvPr>
          <p:cNvSpPr txBox="1"/>
          <p:nvPr/>
        </p:nvSpPr>
        <p:spPr>
          <a:xfrm>
            <a:off x="9193955" y="4803964"/>
            <a:ext cx="102860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Refused Asylum</a:t>
            </a:r>
            <a:endParaRPr lang="en-US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2E56A5-8F01-326F-56A1-C5471A002B7E}"/>
              </a:ext>
            </a:extLst>
          </p:cNvPr>
          <p:cNvSpPr txBox="1"/>
          <p:nvPr/>
        </p:nvSpPr>
        <p:spPr>
          <a:xfrm>
            <a:off x="8942933" y="6316867"/>
            <a:ext cx="1934173" cy="7848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Young person to seek further legal advice to consider an appeal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E0D3F2-1CE3-C0C6-BDAF-E7DF5748D4C2}"/>
              </a:ext>
            </a:extLst>
          </p:cNvPr>
          <p:cNvSpPr txBox="1"/>
          <p:nvPr/>
        </p:nvSpPr>
        <p:spPr>
          <a:xfrm>
            <a:off x="6734099" y="8174385"/>
            <a:ext cx="102552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Granted LTR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00E1E0-C766-2EFF-586C-2E17A18C420A}"/>
              </a:ext>
            </a:extLst>
          </p:cNvPr>
          <p:cNvSpPr txBox="1"/>
          <p:nvPr/>
        </p:nvSpPr>
        <p:spPr>
          <a:xfrm>
            <a:off x="8691368" y="8174385"/>
            <a:ext cx="989553" cy="55399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500" b="1" dirty="0"/>
              <a:t>Refused</a:t>
            </a:r>
            <a:br>
              <a:rPr lang="en-GB" sz="1500" b="1" dirty="0"/>
            </a:br>
            <a:endParaRPr lang="en-GB" sz="1500" b="1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4CFB775-1314-2A62-6380-EED0E9430922}"/>
              </a:ext>
            </a:extLst>
          </p:cNvPr>
          <p:cNvCxnSpPr>
            <a:cxnSpLocks/>
          </p:cNvCxnSpPr>
          <p:nvPr/>
        </p:nvCxnSpPr>
        <p:spPr>
          <a:xfrm>
            <a:off x="9708259" y="5388903"/>
            <a:ext cx="0" cy="9190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2E1934B-7F97-EB79-8195-534B572B1A42}"/>
              </a:ext>
            </a:extLst>
          </p:cNvPr>
          <p:cNvSpPr txBox="1"/>
          <p:nvPr/>
        </p:nvSpPr>
        <p:spPr>
          <a:xfrm>
            <a:off x="2727250" y="317406"/>
            <a:ext cx="7170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/>
              <a:t>Legal / Home Office Support </a:t>
            </a:r>
          </a:p>
        </p:txBody>
      </p:sp>
    </p:spTree>
    <p:extLst>
      <p:ext uri="{BB962C8B-B14F-4D97-AF65-F5344CB8AC3E}">
        <p14:creationId xmlns:p14="http://schemas.microsoft.com/office/powerpoint/2010/main" val="148765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1553</TotalTime>
  <Words>536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Warrington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Dixon, Sharon</dc:creator>
  <cp:lastModifiedBy>Dixon, Sharon</cp:lastModifiedBy>
  <cp:revision>89</cp:revision>
  <dcterms:created xsi:type="dcterms:W3CDTF">2023-09-10T22:44:19Z</dcterms:created>
  <dcterms:modified xsi:type="dcterms:W3CDTF">2024-01-15T11:46:34Z</dcterms:modified>
</cp:coreProperties>
</file>