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145709003" r:id="rId2"/>
    <p:sldId id="2145708996" r:id="rId3"/>
    <p:sldId id="2145709030" r:id="rId4"/>
    <p:sldId id="336" r:id="rId5"/>
    <p:sldId id="2145709089" r:id="rId6"/>
    <p:sldId id="2145708985" r:id="rId7"/>
    <p:sldId id="2145708986" r:id="rId8"/>
    <p:sldId id="2145708987" r:id="rId9"/>
    <p:sldId id="2145709091" r:id="rId10"/>
    <p:sldId id="256" r:id="rId11"/>
    <p:sldId id="259" r:id="rId12"/>
    <p:sldId id="257" r:id="rId13"/>
    <p:sldId id="258" r:id="rId14"/>
    <p:sldId id="260" r:id="rId15"/>
    <p:sldId id="261" r:id="rId16"/>
    <p:sldId id="262" r:id="rId17"/>
    <p:sldId id="214570900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3F2FE8-E14C-42A2-A152-4E095EFDD27D}" v="3" dt="2024-04-16T08:00:02.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708" autoAdjust="0"/>
  </p:normalViewPr>
  <p:slideViewPr>
    <p:cSldViewPr snapToGrid="0">
      <p:cViewPr varScale="1">
        <p:scale>
          <a:sx n="83" d="100"/>
          <a:sy n="83" d="100"/>
        </p:scale>
        <p:origin x="45"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MILLAN, Deborah" userId="aa5059bc-b755-478f-9c4a-5b48d850645c" providerId="ADAL" clId="{E93F2FE8-E14C-42A2-A152-4E095EFDD27D}"/>
    <pc:docChg chg="addSld delSld modSld sldOrd">
      <pc:chgData name="MCMILLAN, Deborah" userId="aa5059bc-b755-478f-9c4a-5b48d850645c" providerId="ADAL" clId="{E93F2FE8-E14C-42A2-A152-4E095EFDD27D}" dt="2024-05-08T14:30:45.603" v="23"/>
      <pc:docMkLst>
        <pc:docMk/>
      </pc:docMkLst>
      <pc:sldChg chg="del">
        <pc:chgData name="MCMILLAN, Deborah" userId="aa5059bc-b755-478f-9c4a-5b48d850645c" providerId="ADAL" clId="{E93F2FE8-E14C-42A2-A152-4E095EFDD27D}" dt="2024-04-16T07:58:05.146" v="0" actId="2696"/>
        <pc:sldMkLst>
          <pc:docMk/>
          <pc:sldMk cId="1522097936" sldId="263"/>
        </pc:sldMkLst>
      </pc:sldChg>
      <pc:sldChg chg="modSp mod">
        <pc:chgData name="MCMILLAN, Deborah" userId="aa5059bc-b755-478f-9c4a-5b48d850645c" providerId="ADAL" clId="{E93F2FE8-E14C-42A2-A152-4E095EFDD27D}" dt="2024-04-16T08:00:43.906" v="15" actId="12"/>
        <pc:sldMkLst>
          <pc:docMk/>
          <pc:sldMk cId="641194034" sldId="2145708987"/>
        </pc:sldMkLst>
        <pc:spChg chg="mod">
          <ac:chgData name="MCMILLAN, Deborah" userId="aa5059bc-b755-478f-9c4a-5b48d850645c" providerId="ADAL" clId="{E93F2FE8-E14C-42A2-A152-4E095EFDD27D}" dt="2024-04-16T08:00:43.906" v="15" actId="12"/>
          <ac:spMkLst>
            <pc:docMk/>
            <pc:sldMk cId="641194034" sldId="2145708987"/>
            <ac:spMk id="5" creationId="{F9E30847-AF7C-353F-0E59-8130A82E9E6F}"/>
          </ac:spMkLst>
        </pc:spChg>
      </pc:sldChg>
      <pc:sldChg chg="new del ord">
        <pc:chgData name="MCMILLAN, Deborah" userId="aa5059bc-b755-478f-9c4a-5b48d850645c" providerId="ADAL" clId="{E93F2FE8-E14C-42A2-A152-4E095EFDD27D}" dt="2024-04-16T08:00:04.672" v="10" actId="2696"/>
        <pc:sldMkLst>
          <pc:docMk/>
          <pc:sldMk cId="752270056" sldId="2145709004"/>
        </pc:sldMkLst>
      </pc:sldChg>
      <pc:sldChg chg="add">
        <pc:chgData name="MCMILLAN, Deborah" userId="aa5059bc-b755-478f-9c4a-5b48d850645c" providerId="ADAL" clId="{E93F2FE8-E14C-42A2-A152-4E095EFDD27D}" dt="2024-04-16T07:59:04.614" v="5"/>
        <pc:sldMkLst>
          <pc:docMk/>
          <pc:sldMk cId="3791243692" sldId="2145709030"/>
        </pc:sldMkLst>
      </pc:sldChg>
      <pc:sldChg chg="delSp modSp add mod ord setBg delDesignElem">
        <pc:chgData name="MCMILLAN, Deborah" userId="aa5059bc-b755-478f-9c4a-5b48d850645c" providerId="ADAL" clId="{E93F2FE8-E14C-42A2-A152-4E095EFDD27D}" dt="2024-05-08T14:30:45.603" v="23"/>
        <pc:sldMkLst>
          <pc:docMk/>
          <pc:sldMk cId="3992030463" sldId="2145709089"/>
        </pc:sldMkLst>
        <pc:spChg chg="mod">
          <ac:chgData name="MCMILLAN, Deborah" userId="aa5059bc-b755-478f-9c4a-5b48d850645c" providerId="ADAL" clId="{E93F2FE8-E14C-42A2-A152-4E095EFDD27D}" dt="2024-04-25T12:20:45.690" v="21" actId="1076"/>
          <ac:spMkLst>
            <pc:docMk/>
            <pc:sldMk cId="3992030463" sldId="2145709089"/>
            <ac:spMk id="6" creationId="{B5763373-06BD-F56F-A941-E44FAF771032}"/>
          </ac:spMkLst>
        </pc:spChg>
        <pc:spChg chg="del">
          <ac:chgData name="MCMILLAN, Deborah" userId="aa5059bc-b755-478f-9c4a-5b48d850645c" providerId="ADAL" clId="{E93F2FE8-E14C-42A2-A152-4E095EFDD27D}" dt="2024-04-16T08:00:02.475" v="9"/>
          <ac:spMkLst>
            <pc:docMk/>
            <pc:sldMk cId="3992030463" sldId="2145709089"/>
            <ac:spMk id="51" creationId="{6C4028FD-8BAA-4A19-BFDE-594D991B7552}"/>
          </ac:spMkLst>
        </pc:spChg>
      </pc:sldChg>
      <pc:sldChg chg="add ord">
        <pc:chgData name="MCMILLAN, Deborah" userId="aa5059bc-b755-478f-9c4a-5b48d850645c" providerId="ADAL" clId="{E93F2FE8-E14C-42A2-A152-4E095EFDD27D}" dt="2024-04-16T08:01:41.828" v="17"/>
        <pc:sldMkLst>
          <pc:docMk/>
          <pc:sldMk cId="1197335475" sldId="21457090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9ED54E-668A-4C5C-A878-81B5874929D9}" type="datetimeFigureOut">
              <a:rPr lang="en-GB" smtClean="0"/>
              <a:t>08/05/2024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A0E046-C67B-448E-9356-B72CB2670CF2}" type="slidenum">
              <a:rPr lang="en-GB" smtClean="0"/>
              <a:t>‹#›</a:t>
            </a:fld>
            <a:endParaRPr lang="en-GB"/>
          </a:p>
        </p:txBody>
      </p:sp>
    </p:spTree>
    <p:extLst>
      <p:ext uri="{BB962C8B-B14F-4D97-AF65-F5344CB8AC3E}">
        <p14:creationId xmlns:p14="http://schemas.microsoft.com/office/powerpoint/2010/main" val="371540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2</a:t>
            </a:fld>
            <a:endParaRPr lang="en-GB"/>
          </a:p>
        </p:txBody>
      </p:sp>
    </p:spTree>
    <p:extLst>
      <p:ext uri="{BB962C8B-B14F-4D97-AF65-F5344CB8AC3E}">
        <p14:creationId xmlns:p14="http://schemas.microsoft.com/office/powerpoint/2010/main" val="502334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11DC78-FE64-4322-9E89-52838A80218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2583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95FAEE-5A85-46F6-B464-397C6D1C5C1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33469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0E046-C67B-448E-9356-B72CB2670CF2}" type="slidenum">
              <a:rPr lang="en-GB" smtClean="0"/>
              <a:t>15</a:t>
            </a:fld>
            <a:endParaRPr lang="en-GB"/>
          </a:p>
        </p:txBody>
      </p:sp>
    </p:spTree>
    <p:extLst>
      <p:ext uri="{BB962C8B-B14F-4D97-AF65-F5344CB8AC3E}">
        <p14:creationId xmlns:p14="http://schemas.microsoft.com/office/powerpoint/2010/main" val="783379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16CA6-6F82-3364-F13A-7F82DC1CE4B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BA7C44E-1657-B074-DF3D-B7497B806B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BAA2CDC-A288-1FA4-C669-02012B5FCBA3}"/>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5" name="Footer Placeholder 4">
            <a:extLst>
              <a:ext uri="{FF2B5EF4-FFF2-40B4-BE49-F238E27FC236}">
                <a16:creationId xmlns:a16="http://schemas.microsoft.com/office/drawing/2014/main" id="{AFF2CA28-C987-887A-BC99-3FB0663B00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D90F76-0AEF-789E-0D09-049492EE48FF}"/>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3537660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A33FB-C6FE-BD3B-B074-AC4A1FB93A5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C67AEB2-54FF-D61E-C7E4-46CA467074F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7190B73-88C2-F61D-3A7A-0D1E842EB1C1}"/>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5" name="Footer Placeholder 4">
            <a:extLst>
              <a:ext uri="{FF2B5EF4-FFF2-40B4-BE49-F238E27FC236}">
                <a16:creationId xmlns:a16="http://schemas.microsoft.com/office/drawing/2014/main" id="{DAF49809-CA4A-38E3-334F-AB6BAD1E55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50741F-C08C-489F-80EC-8928B86219E2}"/>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4209415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0834A4-A5B1-DCDB-F8F4-64385F5DBFF3}"/>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5063C5A-E2F4-924D-7DA6-0F38D8226BA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3FCFFF6-8D72-E3E0-E761-CCFCABFA5883}"/>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5" name="Footer Placeholder 4">
            <a:extLst>
              <a:ext uri="{FF2B5EF4-FFF2-40B4-BE49-F238E27FC236}">
                <a16:creationId xmlns:a16="http://schemas.microsoft.com/office/drawing/2014/main" id="{E14A452B-57AF-DE63-7B49-8156F833A4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281D3A-ABF7-41FA-2129-7DFB46601504}"/>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1794971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787201" y="1418400"/>
            <a:ext cx="10648951"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74654956"/>
      </p:ext>
    </p:extLst>
  </p:cSld>
  <p:clrMapOvr>
    <a:masterClrMapping/>
  </p:clrMapOvr>
  <p:hf hdr="0" ftr="0" dt="0"/>
  <p:extLst>
    <p:ext uri="{DCECCB84-F9BA-43D5-87BE-67443E8EF086}">
      <p15:sldGuideLst xmlns:p15="http://schemas.microsoft.com/office/powerpoint/2012/main">
        <p15:guide id="1" orient="horz" pos="377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41556" y="2324659"/>
            <a:ext cx="729608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641555" y="6253382"/>
            <a:ext cx="3229663"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641556" y="3124193"/>
            <a:ext cx="7296081" cy="790776"/>
          </a:xfrm>
        </p:spPr>
        <p:txBody>
          <a:bodyPr lIns="0" tIns="0" rIns="0" bIns="0">
            <a:noAutofit/>
          </a:bodyPr>
          <a:lstStyle>
            <a:lvl1pPr>
              <a:defRPr sz="3600" b="0">
                <a:solidFill>
                  <a:schemeClr val="tx1"/>
                </a:solidFill>
              </a:defRPr>
            </a:lvl1pPr>
          </a:lstStyle>
          <a:p>
            <a:pPr lvl="0"/>
            <a:r>
              <a:rPr lang="en-US"/>
              <a:t>Subtitle</a:t>
            </a:r>
          </a:p>
        </p:txBody>
      </p:sp>
    </p:spTree>
    <p:extLst>
      <p:ext uri="{BB962C8B-B14F-4D97-AF65-F5344CB8AC3E}">
        <p14:creationId xmlns:p14="http://schemas.microsoft.com/office/powerpoint/2010/main" val="197660226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16DB07B-09C9-453F-B765-54897D475D93}"/>
              </a:ext>
            </a:extLst>
          </p:cNvPr>
          <p:cNvSpPr>
            <a:spLocks noGrp="1"/>
          </p:cNvSpPr>
          <p:nvPr>
            <p:ph sz="quarter" idx="14"/>
          </p:nvPr>
        </p:nvSpPr>
        <p:spPr>
          <a:xfrm>
            <a:off x="6096002" y="1361856"/>
            <a:ext cx="5508625" cy="46611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2"/>
          <p:cNvSpPr>
            <a:spLocks noGrp="1"/>
          </p:cNvSpPr>
          <p:nvPr>
            <p:ph idx="1"/>
          </p:nvPr>
        </p:nvSpPr>
        <p:spPr>
          <a:xfrm>
            <a:off x="647549" y="1361856"/>
            <a:ext cx="5288033" cy="4660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453445" y="6348404"/>
            <a:ext cx="10154233" cy="365125"/>
          </a:xfrm>
          <a:prstGeom prst="rect">
            <a:avLst/>
          </a:prstGeom>
        </p:spPr>
        <p:txBody>
          <a:bodyPr vert="horz" lIns="68580" tIns="34291" rIns="68580" bIns="34291"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675" b="0">
              <a:solidFill>
                <a:srgbClr val="000000"/>
              </a:solidFill>
            </a:endParaRP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US"/>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extLst>
      <p:ext uri="{BB962C8B-B14F-4D97-AF65-F5344CB8AC3E}">
        <p14:creationId xmlns:p14="http://schemas.microsoft.com/office/powerpoint/2010/main" val="3256784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slide ">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546" y="1361856"/>
            <a:ext cx="10956797" cy="469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4" name="Footer Placeholder 3">
            <a:extLst>
              <a:ext uri="{FF2B5EF4-FFF2-40B4-BE49-F238E27FC236}">
                <a16:creationId xmlns:a16="http://schemas.microsoft.com/office/drawing/2014/main" id="{E763F045-6FE1-4010-B19A-965F3782071A}"/>
              </a:ext>
            </a:extLst>
          </p:cNvPr>
          <p:cNvSpPr>
            <a:spLocks noGrp="1"/>
          </p:cNvSpPr>
          <p:nvPr>
            <p:ph type="ftr" sz="quarter" idx="10"/>
          </p:nvPr>
        </p:nvSpPr>
        <p:spPr>
          <a:xfrm>
            <a:off x="4038600" y="6356350"/>
            <a:ext cx="4114800" cy="365125"/>
          </a:xfrm>
          <a:prstGeom prst="rect">
            <a:avLst/>
          </a:prstGeom>
        </p:spPr>
        <p:txBody>
          <a:bodyPr/>
          <a:lstStyle/>
          <a:p>
            <a:r>
              <a:rPr lang="en-GB"/>
              <a:t>Families First for Children Pathfinder - Wave 1</a:t>
            </a:r>
          </a:p>
        </p:txBody>
      </p:sp>
      <p:sp>
        <p:nvSpPr>
          <p:cNvPr id="5" name="Slide Number Placeholder 4">
            <a:extLst>
              <a:ext uri="{FF2B5EF4-FFF2-40B4-BE49-F238E27FC236}">
                <a16:creationId xmlns:a16="http://schemas.microsoft.com/office/drawing/2014/main" id="{9980D8CA-E46C-483D-8651-178424FBAAFC}"/>
              </a:ext>
            </a:extLst>
          </p:cNvPr>
          <p:cNvSpPr>
            <a:spLocks noGrp="1"/>
          </p:cNvSpPr>
          <p:nvPr>
            <p:ph type="sldNum" sz="quarter" idx="11"/>
          </p:nvPr>
        </p:nvSpPr>
        <p:spPr/>
        <p:txBody>
          <a:bodyPr/>
          <a:lstStyle/>
          <a:p>
            <a:fld id="{4FAB73BC-B049-4115-A692-8D63A059BFB8}" type="slidenum">
              <a:rPr lang="en-GB" smtClean="0"/>
              <a:pPr/>
              <a:t>‹#›</a:t>
            </a:fld>
            <a:endParaRPr lang="en-GB"/>
          </a:p>
        </p:txBody>
      </p:sp>
    </p:spTree>
    <p:extLst>
      <p:ext uri="{BB962C8B-B14F-4D97-AF65-F5344CB8AC3E}">
        <p14:creationId xmlns:p14="http://schemas.microsoft.com/office/powerpoint/2010/main" val="3367135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64AAF-9926-25D6-4A7B-C61021F0F15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C8C52BC-3C02-D003-5FBA-FD2C2A006AD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4EE667A-FDA2-5343-5A1D-6DCE49A2165D}"/>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5" name="Footer Placeholder 4">
            <a:extLst>
              <a:ext uri="{FF2B5EF4-FFF2-40B4-BE49-F238E27FC236}">
                <a16:creationId xmlns:a16="http://schemas.microsoft.com/office/drawing/2014/main" id="{55B7B0A5-4238-70C5-B2AE-EEF3A8BF7B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EEE67B-BC6F-1DD2-AC4E-DD0244D217B0}"/>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405209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DB26C-F74B-3147-B405-CBCB9DAFF35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F40AD66-96CE-B4BA-6F87-88A437DFBE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9EFF4DB-20F1-A75A-D064-A7914C6C681F}"/>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5" name="Footer Placeholder 4">
            <a:extLst>
              <a:ext uri="{FF2B5EF4-FFF2-40B4-BE49-F238E27FC236}">
                <a16:creationId xmlns:a16="http://schemas.microsoft.com/office/drawing/2014/main" id="{DE04AB9D-15AF-2200-FA9D-32A902D523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64DFD7-49AB-7E86-7C4F-2C2136FD8E5C}"/>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349439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1ACF4-2050-E3BD-1155-94EA9050B14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EE9E41E-1F71-E8F0-9747-34AAD20BCB7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BA5F47C-4D11-507A-D26E-775C02632CD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E0A0A9A-06B2-B62E-35D7-B21D6FC278E8}"/>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6" name="Footer Placeholder 5">
            <a:extLst>
              <a:ext uri="{FF2B5EF4-FFF2-40B4-BE49-F238E27FC236}">
                <a16:creationId xmlns:a16="http://schemas.microsoft.com/office/drawing/2014/main" id="{BE4C0054-2C20-7403-7C83-44D0F7FB8B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D3D356-52E7-BD41-3895-997979A43897}"/>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1707024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25E-9302-267A-25B7-CB8F150899C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C39A717-18B4-8D78-07F6-A1BD3F2D95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57350C6-6826-8DD9-A418-8D4224183A3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561F7C0-87EE-6994-916D-244BBF675E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9A81B12-C21E-AE0E-4FC2-E9FA450F7FB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CB9FCEAE-4298-4EFD-DE95-65FC3D3CF9DF}"/>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8" name="Footer Placeholder 7">
            <a:extLst>
              <a:ext uri="{FF2B5EF4-FFF2-40B4-BE49-F238E27FC236}">
                <a16:creationId xmlns:a16="http://schemas.microsoft.com/office/drawing/2014/main" id="{5A1A6835-326B-F684-26BF-3A53900E04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92972D-B167-2220-4102-11BB1D576A03}"/>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72642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EC14-D078-D6BD-2BF4-F179C8388E5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EF8BA8F9-2A0D-E6F7-68B1-3D9DC0F1ED87}"/>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4" name="Footer Placeholder 3">
            <a:extLst>
              <a:ext uri="{FF2B5EF4-FFF2-40B4-BE49-F238E27FC236}">
                <a16:creationId xmlns:a16="http://schemas.microsoft.com/office/drawing/2014/main" id="{4749FE59-759D-A556-DAC0-FDEAE0DFFD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D8C2005-1DD6-EA08-6CF3-789C548CEE57}"/>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379450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3B5EC5-8806-52A1-7947-B2F2BCFAF076}"/>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3" name="Footer Placeholder 2">
            <a:extLst>
              <a:ext uri="{FF2B5EF4-FFF2-40B4-BE49-F238E27FC236}">
                <a16:creationId xmlns:a16="http://schemas.microsoft.com/office/drawing/2014/main" id="{E3D73614-3173-50A9-CC34-1419E30D1D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DB8792-607A-89D0-6BA7-F5690BF74BE4}"/>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153764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D78B8-8E06-5214-773A-3AA8EB6D1A6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3EE7F80-B9B9-618F-06E6-8F47420233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1CDEEE9-9F74-C245-384D-9AB5A70BE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98DBEAA-993C-98BB-6B4F-11CCE2B8AEF1}"/>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6" name="Footer Placeholder 5">
            <a:extLst>
              <a:ext uri="{FF2B5EF4-FFF2-40B4-BE49-F238E27FC236}">
                <a16:creationId xmlns:a16="http://schemas.microsoft.com/office/drawing/2014/main" id="{E7B40FF6-0AC9-B26B-ABCB-E03C305276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EA571B-5D06-E733-2110-BC3D58EF1D97}"/>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3404417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C40F5-84D3-2E49-D478-97DD5CE312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84624D6-5FB6-0B28-63D6-0F679719F0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CB0E114-0A7B-DF8B-9575-DF46D7A1F7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067E53C-2625-38D9-5FF5-89A7DC73AE53}"/>
              </a:ext>
            </a:extLst>
          </p:cNvPr>
          <p:cNvSpPr>
            <a:spLocks noGrp="1"/>
          </p:cNvSpPr>
          <p:nvPr>
            <p:ph type="dt" sz="half" idx="10"/>
          </p:nvPr>
        </p:nvSpPr>
        <p:spPr/>
        <p:txBody>
          <a:bodyPr/>
          <a:lstStyle/>
          <a:p>
            <a:fld id="{68F1B41C-8E98-47F9-B55A-8B370E9DA1C7}" type="datetimeFigureOut">
              <a:rPr lang="en-GB" smtClean="0"/>
              <a:t>08/05/2024</a:t>
            </a:fld>
            <a:endParaRPr lang="en-GB"/>
          </a:p>
        </p:txBody>
      </p:sp>
      <p:sp>
        <p:nvSpPr>
          <p:cNvPr id="6" name="Footer Placeholder 5">
            <a:extLst>
              <a:ext uri="{FF2B5EF4-FFF2-40B4-BE49-F238E27FC236}">
                <a16:creationId xmlns:a16="http://schemas.microsoft.com/office/drawing/2014/main" id="{119B49F9-2A0F-B98B-B199-842ECAC77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0F18FC-5480-6C28-0007-A9E6E985F2C0}"/>
              </a:ext>
            </a:extLst>
          </p:cNvPr>
          <p:cNvSpPr>
            <a:spLocks noGrp="1"/>
          </p:cNvSpPr>
          <p:nvPr>
            <p:ph type="sldNum" sz="quarter" idx="12"/>
          </p:nvPr>
        </p:nvSpPr>
        <p:spPr/>
        <p:txBody>
          <a:bodyPr/>
          <a:lstStyle/>
          <a:p>
            <a:fld id="{2CEF7D8E-14A9-4751-94CB-822191080AAE}" type="slidenum">
              <a:rPr lang="en-GB" smtClean="0"/>
              <a:t>‹#›</a:t>
            </a:fld>
            <a:endParaRPr lang="en-GB"/>
          </a:p>
        </p:txBody>
      </p:sp>
    </p:spTree>
    <p:extLst>
      <p:ext uri="{BB962C8B-B14F-4D97-AF65-F5344CB8AC3E}">
        <p14:creationId xmlns:p14="http://schemas.microsoft.com/office/powerpoint/2010/main" val="110263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505C03-331A-4C02-2A22-F7B93451AA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77A1AC3-1B63-E72E-9D1B-6CBB690CB3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EE11B87-20CB-841E-FDA3-044BC5BDCE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1B41C-8E98-47F9-B55A-8B370E9DA1C7}" type="datetimeFigureOut">
              <a:rPr lang="en-GB" smtClean="0"/>
              <a:t>08/05/2024</a:t>
            </a:fld>
            <a:endParaRPr lang="en-GB"/>
          </a:p>
        </p:txBody>
      </p:sp>
      <p:sp>
        <p:nvSpPr>
          <p:cNvPr id="5" name="Footer Placeholder 4">
            <a:extLst>
              <a:ext uri="{FF2B5EF4-FFF2-40B4-BE49-F238E27FC236}">
                <a16:creationId xmlns:a16="http://schemas.microsoft.com/office/drawing/2014/main" id="{B302ACAA-B722-1D35-E4E7-195EB4B69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290D656-BEAD-F5AE-5F0E-558C83715D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F7D8E-14A9-4751-94CB-822191080AAE}" type="slidenum">
              <a:rPr lang="en-GB" smtClean="0"/>
              <a:t>‹#›</a:t>
            </a:fld>
            <a:endParaRPr lang="en-GB"/>
          </a:p>
        </p:txBody>
      </p:sp>
    </p:spTree>
    <p:extLst>
      <p:ext uri="{BB962C8B-B14F-4D97-AF65-F5344CB8AC3E}">
        <p14:creationId xmlns:p14="http://schemas.microsoft.com/office/powerpoint/2010/main" val="303560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7C11D-4D43-71DD-B93B-C65B58D57944}"/>
              </a:ext>
            </a:extLst>
          </p:cNvPr>
          <p:cNvSpPr>
            <a:spLocks noGrp="1"/>
          </p:cNvSpPr>
          <p:nvPr>
            <p:ph type="ctrTitle"/>
          </p:nvPr>
        </p:nvSpPr>
        <p:spPr/>
        <p:txBody>
          <a:bodyPr>
            <a:noAutofit/>
          </a:bodyPr>
          <a:lstStyle/>
          <a:p>
            <a:r>
              <a:rPr lang="en-GB" sz="3200" b="1" dirty="0"/>
              <a:t>Working Together to Safeguard Children 2023 A guide to multi-agency working to help, protect and promote the welfare of children  </a:t>
            </a:r>
          </a:p>
        </p:txBody>
      </p:sp>
      <p:pic>
        <p:nvPicPr>
          <p:cNvPr id="5" name="Picture 4" descr="A logo for a department&#10;&#10;Description automatically generated">
            <a:extLst>
              <a:ext uri="{FF2B5EF4-FFF2-40B4-BE49-F238E27FC236}">
                <a16:creationId xmlns:a16="http://schemas.microsoft.com/office/drawing/2014/main" id="{D1F4A85A-45C1-8011-0DD0-A079C090F5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0" y="426242"/>
            <a:ext cx="2857500" cy="1600200"/>
          </a:xfrm>
          <a:prstGeom prst="rect">
            <a:avLst/>
          </a:prstGeom>
        </p:spPr>
      </p:pic>
    </p:spTree>
    <p:extLst>
      <p:ext uri="{BB962C8B-B14F-4D97-AF65-F5344CB8AC3E}">
        <p14:creationId xmlns:p14="http://schemas.microsoft.com/office/powerpoint/2010/main" val="942705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00C9-5854-CE57-1E4B-02E02558CD6B}"/>
              </a:ext>
            </a:extLst>
          </p:cNvPr>
          <p:cNvSpPr>
            <a:spLocks noGrp="1"/>
          </p:cNvSpPr>
          <p:nvPr>
            <p:ph type="ctrTitle"/>
          </p:nvPr>
        </p:nvSpPr>
        <p:spPr>
          <a:xfrm>
            <a:off x="1120346" y="652806"/>
            <a:ext cx="9144000" cy="1046905"/>
          </a:xfrm>
        </p:spPr>
        <p:txBody>
          <a:bodyPr>
            <a:normAutofit/>
          </a:bodyPr>
          <a:lstStyle/>
          <a:p>
            <a:r>
              <a:rPr lang="en-GB" sz="3200" b="1" dirty="0"/>
              <a:t>Lead Safeguarding Partners</a:t>
            </a:r>
          </a:p>
        </p:txBody>
      </p:sp>
      <p:sp>
        <p:nvSpPr>
          <p:cNvPr id="3" name="Subtitle 2">
            <a:extLst>
              <a:ext uri="{FF2B5EF4-FFF2-40B4-BE49-F238E27FC236}">
                <a16:creationId xmlns:a16="http://schemas.microsoft.com/office/drawing/2014/main" id="{5419C86D-1D49-51D0-C42E-DAD321C0ADA2}"/>
              </a:ext>
            </a:extLst>
          </p:cNvPr>
          <p:cNvSpPr>
            <a:spLocks noGrp="1"/>
          </p:cNvSpPr>
          <p:nvPr>
            <p:ph type="subTitle" idx="1"/>
          </p:nvPr>
        </p:nvSpPr>
        <p:spPr>
          <a:xfrm>
            <a:off x="477795" y="1699711"/>
            <a:ext cx="11137555" cy="4939986"/>
          </a:xfrm>
        </p:spPr>
        <p:txBody>
          <a:bodyPr>
            <a:normAutofit/>
          </a:bodyPr>
          <a:lstStyle/>
          <a:p>
            <a:pPr marL="171450" indent="-171450" algn="l">
              <a:buFont typeface="Arial" panose="020B0604020202020204" pitchFamily="34" charset="0"/>
              <a:buChar char="•"/>
            </a:pPr>
            <a:r>
              <a:rPr lang="en-GB" sz="1900" dirty="0"/>
              <a:t>Assure themselves that their local  arrangements are effective and keep children safe. This includes systems of assurance and accountability within each of their organisations, including inspection findings</a:t>
            </a:r>
          </a:p>
          <a:p>
            <a:pPr marL="171450" indent="-171450" algn="l">
              <a:buFont typeface="Arial" panose="020B0604020202020204" pitchFamily="34" charset="0"/>
              <a:buChar char="•"/>
            </a:pPr>
            <a:endParaRPr lang="en-GB" sz="1900" dirty="0"/>
          </a:p>
          <a:p>
            <a:pPr marL="171450" indent="-171450" algn="l">
              <a:buFont typeface="Arial" panose="020B0604020202020204" pitchFamily="34" charset="0"/>
              <a:buChar char="•"/>
            </a:pPr>
            <a:r>
              <a:rPr lang="en-GB" sz="1900" dirty="0"/>
              <a:t>LSPs are jointly responsible for ensuring the proper involvement of and oversight of all relevant agencies, and should act as a team and should meet sufficiently regularly - where the boundaries of the police and ICB extend over multiple local authority areas LSPs may decide to meet at a more regional level</a:t>
            </a:r>
          </a:p>
          <a:p>
            <a:pPr marL="171450" indent="-171450" algn="l">
              <a:buFont typeface="Arial" panose="020B0604020202020204" pitchFamily="34" charset="0"/>
              <a:buChar char="•"/>
            </a:pPr>
            <a:endParaRPr lang="en-GB" sz="1900" dirty="0"/>
          </a:p>
          <a:p>
            <a:pPr marL="171450" indent="-171450" algn="l">
              <a:buFont typeface="Arial" panose="020B0604020202020204" pitchFamily="34" charset="0"/>
              <a:buChar char="•"/>
            </a:pPr>
            <a:r>
              <a:rPr lang="en-GB" sz="1900" dirty="0"/>
              <a:t>Set the strategic direction, vision, and culture of the local safeguarding arrangements, including agreeing and reviewing shared priorities and the resource required to deliver services effectively</a:t>
            </a:r>
          </a:p>
          <a:p>
            <a:pPr marL="171450" indent="-171450" algn="l">
              <a:buFont typeface="Arial" panose="020B0604020202020204" pitchFamily="34" charset="0"/>
              <a:buChar char="•"/>
            </a:pPr>
            <a:endParaRPr lang="en-GB" sz="1900" dirty="0"/>
          </a:p>
          <a:p>
            <a:pPr marL="171450" indent="-171450" algn="l">
              <a:buFont typeface="Arial" panose="020B0604020202020204" pitchFamily="34" charset="0"/>
              <a:buChar char="•"/>
            </a:pPr>
            <a:r>
              <a:rPr lang="en-GB" sz="1900" dirty="0"/>
              <a:t>Lead their organisation’s individual contribution to the shared priorities, ensuring strong governance, accountability, and reporting mechanisms to hold their delegates to account for the delivery of agency commitments</a:t>
            </a:r>
          </a:p>
          <a:p>
            <a:pPr algn="l"/>
            <a:endParaRPr lang="en-GB" sz="1400" dirty="0"/>
          </a:p>
        </p:txBody>
      </p:sp>
    </p:spTree>
    <p:extLst>
      <p:ext uri="{BB962C8B-B14F-4D97-AF65-F5344CB8AC3E}">
        <p14:creationId xmlns:p14="http://schemas.microsoft.com/office/powerpoint/2010/main" val="2165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3A4BE3-FB71-B350-29B2-B59C18B47E99}"/>
              </a:ext>
            </a:extLst>
          </p:cNvPr>
          <p:cNvSpPr txBox="1"/>
          <p:nvPr/>
        </p:nvSpPr>
        <p:spPr>
          <a:xfrm>
            <a:off x="502507" y="889685"/>
            <a:ext cx="10709189" cy="4524315"/>
          </a:xfrm>
          <a:prstGeom prst="rect">
            <a:avLst/>
          </a:prstGeom>
          <a:noFill/>
        </p:spPr>
        <p:txBody>
          <a:bodyPr wrap="square">
            <a:spAutoFit/>
          </a:bodyPr>
          <a:lstStyle/>
          <a:p>
            <a:pPr marL="171450" indent="-171450" algn="l">
              <a:buFont typeface="Arial" panose="020B0604020202020204" pitchFamily="34" charset="0"/>
              <a:buChar char="•"/>
            </a:pPr>
            <a:r>
              <a:rPr lang="en-GB" sz="1800" dirty="0"/>
              <a:t>Review and sign off key partnership documents: published multi-agency safeguarding arrangements, including plans for independent scrutiny, shared annual budget, yearly report, and local threshold document</a:t>
            </a:r>
          </a:p>
          <a:p>
            <a:pPr marL="171450" indent="-171450" algn="l">
              <a:buFont typeface="Arial" panose="020B0604020202020204" pitchFamily="34" charset="0"/>
              <a:buChar char="•"/>
            </a:pPr>
            <a:endParaRPr lang="en-GB" sz="1800" dirty="0"/>
          </a:p>
          <a:p>
            <a:pPr marL="171450" indent="-171450" algn="l">
              <a:buFont typeface="Arial" panose="020B0604020202020204" pitchFamily="34" charset="0"/>
              <a:buChar char="•"/>
            </a:pPr>
            <a:endParaRPr lang="en-GB" sz="1800" dirty="0"/>
          </a:p>
          <a:p>
            <a:pPr marL="171450" indent="-171450" algn="l">
              <a:buFont typeface="Arial" panose="020B0604020202020204" pitchFamily="34" charset="0"/>
              <a:buChar char="•"/>
            </a:pPr>
            <a:r>
              <a:rPr lang="en-GB" sz="1800" dirty="0"/>
              <a:t>Provide shared oversight of learning from independent scrutiny, serious incidents, local child safeguarding practice reviews, and national reviews, ensuring recommendations are implemented and have a demonstrable impact on practice (as set out in the yearly report)</a:t>
            </a:r>
          </a:p>
          <a:p>
            <a:pPr marL="171450" indent="-171450" algn="l">
              <a:buFont typeface="Arial" panose="020B0604020202020204" pitchFamily="34" charset="0"/>
              <a:buChar char="•"/>
            </a:pPr>
            <a:endParaRPr lang="en-GB" sz="1800" dirty="0"/>
          </a:p>
          <a:p>
            <a:pPr marL="171450" indent="-171450" algn="l">
              <a:buFont typeface="Arial" panose="020B0604020202020204" pitchFamily="34" charset="0"/>
              <a:buChar char="•"/>
            </a:pPr>
            <a:endParaRPr lang="en-GB" sz="1800" dirty="0"/>
          </a:p>
          <a:p>
            <a:pPr marL="171450" indent="-171450" algn="l">
              <a:buFont typeface="Arial" panose="020B0604020202020204" pitchFamily="34" charset="0"/>
              <a:buChar char="•"/>
            </a:pPr>
            <a:r>
              <a:rPr lang="en-GB" sz="1800" dirty="0"/>
              <a:t>Ensure multi-agency arrangements have the necessary level of business support, including intelligence and analytical functions, such as an agreed data set providing oversight and a robust understanding of practice</a:t>
            </a:r>
          </a:p>
          <a:p>
            <a:pPr marL="171450" indent="-171450" algn="l">
              <a:buFont typeface="Arial" panose="020B0604020202020204" pitchFamily="34" charset="0"/>
              <a:buChar char="•"/>
            </a:pPr>
            <a:endParaRPr lang="en-GB" sz="1800" dirty="0"/>
          </a:p>
          <a:p>
            <a:pPr marL="171450" indent="-171450" algn="l">
              <a:buFont typeface="Arial" panose="020B0604020202020204" pitchFamily="34" charset="0"/>
              <a:buChar char="•"/>
            </a:pPr>
            <a:endParaRPr lang="en-GB" sz="1800" dirty="0"/>
          </a:p>
          <a:p>
            <a:pPr marL="171450" indent="-171450" algn="l">
              <a:buFont typeface="Arial" panose="020B0604020202020204" pitchFamily="34" charset="0"/>
              <a:buChar char="•"/>
            </a:pPr>
            <a:r>
              <a:rPr lang="en-GB" sz="1800" dirty="0"/>
              <a:t>Ensure all relevant agencies, including education settings, are clear on their role and contribution to multi-agency safeguarding arrangements</a:t>
            </a:r>
          </a:p>
          <a:p>
            <a:pPr marL="171450" indent="-171450" algn="l">
              <a:buFont typeface="Arial" panose="020B0604020202020204" pitchFamily="34" charset="0"/>
              <a:buChar char="•"/>
            </a:pPr>
            <a:endParaRPr lang="en-GB" sz="1800" dirty="0"/>
          </a:p>
        </p:txBody>
      </p:sp>
    </p:spTree>
    <p:extLst>
      <p:ext uri="{BB962C8B-B14F-4D97-AF65-F5344CB8AC3E}">
        <p14:creationId xmlns:p14="http://schemas.microsoft.com/office/powerpoint/2010/main" val="261751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DEE1-7628-82F6-731F-B0F752C52B5F}"/>
              </a:ext>
            </a:extLst>
          </p:cNvPr>
          <p:cNvSpPr>
            <a:spLocks noGrp="1"/>
          </p:cNvSpPr>
          <p:nvPr>
            <p:ph type="title"/>
          </p:nvPr>
        </p:nvSpPr>
        <p:spPr/>
        <p:txBody>
          <a:bodyPr>
            <a:normAutofit/>
          </a:bodyPr>
          <a:lstStyle/>
          <a:p>
            <a:pPr algn="ctr"/>
            <a:r>
              <a:rPr lang="en-GB" sz="3200" b="1" dirty="0"/>
              <a:t>Delegated Safeguarding Partners</a:t>
            </a:r>
          </a:p>
        </p:txBody>
      </p:sp>
      <p:sp>
        <p:nvSpPr>
          <p:cNvPr id="3" name="Content Placeholder 2">
            <a:extLst>
              <a:ext uri="{FF2B5EF4-FFF2-40B4-BE49-F238E27FC236}">
                <a16:creationId xmlns:a16="http://schemas.microsoft.com/office/drawing/2014/main" id="{45D505BC-3804-446D-166E-5651FB816088}"/>
              </a:ext>
            </a:extLst>
          </p:cNvPr>
          <p:cNvSpPr>
            <a:spLocks noGrp="1"/>
          </p:cNvSpPr>
          <p:nvPr>
            <p:ph idx="1"/>
          </p:nvPr>
        </p:nvSpPr>
        <p:spPr>
          <a:xfrm>
            <a:off x="749643" y="1466335"/>
            <a:ext cx="10604157" cy="4710628"/>
          </a:xfrm>
        </p:spPr>
        <p:txBody>
          <a:bodyPr>
            <a:noAutofit/>
          </a:bodyPr>
          <a:lstStyle/>
          <a:p>
            <a:r>
              <a:rPr lang="en-GB" sz="1800" dirty="0"/>
              <a:t>DSPs should be sufficiently senior to be able to speak with authority, take decisions on behalf of the LSP and hold their sectors to account</a:t>
            </a:r>
          </a:p>
          <a:p>
            <a:endParaRPr lang="en-GB" sz="1800" dirty="0"/>
          </a:p>
          <a:p>
            <a:r>
              <a:rPr lang="en-GB" sz="1800" dirty="0"/>
              <a:t>DSPs should meet sufficiently frequently</a:t>
            </a:r>
          </a:p>
          <a:p>
            <a:endParaRPr lang="en-GB" sz="1800" dirty="0"/>
          </a:p>
          <a:p>
            <a:r>
              <a:rPr lang="en-GB" sz="1800" dirty="0"/>
              <a:t>Oversight of the quality and compliance of the delivery of agreed shared priorities</a:t>
            </a:r>
          </a:p>
          <a:p>
            <a:endParaRPr lang="en-GB" sz="1800" dirty="0"/>
          </a:p>
          <a:p>
            <a:r>
              <a:rPr lang="en-GB" sz="1800" dirty="0"/>
              <a:t>Processes in place to provide assurance that multi-agency practice is reviewed and operating well</a:t>
            </a:r>
          </a:p>
          <a:p>
            <a:endParaRPr lang="en-GB" sz="1800" dirty="0"/>
          </a:p>
          <a:p>
            <a:r>
              <a:rPr lang="en-GB" sz="1800" dirty="0"/>
              <a:t>DSPs and LSPs should have regular interaction and communication</a:t>
            </a:r>
          </a:p>
          <a:p>
            <a:endParaRPr lang="en-GB" sz="1800" dirty="0"/>
          </a:p>
          <a:p>
            <a:r>
              <a:rPr lang="en-GB" sz="1800" dirty="0"/>
              <a:t>Delivery and monitoring of multi-agency priorities and procedures to protect and safeguard children in the local area, in compliance with published arrangements and thresholds</a:t>
            </a:r>
          </a:p>
        </p:txBody>
      </p:sp>
    </p:spTree>
    <p:extLst>
      <p:ext uri="{BB962C8B-B14F-4D97-AF65-F5344CB8AC3E}">
        <p14:creationId xmlns:p14="http://schemas.microsoft.com/office/powerpoint/2010/main" val="3191870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51339-05F1-0A3B-3552-8962C6CCC71D}"/>
              </a:ext>
            </a:extLst>
          </p:cNvPr>
          <p:cNvSpPr txBox="1"/>
          <p:nvPr/>
        </p:nvSpPr>
        <p:spPr>
          <a:xfrm>
            <a:off x="708454" y="1070920"/>
            <a:ext cx="10676238" cy="4247317"/>
          </a:xfrm>
          <a:prstGeom prst="rect">
            <a:avLst/>
          </a:prstGeom>
          <a:noFill/>
        </p:spPr>
        <p:txBody>
          <a:bodyPr wrap="square">
            <a:spAutoFit/>
          </a:bodyPr>
          <a:lstStyle/>
          <a:p>
            <a:pPr marL="285750" indent="-285750">
              <a:buFont typeface="Arial" panose="020B0604020202020204" pitchFamily="34" charset="0"/>
              <a:buChar char="•"/>
            </a:pPr>
            <a:r>
              <a:rPr lang="en-GB" sz="1800" dirty="0"/>
              <a:t>Close partnership working and engagement with education (at strategic and operational level) and other relevant agencies, allowing better identification of and response to harm</a:t>
            </a:r>
            <a:endParaRPr lang="en-GB"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The implementation of effective information sharing arrangements between agencies, including data sharing that facilitates joint analysis between partner agencies</a:t>
            </a:r>
            <a:endParaRPr lang="en-GB"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Delivery of high-quality and timely rapid reviews and local child safeguarding practice reviews, with the impact of learning from local and national reviews and independent scrutiny clearly evidenced in yearly reports</a:t>
            </a:r>
            <a:endParaRPr lang="en-GB"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The provision of appropriate multi-agency safeguarding professional development and training</a:t>
            </a:r>
            <a:endParaRPr lang="en-GB"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Seeking of, and responding to, feedback from children and families about their experiences of services and co-designing services to ensure children from different communities and groups can access the help and protection they need</a:t>
            </a:r>
          </a:p>
        </p:txBody>
      </p:sp>
    </p:spTree>
    <p:extLst>
      <p:ext uri="{BB962C8B-B14F-4D97-AF65-F5344CB8AC3E}">
        <p14:creationId xmlns:p14="http://schemas.microsoft.com/office/powerpoint/2010/main" val="337942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4C8F9-EEE5-F6D0-0682-B099DC67B203}"/>
              </a:ext>
            </a:extLst>
          </p:cNvPr>
          <p:cNvSpPr>
            <a:spLocks noGrp="1"/>
          </p:cNvSpPr>
          <p:nvPr>
            <p:ph type="ctrTitle"/>
          </p:nvPr>
        </p:nvSpPr>
        <p:spPr>
          <a:xfrm>
            <a:off x="1524000" y="1122363"/>
            <a:ext cx="9144000" cy="846480"/>
          </a:xfrm>
        </p:spPr>
        <p:txBody>
          <a:bodyPr>
            <a:normAutofit/>
          </a:bodyPr>
          <a:lstStyle/>
          <a:p>
            <a:r>
              <a:rPr lang="en-GB" sz="3200" b="1" dirty="0"/>
              <a:t>Partnership Chair</a:t>
            </a:r>
          </a:p>
        </p:txBody>
      </p:sp>
      <p:sp>
        <p:nvSpPr>
          <p:cNvPr id="3" name="Subtitle 2">
            <a:extLst>
              <a:ext uri="{FF2B5EF4-FFF2-40B4-BE49-F238E27FC236}">
                <a16:creationId xmlns:a16="http://schemas.microsoft.com/office/drawing/2014/main" id="{761FD8D6-5841-1A09-E774-B5C73B210658}"/>
              </a:ext>
            </a:extLst>
          </p:cNvPr>
          <p:cNvSpPr>
            <a:spLocks noGrp="1"/>
          </p:cNvSpPr>
          <p:nvPr>
            <p:ph type="subTitle" idx="1"/>
          </p:nvPr>
        </p:nvSpPr>
        <p:spPr>
          <a:xfrm>
            <a:off x="518984" y="1968843"/>
            <a:ext cx="10149016" cy="4407243"/>
          </a:xfrm>
        </p:spPr>
        <p:txBody>
          <a:bodyPr>
            <a:normAutofit/>
          </a:bodyPr>
          <a:lstStyle/>
          <a:p>
            <a:pPr marL="285750" indent="-285750" algn="l">
              <a:buFont typeface="Arial" panose="020B0604020202020204" pitchFamily="34" charset="0"/>
              <a:buChar char="•"/>
            </a:pPr>
            <a:r>
              <a:rPr lang="en-GB" sz="1800" dirty="0"/>
              <a:t>To develop strategic links, support and hold to account all LSPs in fulfilling their safeguarding duties for children</a:t>
            </a:r>
          </a:p>
          <a:p>
            <a:pPr marL="285750" indent="-285750" algn="l">
              <a:buFont typeface="Arial" panose="020B0604020202020204" pitchFamily="34" charset="0"/>
              <a:buChar char="•"/>
            </a:pPr>
            <a:r>
              <a:rPr lang="en-GB" sz="1800" dirty="0"/>
              <a:t>Ensure that local arrangements are designed to work collaboratively and effectively by encouraging and supporting the development of partnership working between the LSPs, DSPs, independent scrutiny role and MASA subgroups </a:t>
            </a:r>
          </a:p>
          <a:p>
            <a:pPr marL="285750" indent="-285750" algn="l">
              <a:buFont typeface="Arial" panose="020B0604020202020204" pitchFamily="34" charset="0"/>
              <a:buChar char="•"/>
            </a:pPr>
            <a:r>
              <a:rPr lang="en-GB" sz="1800" dirty="0"/>
              <a:t>Chair the meetings of the DSPs, including any additional meetings convened as a response to specific and exceptional circumstances, with the help of the business manager and independent scrutiny role</a:t>
            </a:r>
          </a:p>
          <a:p>
            <a:pPr marL="285750" indent="-285750" algn="l">
              <a:buFont typeface="Arial" panose="020B0604020202020204" pitchFamily="34" charset="0"/>
              <a:buChar char="•"/>
            </a:pPr>
            <a:r>
              <a:rPr lang="en-GB" sz="1800" dirty="0"/>
              <a:t>Offer appropriate challenge to ensure that the partners are accountable, and that the local arrangements operate effectively</a:t>
            </a:r>
          </a:p>
          <a:p>
            <a:pPr marL="285750" indent="-285750" algn="l">
              <a:buFont typeface="Arial" panose="020B0604020202020204" pitchFamily="34" charset="0"/>
              <a:buChar char="•"/>
            </a:pPr>
            <a:r>
              <a:rPr lang="en-GB" sz="1800" dirty="0"/>
              <a:t>Provide greater continuity across local areas and act as the conduit between the DSPs and LSPs, providing feedback and escalating collective risk and issues to LSPs as necessary</a:t>
            </a:r>
          </a:p>
        </p:txBody>
      </p:sp>
    </p:spTree>
    <p:extLst>
      <p:ext uri="{BB962C8B-B14F-4D97-AF65-F5344CB8AC3E}">
        <p14:creationId xmlns:p14="http://schemas.microsoft.com/office/powerpoint/2010/main" val="187624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45D14-BEAF-D903-34A7-82E5601A15F6}"/>
              </a:ext>
            </a:extLst>
          </p:cNvPr>
          <p:cNvSpPr>
            <a:spLocks noGrp="1"/>
          </p:cNvSpPr>
          <p:nvPr>
            <p:ph type="ctrTitle"/>
          </p:nvPr>
        </p:nvSpPr>
        <p:spPr>
          <a:xfrm>
            <a:off x="1524000" y="1122363"/>
            <a:ext cx="9144000" cy="673486"/>
          </a:xfrm>
        </p:spPr>
        <p:txBody>
          <a:bodyPr>
            <a:normAutofit/>
          </a:bodyPr>
          <a:lstStyle/>
          <a:p>
            <a:r>
              <a:rPr lang="en-GB" sz="3200" b="1" dirty="0"/>
              <a:t>Independent Scrutiny</a:t>
            </a:r>
          </a:p>
        </p:txBody>
      </p:sp>
      <p:sp>
        <p:nvSpPr>
          <p:cNvPr id="3" name="Subtitle 2">
            <a:extLst>
              <a:ext uri="{FF2B5EF4-FFF2-40B4-BE49-F238E27FC236}">
                <a16:creationId xmlns:a16="http://schemas.microsoft.com/office/drawing/2014/main" id="{B177A1AD-693F-4363-0E51-59AD1C56B451}"/>
              </a:ext>
            </a:extLst>
          </p:cNvPr>
          <p:cNvSpPr>
            <a:spLocks noGrp="1"/>
          </p:cNvSpPr>
          <p:nvPr>
            <p:ph type="subTitle" idx="1"/>
          </p:nvPr>
        </p:nvSpPr>
        <p:spPr>
          <a:xfrm>
            <a:off x="568411" y="1886465"/>
            <a:ext cx="10099589" cy="4530811"/>
          </a:xfrm>
        </p:spPr>
        <p:txBody>
          <a:bodyPr>
            <a:normAutofit/>
          </a:bodyPr>
          <a:lstStyle/>
          <a:p>
            <a:pPr marL="342900" indent="-342900" algn="l">
              <a:buFont typeface="Arial" panose="020B0604020202020204" pitchFamily="34" charset="0"/>
              <a:buChar char="•"/>
            </a:pPr>
            <a:endParaRPr lang="en-GB" sz="1800" dirty="0"/>
          </a:p>
          <a:p>
            <a:pPr marL="342900" indent="-342900" algn="l">
              <a:buFont typeface="Arial" panose="020B0604020202020204" pitchFamily="34" charset="0"/>
              <a:buChar char="•"/>
            </a:pPr>
            <a:r>
              <a:rPr lang="en-GB" sz="1800" dirty="0"/>
              <a:t>An independent person must review the effectiveness of the multi-agency safeguarding arrangements – the system in place should lead to objective and rigorous analysis</a:t>
            </a:r>
          </a:p>
          <a:p>
            <a:pPr marL="342900" indent="-342900" algn="l">
              <a:buFont typeface="Arial" panose="020B0604020202020204" pitchFamily="34" charset="0"/>
              <a:buChar char="•"/>
            </a:pPr>
            <a:endParaRPr lang="en-GB" sz="1800" dirty="0"/>
          </a:p>
          <a:p>
            <a:pPr marL="342900" indent="-342900" algn="l">
              <a:buFont typeface="Arial" panose="020B0604020202020204" pitchFamily="34" charset="0"/>
              <a:buChar char="•"/>
            </a:pPr>
            <a:r>
              <a:rPr lang="en-GB" sz="1800" dirty="0"/>
              <a:t>Provide safeguarding partners and relevant agencies with independent, rigorous, and effective support and challenge at both a strategic and operational level </a:t>
            </a:r>
          </a:p>
          <a:p>
            <a:pPr marL="342900" indent="-342900" algn="l">
              <a:buFont typeface="Arial" panose="020B0604020202020204" pitchFamily="34" charset="0"/>
              <a:buChar char="•"/>
            </a:pPr>
            <a:endParaRPr lang="en-GB" sz="1800" dirty="0"/>
          </a:p>
          <a:p>
            <a:pPr marL="342900" indent="-342900" algn="l">
              <a:buFont typeface="Arial" panose="020B0604020202020204" pitchFamily="34" charset="0"/>
              <a:buChar char="•"/>
            </a:pPr>
            <a:r>
              <a:rPr lang="en-GB" sz="1800" dirty="0"/>
              <a:t>Provide assurance to the whole system in judging the effectiveness of the multiagency safeguarding arrangements through a range of scrutiny methods</a:t>
            </a:r>
          </a:p>
          <a:p>
            <a:pPr marL="342900" indent="-342900" algn="l">
              <a:buFont typeface="Arial" panose="020B0604020202020204" pitchFamily="34" charset="0"/>
              <a:buChar char="•"/>
            </a:pPr>
            <a:endParaRPr lang="en-GB" sz="1800" dirty="0"/>
          </a:p>
          <a:p>
            <a:pPr marL="342900" indent="-342900" algn="l">
              <a:buFont typeface="Arial" panose="020B0604020202020204" pitchFamily="34" charset="0"/>
              <a:buChar char="•"/>
            </a:pPr>
            <a:r>
              <a:rPr lang="en-GB" sz="1800" dirty="0"/>
              <a:t>Ensure that statutory duties are being fulfilled, quality assurance mechanisms are in place, and that local child safeguarding practice reviews and national reviews are analysed, with key learning areas identified and effectively implemented across the safeguarding system</a:t>
            </a:r>
          </a:p>
        </p:txBody>
      </p:sp>
    </p:spTree>
    <p:extLst>
      <p:ext uri="{BB962C8B-B14F-4D97-AF65-F5344CB8AC3E}">
        <p14:creationId xmlns:p14="http://schemas.microsoft.com/office/powerpoint/2010/main" val="3730207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E08BC1-9AF2-A1E2-5A79-0D9BB418CA20}"/>
              </a:ext>
            </a:extLst>
          </p:cNvPr>
          <p:cNvSpPr>
            <a:spLocks noGrp="1"/>
          </p:cNvSpPr>
          <p:nvPr>
            <p:ph idx="1"/>
          </p:nvPr>
        </p:nvSpPr>
        <p:spPr>
          <a:xfrm>
            <a:off x="838200" y="1070919"/>
            <a:ext cx="10515600" cy="5106044"/>
          </a:xfrm>
        </p:spPr>
        <p:txBody>
          <a:bodyPr>
            <a:normAutofit/>
          </a:bodyPr>
          <a:lstStyle/>
          <a:p>
            <a:pPr algn="l"/>
            <a:r>
              <a:rPr lang="en-GB" sz="1800" dirty="0"/>
              <a:t>Ensure that the voice of children and families is considered as part of scrutiny and that this is at the heart of arrangements through direct feedback, informing policy and practice</a:t>
            </a:r>
          </a:p>
          <a:p>
            <a:pPr algn="l"/>
            <a:endParaRPr lang="en-GB" sz="1800" dirty="0"/>
          </a:p>
          <a:p>
            <a:pPr algn="l"/>
            <a:r>
              <a:rPr lang="en-GB" sz="1800" dirty="0"/>
              <a:t>Be regarded as a ‘critical friend’ and provide opportunities for two-way discussion and reflection between frontline practitioners and leaders. This will encourage and enable strong, clear, strategic leadership</a:t>
            </a:r>
          </a:p>
          <a:p>
            <a:pPr algn="l"/>
            <a:endParaRPr lang="en-GB" sz="1800" dirty="0"/>
          </a:p>
          <a:p>
            <a:pPr algn="l"/>
            <a:r>
              <a:rPr lang="en-GB" sz="1800" dirty="0"/>
              <a:t>Provide independent advice when there are disagreements between agencies and safeguarding partners and facilitate escalation procedures</a:t>
            </a:r>
          </a:p>
          <a:p>
            <a:pPr algn="l"/>
            <a:endParaRPr lang="en-GB" sz="1800" dirty="0"/>
          </a:p>
          <a:p>
            <a:pPr algn="l"/>
            <a:r>
              <a:rPr lang="en-GB" sz="1800" dirty="0"/>
              <a:t>Evaluate and contribute to multi-agency safeguarding published arrangements and the annual report, alongside feeding into the wider accountability systems such as inspections</a:t>
            </a:r>
          </a:p>
          <a:p>
            <a:pPr algn="l"/>
            <a:endParaRPr lang="en-GB" sz="1800" dirty="0"/>
          </a:p>
          <a:p>
            <a:pPr algn="l"/>
            <a:r>
              <a:rPr lang="en-GB" sz="1800" dirty="0"/>
              <a:t>Scrutiny work can be undertaken through interviews, focus groups, data analysis, observations, and peer review. Scrutiny should take account of the voice and experience of children and their families</a:t>
            </a:r>
          </a:p>
          <a:p>
            <a:endParaRPr lang="en-GB" dirty="0"/>
          </a:p>
        </p:txBody>
      </p:sp>
    </p:spTree>
    <p:extLst>
      <p:ext uri="{BB962C8B-B14F-4D97-AF65-F5344CB8AC3E}">
        <p14:creationId xmlns:p14="http://schemas.microsoft.com/office/powerpoint/2010/main" val="1473631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62D92-FF45-39F7-58BA-13557D5582B8}"/>
              </a:ext>
            </a:extLst>
          </p:cNvPr>
          <p:cNvSpPr>
            <a:spLocks noGrp="1"/>
          </p:cNvSpPr>
          <p:nvPr>
            <p:ph type="title"/>
          </p:nvPr>
        </p:nvSpPr>
        <p:spPr>
          <a:xfrm>
            <a:off x="838200" y="384143"/>
            <a:ext cx="10515600" cy="1325563"/>
          </a:xfrm>
        </p:spPr>
        <p:txBody>
          <a:bodyPr>
            <a:normAutofit/>
          </a:bodyPr>
          <a:lstStyle/>
          <a:p>
            <a:pPr algn="ctr"/>
            <a:r>
              <a:rPr lang="en-GB" sz="4000" b="1" dirty="0"/>
              <a:t>What are you expected to do now?</a:t>
            </a:r>
          </a:p>
        </p:txBody>
      </p:sp>
      <p:sp>
        <p:nvSpPr>
          <p:cNvPr id="3" name="Slide Number Placeholder 2">
            <a:extLst>
              <a:ext uri="{FF2B5EF4-FFF2-40B4-BE49-F238E27FC236}">
                <a16:creationId xmlns:a16="http://schemas.microsoft.com/office/drawing/2014/main" id="{F8F9AF0F-F834-AC92-2240-0655A85C08FE}"/>
              </a:ext>
            </a:extLst>
          </p:cNvPr>
          <p:cNvSpPr>
            <a:spLocks noGrp="1"/>
          </p:cNvSpPr>
          <p:nvPr>
            <p:ph type="sldNum" sz="quarter" idx="11"/>
          </p:nvPr>
        </p:nvSpPr>
        <p:spPr/>
        <p:txBody>
          <a:bodyPr/>
          <a:lstStyle/>
          <a:p>
            <a:fld id="{4FAB73BC-B049-4115-A692-8D63A059BFB8}" type="slidenum">
              <a:rPr lang="en-GB" smtClean="0"/>
              <a:pPr/>
              <a:t>17</a:t>
            </a:fld>
            <a:endParaRPr lang="en-GB"/>
          </a:p>
        </p:txBody>
      </p:sp>
      <p:sp>
        <p:nvSpPr>
          <p:cNvPr id="4" name="Content Placeholder 3">
            <a:extLst>
              <a:ext uri="{FF2B5EF4-FFF2-40B4-BE49-F238E27FC236}">
                <a16:creationId xmlns:a16="http://schemas.microsoft.com/office/drawing/2014/main" id="{F8E5BBD2-5478-4117-4767-148FFA4198A3}"/>
              </a:ext>
            </a:extLst>
          </p:cNvPr>
          <p:cNvSpPr>
            <a:spLocks noGrp="1"/>
          </p:cNvSpPr>
          <p:nvPr>
            <p:ph sz="quarter" idx="12"/>
          </p:nvPr>
        </p:nvSpPr>
        <p:spPr/>
        <p:txBody>
          <a:bodyPr>
            <a:normAutofit fontScale="62500" lnSpcReduction="20000"/>
          </a:bodyPr>
          <a:lstStyle/>
          <a:p>
            <a:pPr marL="285750" indent="-285750"/>
            <a:r>
              <a:rPr lang="en-GB" b="1" dirty="0"/>
              <a:t>Name a specific LSP and DSP  </a:t>
            </a:r>
            <a:r>
              <a:rPr lang="en-GB" dirty="0"/>
              <a:t>for each partner agency and include their details in your annual report and published arrangements</a:t>
            </a:r>
          </a:p>
          <a:p>
            <a:pPr marL="285750" indent="-285750"/>
            <a:r>
              <a:rPr lang="en-GB" b="1" dirty="0"/>
              <a:t>Agree how often they will meet </a:t>
            </a:r>
            <a:r>
              <a:rPr lang="en-GB" dirty="0"/>
              <a:t>and, if necessary, develop new governance arrangements</a:t>
            </a:r>
          </a:p>
          <a:p>
            <a:pPr marL="285750" indent="-285750"/>
            <a:r>
              <a:rPr lang="en-GB" b="1" dirty="0"/>
              <a:t>Name the Partnership Chair </a:t>
            </a:r>
            <a:r>
              <a:rPr lang="en-GB" dirty="0"/>
              <a:t>from the DSP group and agree how the Chair role will be shared</a:t>
            </a:r>
          </a:p>
          <a:p>
            <a:pPr marL="285750" indent="-285750"/>
            <a:r>
              <a:rPr lang="en-GB" dirty="0"/>
              <a:t>Consider the </a:t>
            </a:r>
            <a:r>
              <a:rPr lang="en-GB" b="1" dirty="0"/>
              <a:t>role of education partners </a:t>
            </a:r>
            <a:r>
              <a:rPr lang="en-GB" dirty="0"/>
              <a:t>and strengthen if necessary</a:t>
            </a:r>
          </a:p>
          <a:p>
            <a:pPr marL="285750" indent="-285750"/>
            <a:r>
              <a:rPr lang="en-GB" b="1" dirty="0"/>
              <a:t>Review the funding arrangements </a:t>
            </a:r>
            <a:r>
              <a:rPr lang="en-GB" dirty="0"/>
              <a:t>and consider how they will become more equitable</a:t>
            </a:r>
          </a:p>
          <a:p>
            <a:pPr marL="285750" indent="-285750"/>
            <a:r>
              <a:rPr lang="en-GB" dirty="0"/>
              <a:t>If present in the structure, </a:t>
            </a:r>
            <a:r>
              <a:rPr lang="en-GB" b="1" dirty="0"/>
              <a:t>remove the role of Independent Chair</a:t>
            </a:r>
          </a:p>
          <a:p>
            <a:pPr marL="285750" indent="-285750"/>
            <a:r>
              <a:rPr lang="en-GB" dirty="0"/>
              <a:t>Review your arrangements for </a:t>
            </a:r>
            <a:r>
              <a:rPr lang="en-GB" b="1" dirty="0"/>
              <a:t>Independent Scrutiny </a:t>
            </a:r>
            <a:r>
              <a:rPr lang="en-GB" dirty="0"/>
              <a:t>to ensure the functions of the role are covered</a:t>
            </a:r>
          </a:p>
          <a:p>
            <a:pPr marL="285750" indent="-285750"/>
            <a:r>
              <a:rPr lang="en-GB" dirty="0"/>
              <a:t>Update your </a:t>
            </a:r>
            <a:r>
              <a:rPr lang="en-GB" b="1" dirty="0"/>
              <a:t>annual report </a:t>
            </a:r>
            <a:r>
              <a:rPr lang="en-GB" dirty="0"/>
              <a:t>and publish  by September 24 for financial year 23/24</a:t>
            </a:r>
          </a:p>
          <a:p>
            <a:pPr marL="285750" indent="-285750"/>
            <a:r>
              <a:rPr lang="en-GB" dirty="0"/>
              <a:t>Publish your new </a:t>
            </a:r>
            <a:r>
              <a:rPr lang="en-GB" b="1" dirty="0"/>
              <a:t>arrangements</a:t>
            </a:r>
            <a:r>
              <a:rPr lang="en-GB" dirty="0"/>
              <a:t>  by December 24</a:t>
            </a:r>
          </a:p>
          <a:p>
            <a:pPr marL="285750" indent="-285750"/>
            <a:r>
              <a:rPr lang="en-GB" b="1" dirty="0"/>
              <a:t>Review</a:t>
            </a:r>
            <a:r>
              <a:rPr lang="en-GB" dirty="0"/>
              <a:t> your current arrangements (health check tool available) to ensure effective practice is being delivered as set out in:</a:t>
            </a:r>
          </a:p>
          <a:p>
            <a:pPr marL="0" indent="0">
              <a:buNone/>
            </a:pPr>
            <a:r>
              <a:rPr lang="en-GB" dirty="0"/>
              <a:t>            New multi-agency expectations</a:t>
            </a:r>
          </a:p>
          <a:p>
            <a:pPr marL="0" indent="0">
              <a:buNone/>
            </a:pPr>
            <a:r>
              <a:rPr lang="en-GB" dirty="0"/>
              <a:t>            New principles for working with parents and carers</a:t>
            </a:r>
          </a:p>
          <a:p>
            <a:pPr marL="0" indent="0">
              <a:buNone/>
            </a:pPr>
            <a:r>
              <a:rPr lang="en-GB" dirty="0"/>
              <a:t>            New Multi-agency child protection standards</a:t>
            </a:r>
          </a:p>
          <a:p>
            <a:endParaRPr lang="en-GB" dirty="0"/>
          </a:p>
        </p:txBody>
      </p:sp>
    </p:spTree>
    <p:extLst>
      <p:ext uri="{BB962C8B-B14F-4D97-AF65-F5344CB8AC3E}">
        <p14:creationId xmlns:p14="http://schemas.microsoft.com/office/powerpoint/2010/main" val="251207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B0BD0-5389-BA3F-97EE-95F9EFF3FC88}"/>
              </a:ext>
            </a:extLst>
          </p:cNvPr>
          <p:cNvSpPr>
            <a:spLocks noGrp="1"/>
          </p:cNvSpPr>
          <p:nvPr>
            <p:ph type="ctrTitle"/>
          </p:nvPr>
        </p:nvSpPr>
        <p:spPr>
          <a:xfrm>
            <a:off x="2086691" y="3984110"/>
            <a:ext cx="5943953" cy="790775"/>
          </a:xfrm>
        </p:spPr>
        <p:txBody>
          <a:bodyPr/>
          <a:lstStyle/>
          <a:p>
            <a:br>
              <a:rPr lang="en-GB" sz="1600" dirty="0"/>
            </a:br>
            <a:br>
              <a:rPr lang="en-GB" sz="1600" dirty="0"/>
            </a:br>
            <a:br>
              <a:rPr lang="en-GB" sz="1600" dirty="0"/>
            </a:br>
            <a:br>
              <a:rPr lang="en-GB" sz="1600" dirty="0"/>
            </a:br>
            <a:r>
              <a:rPr lang="en-GB" sz="1600" dirty="0"/>
              <a:t>Working Together To Safeguard Children 2023</a:t>
            </a:r>
            <a:br>
              <a:rPr lang="en-GB" sz="1600" dirty="0"/>
            </a:br>
            <a:br>
              <a:rPr lang="en-GB" sz="1600" dirty="0"/>
            </a:br>
            <a:r>
              <a:rPr lang="en-GB" sz="1600" dirty="0"/>
              <a:t>Children’s Social Care National Framework and Dashboard </a:t>
            </a:r>
            <a:br>
              <a:rPr lang="en-GB" sz="1600" dirty="0"/>
            </a:br>
            <a:br>
              <a:rPr lang="en-GB" sz="1600" dirty="0"/>
            </a:br>
            <a:r>
              <a:rPr lang="en-GB" sz="1600" dirty="0"/>
              <a:t>Kinship Care Strategy</a:t>
            </a:r>
            <a:br>
              <a:rPr lang="en-GB" sz="1600" dirty="0"/>
            </a:br>
            <a:br>
              <a:rPr lang="en-GB" sz="1600" dirty="0"/>
            </a:br>
            <a:r>
              <a:rPr lang="en-GB" sz="1600" dirty="0"/>
              <a:t>Data Strategy</a:t>
            </a:r>
            <a:br>
              <a:rPr lang="en-GB" sz="1600" dirty="0"/>
            </a:br>
            <a:br>
              <a:rPr lang="en-GB" sz="1800" dirty="0"/>
            </a:br>
            <a:r>
              <a:rPr lang="en-GB" sz="1600" dirty="0"/>
              <a:t>Information Sharing Guidance - 2024</a:t>
            </a:r>
            <a:endParaRPr lang="en-GB" sz="2400" dirty="0"/>
          </a:p>
        </p:txBody>
      </p:sp>
    </p:spTree>
    <p:extLst>
      <p:ext uri="{BB962C8B-B14F-4D97-AF65-F5344CB8AC3E}">
        <p14:creationId xmlns:p14="http://schemas.microsoft.com/office/powerpoint/2010/main" val="2045286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74D7F0-A252-0F41-4744-1CA578537760}"/>
              </a:ext>
            </a:extLst>
          </p:cNvPr>
          <p:cNvSpPr txBox="1"/>
          <p:nvPr/>
        </p:nvSpPr>
        <p:spPr>
          <a:xfrm>
            <a:off x="368615" y="293599"/>
            <a:ext cx="11623724" cy="461665"/>
          </a:xfrm>
          <a:prstGeom prst="rect">
            <a:avLst/>
          </a:prstGeom>
          <a:noFill/>
          <a:ln>
            <a:noFill/>
          </a:ln>
        </p:spPr>
        <p:txBody>
          <a:bodyPr wrap="square" lIns="91440" tIns="45720" rIns="91440" bIns="45720" rtlCol="0" anchor="t">
            <a:spAutoFit/>
          </a:bodyPr>
          <a:lstStyle/>
          <a:p>
            <a:pPr defTabSz="914377">
              <a:spcAft>
                <a:spcPts val="1200"/>
              </a:spcAft>
              <a:defRPr/>
            </a:pPr>
            <a:r>
              <a:rPr lang="en-GB" sz="2400" b="1" kern="100">
                <a:solidFill>
                  <a:srgbClr val="104F75"/>
                </a:solidFill>
                <a:latin typeface="Arial"/>
                <a:ea typeface="Arial" panose="020B0604020202020204" pitchFamily="34" charset="0"/>
                <a:cs typeface="Arial"/>
              </a:rPr>
              <a:t>Working Together to Safeguard Children 2023 changes</a:t>
            </a:r>
          </a:p>
        </p:txBody>
      </p:sp>
      <p:sp>
        <p:nvSpPr>
          <p:cNvPr id="6" name="TextBox 5">
            <a:extLst>
              <a:ext uri="{FF2B5EF4-FFF2-40B4-BE49-F238E27FC236}">
                <a16:creationId xmlns:a16="http://schemas.microsoft.com/office/drawing/2014/main" id="{3B67B8AC-EB8B-1BAE-031C-A13284E725CC}"/>
              </a:ext>
            </a:extLst>
          </p:cNvPr>
          <p:cNvSpPr txBox="1"/>
          <p:nvPr/>
        </p:nvSpPr>
        <p:spPr>
          <a:xfrm>
            <a:off x="1956391" y="4536104"/>
            <a:ext cx="9771321" cy="542999"/>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defRPr sz="1200" u="sng">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r>
              <a:rPr lang="en-GB" sz="1400">
                <a:solidFill>
                  <a:schemeClr val="tx2"/>
                </a:solidFill>
                <a:latin typeface="Arial" panose="020B0604020202020204" pitchFamily="34" charset="0"/>
                <a:cs typeface="Arial" panose="020B0604020202020204" pitchFamily="34" charset="0"/>
              </a:rPr>
              <a:t>factual changes to align with legislation and guidance; Prison and Probation sections highlights the mutual benefits of exchanging information with children’s social care</a:t>
            </a:r>
          </a:p>
        </p:txBody>
      </p:sp>
      <p:sp>
        <p:nvSpPr>
          <p:cNvPr id="5" name="Rectangle: Rounded Corners 4">
            <a:extLst>
              <a:ext uri="{FF2B5EF4-FFF2-40B4-BE49-F238E27FC236}">
                <a16:creationId xmlns:a16="http://schemas.microsoft.com/office/drawing/2014/main" id="{53DE796C-00CC-B261-4F19-A1B2C4CC3F13}"/>
              </a:ext>
            </a:extLst>
          </p:cNvPr>
          <p:cNvSpPr/>
          <p:nvPr/>
        </p:nvSpPr>
        <p:spPr>
          <a:xfrm>
            <a:off x="1956391" y="900720"/>
            <a:ext cx="9771321" cy="549495"/>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numCol="1" rtlCol="0" anchor="ctr"/>
          <a:lstStyle/>
          <a:p>
            <a:pPr lvl="1"/>
            <a:r>
              <a:rPr lang="en-GB" sz="1400" kern="100">
                <a:solidFill>
                  <a:schemeClr val="tx2"/>
                </a:solidFill>
                <a:latin typeface="Arial" panose="020B0604020202020204" pitchFamily="34" charset="0"/>
                <a:cs typeface="Arial" panose="020B0604020202020204" pitchFamily="34" charset="0"/>
              </a:rPr>
              <a:t>introduces principles for working with parents and carers, s</a:t>
            </a:r>
            <a:r>
              <a:rPr lang="en-GB" sz="1400">
                <a:solidFill>
                  <a:schemeClr val="tx2"/>
                </a:solidFill>
                <a:latin typeface="Arial" panose="020B0604020202020204" pitchFamily="34" charset="0"/>
                <a:cs typeface="Arial" panose="020B0604020202020204" pitchFamily="34" charset="0"/>
              </a:rPr>
              <a:t>ets expectations for multi-agency working that apply to all individuals, agencies and organisations</a:t>
            </a:r>
          </a:p>
        </p:txBody>
      </p:sp>
      <p:sp>
        <p:nvSpPr>
          <p:cNvPr id="8" name="Rectangle: Rounded Corners 7">
            <a:extLst>
              <a:ext uri="{FF2B5EF4-FFF2-40B4-BE49-F238E27FC236}">
                <a16:creationId xmlns:a16="http://schemas.microsoft.com/office/drawing/2014/main" id="{56866334-501A-6A95-F3F9-D918E4F10EB2}"/>
              </a:ext>
            </a:extLst>
          </p:cNvPr>
          <p:cNvSpPr/>
          <p:nvPr/>
        </p:nvSpPr>
        <p:spPr>
          <a:xfrm>
            <a:off x="1956391" y="1580293"/>
            <a:ext cx="9771321" cy="1067215"/>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8635" lvl="1" indent="-171446">
              <a:buFont typeface="Arial" panose="020B0604020202020204" pitchFamily="34" charset="0"/>
              <a:buChar char="•"/>
            </a:pPr>
            <a:r>
              <a:rPr lang="en-GB" sz="1400" kern="100">
                <a:solidFill>
                  <a:schemeClr val="tx2"/>
                </a:solidFill>
                <a:latin typeface="Arial" panose="020B0604020202020204" pitchFamily="34" charset="0"/>
                <a:ea typeface="Arial" panose="020B0604020202020204" pitchFamily="34" charset="0"/>
                <a:cs typeface="Arial" panose="020B0604020202020204" pitchFamily="34" charset="0"/>
              </a:rPr>
              <a:t>strengthens how safeguarding partners work together and with relevant agencies </a:t>
            </a:r>
          </a:p>
          <a:p>
            <a:pPr marL="628635" lvl="1" indent="-171446">
              <a:buFont typeface="Arial" panose="020B0604020202020204" pitchFamily="34" charset="0"/>
              <a:buChar char="•"/>
            </a:pPr>
            <a:r>
              <a:rPr lang="en-GB" sz="1400" kern="100">
                <a:solidFill>
                  <a:schemeClr val="tx2"/>
                </a:solidFill>
                <a:latin typeface="Arial" panose="020B0604020202020204" pitchFamily="34" charset="0"/>
                <a:cs typeface="Arial" panose="020B0604020202020204" pitchFamily="34" charset="0"/>
              </a:rPr>
              <a:t>clarifies </a:t>
            </a:r>
            <a:r>
              <a:rPr lang="en-GB" sz="1400">
                <a:solidFill>
                  <a:schemeClr val="tx2"/>
                </a:solidFill>
                <a:latin typeface="Arial" panose="020B0604020202020204" pitchFamily="34" charset="0"/>
                <a:cs typeface="Arial" panose="020B0604020202020204" pitchFamily="34" charset="0"/>
              </a:rPr>
              <a:t>roles and responsibilities of safeguarding partners and </a:t>
            </a:r>
            <a:r>
              <a:rPr lang="en-GB" sz="1400" kern="100">
                <a:solidFill>
                  <a:schemeClr val="tx2"/>
                </a:solidFill>
                <a:latin typeface="Arial" panose="020B0604020202020204" pitchFamily="34" charset="0"/>
                <a:ea typeface="Arial" panose="020B0604020202020204" pitchFamily="34" charset="0"/>
                <a:cs typeface="Arial" panose="020B0604020202020204" pitchFamily="34" charset="0"/>
              </a:rPr>
              <a:t>introduces the partnership chair role</a:t>
            </a:r>
          </a:p>
          <a:p>
            <a:pPr marL="628635" lvl="1" indent="-171446">
              <a:buFont typeface="Arial" panose="020B0604020202020204" pitchFamily="34" charset="0"/>
              <a:buChar char="•"/>
            </a:pPr>
            <a:r>
              <a:rPr lang="en-GB" sz="1400">
                <a:solidFill>
                  <a:schemeClr val="tx2"/>
                </a:solidFill>
                <a:latin typeface="Arial" panose="020B0604020202020204" pitchFamily="34" charset="0"/>
                <a:cs typeface="Arial" panose="020B0604020202020204" pitchFamily="34" charset="0"/>
              </a:rPr>
              <a:t>emphasises the role of education, and engaging VCSE orgs and sports clubs in local arrangements </a:t>
            </a:r>
          </a:p>
          <a:p>
            <a:pPr marL="628635" lvl="1" indent="-171446">
              <a:buFont typeface="Arial" panose="020B0604020202020204" pitchFamily="34" charset="0"/>
              <a:buChar char="•"/>
            </a:pPr>
            <a:r>
              <a:rPr lang="en-GB" sz="1400">
                <a:solidFill>
                  <a:schemeClr val="tx2"/>
                </a:solidFill>
                <a:latin typeface="Arial" panose="020B0604020202020204" pitchFamily="34" charset="0"/>
                <a:cs typeface="Arial" panose="020B0604020202020204" pitchFamily="34" charset="0"/>
              </a:rPr>
              <a:t>strengthening accountability around information sharing, independent scrutiny, funding, and reporting</a:t>
            </a:r>
          </a:p>
        </p:txBody>
      </p:sp>
      <p:sp>
        <p:nvSpPr>
          <p:cNvPr id="9" name="Rectangle: Rounded Corners 8">
            <a:extLst>
              <a:ext uri="{FF2B5EF4-FFF2-40B4-BE49-F238E27FC236}">
                <a16:creationId xmlns:a16="http://schemas.microsoft.com/office/drawing/2014/main" id="{EC65C06D-20F3-CA47-61D5-79FF65E3F4C7}"/>
              </a:ext>
            </a:extLst>
          </p:cNvPr>
          <p:cNvSpPr/>
          <p:nvPr/>
        </p:nvSpPr>
        <p:spPr>
          <a:xfrm>
            <a:off x="1956391" y="2770028"/>
            <a:ext cx="9771321" cy="1657124"/>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8635" lvl="1" indent="-171446" defTabSz="685766">
              <a:buFont typeface="Arial" panose="020B0604020202020204" pitchFamily="34" charset="0"/>
              <a:buChar char="•"/>
              <a:defRPr/>
            </a:pPr>
            <a:r>
              <a:rPr lang="en-GB" sz="1400">
                <a:solidFill>
                  <a:schemeClr val="tx2"/>
                </a:solidFill>
                <a:latin typeface="Arial" panose="020B0604020202020204" pitchFamily="34" charset="0"/>
                <a:cs typeface="Arial" panose="020B0604020202020204" pitchFamily="34" charset="0"/>
              </a:rPr>
              <a:t>strengthens the role of education and childcare settings in supporting children and keeping them safe</a:t>
            </a:r>
          </a:p>
          <a:p>
            <a:pPr marL="628635" lvl="1" indent="-171446" defTabSz="685766">
              <a:buFont typeface="Arial" panose="020B0604020202020204" pitchFamily="34" charset="0"/>
              <a:buChar char="•"/>
              <a:defRPr/>
            </a:pPr>
            <a:r>
              <a:rPr lang="en-GB" sz="1400">
                <a:solidFill>
                  <a:schemeClr val="tx2"/>
                </a:solidFill>
                <a:latin typeface="Arial" panose="020B0604020202020204" pitchFamily="34" charset="0"/>
                <a:cs typeface="Arial" panose="020B0604020202020204" pitchFamily="34" charset="0"/>
              </a:rPr>
              <a:t>improves family network engagement in decision making and supporting children</a:t>
            </a:r>
            <a:endParaRPr lang="en-GB" sz="1400" b="1">
              <a:solidFill>
                <a:schemeClr val="tx2"/>
              </a:solidFill>
              <a:latin typeface="Arial" panose="020B0604020202020204" pitchFamily="34" charset="0"/>
              <a:cs typeface="Arial" panose="020B0604020202020204" pitchFamily="34" charset="0"/>
            </a:endParaRPr>
          </a:p>
          <a:p>
            <a:pPr marL="628635" lvl="1" indent="-171446" defTabSz="685766">
              <a:buFont typeface="Arial" panose="020B0604020202020204" pitchFamily="34" charset="0"/>
              <a:buChar char="•"/>
              <a:defRPr/>
            </a:pPr>
            <a:r>
              <a:rPr lang="en-GB" sz="1400">
                <a:solidFill>
                  <a:schemeClr val="tx2"/>
                </a:solidFill>
                <a:latin typeface="Arial" panose="020B0604020202020204" pitchFamily="34" charset="0"/>
                <a:cs typeface="Arial" panose="020B0604020202020204" pitchFamily="34" charset="0"/>
              </a:rPr>
              <a:t>clarifies a broader range of practitioners working with children and families under section 17</a:t>
            </a:r>
          </a:p>
          <a:p>
            <a:pPr marL="628635" lvl="1" indent="-171446" defTabSz="685766">
              <a:buFont typeface="Arial" panose="020B0604020202020204" pitchFamily="34" charset="0"/>
              <a:buChar char="•"/>
              <a:defRPr/>
            </a:pPr>
            <a:r>
              <a:rPr lang="en-GB" sz="1400">
                <a:solidFill>
                  <a:schemeClr val="tx2"/>
                </a:solidFill>
                <a:latin typeface="Arial" panose="020B0604020202020204" pitchFamily="34" charset="0"/>
                <a:cs typeface="Arial" panose="020B0604020202020204" pitchFamily="34" charset="0"/>
              </a:rPr>
              <a:t>clarifies support for disabled children and their families, children in mother and baby units (in prisons) and children at risk from people in prison and people supervised by the probation service</a:t>
            </a:r>
            <a:endParaRPr lang="en-GB" sz="1400" b="1">
              <a:solidFill>
                <a:schemeClr val="tx2"/>
              </a:solidFill>
              <a:latin typeface="Arial" panose="020B0604020202020204" pitchFamily="34" charset="0"/>
              <a:cs typeface="Arial" panose="020B0604020202020204" pitchFamily="34" charset="0"/>
            </a:endParaRPr>
          </a:p>
          <a:p>
            <a:pPr marL="628635" lvl="1" indent="-171446" defTabSz="685766">
              <a:buFont typeface="Arial" panose="020B0604020202020204" pitchFamily="34" charset="0"/>
              <a:buChar char="•"/>
              <a:defRPr/>
            </a:pPr>
            <a:r>
              <a:rPr lang="en-GB" sz="1400">
                <a:solidFill>
                  <a:schemeClr val="tx2"/>
                </a:solidFill>
                <a:latin typeface="Arial" panose="020B0604020202020204" pitchFamily="34" charset="0"/>
                <a:cs typeface="Arial" panose="020B0604020202020204" pitchFamily="34" charset="0"/>
              </a:rPr>
              <a:t>introduces new national multi-agency child protection standards</a:t>
            </a:r>
          </a:p>
          <a:p>
            <a:pPr marL="628635" lvl="1" indent="-171446" defTabSz="685766">
              <a:buFont typeface="Arial" panose="020B0604020202020204" pitchFamily="34" charset="0"/>
              <a:buChar char="•"/>
              <a:defRPr/>
            </a:pPr>
            <a:r>
              <a:rPr lang="en-GB" sz="1400">
                <a:solidFill>
                  <a:schemeClr val="tx2"/>
                </a:solidFill>
                <a:latin typeface="Arial" panose="020B0604020202020204" pitchFamily="34" charset="0"/>
                <a:cs typeface="Arial" panose="020B0604020202020204" pitchFamily="34" charset="0"/>
              </a:rPr>
              <a:t>clarifies the multi-agency response to all forms of abuse and exploitation from outside the home</a:t>
            </a:r>
            <a:endParaRPr lang="en-GB" sz="1400" b="1" strike="sngStrike">
              <a:solidFill>
                <a:schemeClr val="tx2"/>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38E4C4FD-A082-643A-495D-FAB76828547B}"/>
              </a:ext>
            </a:extLst>
          </p:cNvPr>
          <p:cNvSpPr txBox="1"/>
          <p:nvPr/>
        </p:nvSpPr>
        <p:spPr>
          <a:xfrm>
            <a:off x="1956391" y="5224559"/>
            <a:ext cx="9771321" cy="664419"/>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defRPr sz="1200" u="sng">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r>
              <a:rPr lang="en-GB" sz="1400">
                <a:solidFill>
                  <a:schemeClr val="tx2"/>
                </a:solidFill>
                <a:latin typeface="Arial" panose="020B0604020202020204" pitchFamily="34" charset="0"/>
                <a:cs typeface="Arial" panose="020B0604020202020204" pitchFamily="34" charset="0"/>
              </a:rPr>
              <a:t>clarifying the expectation for local authorities to keep in touch with care leavers over the age of 21, and the non-mandatory reporting of care leaver deaths up to age 25. </a:t>
            </a:r>
          </a:p>
        </p:txBody>
      </p:sp>
      <p:sp>
        <p:nvSpPr>
          <p:cNvPr id="13" name="TextBox 12">
            <a:extLst>
              <a:ext uri="{FF2B5EF4-FFF2-40B4-BE49-F238E27FC236}">
                <a16:creationId xmlns:a16="http://schemas.microsoft.com/office/drawing/2014/main" id="{E2AEA848-75CB-7849-06CA-B8DCBAD995EB}"/>
              </a:ext>
            </a:extLst>
          </p:cNvPr>
          <p:cNvSpPr txBox="1"/>
          <p:nvPr/>
        </p:nvSpPr>
        <p:spPr>
          <a:xfrm>
            <a:off x="1956391" y="6018872"/>
            <a:ext cx="9771321" cy="403051"/>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defRPr sz="1200" u="sng">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r>
              <a:rPr lang="en-GB" sz="1400">
                <a:solidFill>
                  <a:schemeClr val="tx2"/>
                </a:solidFill>
                <a:latin typeface="Arial" panose="020B0604020202020204" pitchFamily="34" charset="0"/>
                <a:cs typeface="Arial" panose="020B0604020202020204" pitchFamily="34" charset="0"/>
              </a:rPr>
              <a:t>factual changes to align with legislation, statutory and operational guidance published since 2018.</a:t>
            </a:r>
          </a:p>
        </p:txBody>
      </p:sp>
      <p:sp>
        <p:nvSpPr>
          <p:cNvPr id="11" name="Rectangle 10">
            <a:extLst>
              <a:ext uri="{FF2B5EF4-FFF2-40B4-BE49-F238E27FC236}">
                <a16:creationId xmlns:a16="http://schemas.microsoft.com/office/drawing/2014/main" id="{6072C17E-3824-BFEE-6520-3BC16D893F42}"/>
              </a:ext>
            </a:extLst>
          </p:cNvPr>
          <p:cNvSpPr/>
          <p:nvPr/>
        </p:nvSpPr>
        <p:spPr>
          <a:xfrm>
            <a:off x="464288" y="1580293"/>
            <a:ext cx="1757918" cy="1067215"/>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kern="100">
                <a:solidFill>
                  <a:schemeClr val="bg2"/>
                </a:solidFill>
                <a:latin typeface="Arial" panose="020B0604020202020204" pitchFamily="34" charset="0"/>
                <a:cs typeface="Arial" panose="020B0604020202020204" pitchFamily="34" charset="0"/>
              </a:rPr>
              <a:t>Chapter 2 - Multi-agency safeguarding arrangements</a:t>
            </a:r>
            <a:r>
              <a:rPr lang="en-GB" sz="1200" b="1">
                <a:solidFill>
                  <a:schemeClr val="bg2"/>
                </a:solidFill>
                <a:latin typeface="Arial" panose="020B0604020202020204" pitchFamily="34" charset="0"/>
                <a:cs typeface="Arial" panose="020B0604020202020204" pitchFamily="34" charset="0"/>
              </a:rPr>
              <a:t>:</a:t>
            </a:r>
            <a:endParaRPr lang="en-GB" sz="1200">
              <a:solidFill>
                <a:schemeClr val="bg2"/>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99A54C7-3381-DBA8-C705-43DB74591A2B}"/>
              </a:ext>
            </a:extLst>
          </p:cNvPr>
          <p:cNvSpPr/>
          <p:nvPr/>
        </p:nvSpPr>
        <p:spPr>
          <a:xfrm>
            <a:off x="464288" y="900720"/>
            <a:ext cx="1757918" cy="549495"/>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2"/>
                </a:solidFill>
                <a:latin typeface="Arial" panose="020B0604020202020204" pitchFamily="34" charset="0"/>
                <a:cs typeface="Arial" panose="020B0604020202020204" pitchFamily="34" charset="0"/>
              </a:rPr>
              <a:t>Chapter 1 - A Shared Responsibility:</a:t>
            </a:r>
            <a:endParaRPr lang="en-GB" sz="1200">
              <a:solidFill>
                <a:schemeClr val="bg2"/>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E5F0F704-B71A-379E-E749-3ABA6F04071B}"/>
              </a:ext>
            </a:extLst>
          </p:cNvPr>
          <p:cNvSpPr/>
          <p:nvPr/>
        </p:nvSpPr>
        <p:spPr>
          <a:xfrm>
            <a:off x="464288" y="2777586"/>
            <a:ext cx="1757918" cy="1649564"/>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2"/>
                </a:solidFill>
                <a:latin typeface="Arial" panose="020B0604020202020204" pitchFamily="34" charset="0"/>
                <a:cs typeface="Arial" panose="020B0604020202020204" pitchFamily="34" charset="0"/>
              </a:rPr>
              <a:t>Chapter 3 - Providing help, support and protection: </a:t>
            </a:r>
          </a:p>
        </p:txBody>
      </p:sp>
      <p:sp>
        <p:nvSpPr>
          <p:cNvPr id="15" name="Rectangle 14">
            <a:extLst>
              <a:ext uri="{FF2B5EF4-FFF2-40B4-BE49-F238E27FC236}">
                <a16:creationId xmlns:a16="http://schemas.microsoft.com/office/drawing/2014/main" id="{6E4672BA-3EBB-D21A-F454-C17F065A3950}"/>
              </a:ext>
            </a:extLst>
          </p:cNvPr>
          <p:cNvSpPr/>
          <p:nvPr/>
        </p:nvSpPr>
        <p:spPr>
          <a:xfrm>
            <a:off x="464288" y="5224559"/>
            <a:ext cx="1757918" cy="664419"/>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kern="100">
                <a:solidFill>
                  <a:schemeClr val="bg2"/>
                </a:solidFill>
                <a:latin typeface="Arial" panose="020B0604020202020204" pitchFamily="34" charset="0"/>
                <a:cs typeface="Arial" panose="020B0604020202020204" pitchFamily="34" charset="0"/>
              </a:rPr>
              <a:t>Chapter 5 - Learning from serious child safeguarding incidents</a:t>
            </a:r>
            <a:r>
              <a:rPr lang="en-GB" sz="1100" b="1">
                <a:solidFill>
                  <a:schemeClr val="bg2"/>
                </a:solidFill>
                <a:latin typeface="Arial" panose="020B0604020202020204" pitchFamily="34" charset="0"/>
                <a:cs typeface="Arial" panose="020B0604020202020204" pitchFamily="34" charset="0"/>
              </a:rPr>
              <a:t>:</a:t>
            </a:r>
            <a:endParaRPr lang="en-GB" sz="1100">
              <a:solidFill>
                <a:schemeClr val="bg2"/>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53A0BC47-C872-EDA0-43DD-70F9F9E8FAC9}"/>
              </a:ext>
            </a:extLst>
          </p:cNvPr>
          <p:cNvSpPr/>
          <p:nvPr/>
        </p:nvSpPr>
        <p:spPr>
          <a:xfrm>
            <a:off x="464288" y="4536104"/>
            <a:ext cx="1757918" cy="542999"/>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kern="100">
                <a:solidFill>
                  <a:schemeClr val="bg2"/>
                </a:solidFill>
                <a:latin typeface="Arial" panose="020B0604020202020204" pitchFamily="34" charset="0"/>
                <a:cs typeface="Arial" panose="020B0604020202020204" pitchFamily="34" charset="0"/>
              </a:rPr>
              <a:t>Chapter 4 - Organisational responsibilities: </a:t>
            </a:r>
            <a:endParaRPr lang="en-GB" sz="1200">
              <a:solidFill>
                <a:schemeClr val="bg2"/>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2CE98741-43B7-C88F-0222-A0A444AA74AD}"/>
              </a:ext>
            </a:extLst>
          </p:cNvPr>
          <p:cNvSpPr/>
          <p:nvPr/>
        </p:nvSpPr>
        <p:spPr>
          <a:xfrm>
            <a:off x="464288" y="6029576"/>
            <a:ext cx="1757918" cy="39234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kern="100">
                <a:solidFill>
                  <a:schemeClr val="bg2"/>
                </a:solidFill>
                <a:latin typeface="Arial" panose="020B0604020202020204" pitchFamily="34" charset="0"/>
                <a:cs typeface="Arial" panose="020B0604020202020204" pitchFamily="34" charset="0"/>
              </a:rPr>
              <a:t>Chapter 6 - Child Death Reviews: </a:t>
            </a:r>
            <a:endParaRPr lang="en-GB" sz="120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124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46A105-0FF2-8C5C-721C-39C55A455F31}"/>
              </a:ext>
            </a:extLst>
          </p:cNvPr>
          <p:cNvSpPr>
            <a:spLocks noGrp="1"/>
          </p:cNvSpPr>
          <p:nvPr>
            <p:ph type="sldNum" sz="quarter" idx="11"/>
          </p:nvPr>
        </p:nvSpPr>
        <p:spPr>
          <a:xfrm>
            <a:off x="9875397" y="6527938"/>
            <a:ext cx="563026" cy="181491"/>
          </a:xfrm>
        </p:spPr>
        <p:txBody>
          <a:bodyPr/>
          <a:lstStyle/>
          <a:p>
            <a:pPr defTabSz="457200">
              <a:defRPr/>
            </a:pPr>
            <a:fld id="{4FAB73BC-B049-4115-A692-8D63A059BFB8}" type="slidenum">
              <a:rPr lang="en-GB">
                <a:solidFill>
                  <a:srgbClr val="4D4D4D"/>
                </a:solidFill>
                <a:latin typeface="Arial" panose="020B0604020202020204"/>
              </a:rPr>
              <a:pPr defTabSz="457200">
                <a:defRPr/>
              </a:pPr>
              <a:t>4</a:t>
            </a:fld>
            <a:endParaRPr lang="en-GB">
              <a:solidFill>
                <a:srgbClr val="4D4D4D"/>
              </a:solidFill>
              <a:latin typeface="Arial" panose="020B0604020202020204"/>
            </a:endParaRPr>
          </a:p>
        </p:txBody>
      </p:sp>
      <p:sp>
        <p:nvSpPr>
          <p:cNvPr id="6" name="TextBox 5">
            <a:extLst>
              <a:ext uri="{FF2B5EF4-FFF2-40B4-BE49-F238E27FC236}">
                <a16:creationId xmlns:a16="http://schemas.microsoft.com/office/drawing/2014/main" id="{C38F3B03-878E-DF7D-4160-DF00164C08C5}"/>
              </a:ext>
            </a:extLst>
          </p:cNvPr>
          <p:cNvSpPr txBox="1"/>
          <p:nvPr/>
        </p:nvSpPr>
        <p:spPr>
          <a:xfrm>
            <a:off x="1816300" y="407619"/>
            <a:ext cx="8477517" cy="307777"/>
          </a:xfrm>
          <a:prstGeom prst="rect">
            <a:avLst/>
          </a:prstGeom>
          <a:solidFill>
            <a:srgbClr val="D4ECF6"/>
          </a:solidFill>
          <a:ln>
            <a:solidFill>
              <a:srgbClr val="8DD1E7"/>
            </a:solidFill>
          </a:ln>
        </p:spPr>
        <p:txBody>
          <a:bodyPr wrap="square" rtlCol="0">
            <a:spAutoFit/>
          </a:bodyPr>
          <a:lstStyle/>
          <a:p>
            <a:pPr defTabSz="457200">
              <a:defRPr/>
            </a:pPr>
            <a:r>
              <a:rPr lang="en-GB" sz="1400" b="1" dirty="0">
                <a:solidFill>
                  <a:srgbClr val="000000"/>
                </a:solidFill>
                <a:latin typeface="Arial" panose="020B0604020202020204"/>
              </a:rPr>
              <a:t>Working Together 2023: A Shared Responsibility</a:t>
            </a:r>
            <a:endParaRPr lang="en-GB" sz="1400" dirty="0">
              <a:solidFill>
                <a:srgbClr val="000000"/>
              </a:solidFill>
              <a:latin typeface="Arial" panose="020B0604020202020204"/>
            </a:endParaRPr>
          </a:p>
        </p:txBody>
      </p:sp>
      <p:sp>
        <p:nvSpPr>
          <p:cNvPr id="12" name="Rectangle 11">
            <a:extLst>
              <a:ext uri="{FF2B5EF4-FFF2-40B4-BE49-F238E27FC236}">
                <a16:creationId xmlns:a16="http://schemas.microsoft.com/office/drawing/2014/main" id="{BA9C9941-4E3A-5D41-0DA6-3C7EF26A3F85}"/>
              </a:ext>
            </a:extLst>
          </p:cNvPr>
          <p:cNvSpPr/>
          <p:nvPr/>
        </p:nvSpPr>
        <p:spPr>
          <a:xfrm>
            <a:off x="1816300" y="719238"/>
            <a:ext cx="8477517" cy="5529162"/>
          </a:xfrm>
          <a:prstGeom prst="rect">
            <a:avLst/>
          </a:prstGeom>
          <a:noFill/>
          <a:ln>
            <a:solidFill>
              <a:srgbClr val="8DD1E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342900" indent="-342900" defTabSz="457200">
              <a:lnSpc>
                <a:spcPct val="120000"/>
              </a:lnSpc>
              <a:spcAft>
                <a:spcPts val="600"/>
              </a:spcAft>
              <a:buFont typeface="Symbol" panose="05050102010706020507" pitchFamily="18" charset="2"/>
              <a:buChar char=""/>
              <a:defRPr/>
            </a:pPr>
            <a:endParaRPr lang="en-GB" sz="1200" b="1">
              <a:solidFill>
                <a:srgbClr val="000000"/>
              </a:solidFill>
              <a:latin typeface="Arial" panose="020B0604020202020204"/>
              <a:cs typeface="Calibri"/>
            </a:endParaRPr>
          </a:p>
        </p:txBody>
      </p:sp>
      <p:sp>
        <p:nvSpPr>
          <p:cNvPr id="14" name="Rectangle 13">
            <a:extLst>
              <a:ext uri="{FF2B5EF4-FFF2-40B4-BE49-F238E27FC236}">
                <a16:creationId xmlns:a16="http://schemas.microsoft.com/office/drawing/2014/main" id="{AC09203C-0E8A-B8E2-20D8-5FA5299AF3EF}"/>
              </a:ext>
            </a:extLst>
          </p:cNvPr>
          <p:cNvSpPr/>
          <p:nvPr/>
        </p:nvSpPr>
        <p:spPr>
          <a:xfrm>
            <a:off x="3526537" y="6423025"/>
            <a:ext cx="5106713" cy="230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GB" sz="1000" b="1">
                <a:solidFill>
                  <a:srgbClr val="FF0000"/>
                </a:solidFill>
                <a:latin typeface="Arial" panose="020B0604020202020204"/>
              </a:rPr>
              <a:t>OFFICIAL SENSITIVE: NOT GOVERNMENT POLICY</a:t>
            </a:r>
          </a:p>
        </p:txBody>
      </p:sp>
      <p:sp>
        <p:nvSpPr>
          <p:cNvPr id="2" name="TextBox 1">
            <a:extLst>
              <a:ext uri="{FF2B5EF4-FFF2-40B4-BE49-F238E27FC236}">
                <a16:creationId xmlns:a16="http://schemas.microsoft.com/office/drawing/2014/main" id="{20A6BA6D-5736-51AC-5495-80964B011660}"/>
              </a:ext>
            </a:extLst>
          </p:cNvPr>
          <p:cNvSpPr txBox="1"/>
          <p:nvPr/>
        </p:nvSpPr>
        <p:spPr>
          <a:xfrm>
            <a:off x="1772168" y="5677797"/>
            <a:ext cx="8249742" cy="307777"/>
          </a:xfrm>
          <a:prstGeom prst="rect">
            <a:avLst/>
          </a:prstGeom>
          <a:noFill/>
        </p:spPr>
        <p:txBody>
          <a:bodyPr wrap="square" lIns="91440" tIns="45720" rIns="91440" bIns="45720" rtlCol="0" anchor="t">
            <a:spAutoFit/>
          </a:bodyPr>
          <a:lstStyle/>
          <a:p>
            <a:pPr defTabSz="457200">
              <a:defRPr/>
            </a:pPr>
            <a:r>
              <a:rPr lang="en-GB" sz="1400" b="1">
                <a:solidFill>
                  <a:srgbClr val="000000"/>
                </a:solidFill>
                <a:latin typeface="Arial" panose="020B0604020202020204"/>
                <a:ea typeface="Times New Roman" panose="02020603050405020304" pitchFamily="18" charset="0"/>
                <a:cs typeface="Times New Roman"/>
              </a:rPr>
              <a:t> </a:t>
            </a:r>
            <a:endParaRPr lang="en-GB" sz="1400">
              <a:solidFill>
                <a:srgbClr val="000000"/>
              </a:solidFill>
              <a:latin typeface="Arial" panose="020B0604020202020204"/>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77873F3-EA00-216A-968D-C49FCF43E3ED}"/>
              </a:ext>
            </a:extLst>
          </p:cNvPr>
          <p:cNvSpPr txBox="1"/>
          <p:nvPr/>
        </p:nvSpPr>
        <p:spPr>
          <a:xfrm>
            <a:off x="1816299" y="841070"/>
            <a:ext cx="8331625" cy="4503990"/>
          </a:xfrm>
          <a:prstGeom prst="rect">
            <a:avLst/>
          </a:prstGeom>
          <a:noFill/>
        </p:spPr>
        <p:txBody>
          <a:bodyPr wrap="square">
            <a:spAutoFit/>
          </a:bodyPr>
          <a:lstStyle/>
          <a:p>
            <a:pPr defTabSz="457200" fontAlgn="base">
              <a:lnSpc>
                <a:spcPct val="120000"/>
              </a:lnSpc>
              <a:defRPr/>
            </a:pPr>
            <a:r>
              <a:rPr lang="en-GB" sz="1200" dirty="0">
                <a:solidFill>
                  <a:srgbClr val="000000"/>
                </a:solidFill>
                <a:latin typeface="Arial" panose="020B0604020202020204"/>
              </a:rPr>
              <a:t>We have introduced a new chapter at the beginning of </a:t>
            </a:r>
            <a:r>
              <a:rPr lang="en-GB" sz="1200" i="1" dirty="0">
                <a:solidFill>
                  <a:srgbClr val="000000"/>
                </a:solidFill>
                <a:latin typeface="Arial" panose="020B0604020202020204"/>
              </a:rPr>
              <a:t>‘Working Together’</a:t>
            </a:r>
            <a:r>
              <a:rPr lang="en-GB" sz="1200" dirty="0">
                <a:solidFill>
                  <a:srgbClr val="000000"/>
                </a:solidFill>
                <a:latin typeface="Arial" panose="020B0604020202020204"/>
              </a:rPr>
              <a:t> to emphasise that successful outcomes for children depend on strong multi-agency partnership working across the whole system of help, support and protection and effective work from all agencies with parents, carers and families</a:t>
            </a:r>
            <a:r>
              <a:rPr lang="en-US" sz="1200" dirty="0">
                <a:solidFill>
                  <a:srgbClr val="000000"/>
                </a:solidFill>
                <a:latin typeface="Arial" panose="020B0604020202020204"/>
              </a:rPr>
              <a:t>​</a:t>
            </a:r>
          </a:p>
          <a:p>
            <a:pPr defTabSz="457200" fontAlgn="base">
              <a:lnSpc>
                <a:spcPct val="120000"/>
              </a:lnSpc>
              <a:defRPr/>
            </a:pPr>
            <a:r>
              <a:rPr lang="en-GB" sz="1200" dirty="0">
                <a:solidFill>
                  <a:srgbClr val="000000"/>
                </a:solidFill>
                <a:latin typeface="Arial" panose="020B0604020202020204"/>
              </a:rPr>
              <a:t>​</a:t>
            </a:r>
          </a:p>
          <a:p>
            <a:pPr defTabSz="457200" fontAlgn="base">
              <a:lnSpc>
                <a:spcPct val="120000"/>
              </a:lnSpc>
              <a:buFont typeface="Arial" panose="020B0604020202020204" pitchFamily="34" charset="0"/>
              <a:buChar char="•"/>
              <a:defRPr/>
            </a:pPr>
            <a:r>
              <a:rPr lang="en-GB" sz="1200" b="1" dirty="0">
                <a:solidFill>
                  <a:srgbClr val="000000"/>
                </a:solidFill>
                <a:latin typeface="Arial" panose="020B0604020202020204"/>
              </a:rPr>
              <a:t> Renaming the statutory guidance to reflect the help and support that is provided to families: </a:t>
            </a:r>
            <a:r>
              <a:rPr lang="en-GB" sz="1200" dirty="0">
                <a:solidFill>
                  <a:srgbClr val="000000"/>
                </a:solidFill>
                <a:latin typeface="Arial" panose="020B0604020202020204"/>
              </a:rPr>
              <a:t>The intention is to centre the importance of providing help for parents and families, and the need for decisive action when children need protection from harm, alongside the Children Act 1989 duties on all individuals, organisations and agencies to safeguard and promote the welfare of children.  </a:t>
            </a:r>
            <a:r>
              <a:rPr lang="en-US" sz="1200" dirty="0">
                <a:solidFill>
                  <a:srgbClr val="000000"/>
                </a:solidFill>
                <a:latin typeface="Arial" panose="020B0604020202020204"/>
              </a:rPr>
              <a:t>​</a:t>
            </a:r>
          </a:p>
          <a:p>
            <a:pPr defTabSz="457200" fontAlgn="base">
              <a:lnSpc>
                <a:spcPct val="120000"/>
              </a:lnSpc>
              <a:defRPr/>
            </a:pPr>
            <a:endParaRPr lang="en-GB" sz="1200" dirty="0">
              <a:solidFill>
                <a:srgbClr val="000000"/>
              </a:solidFill>
              <a:latin typeface="Arial" panose="020B0604020202020204"/>
            </a:endParaRPr>
          </a:p>
          <a:p>
            <a:pPr defTabSz="457200" fontAlgn="base">
              <a:lnSpc>
                <a:spcPct val="120000"/>
              </a:lnSpc>
              <a:buFont typeface="Arial" panose="020B0604020202020204" pitchFamily="34" charset="0"/>
              <a:buChar char="•"/>
              <a:defRPr/>
            </a:pPr>
            <a:r>
              <a:rPr lang="en-GB" sz="1200" b="1" dirty="0">
                <a:solidFill>
                  <a:srgbClr val="000000"/>
                </a:solidFill>
                <a:latin typeface="Arial" panose="020B0604020202020204"/>
              </a:rPr>
              <a:t> Introducing practice principles for working with parents and carers: </a:t>
            </a:r>
            <a:r>
              <a:rPr lang="en-GB" sz="1200" dirty="0">
                <a:solidFill>
                  <a:srgbClr val="000000"/>
                </a:solidFill>
                <a:latin typeface="Arial" panose="020B0604020202020204"/>
              </a:rPr>
              <a:t>We have drafted clear, explicit expectations for how all agencies and practitioners should work with parents and carers so that they understand what is happening and can engage with services in a meaningful way. Information about key decision-making points will support parents to understand the change that is expected to keep their child safe. These new principles are drawn from good practice that already exists in local areas. </a:t>
            </a:r>
            <a:r>
              <a:rPr lang="en-US" sz="1200" dirty="0">
                <a:solidFill>
                  <a:srgbClr val="000000"/>
                </a:solidFill>
                <a:latin typeface="Arial" panose="020B0604020202020204"/>
              </a:rPr>
              <a:t>​</a:t>
            </a:r>
          </a:p>
          <a:p>
            <a:pPr defTabSz="457200" fontAlgn="base">
              <a:lnSpc>
                <a:spcPct val="120000"/>
              </a:lnSpc>
              <a:defRPr/>
            </a:pPr>
            <a:endParaRPr lang="en-GB" sz="1200" dirty="0">
              <a:solidFill>
                <a:srgbClr val="000000"/>
              </a:solidFill>
              <a:latin typeface="Arial" panose="020B0604020202020204"/>
            </a:endParaRPr>
          </a:p>
          <a:p>
            <a:pPr defTabSz="457200" fontAlgn="base">
              <a:lnSpc>
                <a:spcPct val="120000"/>
              </a:lnSpc>
              <a:buFont typeface="Arial" panose="020B0604020202020204" pitchFamily="34" charset="0"/>
              <a:buChar char="•"/>
              <a:defRPr/>
            </a:pPr>
            <a:r>
              <a:rPr lang="en-GB" sz="1200" b="1" dirty="0">
                <a:solidFill>
                  <a:srgbClr val="000000"/>
                </a:solidFill>
                <a:latin typeface="Arial" panose="020B0604020202020204"/>
              </a:rPr>
              <a:t> Introducing expectations for effective multi-agency working at a strategic, management and direct practice level: </a:t>
            </a:r>
            <a:r>
              <a:rPr lang="en-GB" sz="1200" dirty="0">
                <a:solidFill>
                  <a:srgbClr val="000000"/>
                </a:solidFill>
                <a:latin typeface="Arial" panose="020B0604020202020204"/>
              </a:rPr>
              <a:t>Numerous reviews, including those from the Child Safeguarding Practice Review Panel, have identified the need for much improved multi-agency working with more robust critical thinking and challenge within and between agencies. We have developed expectations to underpin this multi-agency working in the following five areas: Collaboration; Learning; Resourcing; Inclusion; Mutual Challenge</a:t>
            </a:r>
            <a:endParaRPr lang="en-US" sz="1200" dirty="0">
              <a:solidFill>
                <a:srgbClr val="000000"/>
              </a:solidFill>
              <a:latin typeface="Arial" panose="020B0604020202020204"/>
            </a:endParaRPr>
          </a:p>
        </p:txBody>
      </p:sp>
    </p:spTree>
    <p:extLst>
      <p:ext uri="{BB962C8B-B14F-4D97-AF65-F5344CB8AC3E}">
        <p14:creationId xmlns:p14="http://schemas.microsoft.com/office/powerpoint/2010/main" val="116848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3033DCB-8B4B-628D-E2A1-44B692D08B23}"/>
              </a:ext>
            </a:extLst>
          </p:cNvPr>
          <p:cNvSpPr/>
          <p:nvPr/>
        </p:nvSpPr>
        <p:spPr>
          <a:xfrm>
            <a:off x="6326461" y="906218"/>
            <a:ext cx="5632701" cy="2640198"/>
          </a:xfrm>
          <a:prstGeom prst="rect">
            <a:avLst/>
          </a:prstGeom>
          <a:solidFill>
            <a:srgbClr val="FFECD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lvl="0" indent="0" algn="l" defTabSz="768096"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a:ln>
                  <a:noFill/>
                </a:ln>
                <a:solidFill>
                  <a:srgbClr val="9B3800"/>
                </a:solidFill>
                <a:effectLst/>
                <a:uLnTx/>
                <a:uFillTx/>
                <a:latin typeface="Arial" panose="020B0604020202020204" pitchFamily="34" charset="0"/>
                <a:ea typeface="+mn-ea"/>
                <a:cs typeface="Arial" panose="020B0604020202020204" pitchFamily="34" charset="0"/>
              </a:rPr>
              <a:t>Multi-agency safeguarding arrangements</a:t>
            </a:r>
          </a:p>
          <a:p>
            <a:pPr marL="285750" marR="0" lvl="0" indent="-285750" algn="l" defTabSz="914400" rtl="0" eaLnBrk="1" fontAlgn="auto" latinLnBrk="0" hangingPunct="0">
              <a:lnSpc>
                <a:spcPct val="100000"/>
              </a:lnSpc>
              <a:spcBef>
                <a:spcPts val="0"/>
              </a:spcBef>
              <a:spcAft>
                <a:spcPts val="600"/>
              </a:spcAft>
              <a:buClrTx/>
              <a:buSzTx/>
              <a:buFont typeface="Arial" panose="020B0604020202020204" pitchFamily="34" charset="0"/>
              <a:buChar char="•"/>
              <a:tabLst>
                <a:tab pos="457200" algn="l"/>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Arial" panose="020B0604020202020204" pitchFamily="34" charset="0"/>
              </a:rPr>
              <a:t>Clarified the </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Arial" panose="020B0604020202020204" pitchFamily="34" charset="0"/>
              </a:rPr>
              <a:t>roles and responsibilities of safeguarding partners</a:t>
            </a: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Arial" panose="020B0604020202020204" pitchFamily="34" charset="0"/>
              </a:rPr>
              <a:t>, and how they work together. </a:t>
            </a:r>
          </a:p>
          <a:p>
            <a:pPr marL="285750" marR="0" lvl="0" indent="-285750" algn="l" defTabSz="914400" rtl="0" eaLnBrk="1" fontAlgn="auto" latinLnBrk="0" hangingPunct="0">
              <a:lnSpc>
                <a:spcPct val="100000"/>
              </a:lnSpc>
              <a:spcBef>
                <a:spcPts val="0"/>
              </a:spcBef>
              <a:spcAft>
                <a:spcPts val="600"/>
              </a:spcAft>
              <a:buClrTx/>
              <a:buSzTx/>
              <a:buFont typeface="Arial" panose="020B0604020202020204" pitchFamily="34" charset="0"/>
              <a:buChar char="•"/>
              <a:tabLst>
                <a:tab pos="457200" algn="l"/>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Arial" panose="020B0604020202020204" pitchFamily="34" charset="0"/>
              </a:rPr>
              <a:t>Changes also provide for </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Arial" panose="020B0604020202020204" pitchFamily="34" charset="0"/>
              </a:rPr>
              <a:t>m</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Times New Roman" panose="02020603050405020304" pitchFamily="18" charset="0"/>
              </a:rPr>
              <a:t>ore accountability </a:t>
            </a: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Times New Roman" panose="02020603050405020304" pitchFamily="18" charset="0"/>
              </a:rPr>
              <a:t>for how leaders and services make a difference. </a:t>
            </a:r>
          </a:p>
          <a:p>
            <a:pPr marL="285750" marR="0" lvl="0" indent="-285750" algn="l" defTabSz="914400" rtl="0" eaLnBrk="1" fontAlgn="auto" latinLnBrk="0" hangingPunct="0">
              <a:lnSpc>
                <a:spcPct val="100000"/>
              </a:lnSpc>
              <a:spcBef>
                <a:spcPts val="0"/>
              </a:spcBef>
              <a:spcAft>
                <a:spcPts val="600"/>
              </a:spcAft>
              <a:buClrTx/>
              <a:buSzTx/>
              <a:buFont typeface="Arial" panose="020B0604020202020204" pitchFamily="34" charset="0"/>
              <a:buChar char="•"/>
              <a:tabLst>
                <a:tab pos="457200" algn="l"/>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Strengthened the role of relevant agencies, including education settings at a strategic level.</a:t>
            </a:r>
          </a:p>
        </p:txBody>
      </p:sp>
      <p:sp>
        <p:nvSpPr>
          <p:cNvPr id="5" name="Rectangle 4">
            <a:extLst>
              <a:ext uri="{FF2B5EF4-FFF2-40B4-BE49-F238E27FC236}">
                <a16:creationId xmlns:a16="http://schemas.microsoft.com/office/drawing/2014/main" id="{69DB5F25-2582-06C4-C7DA-BADDDA064A74}"/>
              </a:ext>
            </a:extLst>
          </p:cNvPr>
          <p:cNvSpPr/>
          <p:nvPr/>
        </p:nvSpPr>
        <p:spPr>
          <a:xfrm>
            <a:off x="232839" y="906218"/>
            <a:ext cx="5632701" cy="2640198"/>
          </a:xfrm>
          <a:prstGeom prst="rect">
            <a:avLst/>
          </a:prstGeom>
          <a:solidFill>
            <a:srgbClr val="D8F3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lvl="0" indent="0" algn="l" defTabSz="768096"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a:ln>
                  <a:noFill/>
                </a:ln>
                <a:solidFill>
                  <a:srgbClr val="073B4C"/>
                </a:solidFill>
                <a:effectLst/>
                <a:uLnTx/>
                <a:uFillTx/>
                <a:latin typeface="Arial" panose="020B0604020202020204" pitchFamily="34" charset="0"/>
                <a:ea typeface="+mn-ea"/>
                <a:cs typeface="Arial" panose="020B0604020202020204" pitchFamily="34" charset="0"/>
              </a:rPr>
              <a:t>Multi-agency expectations</a:t>
            </a:r>
            <a:endParaRPr kumimoji="0" lang="en-GB" sz="1800" b="1" i="0" u="none" strike="noStrike" kern="1200" cap="none" spc="0" normalizeH="0" baseline="0" noProof="0">
              <a:ln>
                <a:noFill/>
              </a:ln>
              <a:solidFill>
                <a:srgbClr val="073B4C"/>
              </a:solidFill>
              <a:effectLst/>
              <a:uLnTx/>
              <a:uFillTx/>
              <a:latin typeface="Atkinson Hyperlegible" panose="020B0604020202020204" charset="0"/>
              <a:ea typeface="+mn-ea"/>
              <a:cs typeface="+mn-cs"/>
            </a:endParaRP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Introduced to </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underpin multi-agency </a:t>
            </a: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working by focussing on collaboration, learning, resourcing, inclusion, and mutual challenge.</a:t>
            </a: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Apply to all individuals, agencies and organisations.</a:t>
            </a: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In place for those working at strategic level through to direct practice.</a:t>
            </a:r>
          </a:p>
        </p:txBody>
      </p:sp>
      <p:sp>
        <p:nvSpPr>
          <p:cNvPr id="6" name="Title 2">
            <a:extLst>
              <a:ext uri="{FF2B5EF4-FFF2-40B4-BE49-F238E27FC236}">
                <a16:creationId xmlns:a16="http://schemas.microsoft.com/office/drawing/2014/main" id="{B5763373-06BD-F56F-A941-E44FAF771032}"/>
              </a:ext>
            </a:extLst>
          </p:cNvPr>
          <p:cNvSpPr>
            <a:spLocks noGrp="1"/>
          </p:cNvSpPr>
          <p:nvPr>
            <p:ph type="title"/>
          </p:nvPr>
        </p:nvSpPr>
        <p:spPr>
          <a:xfrm>
            <a:off x="169578" y="0"/>
            <a:ext cx="10515600" cy="830800"/>
          </a:xfrm>
        </p:spPr>
        <p:txBody>
          <a:bodyPr vert="horz" lIns="91440" tIns="45720" rIns="91440" bIns="45720" rtlCol="0" anchor="ctr">
            <a:normAutofit fontScale="90000"/>
          </a:bodyPr>
          <a:lstStyle/>
          <a:p>
            <a:pPr defTabSz="914377">
              <a:spcAft>
                <a:spcPts val="1200"/>
              </a:spcAft>
              <a:defRPr/>
            </a:pPr>
            <a:r>
              <a:rPr lang="en-GB" sz="5400" b="1" kern="100" dirty="0">
                <a:solidFill>
                  <a:srgbClr val="104F75"/>
                </a:solidFill>
                <a:latin typeface="Arial"/>
                <a:ea typeface="Arial" panose="020B0604020202020204" pitchFamily="34" charset="0"/>
                <a:cs typeface="Arial"/>
              </a:rPr>
              <a:t>What this means for you</a:t>
            </a:r>
          </a:p>
        </p:txBody>
      </p:sp>
      <p:sp>
        <p:nvSpPr>
          <p:cNvPr id="7" name="Rectangle 6">
            <a:extLst>
              <a:ext uri="{FF2B5EF4-FFF2-40B4-BE49-F238E27FC236}">
                <a16:creationId xmlns:a16="http://schemas.microsoft.com/office/drawing/2014/main" id="{AAE500EF-DA6F-B302-C937-2D6A62A47BA5}"/>
              </a:ext>
            </a:extLst>
          </p:cNvPr>
          <p:cNvSpPr/>
          <p:nvPr/>
        </p:nvSpPr>
        <p:spPr>
          <a:xfrm>
            <a:off x="6346388" y="3749778"/>
            <a:ext cx="5632701" cy="2818289"/>
          </a:xfrm>
          <a:prstGeom prst="rect">
            <a:avLst/>
          </a:prstGeom>
          <a:solidFill>
            <a:srgbClr val="D4F5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lvl="0" indent="0" algn="l" defTabSz="768096"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a:ln>
                  <a:noFill/>
                </a:ln>
                <a:solidFill>
                  <a:srgbClr val="006152"/>
                </a:solidFill>
                <a:effectLst/>
                <a:uLnTx/>
                <a:uFillTx/>
                <a:latin typeface="Arial" panose="020B0604020202020204" pitchFamily="34" charset="0"/>
                <a:ea typeface="+mn-ea"/>
                <a:cs typeface="Arial" panose="020B0604020202020204" pitchFamily="34" charset="0"/>
              </a:rPr>
              <a:t>Child protection standards</a:t>
            </a: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New set of </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national multi-agency practice standards for child protection </a:t>
            </a: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that emphasise the skills, experience, and expertise practitioners working in a multi-agency child protection context need.</a:t>
            </a: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Apply to all practitioners who come into contact with children where there is concern that the child is suffering or likely to suffer significant harm.</a:t>
            </a:r>
            <a:r>
              <a:rPr kumimoji="0" lang="en-GB" sz="1800" b="0" i="0" u="none" strike="noStrike" kern="1200" cap="none" spc="0" normalizeH="0" baseline="0" noProof="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rPr>
              <a:t>.</a:t>
            </a:r>
            <a:endParaRPr kumimoji="0" lang="en-GB" sz="1800" b="1" i="0" u="none" strike="noStrike" kern="1200" cap="none" spc="0" normalizeH="0" baseline="0" noProof="0">
              <a:ln>
                <a:noFill/>
              </a:ln>
              <a:solidFill>
                <a:srgbClr val="073B4C"/>
              </a:solidFill>
              <a:effectLst/>
              <a:uLnTx/>
              <a:uFillTx/>
              <a:latin typeface="Arial" panose="020B0604020202020204" pitchFamily="34" charset="0"/>
              <a:ea typeface="+mn-ea"/>
              <a:cs typeface="Arial" panose="020B0604020202020204" pitchFamily="34" charset="0"/>
            </a:endParaRPr>
          </a:p>
          <a:p>
            <a:pPr marL="0" marR="0" lvl="0" indent="0" algn="l" defTabSz="768096" rtl="0" eaLnBrk="1" fontAlgn="auto" latinLnBrk="0" hangingPunct="1">
              <a:lnSpc>
                <a:spcPct val="100000"/>
              </a:lnSpc>
              <a:spcBef>
                <a:spcPts val="0"/>
              </a:spcBef>
              <a:spcAft>
                <a:spcPts val="600"/>
              </a:spcAft>
              <a:buClrTx/>
              <a:buSzTx/>
              <a:buFontTx/>
              <a:buNone/>
              <a:tabLst/>
              <a:defRPr/>
            </a:pPr>
            <a:endParaRPr kumimoji="0" lang="en-GB" sz="1800" b="0" i="0" u="none" strike="noStrike" kern="1200" cap="none" spc="0" normalizeH="0" baseline="0" noProof="0">
              <a:ln>
                <a:noFill/>
              </a:ln>
              <a:solidFill>
                <a:srgbClr val="073B4C"/>
              </a:solidFill>
              <a:effectLst/>
              <a:uLnTx/>
              <a:uFillTx/>
              <a:latin typeface="Atkinson Hyperlegible" panose="020B0604020202020204" charset="0"/>
              <a:ea typeface="+mn-ea"/>
              <a:cs typeface="+mn-cs"/>
            </a:endParaRPr>
          </a:p>
        </p:txBody>
      </p:sp>
      <p:sp>
        <p:nvSpPr>
          <p:cNvPr id="8" name="Rectangle 7">
            <a:extLst>
              <a:ext uri="{FF2B5EF4-FFF2-40B4-BE49-F238E27FC236}">
                <a16:creationId xmlns:a16="http://schemas.microsoft.com/office/drawing/2014/main" id="{C01559E3-3545-1822-8A0B-1190CCE36FDA}"/>
              </a:ext>
            </a:extLst>
          </p:cNvPr>
          <p:cNvSpPr/>
          <p:nvPr/>
        </p:nvSpPr>
        <p:spPr>
          <a:xfrm>
            <a:off x="286396" y="3749778"/>
            <a:ext cx="5632701" cy="2818290"/>
          </a:xfrm>
          <a:prstGeom prst="rect">
            <a:avLst/>
          </a:prstGeom>
          <a:solidFill>
            <a:srgbClr val="FAD2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lvl="0" indent="0" algn="l" defTabSz="768096"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a:ln>
                  <a:noFill/>
                </a:ln>
                <a:solidFill>
                  <a:srgbClr val="E71D36">
                    <a:lumMod val="75000"/>
                  </a:srgbClr>
                </a:solidFill>
                <a:effectLst/>
                <a:uLnTx/>
                <a:uFillTx/>
                <a:latin typeface="Arial" panose="020B0604020202020204" pitchFamily="34" charset="0"/>
                <a:ea typeface="+mn-ea"/>
                <a:cs typeface="Arial" panose="020B0604020202020204" pitchFamily="34" charset="0"/>
              </a:rPr>
              <a:t>Principles for working with parents and carers</a:t>
            </a: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Times New Roman" panose="02020603050405020304" pitchFamily="18" charset="0"/>
                <a:cs typeface="Times New Roman" panose="02020603050405020304" pitchFamily="18" charset="0"/>
              </a:rPr>
              <a:t>New set of principles (drawn from good practice) to </a:t>
            </a: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Arial" panose="020B0604020202020204" pitchFamily="34" charset="0"/>
                <a:cs typeface="Times New Roman" panose="02020603050405020304" pitchFamily="18" charset="0"/>
              </a:rPr>
              <a:t>strengthen expectations of how</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Times New Roman" panose="02020603050405020304" pitchFamily="18" charset="0"/>
                <a:cs typeface="Times New Roman" panose="02020603050405020304" pitchFamily="18" charset="0"/>
              </a:rPr>
              <a:t> practitioners’ work with parents and carers.</a:t>
            </a:r>
          </a:p>
          <a:p>
            <a:pPr marL="285750" marR="0" lvl="0" indent="-285750" algn="l" defTabSz="768096"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Bring consistency </a:t>
            </a:r>
            <a:r>
              <a:rPr kumimoji="0" lang="en-GB" sz="1800" b="0"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in the way families receive help and support, children are protected and practitioners across agencies develop effective and meaningful relationships with parents and carers</a:t>
            </a:r>
            <a:r>
              <a:rPr kumimoji="0" lang="en-GB" sz="1800" b="1"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rPr>
              <a:t>.</a:t>
            </a: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a:p>
            <a:pPr marL="0" marR="0" lvl="0" indent="0" algn="l" defTabSz="768096" rtl="0" eaLnBrk="1" fontAlgn="auto" latinLnBrk="0" hangingPunct="1">
              <a:lnSpc>
                <a:spcPct val="100000"/>
              </a:lnSpc>
              <a:spcBef>
                <a:spcPts val="0"/>
              </a:spcBef>
              <a:spcAft>
                <a:spcPts val="600"/>
              </a:spcAft>
              <a:buClrTx/>
              <a:buSzTx/>
              <a:buFontTx/>
              <a:buNone/>
              <a:tabLst/>
              <a:defRPr/>
            </a:pPr>
            <a:endParaRPr kumimoji="0" lang="en-GB" sz="1800" b="1" i="0" u="none" strike="noStrike" kern="1200" cap="none" spc="0" normalizeH="0" baseline="0" noProof="0">
              <a:ln>
                <a:noFill/>
              </a:ln>
              <a:solidFill>
                <a:srgbClr val="011627"/>
              </a:solidFill>
              <a:effectLst/>
              <a:uLnTx/>
              <a:uFillTx/>
              <a:latin typeface="Arial" panose="020B0604020202020204" pitchFamily="34" charset="0"/>
              <a:ea typeface="+mn-ea"/>
              <a:cs typeface="Arial" panose="020B0604020202020204" pitchFamily="34" charset="0"/>
            </a:endParaRPr>
          </a:p>
          <a:p>
            <a:pPr marL="0" marR="0" lvl="0" indent="0" algn="l" defTabSz="768096" rtl="0" eaLnBrk="1" fontAlgn="auto" latinLnBrk="0" hangingPunct="1">
              <a:lnSpc>
                <a:spcPct val="100000"/>
              </a:lnSpc>
              <a:spcBef>
                <a:spcPts val="0"/>
              </a:spcBef>
              <a:spcAft>
                <a:spcPts val="600"/>
              </a:spcAft>
              <a:buClrTx/>
              <a:buSzTx/>
              <a:buFontTx/>
              <a:buNone/>
              <a:tabLst/>
              <a:defRPr/>
            </a:pPr>
            <a:endParaRPr kumimoji="0" lang="en-GB" sz="1800" b="1" i="0" u="none" strike="noStrike" kern="1200" cap="none" spc="0" normalizeH="0" baseline="0" noProof="0">
              <a:ln>
                <a:noFill/>
              </a:ln>
              <a:solidFill>
                <a:srgbClr val="073B4C"/>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92030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46A105-0FF2-8C5C-721C-39C55A455F31}"/>
              </a:ext>
            </a:extLst>
          </p:cNvPr>
          <p:cNvSpPr>
            <a:spLocks noGrp="1"/>
          </p:cNvSpPr>
          <p:nvPr>
            <p:ph type="sldNum" sz="quarter" idx="11"/>
          </p:nvPr>
        </p:nvSpPr>
        <p:spPr/>
        <p:txBody>
          <a:bodyPr/>
          <a:lstStyle/>
          <a:p>
            <a:pPr defTabSz="457200">
              <a:defRPr/>
            </a:pPr>
            <a:fld id="{4FAB73BC-B049-4115-A692-8D63A059BFB8}" type="slidenum">
              <a:rPr lang="en-GB">
                <a:solidFill>
                  <a:srgbClr val="4D4D4D"/>
                </a:solidFill>
                <a:latin typeface="Arial" panose="020B0604020202020204"/>
              </a:rPr>
              <a:pPr defTabSz="457200">
                <a:defRPr/>
              </a:pPr>
              <a:t>6</a:t>
            </a:fld>
            <a:endParaRPr lang="en-GB">
              <a:solidFill>
                <a:srgbClr val="4D4D4D"/>
              </a:solidFill>
              <a:latin typeface="Arial" panose="020B0604020202020204"/>
            </a:endParaRPr>
          </a:p>
        </p:txBody>
      </p:sp>
      <p:sp>
        <p:nvSpPr>
          <p:cNvPr id="6" name="TextBox 5">
            <a:extLst>
              <a:ext uri="{FF2B5EF4-FFF2-40B4-BE49-F238E27FC236}">
                <a16:creationId xmlns:a16="http://schemas.microsoft.com/office/drawing/2014/main" id="{C38F3B03-878E-DF7D-4160-DF00164C08C5}"/>
              </a:ext>
            </a:extLst>
          </p:cNvPr>
          <p:cNvSpPr txBox="1"/>
          <p:nvPr/>
        </p:nvSpPr>
        <p:spPr>
          <a:xfrm>
            <a:off x="1796844" y="217972"/>
            <a:ext cx="8413957" cy="307777"/>
          </a:xfrm>
          <a:prstGeom prst="rect">
            <a:avLst/>
          </a:prstGeom>
          <a:solidFill>
            <a:srgbClr val="D4ECF6"/>
          </a:solidFill>
          <a:ln>
            <a:solidFill>
              <a:srgbClr val="8DD1E7"/>
            </a:solidFill>
          </a:ln>
        </p:spPr>
        <p:txBody>
          <a:bodyPr wrap="square" rtlCol="0">
            <a:spAutoFit/>
          </a:bodyPr>
          <a:lstStyle/>
          <a:p>
            <a:pPr defTabSz="457200">
              <a:defRPr/>
            </a:pPr>
            <a:r>
              <a:rPr lang="en-GB" sz="1400" b="1">
                <a:solidFill>
                  <a:srgbClr val="000000"/>
                </a:solidFill>
                <a:latin typeface="Arial" panose="020B0604020202020204"/>
              </a:rPr>
              <a:t>Overview: Multi Agency Safeguarding Arrangements</a:t>
            </a:r>
            <a:endParaRPr lang="en-GB" sz="1400">
              <a:solidFill>
                <a:srgbClr val="000000"/>
              </a:solidFill>
              <a:latin typeface="Arial" panose="020B0604020202020204"/>
            </a:endParaRPr>
          </a:p>
        </p:txBody>
      </p:sp>
      <p:sp>
        <p:nvSpPr>
          <p:cNvPr id="12" name="Rectangle 11">
            <a:extLst>
              <a:ext uri="{FF2B5EF4-FFF2-40B4-BE49-F238E27FC236}">
                <a16:creationId xmlns:a16="http://schemas.microsoft.com/office/drawing/2014/main" id="{BA9C9941-4E3A-5D41-0DA6-3C7EF26A3F85}"/>
              </a:ext>
            </a:extLst>
          </p:cNvPr>
          <p:cNvSpPr/>
          <p:nvPr/>
        </p:nvSpPr>
        <p:spPr>
          <a:xfrm>
            <a:off x="1793002" y="525748"/>
            <a:ext cx="8413957" cy="5715786"/>
          </a:xfrm>
          <a:prstGeom prst="rect">
            <a:avLst/>
          </a:prstGeom>
          <a:noFill/>
          <a:ln>
            <a:solidFill>
              <a:srgbClr val="8DD1E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342900" indent="-342900" defTabSz="457200">
              <a:lnSpc>
                <a:spcPct val="120000"/>
              </a:lnSpc>
              <a:spcAft>
                <a:spcPts val="600"/>
              </a:spcAft>
              <a:buFont typeface="Symbol" panose="05050102010706020507" pitchFamily="18" charset="2"/>
              <a:buChar char=""/>
              <a:defRPr/>
            </a:pPr>
            <a:endParaRPr lang="en-GB" sz="1200" b="1">
              <a:solidFill>
                <a:srgbClr val="000000"/>
              </a:solidFill>
              <a:latin typeface="Arial" panose="020B0604020202020204"/>
              <a:cs typeface="Calibri"/>
            </a:endParaRPr>
          </a:p>
        </p:txBody>
      </p:sp>
      <p:sp>
        <p:nvSpPr>
          <p:cNvPr id="14" name="Rectangle 13">
            <a:extLst>
              <a:ext uri="{FF2B5EF4-FFF2-40B4-BE49-F238E27FC236}">
                <a16:creationId xmlns:a16="http://schemas.microsoft.com/office/drawing/2014/main" id="{AC09203C-0E8A-B8E2-20D8-5FA5299AF3EF}"/>
              </a:ext>
            </a:extLst>
          </p:cNvPr>
          <p:cNvSpPr/>
          <p:nvPr/>
        </p:nvSpPr>
        <p:spPr>
          <a:xfrm>
            <a:off x="3526537" y="6423025"/>
            <a:ext cx="5106713" cy="230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GB" sz="1000" b="1" dirty="0">
                <a:solidFill>
                  <a:srgbClr val="FF0000"/>
                </a:solidFill>
                <a:latin typeface="Arial" panose="020B0604020202020204"/>
              </a:rPr>
              <a:t>OFFICIAL SENSITIVE: NOT GOVERNMENT POLICY</a:t>
            </a:r>
          </a:p>
        </p:txBody>
      </p:sp>
      <p:sp>
        <p:nvSpPr>
          <p:cNvPr id="2" name="TextBox 1">
            <a:extLst>
              <a:ext uri="{FF2B5EF4-FFF2-40B4-BE49-F238E27FC236}">
                <a16:creationId xmlns:a16="http://schemas.microsoft.com/office/drawing/2014/main" id="{20A6BA6D-5736-51AC-5495-80964B011660}"/>
              </a:ext>
            </a:extLst>
          </p:cNvPr>
          <p:cNvSpPr txBox="1"/>
          <p:nvPr/>
        </p:nvSpPr>
        <p:spPr>
          <a:xfrm>
            <a:off x="1772168" y="5677797"/>
            <a:ext cx="8249742" cy="307777"/>
          </a:xfrm>
          <a:prstGeom prst="rect">
            <a:avLst/>
          </a:prstGeom>
          <a:noFill/>
        </p:spPr>
        <p:txBody>
          <a:bodyPr wrap="square" lIns="91440" tIns="45720" rIns="91440" bIns="45720" rtlCol="0" anchor="t">
            <a:spAutoFit/>
          </a:bodyPr>
          <a:lstStyle/>
          <a:p>
            <a:pPr defTabSz="457200">
              <a:defRPr/>
            </a:pPr>
            <a:r>
              <a:rPr lang="en-GB" sz="1400" b="1">
                <a:solidFill>
                  <a:srgbClr val="000000"/>
                </a:solidFill>
                <a:latin typeface="Arial" panose="020B0604020202020204"/>
                <a:ea typeface="Times New Roman" panose="02020603050405020304" pitchFamily="18" charset="0"/>
                <a:cs typeface="Times New Roman"/>
              </a:rPr>
              <a:t> </a:t>
            </a:r>
            <a:endParaRPr lang="en-GB" sz="1400">
              <a:solidFill>
                <a:srgbClr val="000000"/>
              </a:solidFill>
              <a:latin typeface="Arial" panose="020B0604020202020204"/>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67E82A0-9A9C-8FE3-C4D2-188E79A9B387}"/>
              </a:ext>
            </a:extLst>
          </p:cNvPr>
          <p:cNvSpPr txBox="1"/>
          <p:nvPr/>
        </p:nvSpPr>
        <p:spPr>
          <a:xfrm>
            <a:off x="1835739" y="663675"/>
            <a:ext cx="8342035" cy="5919762"/>
          </a:xfrm>
          <a:prstGeom prst="rect">
            <a:avLst/>
          </a:prstGeom>
          <a:noFill/>
        </p:spPr>
        <p:txBody>
          <a:bodyPr wrap="square">
            <a:spAutoFit/>
          </a:bodyPr>
          <a:lstStyle/>
          <a:p>
            <a:pPr defTabSz="457200">
              <a:lnSpc>
                <a:spcPct val="120000"/>
              </a:lnSpc>
              <a:defRPr/>
            </a:pPr>
            <a:r>
              <a:rPr lang="en-GB" sz="1200" dirty="0">
                <a:solidFill>
                  <a:srgbClr val="000000"/>
                </a:solidFill>
                <a:latin typeface="Arial"/>
                <a:ea typeface="Arial" panose="020B0604020202020204" pitchFamily="34" charset="0"/>
                <a:cs typeface="Arial"/>
              </a:rPr>
              <a:t>Chapter 2 on Multi-Agency Safeguarding Arrangements focuses on strengthening how safeguarding partners (local authorities, integrated care boards and the police) work together, and with relevant agencies, to safeguard and protect children locally. </a:t>
            </a:r>
            <a:r>
              <a:rPr lang="en-GB" sz="1200" dirty="0">
                <a:solidFill>
                  <a:srgbClr val="000000"/>
                </a:solidFill>
                <a:latin typeface="Arial" panose="020B0604020202020204"/>
                <a:ea typeface="+mn-lt"/>
                <a:cs typeface="Arial" panose="020B0604020202020204"/>
              </a:rPr>
              <a:t>Protecting children from abuse and neglect is a multi-agency endeavour and one which requires join up and cooperation at all levels.</a:t>
            </a:r>
          </a:p>
          <a:p>
            <a:pPr defTabSz="457200">
              <a:lnSpc>
                <a:spcPct val="120000"/>
              </a:lnSpc>
              <a:defRPr/>
            </a:pPr>
            <a:endParaRPr lang="en-GB" sz="1200" dirty="0">
              <a:solidFill>
                <a:srgbClr val="000000"/>
              </a:solidFill>
              <a:latin typeface="Arial" panose="020B0604020202020204"/>
              <a:ea typeface="+mn-lt"/>
              <a:cs typeface="Arial" panose="020B0604020202020204"/>
            </a:endParaRPr>
          </a:p>
          <a:p>
            <a:pPr marL="171450" indent="-171450" defTabSz="457200">
              <a:lnSpc>
                <a:spcPct val="120000"/>
              </a:lnSpc>
              <a:buFont typeface="Arial" panose="020B0604020202020204" pitchFamily="34" charset="0"/>
              <a:buChar char="•"/>
              <a:defRPr/>
            </a:pPr>
            <a:r>
              <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Clarifying roles and responsibilities, including distinguishing between lead safeguarding partners and their delegates: </a:t>
            </a:r>
            <a:r>
              <a:rPr lang="en-GB"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We have distinguished those responsible for setting the vision and priorities (Lead Safeguarding Partners) and those leading delivery of arrangements (Delegate Safeguarding Partners), outlining the joint functions as strategic leaders for the first time.</a:t>
            </a:r>
          </a:p>
          <a:p>
            <a:pPr marL="171450" indent="-171450" defTabSz="457200">
              <a:lnSpc>
                <a:spcPct val="120000"/>
              </a:lnSpc>
              <a:buFont typeface="Arial" panose="020B0604020202020204" pitchFamily="34" charset="0"/>
              <a:buChar char="•"/>
              <a:defRPr/>
            </a:pPr>
            <a:endParaRPr lang="en-GB"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marL="171450" indent="-171450" defTabSz="457200">
              <a:lnSpc>
                <a:spcPct val="120000"/>
              </a:lnSpc>
              <a:buFont typeface="Arial" panose="020B0604020202020204" pitchFamily="34" charset="0"/>
              <a:buChar char="•"/>
              <a:defRPr/>
            </a:pPr>
            <a:r>
              <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Introducing a partnership chair: </a:t>
            </a:r>
            <a:r>
              <a:rPr lang="en-GB"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It is envisaged that this individual will replace the need for an independent chair and allow a single point of escalation for risks and issues to the Lead Safeguarding Partners.  </a:t>
            </a:r>
          </a:p>
          <a:p>
            <a:pPr marL="171450" indent="-171450" defTabSz="457200">
              <a:lnSpc>
                <a:spcPct val="120000"/>
              </a:lnSpc>
              <a:buFont typeface="Arial" panose="020B0604020202020204" pitchFamily="34" charset="0"/>
              <a:buChar char="•"/>
              <a:defRPr/>
            </a:pPr>
            <a:endPar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marL="171450" indent="-171450" defTabSz="457200">
              <a:lnSpc>
                <a:spcPct val="120000"/>
              </a:lnSpc>
              <a:buFont typeface="Arial" panose="020B0604020202020204" pitchFamily="34" charset="0"/>
              <a:buChar char="•"/>
              <a:defRPr/>
            </a:pPr>
            <a:r>
              <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Role of relevant agencies and education providers: </a:t>
            </a:r>
            <a:r>
              <a:rPr lang="en-GB"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We have emphasised the role of education in safeguarding arrangements, reflecting the importance they play in children’s lives and the value in involving them in strategic decision-making. Strengthening </a:t>
            </a:r>
            <a:r>
              <a:rPr lang="en-GB" sz="12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Working Together</a:t>
            </a:r>
            <a:r>
              <a:rPr lang="en-GB"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is the first step before exploring whether further legislative changes are needed. </a:t>
            </a:r>
          </a:p>
          <a:p>
            <a:pPr marL="171450" indent="-171450" defTabSz="457200">
              <a:lnSpc>
                <a:spcPct val="120000"/>
              </a:lnSpc>
              <a:buFont typeface="Arial" panose="020B0604020202020204" pitchFamily="34" charset="0"/>
              <a:buChar char="•"/>
              <a:defRPr/>
            </a:pPr>
            <a:endPar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marL="171450" indent="-171450" defTabSz="457200">
              <a:lnSpc>
                <a:spcPct val="120000"/>
              </a:lnSpc>
              <a:spcAft>
                <a:spcPts val="1200"/>
              </a:spcAft>
              <a:buFont typeface="Arial" panose="020B0604020202020204" pitchFamily="34" charset="0"/>
              <a:buChar char="•"/>
              <a:defRPr/>
            </a:pPr>
            <a:r>
              <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Role of voluntary, charity, social enterprise (VCSE) organisations and sports clubs: </a:t>
            </a:r>
            <a:r>
              <a:rPr lang="en-GB"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We have highlighted the importance of considering naming and engaging these organisations in published local arrangements if they are not already.</a:t>
            </a:r>
          </a:p>
          <a:p>
            <a:pPr marL="171450" indent="-171450" defTabSz="457200">
              <a:lnSpc>
                <a:spcPct val="120000"/>
              </a:lnSpc>
              <a:spcAft>
                <a:spcPts val="1200"/>
              </a:spcAft>
              <a:buFont typeface="Arial" panose="020B0604020202020204" pitchFamily="34" charset="0"/>
              <a:buChar char="•"/>
              <a:defRPr/>
            </a:pPr>
            <a:r>
              <a:rPr lang="en-GB" sz="1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Accountability and transparency: </a:t>
            </a:r>
            <a:r>
              <a:rPr lang="en-GB"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We have provided more detail on key functions such as independent scrutiny, funding arrangements, dispute resolution and reporting; introducing for the first time a set date by which local areas should submit their yearly reports to encourage greater transparency and compliance. </a:t>
            </a:r>
          </a:p>
          <a:p>
            <a:pPr defTabSz="457200">
              <a:lnSpc>
                <a:spcPct val="120000"/>
              </a:lnSpc>
              <a:spcAft>
                <a:spcPts val="1200"/>
              </a:spcAft>
              <a:defRPr/>
            </a:pPr>
            <a:endParaRPr lang="en-GB"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217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46A105-0FF2-8C5C-721C-39C55A455F31}"/>
              </a:ext>
            </a:extLst>
          </p:cNvPr>
          <p:cNvSpPr>
            <a:spLocks noGrp="1"/>
          </p:cNvSpPr>
          <p:nvPr>
            <p:ph type="sldNum" sz="quarter" idx="11"/>
          </p:nvPr>
        </p:nvSpPr>
        <p:spPr>
          <a:xfrm>
            <a:off x="9935485" y="6519059"/>
            <a:ext cx="563026" cy="181491"/>
          </a:xfrm>
        </p:spPr>
        <p:txBody>
          <a:bodyPr/>
          <a:lstStyle/>
          <a:p>
            <a:pPr defTabSz="457200">
              <a:defRPr/>
            </a:pPr>
            <a:fld id="{4FAB73BC-B049-4115-A692-8D63A059BFB8}" type="slidenum">
              <a:rPr lang="en-GB">
                <a:solidFill>
                  <a:srgbClr val="4D4D4D"/>
                </a:solidFill>
                <a:latin typeface="Arial" panose="020B0604020202020204"/>
              </a:rPr>
              <a:pPr defTabSz="457200">
                <a:defRPr/>
              </a:pPr>
              <a:t>7</a:t>
            </a:fld>
            <a:endParaRPr lang="en-GB">
              <a:solidFill>
                <a:srgbClr val="4D4D4D"/>
              </a:solidFill>
              <a:latin typeface="Arial" panose="020B0604020202020204"/>
            </a:endParaRPr>
          </a:p>
        </p:txBody>
      </p:sp>
      <p:sp>
        <p:nvSpPr>
          <p:cNvPr id="6" name="TextBox 5">
            <a:extLst>
              <a:ext uri="{FF2B5EF4-FFF2-40B4-BE49-F238E27FC236}">
                <a16:creationId xmlns:a16="http://schemas.microsoft.com/office/drawing/2014/main" id="{C38F3B03-878E-DF7D-4160-DF00164C08C5}"/>
              </a:ext>
            </a:extLst>
          </p:cNvPr>
          <p:cNvSpPr txBox="1"/>
          <p:nvPr/>
        </p:nvSpPr>
        <p:spPr>
          <a:xfrm>
            <a:off x="1837483" y="381909"/>
            <a:ext cx="8432595" cy="307777"/>
          </a:xfrm>
          <a:prstGeom prst="rect">
            <a:avLst/>
          </a:prstGeom>
          <a:solidFill>
            <a:srgbClr val="D4ECF6"/>
          </a:solidFill>
          <a:ln>
            <a:solidFill>
              <a:srgbClr val="8DD1E7"/>
            </a:solidFill>
          </a:ln>
        </p:spPr>
        <p:txBody>
          <a:bodyPr wrap="square" rtlCol="0">
            <a:spAutoFit/>
          </a:bodyPr>
          <a:lstStyle/>
          <a:p>
            <a:pPr defTabSz="457200">
              <a:defRPr/>
            </a:pPr>
            <a:r>
              <a:rPr lang="en-GB" sz="1400" b="1">
                <a:solidFill>
                  <a:srgbClr val="000000"/>
                </a:solidFill>
                <a:latin typeface="Arial" panose="020B0604020202020204"/>
              </a:rPr>
              <a:t>Working Together 2023: Help and support for children and their families</a:t>
            </a:r>
            <a:endParaRPr lang="en-GB" sz="1400">
              <a:solidFill>
                <a:srgbClr val="000000"/>
              </a:solidFill>
              <a:latin typeface="Arial" panose="020B0604020202020204"/>
            </a:endParaRPr>
          </a:p>
        </p:txBody>
      </p:sp>
      <p:sp>
        <p:nvSpPr>
          <p:cNvPr id="14" name="Rectangle 13">
            <a:extLst>
              <a:ext uri="{FF2B5EF4-FFF2-40B4-BE49-F238E27FC236}">
                <a16:creationId xmlns:a16="http://schemas.microsoft.com/office/drawing/2014/main" id="{AC09203C-0E8A-B8E2-20D8-5FA5299AF3EF}"/>
              </a:ext>
            </a:extLst>
          </p:cNvPr>
          <p:cNvSpPr/>
          <p:nvPr/>
        </p:nvSpPr>
        <p:spPr>
          <a:xfrm>
            <a:off x="3526537" y="6520997"/>
            <a:ext cx="5106713" cy="230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GB" sz="1000" b="1">
                <a:solidFill>
                  <a:srgbClr val="FF0000"/>
                </a:solidFill>
                <a:latin typeface="Arial" panose="020B0604020202020204"/>
              </a:rPr>
              <a:t>OFFICIAL SENSITIVE: NOT GOVERNMENT POLICY</a:t>
            </a:r>
          </a:p>
        </p:txBody>
      </p:sp>
      <p:sp>
        <p:nvSpPr>
          <p:cNvPr id="3" name="Rectangle 2">
            <a:extLst>
              <a:ext uri="{FF2B5EF4-FFF2-40B4-BE49-F238E27FC236}">
                <a16:creationId xmlns:a16="http://schemas.microsoft.com/office/drawing/2014/main" id="{41FB3E97-E166-53BB-0C19-029816752F12}"/>
              </a:ext>
            </a:extLst>
          </p:cNvPr>
          <p:cNvSpPr/>
          <p:nvPr/>
        </p:nvSpPr>
        <p:spPr>
          <a:xfrm>
            <a:off x="1849007" y="689685"/>
            <a:ext cx="8425919" cy="5689344"/>
          </a:xfrm>
          <a:prstGeom prst="rect">
            <a:avLst/>
          </a:prstGeom>
          <a:noFill/>
          <a:ln>
            <a:solidFill>
              <a:srgbClr val="8DD1E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342900" indent="-342900" defTabSz="457200">
              <a:lnSpc>
                <a:spcPct val="120000"/>
              </a:lnSpc>
              <a:spcAft>
                <a:spcPts val="600"/>
              </a:spcAft>
              <a:buFont typeface="Symbol" panose="05050102010706020507" pitchFamily="18" charset="2"/>
              <a:buChar char=""/>
              <a:defRPr/>
            </a:pPr>
            <a:endParaRPr lang="en-GB" sz="1200" b="1">
              <a:solidFill>
                <a:srgbClr val="000000"/>
              </a:solidFill>
              <a:latin typeface="Arial" panose="020B0604020202020204"/>
              <a:cs typeface="Calibri"/>
            </a:endParaRPr>
          </a:p>
        </p:txBody>
      </p:sp>
      <p:sp>
        <p:nvSpPr>
          <p:cNvPr id="8" name="TextBox 7">
            <a:extLst>
              <a:ext uri="{FF2B5EF4-FFF2-40B4-BE49-F238E27FC236}">
                <a16:creationId xmlns:a16="http://schemas.microsoft.com/office/drawing/2014/main" id="{C95A506F-B9C6-6948-272E-C4E50DB8D6D8}"/>
              </a:ext>
            </a:extLst>
          </p:cNvPr>
          <p:cNvSpPr txBox="1"/>
          <p:nvPr/>
        </p:nvSpPr>
        <p:spPr>
          <a:xfrm>
            <a:off x="1862645" y="727717"/>
            <a:ext cx="8353002" cy="5206490"/>
          </a:xfrm>
          <a:prstGeom prst="rect">
            <a:avLst/>
          </a:prstGeom>
          <a:noFill/>
        </p:spPr>
        <p:txBody>
          <a:bodyPr wrap="square">
            <a:spAutoFit/>
          </a:bodyPr>
          <a:lstStyle/>
          <a:p>
            <a:pPr defTabSz="457200" fontAlgn="base">
              <a:lnSpc>
                <a:spcPct val="120000"/>
              </a:lnSpc>
              <a:spcAft>
                <a:spcPts val="600"/>
              </a:spcAft>
              <a:defRPr/>
            </a:pPr>
            <a:r>
              <a:rPr lang="en-GB" sz="1150" dirty="0">
                <a:solidFill>
                  <a:srgbClr val="000000"/>
                </a:solidFill>
                <a:latin typeface="Arial" panose="020B0604020202020204"/>
              </a:rPr>
              <a:t>We want children and their families to receive the right help at the right time, from practitioners with the right knowledge, skills and relationships working with families to keep children safe and well. We also want a renewed focus on family-led solutions where other family members and family friends can play an invaluable role in supporting parents, enabling children to live safely at home.</a:t>
            </a:r>
            <a:r>
              <a:rPr lang="en-US" sz="115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150" b="1" dirty="0">
                <a:solidFill>
                  <a:srgbClr val="000000"/>
                </a:solidFill>
                <a:latin typeface="Arial" panose="020B0604020202020204"/>
              </a:rPr>
              <a:t> Early help </a:t>
            </a:r>
            <a:r>
              <a:rPr lang="en-GB" sz="1150" dirty="0">
                <a:solidFill>
                  <a:srgbClr val="000000"/>
                </a:solidFill>
                <a:latin typeface="Arial" panose="020B0604020202020204"/>
              </a:rPr>
              <a:t>– strengthened the focus on families for improving outcomes, the role of education and childcare settings in supporting children and keeping them safe and further considerations for practitioners when identifying a child who may need early help services</a:t>
            </a:r>
            <a:r>
              <a:rPr lang="en-US" sz="115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150" b="1" dirty="0">
                <a:solidFill>
                  <a:srgbClr val="000000"/>
                </a:solidFill>
                <a:latin typeface="Arial" panose="020B0604020202020204"/>
              </a:rPr>
              <a:t> Family Networks </a:t>
            </a:r>
            <a:r>
              <a:rPr lang="en-GB" sz="1150" dirty="0">
                <a:solidFill>
                  <a:srgbClr val="000000"/>
                </a:solidFill>
                <a:latin typeface="Arial" panose="020B0604020202020204"/>
              </a:rPr>
              <a:t>- a renewed focus on family-led solutions from within a ‘family network’. With family networks engaged at the earliest point and at every stage. We have outlined the components of family group conferences to improve family network engagement in decision making and supporting children. </a:t>
            </a:r>
            <a:r>
              <a:rPr lang="en-US" sz="115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150" b="1" dirty="0">
                <a:solidFill>
                  <a:srgbClr val="000000"/>
                </a:solidFill>
                <a:latin typeface="Arial" panose="020B0604020202020204"/>
              </a:rPr>
              <a:t> Direct work with children under s17 of the CA1989 </a:t>
            </a:r>
            <a:r>
              <a:rPr lang="en-GB" sz="1150" dirty="0">
                <a:solidFill>
                  <a:srgbClr val="000000"/>
                </a:solidFill>
                <a:latin typeface="Arial" panose="020B0604020202020204"/>
              </a:rPr>
              <a:t>– clarifying that a broader range of practitioners can lead direct work with children and their families where support is provided under section 17 of the Children Act 1989 (Child in Need). Clarifying that social worker qualified practice supervisors or managers provide oversight for key decisions and activity, and that where child protection enquiries are made under section 47 of the Children Act 1989, the lead practitioner should be a social worker.</a:t>
            </a:r>
            <a:r>
              <a:rPr lang="en-US" sz="115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150" b="1" dirty="0">
                <a:solidFill>
                  <a:srgbClr val="000000"/>
                </a:solidFill>
                <a:latin typeface="Arial" panose="020B0604020202020204"/>
              </a:rPr>
              <a:t> Support for disabled children and families. </a:t>
            </a:r>
            <a:r>
              <a:rPr lang="en-GB" sz="1150" dirty="0">
                <a:solidFill>
                  <a:srgbClr val="000000"/>
                </a:solidFill>
                <a:latin typeface="Arial" panose="020B0604020202020204"/>
              </a:rPr>
              <a:t>We want a stronger focus on support and protection for disabled children, to provide non-stigmatising help and support to disabled children and their families. Strengthening the language around the role of the Designated Social Care Officer, to align with the wider reforms to the SEND system.</a:t>
            </a:r>
            <a:r>
              <a:rPr lang="en-US" sz="115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150" b="1" dirty="0">
                <a:solidFill>
                  <a:srgbClr val="000000"/>
                </a:solidFill>
                <a:latin typeface="Arial" panose="020B0604020202020204"/>
              </a:rPr>
              <a:t> Support for children in mother and baby units. </a:t>
            </a:r>
            <a:r>
              <a:rPr lang="en-GB" sz="1150" dirty="0">
                <a:solidFill>
                  <a:srgbClr val="000000"/>
                </a:solidFill>
                <a:latin typeface="Arial" panose="020B0604020202020204"/>
              </a:rPr>
              <a:t>We have clarified the role of children’s social care in the assessment of suitability and social work input for a mother and baby unit placement within a prison estate. </a:t>
            </a:r>
            <a:r>
              <a:rPr lang="en-US" sz="115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150" b="1" dirty="0">
                <a:solidFill>
                  <a:srgbClr val="000000"/>
                </a:solidFill>
                <a:latin typeface="Arial" panose="020B0604020202020204"/>
              </a:rPr>
              <a:t> Protecting children from prisoners who present an ongoing risk from within custody or whilst on probation. </a:t>
            </a:r>
            <a:r>
              <a:rPr lang="en-GB" sz="1150" dirty="0">
                <a:solidFill>
                  <a:srgbClr val="000000"/>
                </a:solidFill>
                <a:latin typeface="Arial" panose="020B0604020202020204"/>
              </a:rPr>
              <a:t>We have clarified the role and responsibilities prison and probation services have in keeping children safe and how children’s social care should work in partnership to ensure effective child safeguarding and protection is provided</a:t>
            </a:r>
            <a:r>
              <a:rPr lang="en-GB" sz="1150" b="1" dirty="0">
                <a:solidFill>
                  <a:srgbClr val="000000"/>
                </a:solidFill>
                <a:latin typeface="Arial" panose="020B0604020202020204"/>
              </a:rPr>
              <a:t>.</a:t>
            </a:r>
            <a:endParaRPr lang="en-GB" sz="1150" dirty="0">
              <a:solidFill>
                <a:srgbClr val="000000"/>
              </a:solidFill>
              <a:latin typeface="Arial" panose="020B0604020202020204"/>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8080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46A105-0FF2-8C5C-721C-39C55A455F31}"/>
              </a:ext>
            </a:extLst>
          </p:cNvPr>
          <p:cNvSpPr>
            <a:spLocks noGrp="1"/>
          </p:cNvSpPr>
          <p:nvPr>
            <p:ph type="sldNum" sz="quarter" idx="11"/>
          </p:nvPr>
        </p:nvSpPr>
        <p:spPr>
          <a:xfrm>
            <a:off x="9888979" y="6583370"/>
            <a:ext cx="563026" cy="181491"/>
          </a:xfrm>
        </p:spPr>
        <p:txBody>
          <a:bodyPr/>
          <a:lstStyle/>
          <a:p>
            <a:pPr defTabSz="457200">
              <a:defRPr/>
            </a:pPr>
            <a:fld id="{4FAB73BC-B049-4115-A692-8D63A059BFB8}" type="slidenum">
              <a:rPr lang="en-GB">
                <a:solidFill>
                  <a:srgbClr val="4D4D4D"/>
                </a:solidFill>
                <a:latin typeface="Arial" panose="020B0604020202020204"/>
              </a:rPr>
              <a:pPr defTabSz="457200">
                <a:defRPr/>
              </a:pPr>
              <a:t>8</a:t>
            </a:fld>
            <a:endParaRPr lang="en-GB">
              <a:solidFill>
                <a:srgbClr val="4D4D4D"/>
              </a:solidFill>
              <a:latin typeface="Arial" panose="020B0604020202020204"/>
            </a:endParaRPr>
          </a:p>
        </p:txBody>
      </p:sp>
      <p:sp>
        <p:nvSpPr>
          <p:cNvPr id="6" name="TextBox 5">
            <a:extLst>
              <a:ext uri="{FF2B5EF4-FFF2-40B4-BE49-F238E27FC236}">
                <a16:creationId xmlns:a16="http://schemas.microsoft.com/office/drawing/2014/main" id="{C38F3B03-878E-DF7D-4160-DF00164C08C5}"/>
              </a:ext>
            </a:extLst>
          </p:cNvPr>
          <p:cNvSpPr txBox="1"/>
          <p:nvPr/>
        </p:nvSpPr>
        <p:spPr>
          <a:xfrm>
            <a:off x="1816300" y="407619"/>
            <a:ext cx="8494491" cy="307777"/>
          </a:xfrm>
          <a:prstGeom prst="rect">
            <a:avLst/>
          </a:prstGeom>
          <a:solidFill>
            <a:srgbClr val="D4ECF6"/>
          </a:solidFill>
          <a:ln>
            <a:solidFill>
              <a:srgbClr val="8DD1E7"/>
            </a:solidFill>
          </a:ln>
        </p:spPr>
        <p:txBody>
          <a:bodyPr wrap="square" rtlCol="0">
            <a:spAutoFit/>
          </a:bodyPr>
          <a:lstStyle/>
          <a:p>
            <a:pPr defTabSz="457200">
              <a:defRPr/>
            </a:pPr>
            <a:r>
              <a:rPr lang="en-GB" sz="1400" b="1">
                <a:solidFill>
                  <a:srgbClr val="000000"/>
                </a:solidFill>
                <a:latin typeface="Arial" panose="020B0604020202020204"/>
              </a:rPr>
              <a:t>Working Together 2023: Decisive Multi-Agency Child Protection </a:t>
            </a:r>
            <a:endParaRPr lang="en-GB" sz="1400">
              <a:solidFill>
                <a:srgbClr val="000000"/>
              </a:solidFill>
              <a:latin typeface="Arial" panose="020B0604020202020204"/>
            </a:endParaRPr>
          </a:p>
        </p:txBody>
      </p:sp>
      <p:sp>
        <p:nvSpPr>
          <p:cNvPr id="12" name="Rectangle 11">
            <a:extLst>
              <a:ext uri="{FF2B5EF4-FFF2-40B4-BE49-F238E27FC236}">
                <a16:creationId xmlns:a16="http://schemas.microsoft.com/office/drawing/2014/main" id="{BA9C9941-4E3A-5D41-0DA6-3C7EF26A3F85}"/>
              </a:ext>
            </a:extLst>
          </p:cNvPr>
          <p:cNvSpPr/>
          <p:nvPr/>
        </p:nvSpPr>
        <p:spPr>
          <a:xfrm>
            <a:off x="1816300" y="719238"/>
            <a:ext cx="8494491" cy="5648905"/>
          </a:xfrm>
          <a:prstGeom prst="rect">
            <a:avLst/>
          </a:prstGeom>
          <a:noFill/>
          <a:ln>
            <a:solidFill>
              <a:srgbClr val="8DD1E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342900" indent="-342900" defTabSz="457200">
              <a:lnSpc>
                <a:spcPct val="120000"/>
              </a:lnSpc>
              <a:spcAft>
                <a:spcPts val="600"/>
              </a:spcAft>
              <a:buFont typeface="Symbol" panose="05050102010706020507" pitchFamily="18" charset="2"/>
              <a:buChar char=""/>
              <a:defRPr/>
            </a:pPr>
            <a:endParaRPr lang="en-GB" sz="1200" b="1">
              <a:solidFill>
                <a:srgbClr val="000000"/>
              </a:solidFill>
              <a:latin typeface="Arial" panose="020B0604020202020204"/>
              <a:cs typeface="Calibri"/>
            </a:endParaRPr>
          </a:p>
        </p:txBody>
      </p:sp>
      <p:sp>
        <p:nvSpPr>
          <p:cNvPr id="14" name="Rectangle 13">
            <a:extLst>
              <a:ext uri="{FF2B5EF4-FFF2-40B4-BE49-F238E27FC236}">
                <a16:creationId xmlns:a16="http://schemas.microsoft.com/office/drawing/2014/main" id="{AC09203C-0E8A-B8E2-20D8-5FA5299AF3EF}"/>
              </a:ext>
            </a:extLst>
          </p:cNvPr>
          <p:cNvSpPr/>
          <p:nvPr/>
        </p:nvSpPr>
        <p:spPr>
          <a:xfrm>
            <a:off x="3526537" y="6488340"/>
            <a:ext cx="5106713" cy="230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GB" sz="1000" b="1">
                <a:solidFill>
                  <a:srgbClr val="FF0000"/>
                </a:solidFill>
                <a:latin typeface="Arial" panose="020B0604020202020204"/>
              </a:rPr>
              <a:t>OFFICIAL SENSITIVE: NOT GOVERNMENT POLICY</a:t>
            </a:r>
          </a:p>
        </p:txBody>
      </p:sp>
      <p:sp>
        <p:nvSpPr>
          <p:cNvPr id="2" name="TextBox 1">
            <a:extLst>
              <a:ext uri="{FF2B5EF4-FFF2-40B4-BE49-F238E27FC236}">
                <a16:creationId xmlns:a16="http://schemas.microsoft.com/office/drawing/2014/main" id="{20A6BA6D-5736-51AC-5495-80964B011660}"/>
              </a:ext>
            </a:extLst>
          </p:cNvPr>
          <p:cNvSpPr txBox="1"/>
          <p:nvPr/>
        </p:nvSpPr>
        <p:spPr>
          <a:xfrm>
            <a:off x="1772168" y="5677797"/>
            <a:ext cx="8249742" cy="307777"/>
          </a:xfrm>
          <a:prstGeom prst="rect">
            <a:avLst/>
          </a:prstGeom>
          <a:noFill/>
        </p:spPr>
        <p:txBody>
          <a:bodyPr wrap="square" lIns="91440" tIns="45720" rIns="91440" bIns="45720" rtlCol="0" anchor="t">
            <a:spAutoFit/>
          </a:bodyPr>
          <a:lstStyle/>
          <a:p>
            <a:pPr defTabSz="457200">
              <a:defRPr/>
            </a:pPr>
            <a:r>
              <a:rPr lang="en-GB" sz="1400" b="1">
                <a:solidFill>
                  <a:srgbClr val="000000"/>
                </a:solidFill>
                <a:latin typeface="Arial" panose="020B0604020202020204"/>
                <a:ea typeface="Times New Roman" panose="02020603050405020304" pitchFamily="18" charset="0"/>
                <a:cs typeface="Times New Roman"/>
              </a:rPr>
              <a:t> </a:t>
            </a:r>
            <a:endParaRPr lang="en-GB" sz="1400">
              <a:solidFill>
                <a:srgbClr val="000000"/>
              </a:solidFill>
              <a:latin typeface="Arial" panose="020B0604020202020204"/>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9E30847-AF7C-353F-0E59-8130A82E9E6F}"/>
              </a:ext>
            </a:extLst>
          </p:cNvPr>
          <p:cNvSpPr txBox="1"/>
          <p:nvPr/>
        </p:nvSpPr>
        <p:spPr>
          <a:xfrm>
            <a:off x="1836760" y="715396"/>
            <a:ext cx="8374040" cy="4729693"/>
          </a:xfrm>
          <a:prstGeom prst="rect">
            <a:avLst/>
          </a:prstGeom>
          <a:noFill/>
        </p:spPr>
        <p:txBody>
          <a:bodyPr wrap="square">
            <a:spAutoFit/>
          </a:bodyPr>
          <a:lstStyle/>
          <a:p>
            <a:pPr defTabSz="457200" fontAlgn="base">
              <a:lnSpc>
                <a:spcPct val="120000"/>
              </a:lnSpc>
              <a:spcAft>
                <a:spcPts val="600"/>
              </a:spcAft>
              <a:defRPr/>
            </a:pPr>
            <a:r>
              <a:rPr lang="en-GB" sz="1500" dirty="0">
                <a:solidFill>
                  <a:srgbClr val="000000"/>
                </a:solidFill>
                <a:latin typeface="Arial" panose="020B0604020202020204"/>
              </a:rPr>
              <a:t>Our vision for child protection is an effective multi-agency system where practitioners across agencies have the highest levels of knowledge and skills, and work in an integrated way across statutory child protection activities. </a:t>
            </a:r>
            <a:r>
              <a:rPr lang="en-US" sz="1500" dirty="0">
                <a:solidFill>
                  <a:srgbClr val="000000"/>
                </a:solidFill>
                <a:latin typeface="Arial" panose="020B0604020202020204"/>
              </a:rPr>
              <a:t>​</a:t>
            </a:r>
          </a:p>
          <a:p>
            <a:pPr marL="285750" indent="-285750" defTabSz="457200" fontAlgn="base">
              <a:lnSpc>
                <a:spcPct val="120000"/>
              </a:lnSpc>
              <a:spcAft>
                <a:spcPts val="600"/>
              </a:spcAft>
              <a:buFont typeface="Arial" panose="020B0604020202020204" pitchFamily="34" charset="0"/>
              <a:buChar char="•"/>
              <a:defRPr/>
            </a:pPr>
            <a:r>
              <a:rPr lang="en-GB" sz="1500" b="1" dirty="0">
                <a:solidFill>
                  <a:srgbClr val="000000"/>
                </a:solidFill>
                <a:latin typeface="Arial" panose="020B0604020202020204"/>
              </a:rPr>
              <a:t>Guidance for working with children and their families across the whole system of help, support and protection</a:t>
            </a:r>
            <a:r>
              <a:rPr lang="en-GB" sz="1500" dirty="0">
                <a:solidFill>
                  <a:srgbClr val="000000"/>
                </a:solidFill>
                <a:latin typeface="Arial" panose="020B0604020202020204"/>
              </a:rPr>
              <a:t>. This chapter outlines how agencies, organisations and individuals work together through early help, targeted early help, through statutory support under section 17 of the Children Act 1989 and through child protection enquires under section 47 of the same Act​</a:t>
            </a:r>
            <a:r>
              <a:rPr lang="en-US" sz="150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500" b="1" dirty="0">
                <a:solidFill>
                  <a:srgbClr val="000000"/>
                </a:solidFill>
                <a:latin typeface="Arial" panose="020B0604020202020204"/>
              </a:rPr>
              <a:t>National multi-agency child protection standards: </a:t>
            </a:r>
            <a:r>
              <a:rPr lang="en-GB" sz="1500" dirty="0">
                <a:solidFill>
                  <a:srgbClr val="000000"/>
                </a:solidFill>
                <a:latin typeface="Arial" panose="020B0604020202020204"/>
              </a:rPr>
              <a:t>Set out the actions, considerations and behaviours that should lead to improved child protection practice and better outcomes for children. Apply to all individuals from every agency involved in child protection practice</a:t>
            </a:r>
            <a:r>
              <a:rPr lang="en-US" sz="1500" dirty="0">
                <a:solidFill>
                  <a:srgbClr val="000000"/>
                </a:solidFill>
                <a:latin typeface="Arial" panose="020B0604020202020204"/>
              </a:rPr>
              <a:t>​</a:t>
            </a:r>
          </a:p>
          <a:p>
            <a:pPr defTabSz="457200" fontAlgn="base">
              <a:lnSpc>
                <a:spcPct val="120000"/>
              </a:lnSpc>
              <a:spcAft>
                <a:spcPts val="600"/>
              </a:spcAft>
              <a:buFont typeface="Arial" panose="020B0604020202020204" pitchFamily="34" charset="0"/>
              <a:buChar char="•"/>
              <a:defRPr/>
            </a:pPr>
            <a:r>
              <a:rPr lang="en-GB" sz="1500" b="1" dirty="0">
                <a:solidFill>
                  <a:srgbClr val="000000"/>
                </a:solidFill>
                <a:latin typeface="Arial" panose="020B0604020202020204"/>
              </a:rPr>
              <a:t>Harm outside the home: </a:t>
            </a:r>
            <a:r>
              <a:rPr lang="en-GB" sz="1500" dirty="0">
                <a:solidFill>
                  <a:srgbClr val="000000"/>
                </a:solidFill>
                <a:latin typeface="Arial" panose="020B0604020202020204"/>
              </a:rPr>
              <a:t>We have strengthened and clarified the multi-agency safeguarding response to all forms of abuse and exploitation, and provision under section 17 and section 47 of the Children Act 1989. Outlining key considerations for practitioners to understand the extra-familial context and the role of partners in keeping children safe and working in partnership with parents.</a:t>
            </a:r>
            <a:endParaRPr lang="en-US" sz="1500" dirty="0">
              <a:solidFill>
                <a:srgbClr val="000000"/>
              </a:solidFill>
              <a:latin typeface="Arial" panose="020B0604020202020204"/>
            </a:endParaRPr>
          </a:p>
        </p:txBody>
      </p:sp>
    </p:spTree>
    <p:extLst>
      <p:ext uri="{BB962C8B-B14F-4D97-AF65-F5344CB8AC3E}">
        <p14:creationId xmlns:p14="http://schemas.microsoft.com/office/powerpoint/2010/main" val="641194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514016-7BF2-2E1E-5E3D-96449BC1D9E2}"/>
              </a:ext>
            </a:extLst>
          </p:cNvPr>
          <p:cNvSpPr txBox="1"/>
          <p:nvPr/>
        </p:nvSpPr>
        <p:spPr>
          <a:xfrm>
            <a:off x="423333" y="508000"/>
            <a:ext cx="3852334" cy="646331"/>
          </a:xfrm>
          <a:prstGeom prst="rect">
            <a:avLst/>
          </a:prstGeom>
          <a:solidFill>
            <a:schemeClr val="accent2"/>
          </a:solidFill>
          <a:ln>
            <a:solidFill>
              <a:schemeClr val="tx1"/>
            </a:solidFill>
          </a:ln>
        </p:spPr>
        <p:txBody>
          <a:bodyPr wrap="square" rtlCol="0">
            <a:spAutoFit/>
          </a:bodyPr>
          <a:lstStyle/>
          <a:p>
            <a:pPr algn="ctr"/>
            <a:r>
              <a:rPr lang="en-GB" dirty="0">
                <a:solidFill>
                  <a:schemeClr val="bg1"/>
                </a:solidFill>
              </a:rPr>
              <a:t>MULTI-AGENCY SAFEGUARDING ARRANGEMENTS</a:t>
            </a:r>
          </a:p>
        </p:txBody>
      </p:sp>
      <p:sp>
        <p:nvSpPr>
          <p:cNvPr id="5" name="TextBox 4">
            <a:extLst>
              <a:ext uri="{FF2B5EF4-FFF2-40B4-BE49-F238E27FC236}">
                <a16:creationId xmlns:a16="http://schemas.microsoft.com/office/drawing/2014/main" id="{AC8F72EB-51F9-6164-5D8A-6B207A12F579}"/>
              </a:ext>
            </a:extLst>
          </p:cNvPr>
          <p:cNvSpPr txBox="1"/>
          <p:nvPr/>
        </p:nvSpPr>
        <p:spPr>
          <a:xfrm>
            <a:off x="431799" y="1354667"/>
            <a:ext cx="1295401" cy="720000"/>
          </a:xfrm>
          <a:prstGeom prst="rect">
            <a:avLst/>
          </a:prstGeom>
          <a:solidFill>
            <a:schemeClr val="accent1">
              <a:lumMod val="60000"/>
              <a:lumOff val="40000"/>
            </a:schemeClr>
          </a:solidFill>
          <a:ln>
            <a:solidFill>
              <a:schemeClr val="tx1"/>
            </a:solidFill>
          </a:ln>
        </p:spPr>
        <p:txBody>
          <a:bodyPr wrap="square" rtlCol="0">
            <a:spAutoFit/>
          </a:bodyPr>
          <a:lstStyle/>
          <a:p>
            <a:pPr algn="ctr"/>
            <a:endParaRPr lang="en-GB" sz="1000" dirty="0">
              <a:solidFill>
                <a:schemeClr val="bg1"/>
              </a:solidFill>
            </a:endParaRPr>
          </a:p>
          <a:p>
            <a:pPr algn="ctr"/>
            <a:r>
              <a:rPr lang="en-GB" sz="1000" b="1" dirty="0">
                <a:solidFill>
                  <a:schemeClr val="bg1"/>
                </a:solidFill>
              </a:rPr>
              <a:t>Local Authority</a:t>
            </a:r>
          </a:p>
          <a:p>
            <a:pPr algn="ctr"/>
            <a:r>
              <a:rPr lang="en-GB" sz="1000" b="1" dirty="0">
                <a:solidFill>
                  <a:schemeClr val="bg1"/>
                </a:solidFill>
              </a:rPr>
              <a:t>Chief Executive</a:t>
            </a:r>
          </a:p>
          <a:p>
            <a:endParaRPr lang="en-GB" sz="1000" dirty="0"/>
          </a:p>
          <a:p>
            <a:endParaRPr lang="en-GB" sz="1000" dirty="0"/>
          </a:p>
        </p:txBody>
      </p:sp>
      <p:sp>
        <p:nvSpPr>
          <p:cNvPr id="6" name="TextBox 5">
            <a:extLst>
              <a:ext uri="{FF2B5EF4-FFF2-40B4-BE49-F238E27FC236}">
                <a16:creationId xmlns:a16="http://schemas.microsoft.com/office/drawing/2014/main" id="{9968E0BC-469B-D982-07E0-25DAA3B10D76}"/>
              </a:ext>
            </a:extLst>
          </p:cNvPr>
          <p:cNvSpPr txBox="1"/>
          <p:nvPr/>
        </p:nvSpPr>
        <p:spPr>
          <a:xfrm>
            <a:off x="2997200" y="1354666"/>
            <a:ext cx="1303867" cy="720000"/>
          </a:xfrm>
          <a:prstGeom prst="rect">
            <a:avLst/>
          </a:prstGeom>
          <a:solidFill>
            <a:schemeClr val="accent1">
              <a:lumMod val="60000"/>
              <a:lumOff val="40000"/>
            </a:schemeClr>
          </a:solidFill>
          <a:ln>
            <a:solidFill>
              <a:schemeClr val="tx1"/>
            </a:solidFill>
          </a:ln>
        </p:spPr>
        <p:txBody>
          <a:bodyPr wrap="square" rtlCol="0">
            <a:spAutoFit/>
          </a:bodyPr>
          <a:lstStyle/>
          <a:p>
            <a:pPr algn="ctr"/>
            <a:endParaRPr lang="en-GB" sz="1000" dirty="0">
              <a:solidFill>
                <a:schemeClr val="bg1"/>
              </a:solidFill>
            </a:endParaRPr>
          </a:p>
          <a:p>
            <a:pPr algn="ctr"/>
            <a:r>
              <a:rPr lang="en-GB" sz="1000" b="1" dirty="0">
                <a:solidFill>
                  <a:schemeClr val="bg1"/>
                </a:solidFill>
              </a:rPr>
              <a:t>ICB Chief Executive</a:t>
            </a:r>
          </a:p>
          <a:p>
            <a:endParaRPr lang="en-GB" sz="1000" dirty="0"/>
          </a:p>
          <a:p>
            <a:endParaRPr lang="en-GB" sz="1000" dirty="0"/>
          </a:p>
          <a:p>
            <a:endParaRPr lang="en-GB" sz="1000" dirty="0"/>
          </a:p>
        </p:txBody>
      </p:sp>
      <p:sp>
        <p:nvSpPr>
          <p:cNvPr id="8" name="TextBox 7">
            <a:extLst>
              <a:ext uri="{FF2B5EF4-FFF2-40B4-BE49-F238E27FC236}">
                <a16:creationId xmlns:a16="http://schemas.microsoft.com/office/drawing/2014/main" id="{5950B719-146E-293E-3A91-DCF0FC64C7F7}"/>
              </a:ext>
            </a:extLst>
          </p:cNvPr>
          <p:cNvSpPr txBox="1"/>
          <p:nvPr/>
        </p:nvSpPr>
        <p:spPr>
          <a:xfrm>
            <a:off x="1710267" y="1354664"/>
            <a:ext cx="1303867" cy="720000"/>
          </a:xfrm>
          <a:prstGeom prst="rect">
            <a:avLst/>
          </a:prstGeom>
          <a:solidFill>
            <a:schemeClr val="accent1">
              <a:lumMod val="60000"/>
              <a:lumOff val="40000"/>
            </a:schemeClr>
          </a:solidFill>
          <a:ln>
            <a:solidFill>
              <a:schemeClr val="tx1"/>
            </a:solidFill>
          </a:ln>
        </p:spPr>
        <p:txBody>
          <a:bodyPr wrap="square" rtlCol="0">
            <a:spAutoFit/>
          </a:bodyPr>
          <a:lstStyle/>
          <a:p>
            <a:endParaRPr lang="en-GB" sz="1000" dirty="0">
              <a:solidFill>
                <a:schemeClr val="bg1"/>
              </a:solidFill>
            </a:endParaRPr>
          </a:p>
          <a:p>
            <a:pPr algn="ctr"/>
            <a:r>
              <a:rPr lang="en-GB" sz="1000" b="1" dirty="0">
                <a:solidFill>
                  <a:schemeClr val="bg1"/>
                </a:solidFill>
              </a:rPr>
              <a:t>Chief Officer of Police</a:t>
            </a:r>
          </a:p>
          <a:p>
            <a:endParaRPr lang="en-GB" sz="1000" dirty="0"/>
          </a:p>
          <a:p>
            <a:endParaRPr lang="en-GB" sz="1000" dirty="0"/>
          </a:p>
          <a:p>
            <a:endParaRPr lang="en-GB" sz="1000" dirty="0"/>
          </a:p>
        </p:txBody>
      </p:sp>
      <p:sp>
        <p:nvSpPr>
          <p:cNvPr id="9" name="TextBox 8">
            <a:extLst>
              <a:ext uri="{FF2B5EF4-FFF2-40B4-BE49-F238E27FC236}">
                <a16:creationId xmlns:a16="http://schemas.microsoft.com/office/drawing/2014/main" id="{3EA27477-2D93-6087-D545-C23399304FA6}"/>
              </a:ext>
            </a:extLst>
          </p:cNvPr>
          <p:cNvSpPr txBox="1"/>
          <p:nvPr/>
        </p:nvSpPr>
        <p:spPr>
          <a:xfrm>
            <a:off x="423333" y="2222498"/>
            <a:ext cx="1303867" cy="702733"/>
          </a:xfrm>
          <a:prstGeom prst="rect">
            <a:avLst/>
          </a:prstGeom>
          <a:noFill/>
        </p:spPr>
        <p:txBody>
          <a:bodyPr wrap="square" rtlCol="0">
            <a:spAutoFit/>
          </a:bodyPr>
          <a:lstStyle/>
          <a:p>
            <a:endParaRPr lang="en-GB" dirty="0"/>
          </a:p>
        </p:txBody>
      </p:sp>
      <p:sp>
        <p:nvSpPr>
          <p:cNvPr id="10" name="TextBox 9">
            <a:extLst>
              <a:ext uri="{FF2B5EF4-FFF2-40B4-BE49-F238E27FC236}">
                <a16:creationId xmlns:a16="http://schemas.microsoft.com/office/drawing/2014/main" id="{C7713130-6FFE-65AF-0371-84B20E3C1856}"/>
              </a:ext>
            </a:extLst>
          </p:cNvPr>
          <p:cNvSpPr txBox="1"/>
          <p:nvPr/>
        </p:nvSpPr>
        <p:spPr>
          <a:xfrm>
            <a:off x="423332" y="4715889"/>
            <a:ext cx="948013" cy="830997"/>
          </a:xfrm>
          <a:prstGeom prst="rect">
            <a:avLst/>
          </a:prstGeom>
          <a:solidFill>
            <a:schemeClr val="accent6"/>
          </a:solidFill>
          <a:ln>
            <a:solidFill>
              <a:schemeClr val="tx1"/>
            </a:solidFill>
          </a:ln>
        </p:spPr>
        <p:txBody>
          <a:bodyPr wrap="square" rtlCol="0">
            <a:spAutoFit/>
          </a:bodyPr>
          <a:lstStyle/>
          <a:p>
            <a:pPr algn="ctr"/>
            <a:r>
              <a:rPr lang="en-GB" sz="800" dirty="0">
                <a:solidFill>
                  <a:schemeClr val="bg1"/>
                </a:solidFill>
              </a:rPr>
              <a:t>Local Authority</a:t>
            </a:r>
          </a:p>
          <a:p>
            <a:pPr algn="ctr"/>
            <a:endParaRPr lang="en-GB" sz="800" dirty="0">
              <a:solidFill>
                <a:schemeClr val="bg1"/>
              </a:solidFill>
            </a:endParaRPr>
          </a:p>
          <a:p>
            <a:pPr algn="ctr"/>
            <a:r>
              <a:rPr lang="en-GB" sz="800" dirty="0">
                <a:solidFill>
                  <a:schemeClr val="bg1"/>
                </a:solidFill>
              </a:rPr>
              <a:t>Director of Children's Services</a:t>
            </a:r>
          </a:p>
          <a:p>
            <a:pPr algn="ctr"/>
            <a:endParaRPr lang="en-GB" sz="800" dirty="0">
              <a:solidFill>
                <a:schemeClr val="bg1"/>
              </a:solidFill>
            </a:endParaRPr>
          </a:p>
        </p:txBody>
      </p:sp>
      <p:sp>
        <p:nvSpPr>
          <p:cNvPr id="12" name="TextBox 11">
            <a:extLst>
              <a:ext uri="{FF2B5EF4-FFF2-40B4-BE49-F238E27FC236}">
                <a16:creationId xmlns:a16="http://schemas.microsoft.com/office/drawing/2014/main" id="{84051F49-C498-262F-8744-5D1C3E5C7B08}"/>
              </a:ext>
            </a:extLst>
          </p:cNvPr>
          <p:cNvSpPr txBox="1"/>
          <p:nvPr/>
        </p:nvSpPr>
        <p:spPr>
          <a:xfrm>
            <a:off x="1373411" y="4697887"/>
            <a:ext cx="1655841" cy="707886"/>
          </a:xfrm>
          <a:prstGeom prst="rect">
            <a:avLst/>
          </a:prstGeom>
          <a:solidFill>
            <a:schemeClr val="accent6"/>
          </a:solidFill>
          <a:ln>
            <a:solidFill>
              <a:schemeClr val="tx1"/>
            </a:solidFill>
          </a:ln>
        </p:spPr>
        <p:txBody>
          <a:bodyPr wrap="square" rtlCol="0">
            <a:spAutoFit/>
          </a:bodyPr>
          <a:lstStyle/>
          <a:p>
            <a:pPr algn="ctr"/>
            <a:r>
              <a:rPr lang="en-GB" sz="800" dirty="0">
                <a:solidFill>
                  <a:schemeClr val="bg1"/>
                </a:solidFill>
              </a:rPr>
              <a:t>Police</a:t>
            </a:r>
          </a:p>
          <a:p>
            <a:pPr algn="ctr"/>
            <a:endParaRPr lang="en-GB" sz="800" dirty="0">
              <a:solidFill>
                <a:schemeClr val="bg1"/>
              </a:solidFill>
            </a:endParaRPr>
          </a:p>
          <a:p>
            <a:pPr algn="ctr"/>
            <a:r>
              <a:rPr lang="en-GB" sz="800" dirty="0">
                <a:solidFill>
                  <a:schemeClr val="bg1"/>
                </a:solidFill>
              </a:rPr>
              <a:t>Place based – no lower than Area Commander, Head of Public Protection</a:t>
            </a:r>
          </a:p>
        </p:txBody>
      </p:sp>
      <p:sp>
        <p:nvSpPr>
          <p:cNvPr id="13" name="TextBox 12">
            <a:extLst>
              <a:ext uri="{FF2B5EF4-FFF2-40B4-BE49-F238E27FC236}">
                <a16:creationId xmlns:a16="http://schemas.microsoft.com/office/drawing/2014/main" id="{D18DD70B-70A2-7D5D-2D99-78BC26D725CD}"/>
              </a:ext>
            </a:extLst>
          </p:cNvPr>
          <p:cNvSpPr txBox="1"/>
          <p:nvPr/>
        </p:nvSpPr>
        <p:spPr>
          <a:xfrm>
            <a:off x="3031067" y="4692349"/>
            <a:ext cx="1303867" cy="707886"/>
          </a:xfrm>
          <a:prstGeom prst="rect">
            <a:avLst/>
          </a:prstGeom>
          <a:solidFill>
            <a:schemeClr val="accent6"/>
          </a:solidFill>
          <a:ln>
            <a:solidFill>
              <a:schemeClr val="tx1"/>
            </a:solidFill>
          </a:ln>
        </p:spPr>
        <p:txBody>
          <a:bodyPr wrap="square" rtlCol="0">
            <a:spAutoFit/>
          </a:bodyPr>
          <a:lstStyle/>
          <a:p>
            <a:pPr algn="ctr"/>
            <a:r>
              <a:rPr lang="en-GB" sz="800" dirty="0">
                <a:solidFill>
                  <a:schemeClr val="bg1"/>
                </a:solidFill>
              </a:rPr>
              <a:t>ICB</a:t>
            </a:r>
          </a:p>
          <a:p>
            <a:pPr algn="ctr"/>
            <a:endParaRPr lang="en-GB" sz="800" dirty="0">
              <a:solidFill>
                <a:schemeClr val="bg1"/>
              </a:solidFill>
            </a:endParaRPr>
          </a:p>
          <a:p>
            <a:pPr algn="ctr"/>
            <a:r>
              <a:rPr lang="en-GB" sz="800" dirty="0">
                <a:solidFill>
                  <a:schemeClr val="bg1"/>
                </a:solidFill>
              </a:rPr>
              <a:t>Executive Lead for Children</a:t>
            </a:r>
          </a:p>
          <a:p>
            <a:endParaRPr lang="en-GB" sz="800" dirty="0"/>
          </a:p>
        </p:txBody>
      </p:sp>
      <p:sp>
        <p:nvSpPr>
          <p:cNvPr id="14" name="TextBox 13">
            <a:extLst>
              <a:ext uri="{FF2B5EF4-FFF2-40B4-BE49-F238E27FC236}">
                <a16:creationId xmlns:a16="http://schemas.microsoft.com/office/drawing/2014/main" id="{08BE8EE1-CAA5-CC88-C9FF-918D26E50FE5}"/>
              </a:ext>
            </a:extLst>
          </p:cNvPr>
          <p:cNvSpPr txBox="1"/>
          <p:nvPr/>
        </p:nvSpPr>
        <p:spPr>
          <a:xfrm>
            <a:off x="423332" y="6290733"/>
            <a:ext cx="11260667" cy="369332"/>
          </a:xfrm>
          <a:prstGeom prst="rect">
            <a:avLst/>
          </a:prstGeom>
          <a:solidFill>
            <a:schemeClr val="accent4">
              <a:lumMod val="75000"/>
            </a:schemeClr>
          </a:solidFill>
          <a:ln>
            <a:solidFill>
              <a:schemeClr val="tx1"/>
            </a:solidFill>
          </a:ln>
        </p:spPr>
        <p:txBody>
          <a:bodyPr wrap="square" rtlCol="0">
            <a:spAutoFit/>
          </a:bodyPr>
          <a:lstStyle/>
          <a:p>
            <a:pPr algn="ctr"/>
            <a:r>
              <a:rPr lang="en-GB" dirty="0">
                <a:solidFill>
                  <a:schemeClr val="bg1"/>
                </a:solidFill>
              </a:rPr>
              <a:t>Sub-groups as agreed by partners</a:t>
            </a:r>
          </a:p>
        </p:txBody>
      </p:sp>
      <p:sp>
        <p:nvSpPr>
          <p:cNvPr id="15" name="TextBox 14">
            <a:extLst>
              <a:ext uri="{FF2B5EF4-FFF2-40B4-BE49-F238E27FC236}">
                <a16:creationId xmlns:a16="http://schemas.microsoft.com/office/drawing/2014/main" id="{A1E4E747-A9FB-452A-9890-C4E9BE037316}"/>
              </a:ext>
            </a:extLst>
          </p:cNvPr>
          <p:cNvSpPr txBox="1"/>
          <p:nvPr/>
        </p:nvSpPr>
        <p:spPr>
          <a:xfrm>
            <a:off x="1735666" y="2982655"/>
            <a:ext cx="1303867" cy="646331"/>
          </a:xfrm>
          <a:prstGeom prst="rect">
            <a:avLst/>
          </a:prstGeom>
          <a:solidFill>
            <a:schemeClr val="accent6"/>
          </a:solidFill>
          <a:ln>
            <a:solidFill>
              <a:schemeClr val="tx1"/>
            </a:solidFill>
          </a:ln>
        </p:spPr>
        <p:txBody>
          <a:bodyPr wrap="square" rtlCol="0">
            <a:spAutoFit/>
          </a:bodyPr>
          <a:lstStyle/>
          <a:p>
            <a:pPr algn="ctr"/>
            <a:r>
              <a:rPr lang="en-GB" sz="1200" dirty="0">
                <a:solidFill>
                  <a:schemeClr val="bg1"/>
                </a:solidFill>
              </a:rPr>
              <a:t>Partnership (DSP agreed by Lead SPs</a:t>
            </a:r>
          </a:p>
        </p:txBody>
      </p:sp>
      <p:sp>
        <p:nvSpPr>
          <p:cNvPr id="17" name="TextBox 16">
            <a:extLst>
              <a:ext uri="{FF2B5EF4-FFF2-40B4-BE49-F238E27FC236}">
                <a16:creationId xmlns:a16="http://schemas.microsoft.com/office/drawing/2014/main" id="{5EFAC250-BA2F-AE36-A4CD-6794DFACF831}"/>
              </a:ext>
            </a:extLst>
          </p:cNvPr>
          <p:cNvSpPr txBox="1"/>
          <p:nvPr/>
        </p:nvSpPr>
        <p:spPr>
          <a:xfrm>
            <a:off x="443389" y="4300193"/>
            <a:ext cx="1016000" cy="400110"/>
          </a:xfrm>
          <a:prstGeom prst="rect">
            <a:avLst/>
          </a:prstGeom>
          <a:solidFill>
            <a:schemeClr val="accent6"/>
          </a:solidFill>
          <a:ln>
            <a:solidFill>
              <a:schemeClr val="tx1"/>
            </a:solidFill>
          </a:ln>
        </p:spPr>
        <p:txBody>
          <a:bodyPr wrap="square" rtlCol="0">
            <a:spAutoFit/>
          </a:bodyPr>
          <a:lstStyle/>
          <a:p>
            <a:r>
              <a:rPr lang="en-GB" sz="1000" dirty="0">
                <a:solidFill>
                  <a:schemeClr val="bg1"/>
                </a:solidFill>
              </a:rPr>
              <a:t>Education Representative </a:t>
            </a:r>
          </a:p>
        </p:txBody>
      </p:sp>
      <p:sp>
        <p:nvSpPr>
          <p:cNvPr id="19" name="TextBox 18">
            <a:extLst>
              <a:ext uri="{FF2B5EF4-FFF2-40B4-BE49-F238E27FC236}">
                <a16:creationId xmlns:a16="http://schemas.microsoft.com/office/drawing/2014/main" id="{96F44791-AE8F-EA4F-A3BB-B2A6179FAD4B}"/>
              </a:ext>
            </a:extLst>
          </p:cNvPr>
          <p:cNvSpPr txBox="1"/>
          <p:nvPr/>
        </p:nvSpPr>
        <p:spPr>
          <a:xfrm>
            <a:off x="423332" y="5411064"/>
            <a:ext cx="3911602" cy="369332"/>
          </a:xfrm>
          <a:prstGeom prst="rect">
            <a:avLst/>
          </a:prstGeom>
          <a:solidFill>
            <a:schemeClr val="accent6"/>
          </a:solidFill>
          <a:ln>
            <a:solidFill>
              <a:schemeClr val="tx1"/>
            </a:solidFill>
          </a:ln>
        </p:spPr>
        <p:txBody>
          <a:bodyPr wrap="square" rtlCol="0">
            <a:spAutoFit/>
          </a:bodyPr>
          <a:lstStyle/>
          <a:p>
            <a:pPr algn="ctr"/>
            <a:r>
              <a:rPr lang="en-GB" dirty="0">
                <a:solidFill>
                  <a:schemeClr val="bg1"/>
                </a:solidFill>
              </a:rPr>
              <a:t>Relevant Agencies</a:t>
            </a:r>
          </a:p>
        </p:txBody>
      </p:sp>
      <p:sp>
        <p:nvSpPr>
          <p:cNvPr id="20" name="TextBox 19">
            <a:extLst>
              <a:ext uri="{FF2B5EF4-FFF2-40B4-BE49-F238E27FC236}">
                <a16:creationId xmlns:a16="http://schemas.microsoft.com/office/drawing/2014/main" id="{5BF2BC89-0B1F-2D96-71D4-B5D493D4E26E}"/>
              </a:ext>
            </a:extLst>
          </p:cNvPr>
          <p:cNvSpPr txBox="1"/>
          <p:nvPr/>
        </p:nvSpPr>
        <p:spPr>
          <a:xfrm>
            <a:off x="431800" y="5802055"/>
            <a:ext cx="3911602" cy="307777"/>
          </a:xfrm>
          <a:prstGeom prst="rect">
            <a:avLst/>
          </a:prstGeom>
          <a:solidFill>
            <a:schemeClr val="bg1">
              <a:lumMod val="65000"/>
            </a:schemeClr>
          </a:solidFill>
          <a:ln>
            <a:solidFill>
              <a:schemeClr val="tx1"/>
            </a:solidFill>
          </a:ln>
        </p:spPr>
        <p:txBody>
          <a:bodyPr wrap="square" rtlCol="0">
            <a:spAutoFit/>
          </a:bodyPr>
          <a:lstStyle/>
          <a:p>
            <a:pPr algn="ctr"/>
            <a:r>
              <a:rPr lang="en-GB" sz="1400" dirty="0">
                <a:solidFill>
                  <a:schemeClr val="bg1"/>
                </a:solidFill>
              </a:rPr>
              <a:t>Business Manager &amp; Business support function</a:t>
            </a:r>
          </a:p>
        </p:txBody>
      </p:sp>
      <p:sp>
        <p:nvSpPr>
          <p:cNvPr id="21" name="Callout: Left Arrow 20">
            <a:extLst>
              <a:ext uri="{FF2B5EF4-FFF2-40B4-BE49-F238E27FC236}">
                <a16:creationId xmlns:a16="http://schemas.microsoft.com/office/drawing/2014/main" id="{FCA5791F-CCE6-3237-351F-9171A515F8DF}"/>
              </a:ext>
            </a:extLst>
          </p:cNvPr>
          <p:cNvSpPr/>
          <p:nvPr/>
        </p:nvSpPr>
        <p:spPr>
          <a:xfrm>
            <a:off x="4580465" y="736601"/>
            <a:ext cx="4614333" cy="1629832"/>
          </a:xfrm>
          <a:prstGeom prst="left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LEAD Safeguarding </a:t>
            </a:r>
          </a:p>
          <a:p>
            <a:pPr algn="ctr"/>
            <a:r>
              <a:rPr lang="en-GB" dirty="0"/>
              <a:t>Partners</a:t>
            </a:r>
          </a:p>
        </p:txBody>
      </p:sp>
      <p:sp>
        <p:nvSpPr>
          <p:cNvPr id="25" name="Callout: Left Arrow 24">
            <a:extLst>
              <a:ext uri="{FF2B5EF4-FFF2-40B4-BE49-F238E27FC236}">
                <a16:creationId xmlns:a16="http://schemas.microsoft.com/office/drawing/2014/main" id="{932E7D62-65E5-2AB2-8D1C-E5FD6391DF50}"/>
              </a:ext>
            </a:extLst>
          </p:cNvPr>
          <p:cNvSpPr/>
          <p:nvPr/>
        </p:nvSpPr>
        <p:spPr>
          <a:xfrm>
            <a:off x="4580465" y="2643178"/>
            <a:ext cx="4614333" cy="1629832"/>
          </a:xfrm>
          <a:prstGeom prst="leftArrowCallou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PARTNERSHIP CHAIR</a:t>
            </a:r>
          </a:p>
        </p:txBody>
      </p:sp>
      <p:sp>
        <p:nvSpPr>
          <p:cNvPr id="26" name="Callout: Left Arrow 25">
            <a:extLst>
              <a:ext uri="{FF2B5EF4-FFF2-40B4-BE49-F238E27FC236}">
                <a16:creationId xmlns:a16="http://schemas.microsoft.com/office/drawing/2014/main" id="{4ED5E30E-DCA3-0C84-CDE7-7539BB939F89}"/>
              </a:ext>
            </a:extLst>
          </p:cNvPr>
          <p:cNvSpPr/>
          <p:nvPr/>
        </p:nvSpPr>
        <p:spPr>
          <a:xfrm>
            <a:off x="4580465" y="4549755"/>
            <a:ext cx="4614333" cy="1629832"/>
          </a:xfrm>
          <a:prstGeom prst="leftArrowCallou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DELEGATE Safeguarding Partners</a:t>
            </a:r>
          </a:p>
          <a:p>
            <a:pPr algn="ctr"/>
            <a:endParaRPr lang="en-GB" dirty="0"/>
          </a:p>
        </p:txBody>
      </p:sp>
      <p:sp>
        <p:nvSpPr>
          <p:cNvPr id="29" name="Arrow: Up-Down 28">
            <a:extLst>
              <a:ext uri="{FF2B5EF4-FFF2-40B4-BE49-F238E27FC236}">
                <a16:creationId xmlns:a16="http://schemas.microsoft.com/office/drawing/2014/main" id="{49FA1964-9EAA-10D5-300E-A50FD7907BEF}"/>
              </a:ext>
            </a:extLst>
          </p:cNvPr>
          <p:cNvSpPr/>
          <p:nvPr/>
        </p:nvSpPr>
        <p:spPr>
          <a:xfrm>
            <a:off x="2201332" y="2176594"/>
            <a:ext cx="321733" cy="701150"/>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Arrow: Up-Down 29">
            <a:extLst>
              <a:ext uri="{FF2B5EF4-FFF2-40B4-BE49-F238E27FC236}">
                <a16:creationId xmlns:a16="http://schemas.microsoft.com/office/drawing/2014/main" id="{8FA021FE-E4B0-1627-4472-DBF7AA1A2EFA}"/>
              </a:ext>
            </a:extLst>
          </p:cNvPr>
          <p:cNvSpPr/>
          <p:nvPr/>
        </p:nvSpPr>
        <p:spPr>
          <a:xfrm>
            <a:off x="2201333" y="3811336"/>
            <a:ext cx="321733" cy="701150"/>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E06EB7BD-8C1E-7E84-0B23-44923A7245DD}"/>
              </a:ext>
            </a:extLst>
          </p:cNvPr>
          <p:cNvSpPr txBox="1"/>
          <p:nvPr/>
        </p:nvSpPr>
        <p:spPr>
          <a:xfrm>
            <a:off x="9499600" y="1354666"/>
            <a:ext cx="1752597" cy="4248000"/>
          </a:xfrm>
          <a:prstGeom prst="rect">
            <a:avLst/>
          </a:prstGeom>
          <a:solidFill>
            <a:schemeClr val="accent2">
              <a:lumMod val="75000"/>
            </a:schemeClr>
          </a:solidFill>
        </p:spPr>
        <p:txBody>
          <a:bodyPr wrap="square" rtlCol="0">
            <a:spAutoFit/>
          </a:bodyPr>
          <a:lstStyle/>
          <a:p>
            <a:endParaRPr lang="en-GB" dirty="0"/>
          </a:p>
          <a:p>
            <a:endParaRPr lang="en-GB" dirty="0"/>
          </a:p>
          <a:p>
            <a:pPr algn="ctr"/>
            <a:endParaRPr lang="en-GB" dirty="0"/>
          </a:p>
          <a:p>
            <a:pPr algn="ctr"/>
            <a:endParaRPr lang="en-GB" dirty="0"/>
          </a:p>
          <a:p>
            <a:pPr algn="ctr"/>
            <a:endParaRPr lang="en-GB" dirty="0"/>
          </a:p>
          <a:p>
            <a:pPr algn="ctr"/>
            <a:endParaRPr lang="en-GB" dirty="0"/>
          </a:p>
          <a:p>
            <a:pPr algn="ctr"/>
            <a:r>
              <a:rPr lang="en-GB" dirty="0">
                <a:solidFill>
                  <a:schemeClr val="bg1"/>
                </a:solidFill>
              </a:rPr>
              <a:t>INDEPENDENT SCRUTINY</a:t>
            </a:r>
          </a:p>
          <a:p>
            <a:pPr algn="ctr"/>
            <a:endParaRPr lang="en-GB" dirty="0"/>
          </a:p>
          <a:p>
            <a:pPr algn="ctr"/>
            <a:endParaRPr lang="en-GB" dirty="0"/>
          </a:p>
        </p:txBody>
      </p:sp>
    </p:spTree>
    <p:extLst>
      <p:ext uri="{BB962C8B-B14F-4D97-AF65-F5344CB8AC3E}">
        <p14:creationId xmlns:p14="http://schemas.microsoft.com/office/powerpoint/2010/main" val="1197335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2920</Words>
  <Application>Microsoft Office PowerPoint</Application>
  <PresentationFormat>Widescreen</PresentationFormat>
  <Paragraphs>198</Paragraphs>
  <Slides>17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Atkinson Hyperlegible</vt:lpstr>
      <vt:lpstr>Calibri</vt:lpstr>
      <vt:lpstr>Calibri Light</vt:lpstr>
      <vt:lpstr>Symbol</vt:lpstr>
      <vt:lpstr>Office Theme</vt:lpstr>
      <vt:lpstr>Working Together to Safeguard Children 2023 A guide to multi-agency working to help, protect and promote the welfare of children  </vt:lpstr>
      <vt:lpstr>    Working Together To Safeguard Children 2023  Children’s Social Care National Framework and Dashboard   Kinship Care Strategy  Data Strategy  Information Sharing Guidance - 2024</vt:lpstr>
      <vt:lpstr>PowerPoint Presentation</vt:lpstr>
      <vt:lpstr>PowerPoint Presentation</vt:lpstr>
      <vt:lpstr>What this means for you</vt:lpstr>
      <vt:lpstr>PowerPoint Presentation</vt:lpstr>
      <vt:lpstr>PowerPoint Presentation</vt:lpstr>
      <vt:lpstr>PowerPoint Presentation</vt:lpstr>
      <vt:lpstr>PowerPoint Presentation</vt:lpstr>
      <vt:lpstr>Lead Safeguarding Partners</vt:lpstr>
      <vt:lpstr>PowerPoint Presentation</vt:lpstr>
      <vt:lpstr>Delegated Safeguarding Partners</vt:lpstr>
      <vt:lpstr>PowerPoint Presentation</vt:lpstr>
      <vt:lpstr>Partnership Chair</vt:lpstr>
      <vt:lpstr>Independent Scrutiny</vt:lpstr>
      <vt:lpstr>PowerPoint Presentation</vt:lpstr>
      <vt:lpstr>What are you expected to do 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Safeguarding Partners</dc:title>
  <dc:creator>MCMILLAN, Deborah</dc:creator>
  <cp:lastModifiedBy>MCMILLAN, Deborah</cp:lastModifiedBy>
  <cp:revision>2</cp:revision>
  <dcterms:created xsi:type="dcterms:W3CDTF">2024-02-08T11:18:04Z</dcterms:created>
  <dcterms:modified xsi:type="dcterms:W3CDTF">2024-05-08T14:30:55Z</dcterms:modified>
</cp:coreProperties>
</file>