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Lst>
  <p:notesMasterIdLst>
    <p:notesMasterId r:id="rId11"/>
  </p:notesMasterIdLst>
  <p:handoutMasterIdLst>
    <p:handoutMasterId r:id="rId12"/>
  </p:handoutMasterIdLst>
  <p:sldIdLst>
    <p:sldId id="290" r:id="rId7"/>
    <p:sldId id="306" r:id="rId8"/>
    <p:sldId id="307" r:id="rId9"/>
    <p:sldId id="308" r:id="rId10"/>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Myriad Pro Light" panose="020B040303040302020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ADEACC-218A-595E-A646-FE7F6E49A912}" name="Grace Lynch" initials="GL" userId="S::lynchg@swindon.gov.uk::fecaa33c-16db-4b56-831b-e649579bd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401"/>
    <a:srgbClr val="FF3399"/>
    <a:srgbClr val="FFFFFF"/>
    <a:srgbClr val="414042"/>
    <a:srgbClr val="666699"/>
    <a:srgbClr val="FDE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57C49F-1B2D-E48D-D87B-F932E07FE00F}" v="5" dt="2023-12-12T14:43:30.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varScale="1">
        <p:scale>
          <a:sx n="98" d="100"/>
          <a:sy n="98" d="100"/>
        </p:scale>
        <p:origin x="332" y="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4A0A-BD52-4670-8DFB-33E640E01483}" type="datetimeFigureOut">
              <a:rPr lang="en-GB" smtClean="0"/>
              <a:t>27/02/2025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B5B023-5AD7-4E98-9275-D3F2624BCB03}" type="slidenum">
              <a:rPr lang="en-GB" smtClean="0"/>
              <a:t>‹#›</a:t>
            </a:fld>
            <a:endParaRPr lang="en-GB" dirty="0"/>
          </a:p>
        </p:txBody>
      </p:sp>
    </p:spTree>
    <p:extLst>
      <p:ext uri="{BB962C8B-B14F-4D97-AF65-F5344CB8AC3E}">
        <p14:creationId xmlns:p14="http://schemas.microsoft.com/office/powerpoint/2010/main" val="5003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DD18A-15BE-4DBD-A7EC-C069DEBE9251}" type="datetimeFigureOut">
              <a:rPr lang="en-GB" smtClean="0"/>
              <a:t>27/02/2025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74400-F731-4ACA-AD7D-2E01B13608E6}" type="slidenum">
              <a:rPr lang="en-GB" smtClean="0"/>
              <a:t>‹#›</a:t>
            </a:fld>
            <a:endParaRPr lang="en-GB" dirty="0"/>
          </a:p>
        </p:txBody>
      </p:sp>
    </p:spTree>
    <p:extLst>
      <p:ext uri="{BB962C8B-B14F-4D97-AF65-F5344CB8AC3E}">
        <p14:creationId xmlns:p14="http://schemas.microsoft.com/office/powerpoint/2010/main" val="351382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974400-F731-4ACA-AD7D-2E01B13608E6}" type="slidenum">
              <a:rPr lang="en-GB" smtClean="0"/>
              <a:t>1</a:t>
            </a:fld>
            <a:endParaRPr lang="en-GB" dirty="0"/>
          </a:p>
        </p:txBody>
      </p:sp>
    </p:spTree>
    <p:extLst>
      <p:ext uri="{BB962C8B-B14F-4D97-AF65-F5344CB8AC3E}">
        <p14:creationId xmlns:p14="http://schemas.microsoft.com/office/powerpoint/2010/main" val="341549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dirty="0"/>
              <a:t>Click the icon to insert </a:t>
            </a:r>
            <a:br>
              <a:rPr lang="en-GB" dirty="0"/>
            </a:br>
            <a:r>
              <a:rPr lang="en-GB" dirty="0"/>
              <a:t>a photo if required</a:t>
            </a:r>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a:t>Click to edit date</a:t>
            </a:r>
            <a:endParaRPr lang="en-GB" sz="230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a:t>Click to add your name</a:t>
            </a:r>
            <a:endParaRPr lang="en-GB" sz="230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a:t>Click to add your service area</a:t>
            </a:r>
            <a:endParaRPr lang="en-GB" sz="230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a:t>Click to edit Presentation title</a:t>
            </a:r>
            <a:endParaRPr lang="en-GB" sz="2300"/>
          </a:p>
        </p:txBody>
      </p:sp>
    </p:spTree>
    <p:extLst>
      <p:ext uri="{BB962C8B-B14F-4D97-AF65-F5344CB8AC3E}">
        <p14:creationId xmlns:p14="http://schemas.microsoft.com/office/powerpoint/2010/main" val="14993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3011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a:t>Click to edit</a:t>
            </a:r>
            <a:endParaRPr lang="en-GB"/>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2292275109"/>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3804311777"/>
      </p:ext>
    </p:extLst>
  </p:cSld>
  <p:clrMapOvr>
    <a:masterClrMapping/>
  </p:clrMapOvr>
  <p:extLst>
    <p:ext uri="{DCECCB84-F9BA-43D5-87BE-67443E8EF086}">
      <p15:sldGuideLst xmlns:p15="http://schemas.microsoft.com/office/powerpoint/2012/main">
        <p15:guide id="1" pos="192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048436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a:t>Click to edit Master text styles</a:t>
            </a:r>
            <a:endParaRPr lang="en-GB"/>
          </a:p>
        </p:txBody>
      </p:sp>
    </p:spTree>
    <p:extLst>
      <p:ext uri="{BB962C8B-B14F-4D97-AF65-F5344CB8AC3E}">
        <p14:creationId xmlns:p14="http://schemas.microsoft.com/office/powerpoint/2010/main" val="1937020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a:t>Click the icon below to create a chart</a:t>
            </a:r>
          </a:p>
        </p:txBody>
      </p:sp>
    </p:spTree>
    <p:extLst>
      <p:ext uri="{BB962C8B-B14F-4D97-AF65-F5344CB8AC3E}">
        <p14:creationId xmlns:p14="http://schemas.microsoft.com/office/powerpoint/2010/main" val="4023067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a:t>Click the icon below to create a table</a:t>
            </a:r>
          </a:p>
        </p:txBody>
      </p:sp>
    </p:spTree>
    <p:extLst>
      <p:ext uri="{BB962C8B-B14F-4D97-AF65-F5344CB8AC3E}">
        <p14:creationId xmlns:p14="http://schemas.microsoft.com/office/powerpoint/2010/main" val="62258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a:t>Click icon below to add a video or other media</a:t>
            </a:r>
          </a:p>
        </p:txBody>
      </p:sp>
    </p:spTree>
    <p:extLst>
      <p:ext uri="{BB962C8B-B14F-4D97-AF65-F5344CB8AC3E}">
        <p14:creationId xmlns:p14="http://schemas.microsoft.com/office/powerpoint/2010/main" val="516067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F45737-B5FA-4463-977F-240351BBCAF3}" type="datetimeFigureOut">
              <a:rPr lang="en-GB" smtClean="0"/>
              <a:t>27/02/2025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C58CF18-F833-48C4-A2E0-E6DC4E995999}" type="slidenum">
              <a:rPr lang="en-GB" smtClean="0"/>
              <a:t>‹#›</a:t>
            </a:fld>
            <a:endParaRPr lang="en-GB" dirty="0"/>
          </a:p>
        </p:txBody>
      </p:sp>
    </p:spTree>
    <p:extLst>
      <p:ext uri="{BB962C8B-B14F-4D97-AF65-F5344CB8AC3E}">
        <p14:creationId xmlns:p14="http://schemas.microsoft.com/office/powerpoint/2010/main" val="141328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a:solidFill>
                  <a:schemeClr val="bg1"/>
                </a:solidFill>
              </a:rPr>
              <a:t>Thank you</a:t>
            </a:r>
          </a:p>
          <a:p>
            <a:r>
              <a:rPr lang="en-GB" sz="2300" dirty="0">
                <a:solidFill>
                  <a:schemeClr val="bg1"/>
                </a:solidFill>
              </a:rPr>
              <a:t>www.swindon.gov.uk</a:t>
            </a:r>
          </a:p>
        </p:txBody>
      </p:sp>
    </p:spTree>
    <p:extLst>
      <p:ext uri="{BB962C8B-B14F-4D97-AF65-F5344CB8AC3E}">
        <p14:creationId xmlns:p14="http://schemas.microsoft.com/office/powerpoint/2010/main" val="860780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493564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1"/>
          </p:nvPr>
        </p:nvSpPr>
        <p:spPr>
          <a:xfrm>
            <a:off x="612000" y="1203708"/>
            <a:ext cx="792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4563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378537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4752000" y="1202400"/>
            <a:ext cx="3780000" cy="2882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4006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10127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a:t>Click the icon to insert a photo</a:t>
            </a:r>
          </a:p>
        </p:txBody>
      </p:sp>
    </p:spTree>
    <p:extLst>
      <p:ext uri="{BB962C8B-B14F-4D97-AF65-F5344CB8AC3E}">
        <p14:creationId xmlns:p14="http://schemas.microsoft.com/office/powerpoint/2010/main" val="2267423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dirty="0"/>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84" r:id="rId3"/>
  </p:sldLayoutIdLst>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endParaRPr lang="en-US" sz="1600" dirty="0"/>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 id="2147483683" r:id="rId16"/>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a:solidFill>
                  <a:srgbClr val="EE7401"/>
                </a:solidFill>
                <a:latin typeface="Myriad Pro Light" pitchFamily="34" charset="0"/>
              </a:rPr>
              <a:t>Swindon Borough Council 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on how to use this template. Delete this before you use your presentation.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on the text ‘New Slide’</a:t>
            </a:r>
            <a:r>
              <a:rPr lang="en-GB" sz="1000" baseline="0" dirty="0">
                <a:latin typeface="Myriad Pro Light" pitchFamily="34" charset="0"/>
              </a:rPr>
              <a:t> </a:t>
            </a:r>
            <a:r>
              <a:rPr lang="en-GB" sz="1000" i="0" baseline="0" dirty="0">
                <a:latin typeface="Myriad Pro Light" pitchFamily="34" charset="0"/>
              </a:rPr>
              <a:t>(location shown on the right), then</a:t>
            </a:r>
            <a:r>
              <a:rPr lang="en-GB" sz="1000" dirty="0">
                <a:latin typeface="Myriad Pro Light" pitchFamily="34" charset="0"/>
              </a:rPr>
              <a:t> select the most appropriate option.</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template.</a:t>
            </a:r>
            <a:r>
              <a:rPr lang="en-GB" sz="1000" b="1" baseline="0" dirty="0">
                <a:latin typeface="Myriad Pro Light" pitchFamily="34" charset="0"/>
              </a:rPr>
              <a:t> U</a:t>
            </a:r>
            <a:r>
              <a:rPr lang="en-GB" sz="1000" b="1" dirty="0">
                <a:latin typeface="Myriad Pro Light" pitchFamily="34" charset="0"/>
              </a:rPr>
              <a:t>se 35pt font size for headings, and 23pt for</a:t>
            </a:r>
            <a:r>
              <a:rPr lang="en-GB" sz="1000" b="1" baseline="0" dirty="0">
                <a:latin typeface="Myriad Pro Light" pitchFamily="34" charset="0"/>
              </a:rPr>
              <a:t> body text</a:t>
            </a:r>
            <a:r>
              <a:rPr lang="en-GB" sz="1000" b="1" dirty="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 </a:t>
            </a:r>
            <a:r>
              <a:rPr lang="en-GB" sz="1000" b="1" dirty="0">
                <a:latin typeface="Myriad Pro Light" pitchFamily="34" charset="0"/>
              </a:rPr>
              <a:t>If you must include a third party logo only do so in the bottom left corner of the</a:t>
            </a:r>
            <a:r>
              <a:rPr lang="en-GB" sz="1000" b="1" baseline="0" dirty="0">
                <a:latin typeface="Myriad Pro Light" pitchFamily="34" charset="0"/>
              </a:rPr>
              <a:t> title slide.</a:t>
            </a:r>
            <a:endParaRPr lang="en-GB" sz="1000" b="1" dirty="0">
              <a:latin typeface="Myriad Pro Light" pitchFamily="34" charset="0"/>
            </a:endParaRP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When 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too</a:t>
            </a:r>
            <a:r>
              <a:rPr lang="en-GB" sz="1000" baseline="0" dirty="0">
                <a:latin typeface="Myriad Pro Light" pitchFamily="34" charset="0"/>
              </a:rPr>
              <a:t> much</a:t>
            </a:r>
            <a:r>
              <a:rPr lang="en-GB" sz="1000" dirty="0">
                <a:latin typeface="Myriad Pro Light" pitchFamily="34" charset="0"/>
              </a:rPr>
              <a:t> as this will then be difficult to read in meetings – use an additional slide instead.</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On 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the ‘View’ tab at the top of the PowerPoint window, and then click on ‘Slide Master’. (shown on the right) Then click on the slide with the number 2 next to it (shown on the right), there you can add your service area. This will change the text on all of your content slides at once. To exit click on ‘Close Master View’ on the top tool bar.</a:t>
            </a:r>
          </a:p>
          <a:p>
            <a:pPr>
              <a:lnSpc>
                <a:spcPts val="1100"/>
              </a:lnSpc>
            </a:pPr>
            <a:endParaRPr lang="en-GB" sz="1000" dirty="0">
              <a:latin typeface="Myriad Pro Light" pitchFamily="34" charset="0"/>
            </a:endParaRPr>
          </a:p>
          <a:p>
            <a:pPr>
              <a:lnSpc>
                <a:spcPts val="1100"/>
              </a:lnSpc>
            </a:pPr>
            <a:r>
              <a:rPr lang="en-GB" sz="1000" b="1" dirty="0">
                <a:solidFill>
                  <a:srgbClr val="EE7401"/>
                </a:solidFill>
                <a:latin typeface="Myriad Pro Light" pitchFamily="34" charset="0"/>
              </a:rPr>
              <a:t>Contact design@Swindon.gov.uk if you need any further assistance.</a:t>
            </a: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layouts</a:t>
            </a: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masters</a:t>
            </a: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Type</a:t>
            </a:r>
            <a:r>
              <a:rPr lang="en-GB" sz="1000" baseline="0" dirty="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62619" y="1872614"/>
            <a:ext cx="4356048" cy="432271"/>
          </a:xfrm>
        </p:spPr>
        <p:txBody>
          <a:bodyPr/>
          <a:lstStyle/>
          <a:p>
            <a:r>
              <a:rPr lang="en-GB" dirty="0">
                <a:latin typeface="Myriad Pro Light"/>
              </a:rPr>
              <a:t>2 Minute Guide</a:t>
            </a:r>
            <a:endParaRPr lang="en-GB" dirty="0"/>
          </a:p>
        </p:txBody>
      </p:sp>
      <p:sp>
        <p:nvSpPr>
          <p:cNvPr id="5" name="Text Placeholder 4"/>
          <p:cNvSpPr>
            <a:spLocks noGrp="1"/>
          </p:cNvSpPr>
          <p:nvPr>
            <p:ph type="body" sz="quarter" idx="13"/>
          </p:nvPr>
        </p:nvSpPr>
        <p:spPr>
          <a:xfrm>
            <a:off x="362619" y="2379815"/>
            <a:ext cx="4355852" cy="383870"/>
          </a:xfrm>
        </p:spPr>
        <p:txBody>
          <a:bodyPr/>
          <a:lstStyle/>
          <a:p>
            <a:r>
              <a:rPr lang="en-GB" dirty="0"/>
              <a:t>Adults Services</a:t>
            </a:r>
          </a:p>
        </p:txBody>
      </p:sp>
      <p:sp>
        <p:nvSpPr>
          <p:cNvPr id="6" name="Text Placeholder 5"/>
          <p:cNvSpPr>
            <a:spLocks noGrp="1"/>
          </p:cNvSpPr>
          <p:nvPr>
            <p:ph type="body" sz="quarter" idx="14"/>
          </p:nvPr>
        </p:nvSpPr>
        <p:spPr>
          <a:xfrm>
            <a:off x="362619" y="464010"/>
            <a:ext cx="5518386" cy="1277805"/>
          </a:xfrm>
        </p:spPr>
        <p:txBody>
          <a:bodyPr>
            <a:normAutofit/>
          </a:bodyPr>
          <a:lstStyle/>
          <a:p>
            <a:r>
              <a:rPr lang="en-GB" dirty="0">
                <a:latin typeface="Myriad Pro Light"/>
              </a:rPr>
              <a:t>Outcomes</a:t>
            </a:r>
            <a:endParaRPr lang="en-US" dirty="0"/>
          </a:p>
        </p:txBody>
      </p:sp>
      <p:pic>
        <p:nvPicPr>
          <p:cNvPr id="4" name="Picture 3">
            <a:extLst>
              <a:ext uri="{FF2B5EF4-FFF2-40B4-BE49-F238E27FC236}">
                <a16:creationId xmlns:a16="http://schemas.microsoft.com/office/drawing/2014/main" id="{FB6AF3A0-2685-4E2F-AFC2-C08ED778E1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481" y="-99060"/>
            <a:ext cx="3779520" cy="3779520"/>
          </a:xfrm>
          <a:prstGeom prst="rect">
            <a:avLst/>
          </a:prstGeom>
        </p:spPr>
      </p:pic>
    </p:spTree>
    <p:extLst>
      <p:ext uri="{BB962C8B-B14F-4D97-AF65-F5344CB8AC3E}">
        <p14:creationId xmlns:p14="http://schemas.microsoft.com/office/powerpoint/2010/main" val="2776136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94E28-0370-4574-A632-CA29C63687F7}"/>
              </a:ext>
            </a:extLst>
          </p:cNvPr>
          <p:cNvSpPr>
            <a:spLocks noGrp="1"/>
          </p:cNvSpPr>
          <p:nvPr>
            <p:ph type="title"/>
          </p:nvPr>
        </p:nvSpPr>
        <p:spPr>
          <a:xfrm>
            <a:off x="547149" y="53995"/>
            <a:ext cx="7920000" cy="723725"/>
          </a:xfrm>
        </p:spPr>
        <p:txBody>
          <a:bodyPr/>
          <a:lstStyle/>
          <a:p>
            <a:r>
              <a:rPr lang="en-GB" dirty="0"/>
              <a:t>What is an outcome?</a:t>
            </a:r>
          </a:p>
        </p:txBody>
      </p:sp>
      <p:sp>
        <p:nvSpPr>
          <p:cNvPr id="3" name="Text Placeholder 2">
            <a:extLst>
              <a:ext uri="{FF2B5EF4-FFF2-40B4-BE49-F238E27FC236}">
                <a16:creationId xmlns:a16="http://schemas.microsoft.com/office/drawing/2014/main" id="{C8BC9193-E22F-4111-AEBB-D0893C12E7AB}"/>
              </a:ext>
            </a:extLst>
          </p:cNvPr>
          <p:cNvSpPr>
            <a:spLocks noGrp="1"/>
          </p:cNvSpPr>
          <p:nvPr>
            <p:ph type="body" sz="quarter" idx="11"/>
          </p:nvPr>
        </p:nvSpPr>
        <p:spPr>
          <a:xfrm>
            <a:off x="501753" y="1061035"/>
            <a:ext cx="7920000" cy="3666608"/>
          </a:xfrm>
        </p:spPr>
        <p:txBody>
          <a:bodyPr>
            <a:normAutofit/>
          </a:bodyPr>
          <a:lstStyle/>
          <a:p>
            <a:r>
              <a:rPr lang="en-GB" dirty="0"/>
              <a:t>A desired outcome is what the person wants, or needs, to achieve. What do they want to happen? </a:t>
            </a:r>
          </a:p>
          <a:p>
            <a:endParaRPr lang="en-GB" dirty="0"/>
          </a:p>
          <a:p>
            <a:r>
              <a:rPr lang="en-GB" dirty="0"/>
              <a:t>Understanding a person’s desired outcomes should be at the heart of the strengths based assessment. </a:t>
            </a:r>
          </a:p>
          <a:p>
            <a:endParaRPr lang="en-GB" dirty="0"/>
          </a:p>
          <a:p>
            <a:r>
              <a:rPr lang="en-GB" dirty="0"/>
              <a:t>As far as possible, try and link the person’s desired outcomes to a </a:t>
            </a:r>
            <a:r>
              <a:rPr lang="en-GB" b="1" dirty="0">
                <a:solidFill>
                  <a:srgbClr val="EE7401"/>
                </a:solidFill>
              </a:rPr>
              <a:t>feeling</a:t>
            </a:r>
            <a:r>
              <a:rPr lang="en-GB" dirty="0"/>
              <a:t> and try to record them in the person’s own words. </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6337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D2EA-7175-439B-A9E3-71BADC7B2A67}"/>
              </a:ext>
            </a:extLst>
          </p:cNvPr>
          <p:cNvSpPr>
            <a:spLocks noGrp="1"/>
          </p:cNvSpPr>
          <p:nvPr>
            <p:ph type="title"/>
          </p:nvPr>
        </p:nvSpPr>
        <p:spPr>
          <a:xfrm>
            <a:off x="490080" y="0"/>
            <a:ext cx="7920000" cy="723725"/>
          </a:xfrm>
        </p:spPr>
        <p:txBody>
          <a:bodyPr/>
          <a:lstStyle/>
          <a:p>
            <a:r>
              <a:rPr lang="en-GB" dirty="0"/>
              <a:t>Outcomes are not…</a:t>
            </a:r>
          </a:p>
        </p:txBody>
      </p:sp>
      <p:sp>
        <p:nvSpPr>
          <p:cNvPr id="3" name="Text Placeholder 2">
            <a:extLst>
              <a:ext uri="{FF2B5EF4-FFF2-40B4-BE49-F238E27FC236}">
                <a16:creationId xmlns:a16="http://schemas.microsoft.com/office/drawing/2014/main" id="{78945529-FCEC-4EDA-9EB4-E8486AC25F9C}"/>
              </a:ext>
            </a:extLst>
          </p:cNvPr>
          <p:cNvSpPr>
            <a:spLocks noGrp="1"/>
          </p:cNvSpPr>
          <p:nvPr>
            <p:ph type="body" sz="quarter" idx="11"/>
          </p:nvPr>
        </p:nvSpPr>
        <p:spPr>
          <a:xfrm>
            <a:off x="236506" y="803344"/>
            <a:ext cx="8538659" cy="1301662"/>
          </a:xfrm>
        </p:spPr>
        <p:txBody>
          <a:bodyPr>
            <a:normAutofit/>
          </a:bodyPr>
          <a:lstStyle/>
          <a:p>
            <a:r>
              <a:rPr lang="en-GB" sz="2000" dirty="0"/>
              <a:t>Outcomes should not be confused with </a:t>
            </a:r>
            <a:r>
              <a:rPr lang="en-GB" sz="2000" i="1" dirty="0"/>
              <a:t>inputs</a:t>
            </a:r>
            <a:r>
              <a:rPr lang="en-GB" sz="2000" dirty="0"/>
              <a:t>, </a:t>
            </a:r>
            <a:r>
              <a:rPr lang="en-GB" sz="2000" i="1" dirty="0"/>
              <a:t>processes</a:t>
            </a:r>
            <a:r>
              <a:rPr lang="en-GB" sz="2000" dirty="0"/>
              <a:t> and </a:t>
            </a:r>
            <a:r>
              <a:rPr lang="en-GB" sz="2000" i="1" dirty="0"/>
              <a:t>outputs</a:t>
            </a:r>
            <a:r>
              <a:rPr lang="en-GB" sz="2000" dirty="0"/>
              <a:t> (which are the steps that might be taken to meet an outcome). </a:t>
            </a:r>
          </a:p>
          <a:p>
            <a:r>
              <a:rPr lang="en-GB" sz="2000" dirty="0"/>
              <a:t>E.g. a care visit for a person, or a wet-room adaptation, is not the outcome it is the output. </a:t>
            </a:r>
          </a:p>
          <a:p>
            <a:endParaRPr lang="en-GB" sz="1600" dirty="0"/>
          </a:p>
        </p:txBody>
      </p:sp>
      <p:pic>
        <p:nvPicPr>
          <p:cNvPr id="4" name="Picture 3">
            <a:extLst>
              <a:ext uri="{FF2B5EF4-FFF2-40B4-BE49-F238E27FC236}">
                <a16:creationId xmlns:a16="http://schemas.microsoft.com/office/drawing/2014/main" id="{B7A015B9-EC56-4B1A-B554-D85FB6DDCB7B}"/>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95159" y="2063587"/>
            <a:ext cx="5870601" cy="1762776"/>
          </a:xfrm>
          <a:prstGeom prst="rect">
            <a:avLst/>
          </a:prstGeom>
        </p:spPr>
      </p:pic>
      <p:sp>
        <p:nvSpPr>
          <p:cNvPr id="5" name="TextBox 4">
            <a:extLst>
              <a:ext uri="{FF2B5EF4-FFF2-40B4-BE49-F238E27FC236}">
                <a16:creationId xmlns:a16="http://schemas.microsoft.com/office/drawing/2014/main" id="{1F1AC062-2DAB-4916-87EC-5E3727D1E613}"/>
              </a:ext>
            </a:extLst>
          </p:cNvPr>
          <p:cNvSpPr txBox="1"/>
          <p:nvPr/>
        </p:nvSpPr>
        <p:spPr>
          <a:xfrm>
            <a:off x="1433558" y="3826363"/>
            <a:ext cx="1317843" cy="1169551"/>
          </a:xfrm>
          <a:prstGeom prst="rect">
            <a:avLst/>
          </a:prstGeom>
          <a:solidFill>
            <a:srgbClr val="EE7401"/>
          </a:solidFill>
          <a:ln>
            <a:solidFill>
              <a:schemeClr val="tx1"/>
            </a:solidFill>
          </a:ln>
        </p:spPr>
        <p:txBody>
          <a:bodyPr wrap="square" rtlCol="0">
            <a:spAutoFit/>
          </a:bodyPr>
          <a:lstStyle/>
          <a:p>
            <a:r>
              <a:rPr lang="en-GB" sz="1400" dirty="0">
                <a:solidFill>
                  <a:schemeClr val="bg1"/>
                </a:solidFill>
              </a:rPr>
              <a:t>The person</a:t>
            </a:r>
          </a:p>
          <a:p>
            <a:r>
              <a:rPr lang="en-GB" sz="1400" dirty="0">
                <a:solidFill>
                  <a:schemeClr val="bg1"/>
                </a:solidFill>
              </a:rPr>
              <a:t>The family member</a:t>
            </a:r>
          </a:p>
          <a:p>
            <a:r>
              <a:rPr lang="en-GB" sz="1400" dirty="0">
                <a:solidFill>
                  <a:schemeClr val="bg1"/>
                </a:solidFill>
              </a:rPr>
              <a:t>The practitioner</a:t>
            </a:r>
          </a:p>
          <a:p>
            <a:endParaRPr lang="en-GB" sz="1400" dirty="0">
              <a:solidFill>
                <a:schemeClr val="bg1"/>
              </a:solidFill>
            </a:endParaRPr>
          </a:p>
        </p:txBody>
      </p:sp>
      <p:sp>
        <p:nvSpPr>
          <p:cNvPr id="6" name="TextBox 5">
            <a:extLst>
              <a:ext uri="{FF2B5EF4-FFF2-40B4-BE49-F238E27FC236}">
                <a16:creationId xmlns:a16="http://schemas.microsoft.com/office/drawing/2014/main" id="{91F8E29E-1922-4A48-AC66-A1F0A23105F4}"/>
              </a:ext>
            </a:extLst>
          </p:cNvPr>
          <p:cNvSpPr txBox="1"/>
          <p:nvPr/>
        </p:nvSpPr>
        <p:spPr>
          <a:xfrm>
            <a:off x="2809655" y="3826506"/>
            <a:ext cx="1474618" cy="1169551"/>
          </a:xfrm>
          <a:prstGeom prst="rect">
            <a:avLst/>
          </a:prstGeom>
          <a:solidFill>
            <a:srgbClr val="EE7401"/>
          </a:solidFill>
          <a:ln>
            <a:solidFill>
              <a:schemeClr val="tx1"/>
            </a:solidFill>
          </a:ln>
        </p:spPr>
        <p:txBody>
          <a:bodyPr wrap="square" rtlCol="0">
            <a:spAutoFit/>
          </a:bodyPr>
          <a:lstStyle/>
          <a:p>
            <a:r>
              <a:rPr lang="en-GB" sz="1400" dirty="0">
                <a:solidFill>
                  <a:schemeClr val="bg1"/>
                </a:solidFill>
              </a:rPr>
              <a:t>The strengths based conversation &amp; care and support planning.</a:t>
            </a:r>
          </a:p>
        </p:txBody>
      </p:sp>
      <p:sp>
        <p:nvSpPr>
          <p:cNvPr id="7" name="TextBox 6">
            <a:extLst>
              <a:ext uri="{FF2B5EF4-FFF2-40B4-BE49-F238E27FC236}">
                <a16:creationId xmlns:a16="http://schemas.microsoft.com/office/drawing/2014/main" id="{C75328DF-E4BD-47DA-93F2-90024512E0F3}"/>
              </a:ext>
            </a:extLst>
          </p:cNvPr>
          <p:cNvSpPr txBox="1"/>
          <p:nvPr/>
        </p:nvSpPr>
        <p:spPr>
          <a:xfrm>
            <a:off x="4330458" y="3826506"/>
            <a:ext cx="1341980" cy="954107"/>
          </a:xfrm>
          <a:prstGeom prst="rect">
            <a:avLst/>
          </a:prstGeom>
          <a:solidFill>
            <a:srgbClr val="EE7401"/>
          </a:solidFill>
          <a:ln>
            <a:solidFill>
              <a:schemeClr val="tx1"/>
            </a:solidFill>
          </a:ln>
        </p:spPr>
        <p:txBody>
          <a:bodyPr wrap="square" rtlCol="0">
            <a:spAutoFit/>
          </a:bodyPr>
          <a:lstStyle/>
          <a:p>
            <a:r>
              <a:rPr lang="en-GB" sz="1400" dirty="0">
                <a:solidFill>
                  <a:schemeClr val="bg1"/>
                </a:solidFill>
              </a:rPr>
              <a:t>The care package.</a:t>
            </a:r>
          </a:p>
          <a:p>
            <a:r>
              <a:rPr lang="en-GB" sz="1400" dirty="0">
                <a:solidFill>
                  <a:schemeClr val="bg1"/>
                </a:solidFill>
              </a:rPr>
              <a:t>The wet-room adaptation.</a:t>
            </a:r>
          </a:p>
        </p:txBody>
      </p:sp>
      <p:sp>
        <p:nvSpPr>
          <p:cNvPr id="8" name="TextBox 7">
            <a:extLst>
              <a:ext uri="{FF2B5EF4-FFF2-40B4-BE49-F238E27FC236}">
                <a16:creationId xmlns:a16="http://schemas.microsoft.com/office/drawing/2014/main" id="{DD5637AD-CF3C-463E-A059-D8D57409BDAB}"/>
              </a:ext>
            </a:extLst>
          </p:cNvPr>
          <p:cNvSpPr txBox="1"/>
          <p:nvPr/>
        </p:nvSpPr>
        <p:spPr>
          <a:xfrm>
            <a:off x="5718624" y="3826507"/>
            <a:ext cx="1547136" cy="1169551"/>
          </a:xfrm>
          <a:prstGeom prst="rect">
            <a:avLst/>
          </a:prstGeom>
          <a:solidFill>
            <a:srgbClr val="EE7401"/>
          </a:solidFill>
          <a:ln>
            <a:solidFill>
              <a:schemeClr val="tx1"/>
            </a:solidFill>
          </a:ln>
        </p:spPr>
        <p:txBody>
          <a:bodyPr wrap="square" rtlCol="0">
            <a:spAutoFit/>
          </a:bodyPr>
          <a:lstStyle/>
          <a:p>
            <a:r>
              <a:rPr lang="en-GB" sz="1400" dirty="0">
                <a:solidFill>
                  <a:schemeClr val="bg1"/>
                </a:solidFill>
              </a:rPr>
              <a:t>Person feels happy knowing that they are clean and able to go out with confidence.</a:t>
            </a:r>
          </a:p>
        </p:txBody>
      </p:sp>
    </p:spTree>
    <p:extLst>
      <p:ext uri="{BB962C8B-B14F-4D97-AF65-F5344CB8AC3E}">
        <p14:creationId xmlns:p14="http://schemas.microsoft.com/office/powerpoint/2010/main" val="238051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7BAB3E-F74D-45A9-8713-5B7A5ED26F15}"/>
              </a:ext>
            </a:extLst>
          </p:cNvPr>
          <p:cNvSpPr>
            <a:spLocks noGrp="1"/>
          </p:cNvSpPr>
          <p:nvPr>
            <p:ph type="title"/>
          </p:nvPr>
        </p:nvSpPr>
        <p:spPr>
          <a:xfrm>
            <a:off x="501753" y="63483"/>
            <a:ext cx="7920000" cy="723725"/>
          </a:xfrm>
        </p:spPr>
        <p:txBody>
          <a:bodyPr/>
          <a:lstStyle/>
          <a:p>
            <a:r>
              <a:rPr lang="en-GB" dirty="0"/>
              <a:t>Outcomes and strengths based practice</a:t>
            </a:r>
          </a:p>
        </p:txBody>
      </p:sp>
      <p:sp>
        <p:nvSpPr>
          <p:cNvPr id="5" name="Text Placeholder 4">
            <a:extLst>
              <a:ext uri="{FF2B5EF4-FFF2-40B4-BE49-F238E27FC236}">
                <a16:creationId xmlns:a16="http://schemas.microsoft.com/office/drawing/2014/main" id="{9245623A-3871-4E1C-B75E-A2CE8DFB3AD3}"/>
              </a:ext>
            </a:extLst>
          </p:cNvPr>
          <p:cNvSpPr>
            <a:spLocks noGrp="1"/>
          </p:cNvSpPr>
          <p:nvPr>
            <p:ph type="body" sz="quarter" idx="11"/>
          </p:nvPr>
        </p:nvSpPr>
        <p:spPr>
          <a:xfrm>
            <a:off x="501753" y="1002669"/>
            <a:ext cx="7920000" cy="3603935"/>
          </a:xfrm>
        </p:spPr>
        <p:txBody>
          <a:bodyPr>
            <a:normAutofit fontScale="92500" lnSpcReduction="10000"/>
          </a:bodyPr>
          <a:lstStyle/>
          <a:p>
            <a:r>
              <a:rPr lang="en-GB" sz="2400" dirty="0"/>
              <a:t>Asking the right question can lead to improved outcomes for the person.</a:t>
            </a:r>
          </a:p>
          <a:p>
            <a:endParaRPr lang="en-GB" sz="2400" dirty="0"/>
          </a:p>
          <a:p>
            <a:r>
              <a:rPr lang="en-GB" sz="2400" b="1" dirty="0"/>
              <a:t>The “magic wand” or “miracle” question </a:t>
            </a:r>
            <a:r>
              <a:rPr lang="en-GB" sz="2400" dirty="0"/>
              <a:t>can help people with thinking about the outcomes they want to achieve: </a:t>
            </a:r>
          </a:p>
          <a:p>
            <a:endParaRPr lang="en-GB" sz="2400" dirty="0"/>
          </a:p>
          <a:p>
            <a:r>
              <a:rPr lang="en-GB" sz="2400" dirty="0"/>
              <a:t> “If you had a magic wand that made your difficulties go away, what would your life look like, what would be happening differently?”</a:t>
            </a:r>
          </a:p>
          <a:p>
            <a:endParaRPr lang="en-GB" sz="2400" dirty="0"/>
          </a:p>
          <a:p>
            <a:r>
              <a:rPr lang="en-GB" sz="2400" dirty="0"/>
              <a:t>See the strengths based myth buster for more information.</a:t>
            </a:r>
          </a:p>
          <a:p>
            <a:endParaRPr lang="en-GB" dirty="0"/>
          </a:p>
          <a:p>
            <a:endParaRPr lang="en-GB" dirty="0"/>
          </a:p>
        </p:txBody>
      </p:sp>
    </p:spTree>
    <p:extLst>
      <p:ext uri="{BB962C8B-B14F-4D97-AF65-F5344CB8AC3E}">
        <p14:creationId xmlns:p14="http://schemas.microsoft.com/office/powerpoint/2010/main" val="2377045983"/>
      </p:ext>
    </p:extLst>
  </p:cSld>
  <p:clrMapOvr>
    <a:masterClrMapping/>
  </p:clrMapOvr>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SBC PowerPoint Template" id="{7E48B5C1-8D69-4994-8EC9-BFDAD2579CA0}" vid="{260004B9-7805-4509-9A88-0CEDBEC84C1C}"/>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SBC PowerPoint Template" id="{7E48B5C1-8D69-4994-8EC9-BFDAD2579CA0}" vid="{65412D0E-CE66-4562-80E0-3C3612E8F9C9}"/>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BC PowerPoint Template" id="{7E48B5C1-8D69-4994-8EC9-BFDAD2579CA0}" vid="{32C42FF5-FCB9-431A-9337-D3D72D9030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4E9DDF95DFBB4184AC5DF6AEC67DDC" ma:contentTypeVersion="5" ma:contentTypeDescription="Create a new document." ma:contentTypeScope="" ma:versionID="718d953bcec4aa981b73ea03b79d7ee6">
  <xsd:schema xmlns:xsd="http://www.w3.org/2001/XMLSchema" xmlns:xs="http://www.w3.org/2001/XMLSchema" xmlns:p="http://schemas.microsoft.com/office/2006/metadata/properties" xmlns:ns2="7b43970f-76d0-4a91-ae2a-7a25b090cad1" xmlns:ns3="5c9cf0cd-242f-4b35-a3a3-938ed81c2078" targetNamespace="http://schemas.microsoft.com/office/2006/metadata/properties" ma:root="true" ma:fieldsID="f882935579087a028510c032c01b8248" ns2:_="" ns3:_="">
    <xsd:import namespace="7b43970f-76d0-4a91-ae2a-7a25b090cad1"/>
    <xsd:import namespace="5c9cf0cd-242f-4b35-a3a3-938ed81c207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3970f-76d0-4a91-ae2a-7a25b090ca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9cf0cd-242f-4b35-a3a3-938ed81c207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9479B4-4CCC-4193-A30C-41B25F5A41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3970f-76d0-4a91-ae2a-7a25b090cad1"/>
    <ds:schemaRef ds:uri="5c9cf0cd-242f-4b35-a3a3-938ed81c2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A806F8-2E53-495B-96D1-0AAC14748460}">
  <ds:schemaRefs>
    <ds:schemaRef ds:uri="http://schemas.microsoft.com/sharepoint/v3/contenttype/forms"/>
  </ds:schemaRefs>
</ds:datastoreItem>
</file>

<file path=customXml/itemProps3.xml><?xml version="1.0" encoding="utf-8"?>
<ds:datastoreItem xmlns:ds="http://schemas.openxmlformats.org/officeDocument/2006/customXml" ds:itemID="{B284A535-4B8A-4A7C-BB8D-636F0EE95B89}">
  <ds:schemaRefs>
    <ds:schemaRef ds:uri="5c9cf0cd-242f-4b35-a3a3-938ed81c2078"/>
    <ds:schemaRef ds:uri="http://schemas.microsoft.com/office/2006/metadata/properties"/>
    <ds:schemaRef ds:uri="http://schemas.microsoft.com/office/2006/documentManagement/types"/>
    <ds:schemaRef ds:uri="http://www.w3.org/XML/1998/namespace"/>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7b43970f-76d0-4a91-ae2a-7a25b090cad1"/>
  </ds:schemaRefs>
</ds:datastoreItem>
</file>

<file path=docProps/app.xml><?xml version="1.0" encoding="utf-8"?>
<Properties xmlns="http://schemas.openxmlformats.org/officeDocument/2006/extended-properties" xmlns:vt="http://schemas.openxmlformats.org/officeDocument/2006/docPropsVTypes">
  <Template>New SBC PowerPoint Template</Template>
  <TotalTime>3908</TotalTime>
  <Words>250</Words>
  <Application>Microsoft Office PowerPoint</Application>
  <PresentationFormat>On-screen Show (16:9)</PresentationFormat>
  <Paragraphs>32</Paragraphs>
  <Slides>4</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vt:i4>
      </vt:variant>
    </vt:vector>
  </HeadingPairs>
  <TitlesOfParts>
    <vt:vector size="10" baseType="lpstr">
      <vt:lpstr>Myriad Pro Light</vt:lpstr>
      <vt:lpstr>Calibri</vt:lpstr>
      <vt:lpstr>Arial</vt:lpstr>
      <vt:lpstr>Title slide theme</vt:lpstr>
      <vt:lpstr>Content slide theme</vt:lpstr>
      <vt:lpstr>Instructions</vt:lpstr>
      <vt:lpstr>PowerPoint Presentation</vt:lpstr>
      <vt:lpstr>What is an outcome?</vt:lpstr>
      <vt:lpstr>Outcomes are not…</vt:lpstr>
      <vt:lpstr>Outcomes and strengths based practice</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Lynch</dc:creator>
  <cp:lastModifiedBy>Danielle Smith (PSW)</cp:lastModifiedBy>
  <cp:revision>378</cp:revision>
  <dcterms:created xsi:type="dcterms:W3CDTF">2023-02-14T16:03:34Z</dcterms:created>
  <dcterms:modified xsi:type="dcterms:W3CDTF">2025-02-27T12:56:38Z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0x0101009F4E9DDF95DFBB4184AC5DF6AEC67DDC</vt:lpwstr>
  </property>
  <property fmtid="{D5CDD505-2E9C-101B-9397-08002B2CF9AE}" pid="3" name="Policy_x0020_Owner">
    <vt:lpwstr/>
  </property>
  <property fmtid="{D5CDD505-2E9C-101B-9397-08002B2CF9AE}" pid="4" name="Policy Category">
    <vt:lpwstr/>
  </property>
  <property fmtid="{D5CDD505-2E9C-101B-9397-08002B2CF9AE}" pid="5" name="Policy Owner">
    <vt:lpwstr/>
  </property>
  <property fmtid="{D5CDD505-2E9C-101B-9397-08002B2CF9AE}" pid="6" name="MediaServiceImageTags">
    <vt:lpwstr/>
  </property>
</Properties>
</file>