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58_EA5C93ED.xml" ContentType="application/vnd.ms-powerpoint.comments+xml"/>
  <Override PartName="/ppt/comments/modernComment_15D_601B1900.xml" ContentType="application/vnd.ms-powerpoint.comments+xml"/>
  <Override PartName="/ppt/comments/modernComment_15C_341F050A.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Lst>
  <p:notesMasterIdLst>
    <p:notesMasterId r:id="rId12"/>
  </p:notesMasterIdLst>
  <p:handoutMasterIdLst>
    <p:handoutMasterId r:id="rId13"/>
  </p:handoutMasterIdLst>
  <p:sldIdLst>
    <p:sldId id="290" r:id="rId7"/>
    <p:sldId id="344" r:id="rId8"/>
    <p:sldId id="349" r:id="rId9"/>
    <p:sldId id="348" r:id="rId10"/>
    <p:sldId id="347" r:id="rId11"/>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Myriad Pro Light" panose="020B040303040302020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ADEACC-218A-595E-A646-FE7F6E49A912}" name="Grace Lynch" initials="GL" userId="S::lynchg@swindon.gov.uk::fecaa33c-16db-4b56-831b-e649579bd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1"/>
    <a:srgbClr val="FF3399"/>
    <a:srgbClr val="FFFFFF"/>
    <a:srgbClr val="414042"/>
    <a:srgbClr val="666699"/>
    <a:srgbClr val="FDE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p:cViewPr varScale="1">
        <p:scale>
          <a:sx n="93" d="100"/>
          <a:sy n="93" d="100"/>
        </p:scale>
        <p:origin x="492" y="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1.fntdata"/><Relationship Id="rId22" Type="http://schemas.openxmlformats.org/officeDocument/2006/relationships/presProps" Target="presProps.xml"/></Relationships>
</file>

<file path=ppt/comments/modernComment_158_EA5C93ED.xml><?xml version="1.0" encoding="utf-8"?>
<p188:cmLst xmlns:a="http://schemas.openxmlformats.org/drawingml/2006/main" xmlns:r="http://schemas.openxmlformats.org/officeDocument/2006/relationships" xmlns:p188="http://schemas.microsoft.com/office/powerpoint/2018/8/main">
  <p188:cm id="{E55C87BE-D1BD-4056-A776-49E0E826D974}" authorId="{13ADEACC-218A-595E-A646-FE7F6E49A912}" status="resolved" created="2023-03-03T08:15:32.384" complete="100000">
    <pc:sldMkLst xmlns:pc="http://schemas.microsoft.com/office/powerpoint/2013/main/command">
      <pc:docMk/>
      <pc:sldMk cId="389373100" sldId="324"/>
    </pc:sldMkLst>
    <p188:txBody>
      <a:bodyPr/>
      <a:lstStyle/>
      <a:p>
        <a:r>
          <a:rPr lang="en-GB"/>
          <a:t>[@Brooke Bindon] please can you add in all four themes and the 2/3 quality statements in full underneath them (use interim guidance doc</a:t>
        </a:r>
      </a:p>
    </p188:txBody>
  </p188:cm>
</p188:cmLst>
</file>

<file path=ppt/comments/modernComment_15C_341F050A.xml><?xml version="1.0" encoding="utf-8"?>
<p188:cmLst xmlns:a="http://schemas.openxmlformats.org/drawingml/2006/main" xmlns:r="http://schemas.openxmlformats.org/officeDocument/2006/relationships" xmlns:p188="http://schemas.microsoft.com/office/powerpoint/2018/8/main">
  <p188:cm id="{E55C87BE-D1BD-4056-A776-49E0E826D974}" authorId="{13ADEACC-218A-595E-A646-FE7F6E49A912}" status="resolved" created="2023-03-03T08:15:32.384" complete="100000">
    <pc:sldMkLst xmlns:pc="http://schemas.microsoft.com/office/powerpoint/2013/main/command">
      <pc:docMk/>
      <pc:sldMk cId="389373100" sldId="324"/>
    </pc:sldMkLst>
    <p188:txBody>
      <a:bodyPr/>
      <a:lstStyle/>
      <a:p>
        <a:r>
          <a:rPr lang="en-GB"/>
          <a:t>[@Brooke Bindon] please can you add in all four themes and the 2/3 quality statements in full underneath them (use interim guidance doc</a:t>
        </a:r>
      </a:p>
    </p188:txBody>
  </p188:cm>
</p188:cmLst>
</file>

<file path=ppt/comments/modernComment_15D_601B1900.xml><?xml version="1.0" encoding="utf-8"?>
<p188:cmLst xmlns:a="http://schemas.openxmlformats.org/drawingml/2006/main" xmlns:r="http://schemas.openxmlformats.org/officeDocument/2006/relationships" xmlns:p188="http://schemas.microsoft.com/office/powerpoint/2018/8/main">
  <p188:cm id="{E55C87BE-D1BD-4056-A776-49E0E826D974}" authorId="{13ADEACC-218A-595E-A646-FE7F6E49A912}" status="resolved" created="2023-03-03T08:15:32.384" complete="100000">
    <pc:sldMkLst xmlns:pc="http://schemas.microsoft.com/office/powerpoint/2013/main/command">
      <pc:docMk/>
      <pc:sldMk cId="389373100" sldId="324"/>
    </pc:sldMkLst>
    <p188:txBody>
      <a:bodyPr/>
      <a:lstStyle/>
      <a:p>
        <a:r>
          <a:rPr lang="en-GB"/>
          <a:t>[@Brooke Bindon] please can you add in all four themes and the 2/3 quality statements in full underneath them (use interim guidance doc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4A0A-BD52-4670-8DFB-33E640E01483}" type="datetimeFigureOut">
              <a:rPr lang="en-GB" smtClean="0"/>
              <a:t>27/02/2025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B5B023-5AD7-4E98-9275-D3F2624BCB03}" type="slidenum">
              <a:rPr lang="en-GB" smtClean="0"/>
              <a:t>‹#›</a:t>
            </a:fld>
            <a:endParaRPr lang="en-GB" dirty="0"/>
          </a:p>
        </p:txBody>
      </p:sp>
    </p:spTree>
    <p:extLst>
      <p:ext uri="{BB962C8B-B14F-4D97-AF65-F5344CB8AC3E}">
        <p14:creationId xmlns:p14="http://schemas.microsoft.com/office/powerpoint/2010/main" val="5003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DD18A-15BE-4DBD-A7EC-C069DEBE9251}" type="datetimeFigureOut">
              <a:rPr lang="en-GB" smtClean="0"/>
              <a:t>27/02/2025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74400-F731-4ACA-AD7D-2E01B13608E6}" type="slidenum">
              <a:rPr lang="en-GB" smtClean="0"/>
              <a:t>‹#›</a:t>
            </a:fld>
            <a:endParaRPr lang="en-GB" dirty="0"/>
          </a:p>
        </p:txBody>
      </p:sp>
    </p:spTree>
    <p:extLst>
      <p:ext uri="{BB962C8B-B14F-4D97-AF65-F5344CB8AC3E}">
        <p14:creationId xmlns:p14="http://schemas.microsoft.com/office/powerpoint/2010/main" val="351382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974400-F731-4ACA-AD7D-2E01B13608E6}" type="slidenum">
              <a:rPr lang="en-GB" smtClean="0"/>
              <a:t>1</a:t>
            </a:fld>
            <a:endParaRPr lang="en-GB" dirty="0"/>
          </a:p>
        </p:txBody>
      </p:sp>
    </p:spTree>
    <p:extLst>
      <p:ext uri="{BB962C8B-B14F-4D97-AF65-F5344CB8AC3E}">
        <p14:creationId xmlns:p14="http://schemas.microsoft.com/office/powerpoint/2010/main" val="341549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dirty="0"/>
              <a:t>Click the icon to insert </a:t>
            </a:r>
            <a:br>
              <a:rPr lang="en-GB" dirty="0"/>
            </a:br>
            <a:r>
              <a:rPr lang="en-GB" dirty="0"/>
              <a:t>a photo if required</a:t>
            </a:r>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a:t>Click to edit date</a:t>
            </a:r>
            <a:endParaRPr lang="en-GB" sz="230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a:t>Click to add your name</a:t>
            </a:r>
            <a:endParaRPr lang="en-GB" sz="230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a:t>Click to add your service area</a:t>
            </a:r>
            <a:endParaRPr lang="en-GB" sz="230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a:t>Click to edit Presentation title</a:t>
            </a:r>
            <a:endParaRPr lang="en-GB" sz="2300"/>
          </a:p>
        </p:txBody>
      </p:sp>
    </p:spTree>
    <p:extLst>
      <p:ext uri="{BB962C8B-B14F-4D97-AF65-F5344CB8AC3E}">
        <p14:creationId xmlns:p14="http://schemas.microsoft.com/office/powerpoint/2010/main" val="149934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a:t>Click to edit</a:t>
            </a:r>
            <a:endParaRPr lang="en-GB"/>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229227510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3804311777"/>
      </p:ext>
    </p:extLst>
  </p:cSld>
  <p:clrMapOvr>
    <a:masterClrMapping/>
  </p:clrMapOvr>
  <p:extLst>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dirty="0"/>
              <a:t>Click icon to add photo</a:t>
            </a:r>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dirty="0"/>
              <a:t>Click icon to add photo</a:t>
            </a:r>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04843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dirty="0"/>
              <a:t>Click icon to add photo</a:t>
            </a:r>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dirty="0"/>
              <a:t>Click icon to add photo</a:t>
            </a:r>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dirty="0"/>
              <a:t>Click icon to add photo</a:t>
            </a:r>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93702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dirty="0"/>
              <a:t>Click the icon below to create a chart</a:t>
            </a:r>
          </a:p>
        </p:txBody>
      </p:sp>
    </p:spTree>
    <p:extLst>
      <p:ext uri="{BB962C8B-B14F-4D97-AF65-F5344CB8AC3E}">
        <p14:creationId xmlns:p14="http://schemas.microsoft.com/office/powerpoint/2010/main" val="402306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dirty="0"/>
              <a:t>Click the icon below to create a table</a:t>
            </a:r>
          </a:p>
        </p:txBody>
      </p:sp>
    </p:spTree>
    <p:extLst>
      <p:ext uri="{BB962C8B-B14F-4D97-AF65-F5344CB8AC3E}">
        <p14:creationId xmlns:p14="http://schemas.microsoft.com/office/powerpoint/2010/main" val="62258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dirty="0"/>
              <a:t>Click icon below to add a video or other media</a:t>
            </a:r>
          </a:p>
        </p:txBody>
      </p:sp>
    </p:spTree>
    <p:extLst>
      <p:ext uri="{BB962C8B-B14F-4D97-AF65-F5344CB8AC3E}">
        <p14:creationId xmlns:p14="http://schemas.microsoft.com/office/powerpoint/2010/main" val="51606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F45737-B5FA-4463-977F-240351BBCAF3}" type="datetimeFigureOut">
              <a:rPr lang="en-GB" smtClean="0"/>
              <a:t>27/02/2025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58CF18-F833-48C4-A2E0-E6DC4E995999}" type="slidenum">
              <a:rPr lang="en-GB" smtClean="0"/>
              <a:t>‹#›</a:t>
            </a:fld>
            <a:endParaRPr lang="en-GB" dirty="0"/>
          </a:p>
        </p:txBody>
      </p:sp>
    </p:spTree>
    <p:extLst>
      <p:ext uri="{BB962C8B-B14F-4D97-AF65-F5344CB8AC3E}">
        <p14:creationId xmlns:p14="http://schemas.microsoft.com/office/powerpoint/2010/main" val="141328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dirty="0">
                <a:solidFill>
                  <a:schemeClr val="bg1"/>
                </a:solidFill>
              </a:rPr>
              <a:t>Thank you</a:t>
            </a:r>
          </a:p>
          <a:p>
            <a:r>
              <a:rPr lang="en-GB" sz="2300" dirty="0">
                <a:solidFill>
                  <a:schemeClr val="bg1"/>
                </a:solidFill>
              </a:rPr>
              <a:t>www.swindon.gov.uk</a:t>
            </a:r>
          </a:p>
        </p:txBody>
      </p:sp>
    </p:spTree>
    <p:extLst>
      <p:ext uri="{BB962C8B-B14F-4D97-AF65-F5344CB8AC3E}">
        <p14:creationId xmlns:p14="http://schemas.microsoft.com/office/powerpoint/2010/main" val="86078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1"/>
          </p:nvPr>
        </p:nvSpPr>
        <p:spPr>
          <a:xfrm>
            <a:off x="612000" y="1203708"/>
            <a:ext cx="792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4563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a:t>Click to edit Master title style</a:t>
            </a:r>
            <a:endParaRPr lang="en-GB"/>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37853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p:cNvSpPr>
            <a:spLocks noGrp="1"/>
          </p:cNvSpPr>
          <p:nvPr>
            <p:ph type="body" sz="quarter" idx="12"/>
          </p:nvPr>
        </p:nvSpPr>
        <p:spPr>
          <a:xfrm>
            <a:off x="4752000" y="1202400"/>
            <a:ext cx="378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0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11012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dirty="0"/>
              <a:t>Click the icon to insert a photo</a:t>
            </a:r>
          </a:p>
        </p:txBody>
      </p:sp>
    </p:spTree>
    <p:extLst>
      <p:ext uri="{BB962C8B-B14F-4D97-AF65-F5344CB8AC3E}">
        <p14:creationId xmlns:p14="http://schemas.microsoft.com/office/powerpoint/2010/main" val="22674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30116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dirty="0"/>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endParaRPr lang="en-US" sz="1600" dirty="0"/>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 id="2147483683" r:id="rId16"/>
  </p:sldLayoutIdLst>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dirty="0">
                <a:solidFill>
                  <a:srgbClr val="EE7401"/>
                </a:solidFill>
                <a:latin typeface="Myriad Pro Light" pitchFamily="34" charset="0"/>
              </a:rPr>
              <a:t>Swindon Borough Council PowerPoint template guide</a:t>
            </a:r>
          </a:p>
          <a:p>
            <a:pPr>
              <a:lnSpc>
                <a:spcPts val="1100"/>
              </a:lnSpc>
            </a:pPr>
            <a:endParaRPr lang="en-GB" sz="1000" dirty="0">
              <a:latin typeface="Myriad Pro Light" pitchFamily="34" charset="0"/>
            </a:endParaRPr>
          </a:p>
          <a:p>
            <a:pPr>
              <a:lnSpc>
                <a:spcPts val="1100"/>
              </a:lnSpc>
            </a:pPr>
            <a:r>
              <a:rPr lang="en-GB" sz="1000" b="1" dirty="0">
                <a:solidFill>
                  <a:srgbClr val="FF0000"/>
                </a:solidFill>
                <a:latin typeface="Myriad Pro Light" pitchFamily="34" charset="0"/>
              </a:rPr>
              <a:t>This first slide is a guide on how to use this template. Delete this before you use your presentation.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A number of layouts have been created to help you, if you need a new slide these layouts can be found by clicking on the text ‘New Slide’</a:t>
            </a:r>
            <a:r>
              <a:rPr lang="en-GB" sz="1000" baseline="0" dirty="0">
                <a:latin typeface="Myriad Pro Light" pitchFamily="34" charset="0"/>
              </a:rPr>
              <a:t> </a:t>
            </a:r>
            <a:r>
              <a:rPr lang="en-GB" sz="1000" i="0" baseline="0" dirty="0">
                <a:latin typeface="Myriad Pro Light" pitchFamily="34" charset="0"/>
              </a:rPr>
              <a:t>(location shown on the right), then</a:t>
            </a:r>
            <a:r>
              <a:rPr lang="en-GB" sz="1000" dirty="0">
                <a:latin typeface="Myriad Pro Light" pitchFamily="34" charset="0"/>
              </a:rPr>
              <a:t> select the most appropriate option.</a:t>
            </a:r>
          </a:p>
          <a:p>
            <a:pPr>
              <a:lnSpc>
                <a:spcPts val="1100"/>
              </a:lnSpc>
            </a:pPr>
            <a:endParaRPr lang="en-GB" sz="1000" dirty="0">
              <a:latin typeface="Myriad Pro Light" pitchFamily="34" charset="0"/>
            </a:endParaRPr>
          </a:p>
          <a:p>
            <a:pPr>
              <a:lnSpc>
                <a:spcPts val="1100"/>
              </a:lnSpc>
            </a:pPr>
            <a:r>
              <a:rPr lang="en-GB" sz="1000" b="1" dirty="0">
                <a:latin typeface="Myriad Pro Light" pitchFamily="34" charset="0"/>
              </a:rPr>
              <a:t>If you add any extra text boxes only use the font Myriad Pro Light, which has been embedded in this template.</a:t>
            </a:r>
            <a:r>
              <a:rPr lang="en-GB" sz="1000" b="1" baseline="0" dirty="0">
                <a:latin typeface="Myriad Pro Light" pitchFamily="34" charset="0"/>
              </a:rPr>
              <a:t> U</a:t>
            </a:r>
            <a:r>
              <a:rPr lang="en-GB" sz="1000" b="1" dirty="0">
                <a:latin typeface="Myriad Pro Light" pitchFamily="34" charset="0"/>
              </a:rPr>
              <a:t>se 35pt font size for headings, and 23pt for</a:t>
            </a:r>
            <a:r>
              <a:rPr lang="en-GB" sz="1000" b="1" baseline="0" dirty="0">
                <a:latin typeface="Myriad Pro Light" pitchFamily="34" charset="0"/>
              </a:rPr>
              <a:t> body text</a:t>
            </a:r>
            <a:r>
              <a:rPr lang="en-GB" sz="1000" b="1" dirty="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For every presentation include a title and an end slide – these </a:t>
            </a:r>
            <a:r>
              <a:rPr lang="en-GB" sz="1000" b="1" dirty="0">
                <a:latin typeface="Myriad Pro Light" pitchFamily="34" charset="0"/>
              </a:rPr>
              <a:t>must not</a:t>
            </a:r>
            <a:r>
              <a:rPr lang="en-GB" sz="1000" dirty="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 </a:t>
            </a:r>
            <a:r>
              <a:rPr lang="en-GB" sz="1000" b="1" dirty="0">
                <a:latin typeface="Myriad Pro Light" pitchFamily="34" charset="0"/>
              </a:rPr>
              <a:t>If you must include a third party logo only do so in the bottom left corner of the</a:t>
            </a:r>
            <a:r>
              <a:rPr lang="en-GB" sz="1000" b="1" baseline="0" dirty="0">
                <a:latin typeface="Myriad Pro Light" pitchFamily="34" charset="0"/>
              </a:rPr>
              <a:t> title slide.</a:t>
            </a:r>
            <a:endParaRPr lang="en-GB" sz="1000" b="1" dirty="0">
              <a:latin typeface="Myriad Pro Light" pitchFamily="34" charset="0"/>
            </a:endParaRP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When 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too</a:t>
            </a:r>
            <a:r>
              <a:rPr lang="en-GB" sz="1000" baseline="0" dirty="0">
                <a:latin typeface="Myriad Pro Light" pitchFamily="34" charset="0"/>
              </a:rPr>
              <a:t> much</a:t>
            </a:r>
            <a:r>
              <a:rPr lang="en-GB" sz="1000" dirty="0">
                <a:latin typeface="Myriad Pro Light" pitchFamily="34" charset="0"/>
              </a:rPr>
              <a:t> as this will then be difficult to read in meetings – use an additional slide instead.</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On any of the slides guides are present, you </a:t>
            </a:r>
            <a:r>
              <a:rPr lang="en-GB" sz="1000" b="1" dirty="0">
                <a:latin typeface="Myriad Pro Light" pitchFamily="34" charset="0"/>
              </a:rPr>
              <a:t>must</a:t>
            </a:r>
            <a:r>
              <a:rPr lang="en-GB" sz="1000" dirty="0">
                <a:latin typeface="Myriad Pro Light" pitchFamily="34" charset="0"/>
              </a:rPr>
              <a:t> keep your content within the area shown.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Each content slide has a text area next to the SBC logo for your service area, to change this click on the ‘View’ tab at the top of the PowerPoint window, and then click on ‘Slide Master’. (shown on the right) Then click on the slide with the number 2 next to it (shown on the right), there you can add your service area. This will change the text on all of your content slides at once. To exit click on ‘Close Master View’ on the top tool bar.</a:t>
            </a:r>
          </a:p>
          <a:p>
            <a:pPr>
              <a:lnSpc>
                <a:spcPts val="1100"/>
              </a:lnSpc>
            </a:pPr>
            <a:endParaRPr lang="en-GB" sz="1000" dirty="0">
              <a:latin typeface="Myriad Pro Light" pitchFamily="34" charset="0"/>
            </a:endParaRPr>
          </a:p>
          <a:p>
            <a:pPr>
              <a:lnSpc>
                <a:spcPts val="1100"/>
              </a:lnSpc>
            </a:pPr>
            <a:r>
              <a:rPr lang="en-GB" sz="1000" b="1" dirty="0">
                <a:solidFill>
                  <a:srgbClr val="EE7401"/>
                </a:solidFill>
                <a:latin typeface="Myriad Pro Light" pitchFamily="34" charset="0"/>
              </a:rPr>
              <a:t>Contact design@Swindon.gov.uk if you need any further assistance.</a:t>
            </a: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layouts</a:t>
            </a: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masters</a:t>
            </a: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Type</a:t>
            </a:r>
            <a:r>
              <a:rPr lang="en-GB" sz="1000" baseline="0" dirty="0">
                <a:solidFill>
                  <a:schemeClr val="bg1"/>
                </a:solidFill>
                <a:latin typeface="Myriad Pro Light" panose="020B0403030403020204" charset="0"/>
              </a:rPr>
              <a:t> your service area on this master slide</a:t>
            </a:r>
            <a:endParaRPr lang="en-GB" sz="1000" dirty="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58_EA5C93ED.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5D_601B190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5C_341F050A.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ssets.publishing.service.gov.uk/media/5c62ae87ed915d04446a5739/stengths-based-approach-practice-framework-and-handbook.pdf"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2619" y="1872614"/>
            <a:ext cx="4356048" cy="432271"/>
          </a:xfrm>
        </p:spPr>
        <p:txBody>
          <a:bodyPr/>
          <a:lstStyle/>
          <a:p>
            <a:r>
              <a:rPr lang="en-GB" dirty="0"/>
              <a:t>2 </a:t>
            </a:r>
            <a:r>
              <a:rPr lang="en-GB"/>
              <a:t>Minute Guide</a:t>
            </a:r>
            <a:endParaRPr lang="en-GB" dirty="0"/>
          </a:p>
        </p:txBody>
      </p:sp>
      <p:sp>
        <p:nvSpPr>
          <p:cNvPr id="5" name="Text Placeholder 4"/>
          <p:cNvSpPr>
            <a:spLocks noGrp="1"/>
          </p:cNvSpPr>
          <p:nvPr>
            <p:ph type="body" sz="quarter" idx="13"/>
          </p:nvPr>
        </p:nvSpPr>
        <p:spPr>
          <a:xfrm>
            <a:off x="362619" y="2379815"/>
            <a:ext cx="4355852" cy="383870"/>
          </a:xfrm>
        </p:spPr>
        <p:txBody>
          <a:bodyPr/>
          <a:lstStyle/>
          <a:p>
            <a:r>
              <a:rPr lang="en-GB" dirty="0"/>
              <a:t>Adults Services</a:t>
            </a:r>
          </a:p>
        </p:txBody>
      </p:sp>
      <p:sp>
        <p:nvSpPr>
          <p:cNvPr id="6" name="Text Placeholder 5"/>
          <p:cNvSpPr>
            <a:spLocks noGrp="1"/>
          </p:cNvSpPr>
          <p:nvPr>
            <p:ph type="body" sz="quarter" idx="14"/>
          </p:nvPr>
        </p:nvSpPr>
        <p:spPr>
          <a:xfrm>
            <a:off x="362619" y="464010"/>
            <a:ext cx="5518386" cy="1277805"/>
          </a:xfrm>
        </p:spPr>
        <p:txBody>
          <a:bodyPr>
            <a:normAutofit lnSpcReduction="10000"/>
          </a:bodyPr>
          <a:lstStyle/>
          <a:p>
            <a:r>
              <a:rPr lang="en-GB" dirty="0">
                <a:latin typeface="Myriad Pro Light"/>
              </a:rPr>
              <a:t>Strengths-Based Approach </a:t>
            </a:r>
            <a:endParaRPr lang="en-US" dirty="0"/>
          </a:p>
        </p:txBody>
      </p:sp>
      <p:pic>
        <p:nvPicPr>
          <p:cNvPr id="4" name="Picture 3">
            <a:extLst>
              <a:ext uri="{FF2B5EF4-FFF2-40B4-BE49-F238E27FC236}">
                <a16:creationId xmlns:a16="http://schemas.microsoft.com/office/drawing/2014/main" id="{FB6AF3A0-2685-4E2F-AFC2-C08ED778E1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481" y="-99060"/>
            <a:ext cx="3779520" cy="3779520"/>
          </a:xfrm>
          <a:prstGeom prst="rect">
            <a:avLst/>
          </a:prstGeom>
        </p:spPr>
      </p:pic>
    </p:spTree>
    <p:extLst>
      <p:ext uri="{BB962C8B-B14F-4D97-AF65-F5344CB8AC3E}">
        <p14:creationId xmlns:p14="http://schemas.microsoft.com/office/powerpoint/2010/main" val="277613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8DC9-7DCB-D705-EF50-6A8D06E36D89}"/>
              </a:ext>
            </a:extLst>
          </p:cNvPr>
          <p:cNvSpPr>
            <a:spLocks noGrp="1"/>
          </p:cNvSpPr>
          <p:nvPr>
            <p:ph type="title"/>
          </p:nvPr>
        </p:nvSpPr>
        <p:spPr>
          <a:xfrm>
            <a:off x="308758" y="0"/>
            <a:ext cx="7920000" cy="723725"/>
          </a:xfrm>
        </p:spPr>
        <p:txBody>
          <a:bodyPr>
            <a:normAutofit/>
          </a:bodyPr>
          <a:lstStyle/>
          <a:p>
            <a:r>
              <a:rPr lang="en-GB" sz="2800" dirty="0">
                <a:latin typeface="Myriad Pro Light"/>
              </a:rPr>
              <a:t>What is a Strengths-Based approach?</a:t>
            </a:r>
          </a:p>
        </p:txBody>
      </p:sp>
      <p:sp>
        <p:nvSpPr>
          <p:cNvPr id="4" name="Text Placeholder 3">
            <a:extLst>
              <a:ext uri="{FF2B5EF4-FFF2-40B4-BE49-F238E27FC236}">
                <a16:creationId xmlns:a16="http://schemas.microsoft.com/office/drawing/2014/main" id="{32024E79-F9BB-4D1F-B585-7AE585F56007}"/>
              </a:ext>
            </a:extLst>
          </p:cNvPr>
          <p:cNvSpPr>
            <a:spLocks noGrp="1"/>
          </p:cNvSpPr>
          <p:nvPr>
            <p:ph type="body" sz="quarter" idx="11"/>
          </p:nvPr>
        </p:nvSpPr>
        <p:spPr>
          <a:xfrm>
            <a:off x="308758" y="987616"/>
            <a:ext cx="8151556" cy="3412934"/>
          </a:xfrm>
        </p:spPr>
        <p:txBody>
          <a:bodyPr>
            <a:normAutofit fontScale="25000" lnSpcReduction="20000"/>
          </a:bodyPr>
          <a:lstStyle/>
          <a:p>
            <a:pPr marL="342900" indent="-342900">
              <a:buFont typeface="Arial" panose="020B0604020202020204" pitchFamily="34" charset="0"/>
              <a:buChar char="•"/>
            </a:pPr>
            <a:r>
              <a:rPr lang="en-GB" sz="7200" dirty="0"/>
              <a:t>It is an approach that promotes building relationships with people we support, getting to know the whole person</a:t>
            </a:r>
          </a:p>
          <a:p>
            <a:pPr marL="342900" indent="-342900">
              <a:buFont typeface="Arial" panose="020B0604020202020204" pitchFamily="34" charset="0"/>
              <a:buChar char="•"/>
            </a:pPr>
            <a:endParaRPr lang="en-GB" sz="7200" dirty="0"/>
          </a:p>
          <a:p>
            <a:pPr marL="342900" indent="-342900">
              <a:buFont typeface="Arial" panose="020B0604020202020204" pitchFamily="34" charset="0"/>
              <a:buChar char="•"/>
            </a:pPr>
            <a:r>
              <a:rPr lang="en-GB" sz="7200" dirty="0"/>
              <a:t>It explores, in a collaborative way the person’s abilities and their circumstances rather than making the deficit (the care and support needs)  the focus of the conversation/intervention</a:t>
            </a:r>
          </a:p>
          <a:p>
            <a:pPr marL="342900" indent="-342900">
              <a:buFont typeface="Arial" panose="020B0604020202020204" pitchFamily="34" charset="0"/>
              <a:buChar char="•"/>
            </a:pPr>
            <a:endParaRPr lang="en-GB" sz="7200" dirty="0"/>
          </a:p>
          <a:p>
            <a:pPr marL="342900" indent="-342900">
              <a:buFont typeface="Arial" panose="020B0604020202020204" pitchFamily="34" charset="0"/>
              <a:buChar char="•"/>
            </a:pPr>
            <a:r>
              <a:rPr lang="en-GB" sz="7200" dirty="0"/>
              <a:t>It is gathering a holistic picture of the person’s life; therefore it is important to engage and work with others (i.e. health professionals, providers, the person's own network)</a:t>
            </a:r>
          </a:p>
          <a:p>
            <a:pPr marL="342900" indent="-342900">
              <a:buFont typeface="Arial" panose="020B0604020202020204" pitchFamily="34" charset="0"/>
              <a:buChar char="•"/>
            </a:pPr>
            <a:endParaRPr lang="en-GB" sz="7200" dirty="0"/>
          </a:p>
          <a:p>
            <a:pPr marL="342900" indent="-342900">
              <a:buFont typeface="Arial" panose="020B0604020202020204" pitchFamily="34" charset="0"/>
              <a:buChar char="•"/>
            </a:pPr>
            <a:r>
              <a:rPr lang="en-GB" sz="7200" dirty="0"/>
              <a:t>It is seeing yourself as a ‘tool’ </a:t>
            </a:r>
            <a:r>
              <a:rPr lang="en-GB" sz="7200"/>
              <a:t>a ‘good conversation’ </a:t>
            </a:r>
            <a:r>
              <a:rPr lang="en-GB" sz="7200" dirty="0"/>
              <a:t>in itself is a service</a:t>
            </a:r>
            <a:r>
              <a:rPr lang="en-GB" sz="7200"/>
              <a:t>, &amp; can </a:t>
            </a:r>
            <a:r>
              <a:rPr lang="en-GB" sz="7200" dirty="0"/>
              <a:t>deliver good outcomes</a:t>
            </a:r>
          </a:p>
          <a:p>
            <a:pPr marL="342900" indent="-342900">
              <a:buFont typeface="Arial" panose="020B0604020202020204" pitchFamily="34" charset="0"/>
              <a:buChar char="•"/>
            </a:pPr>
            <a:endParaRPr lang="en-GB" sz="7200" dirty="0"/>
          </a:p>
          <a:p>
            <a:pPr marL="342900" indent="-342900">
              <a:buFont typeface="Arial" panose="020B0604020202020204" pitchFamily="34" charset="0"/>
              <a:buChar char="•"/>
            </a:pPr>
            <a:r>
              <a:rPr lang="en-GB" sz="7200" dirty="0"/>
              <a:t>It is less about ‘what the end result is’, or ‘what we do’, and more about ‘how we do things'</a:t>
            </a:r>
          </a:p>
          <a:p>
            <a:endParaRPr lang="en-GB" sz="5500" dirty="0"/>
          </a:p>
          <a:p>
            <a:pPr marL="342900" indent="-342900">
              <a:buFont typeface="Arial" panose="020B0604020202020204" pitchFamily="34" charset="0"/>
              <a:buChar char="•"/>
            </a:pPr>
            <a:endParaRPr lang="en-GB" sz="5500" dirty="0"/>
          </a:p>
          <a:p>
            <a:pPr marL="1138238" lvl="1" indent="-685800">
              <a:buFont typeface="Wingdings" panose="05000000000000000000" pitchFamily="2" charset="2"/>
              <a:buChar char="§"/>
            </a:pPr>
            <a:endParaRPr lang="en-GB" sz="5400" dirty="0"/>
          </a:p>
          <a:p>
            <a:r>
              <a:rPr lang="en-GB" sz="5500" dirty="0"/>
              <a:t> </a:t>
            </a:r>
          </a:p>
          <a:p>
            <a:endParaRPr lang="en-GB" dirty="0"/>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931935725"/>
      </p:ext>
    </p:extLst>
  </p:cSld>
  <p:clrMapOvr>
    <a:masterClrMapping/>
  </p:clrMapOvr>
  <p:extLst>
    <p:ext uri="{6950BFC3-D8DA-4A85-94F7-54DA5524770B}">
      <p188:commentRel xmlns:p188="http://schemas.microsoft.com/office/powerpoint/2018/8/main" xmlns=""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8DC9-7DCB-D705-EF50-6A8D06E36D89}"/>
              </a:ext>
            </a:extLst>
          </p:cNvPr>
          <p:cNvSpPr>
            <a:spLocks noGrp="1"/>
          </p:cNvSpPr>
          <p:nvPr>
            <p:ph type="title"/>
          </p:nvPr>
        </p:nvSpPr>
        <p:spPr>
          <a:xfrm>
            <a:off x="308758" y="0"/>
            <a:ext cx="7920000" cy="723725"/>
          </a:xfrm>
        </p:spPr>
        <p:txBody>
          <a:bodyPr>
            <a:normAutofit/>
          </a:bodyPr>
          <a:lstStyle/>
          <a:p>
            <a:r>
              <a:rPr lang="en-GB" sz="2800" dirty="0">
                <a:latin typeface="Myriad Pro Light"/>
              </a:rPr>
              <a:t>How to use a Strengths-Based approach in assessments</a:t>
            </a:r>
          </a:p>
        </p:txBody>
      </p:sp>
      <p:sp>
        <p:nvSpPr>
          <p:cNvPr id="4" name="Text Placeholder 3">
            <a:extLst>
              <a:ext uri="{FF2B5EF4-FFF2-40B4-BE49-F238E27FC236}">
                <a16:creationId xmlns:a16="http://schemas.microsoft.com/office/drawing/2014/main" id="{32024E79-F9BB-4D1F-B585-7AE585F56007}"/>
              </a:ext>
            </a:extLst>
          </p:cNvPr>
          <p:cNvSpPr>
            <a:spLocks noGrp="1"/>
          </p:cNvSpPr>
          <p:nvPr>
            <p:ph type="body" sz="quarter" idx="11"/>
          </p:nvPr>
        </p:nvSpPr>
        <p:spPr>
          <a:xfrm>
            <a:off x="308758" y="882840"/>
            <a:ext cx="8151556" cy="3727259"/>
          </a:xfrm>
        </p:spPr>
        <p:txBody>
          <a:bodyPr>
            <a:normAutofit fontScale="25000" lnSpcReduction="20000"/>
          </a:bodyPr>
          <a:lstStyle/>
          <a:p>
            <a:r>
              <a:rPr lang="en-GB" sz="6400" dirty="0"/>
              <a:t>A needs assessment (Care Act, Sec 9) is a semi-structured assessment with two key elements </a:t>
            </a:r>
          </a:p>
          <a:p>
            <a:endParaRPr lang="en-GB" sz="6400" dirty="0"/>
          </a:p>
          <a:p>
            <a:pPr marL="1147763" lvl="2" indent="-342900"/>
            <a:r>
              <a:rPr lang="en-GB" sz="6400" dirty="0"/>
              <a:t>One element requires us to capture the persons care and support needs </a:t>
            </a:r>
          </a:p>
          <a:p>
            <a:pPr marL="1147763" lvl="2" indent="-342900"/>
            <a:r>
              <a:rPr lang="en-GB" sz="6400" dirty="0"/>
              <a:t>The other requires us to a ‘good conversation’ about the person’s whole life</a:t>
            </a:r>
            <a:endParaRPr lang="en-GB" sz="5600" dirty="0"/>
          </a:p>
          <a:p>
            <a:pPr marL="1147763" lvl="2" indent="-342900"/>
            <a:endParaRPr lang="en-GB" sz="5600" dirty="0"/>
          </a:p>
          <a:p>
            <a:r>
              <a:rPr lang="en-GB" sz="6400" dirty="0"/>
              <a:t>The Wellbeing Principle (Care Act, Sec 1) sets out our duty to consider and promote a persons wellbeing (alongside the care and support functions), the wellbeing principles include</a:t>
            </a:r>
          </a:p>
          <a:p>
            <a:endParaRPr lang="en-GB" sz="6400" dirty="0"/>
          </a:p>
          <a:p>
            <a:pPr marL="1147763" lvl="2" indent="-342900"/>
            <a:r>
              <a:rPr lang="en-GB" sz="6400" dirty="0"/>
              <a:t>Personal dignity (treating the person with respect) </a:t>
            </a:r>
          </a:p>
          <a:p>
            <a:pPr marL="1147763" lvl="2" indent="-342900"/>
            <a:r>
              <a:rPr lang="en-GB" sz="6400" dirty="0"/>
              <a:t>Emotional wellbeing </a:t>
            </a:r>
          </a:p>
          <a:p>
            <a:pPr marL="1147763" lvl="2" indent="-342900"/>
            <a:r>
              <a:rPr lang="en-GB" sz="6400" dirty="0"/>
              <a:t>Control by the individual over day to day life, including how care and support is provided (choice)</a:t>
            </a:r>
          </a:p>
          <a:p>
            <a:pPr marL="1147763" lvl="2" indent="-342900"/>
            <a:r>
              <a:rPr lang="en-GB" sz="6400" dirty="0"/>
              <a:t>Work, education, training and recreation </a:t>
            </a:r>
          </a:p>
          <a:p>
            <a:pPr marL="1147763" lvl="2" indent="-342900"/>
            <a:r>
              <a:rPr lang="en-GB" sz="6400" dirty="0"/>
              <a:t>Social and economic wellbeing </a:t>
            </a:r>
          </a:p>
          <a:p>
            <a:pPr marL="1147763" lvl="2" indent="-342900"/>
            <a:r>
              <a:rPr lang="en-GB" sz="6400" dirty="0"/>
              <a:t>Individuals contribution to society </a:t>
            </a:r>
          </a:p>
          <a:p>
            <a:pPr marL="1147763" lvl="2" indent="-342900"/>
            <a:r>
              <a:rPr lang="en-GB" sz="6400" dirty="0"/>
              <a:t>Domestic, family and personal </a:t>
            </a:r>
          </a:p>
          <a:p>
            <a:pPr marL="1147763" lvl="2" indent="-342900"/>
            <a:r>
              <a:rPr lang="en-GB" sz="6400" dirty="0"/>
              <a:t>Suitability of living accommodation</a:t>
            </a:r>
            <a:endParaRPr lang="en-GB" sz="5500" dirty="0"/>
          </a:p>
          <a:p>
            <a:pPr marL="1138238" lvl="1" indent="-685800">
              <a:buFont typeface="Wingdings" panose="05000000000000000000" pitchFamily="2" charset="2"/>
              <a:buChar char="§"/>
            </a:pPr>
            <a:endParaRPr lang="en-GB" sz="5400" dirty="0"/>
          </a:p>
          <a:p>
            <a:r>
              <a:rPr lang="en-GB" sz="5500" dirty="0"/>
              <a:t> </a:t>
            </a:r>
          </a:p>
          <a:p>
            <a:endParaRPr lang="en-GB" dirty="0"/>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612388608"/>
      </p:ext>
    </p:extLst>
  </p:cSld>
  <p:clrMapOvr>
    <a:masterClrMapping/>
  </p:clrMapOvr>
  <p:extLst>
    <p:ext uri="{6950BFC3-D8DA-4A85-94F7-54DA5524770B}">
      <p188:commentRel xmlns:p188="http://schemas.microsoft.com/office/powerpoint/2018/8/main" xmlns=""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8DC9-7DCB-D705-EF50-6A8D06E36D89}"/>
              </a:ext>
            </a:extLst>
          </p:cNvPr>
          <p:cNvSpPr>
            <a:spLocks noGrp="1"/>
          </p:cNvSpPr>
          <p:nvPr>
            <p:ph type="title"/>
          </p:nvPr>
        </p:nvSpPr>
        <p:spPr>
          <a:xfrm>
            <a:off x="308758" y="0"/>
            <a:ext cx="7920000" cy="723725"/>
          </a:xfrm>
        </p:spPr>
        <p:txBody>
          <a:bodyPr>
            <a:normAutofit/>
          </a:bodyPr>
          <a:lstStyle/>
          <a:p>
            <a:r>
              <a:rPr lang="en-GB" sz="2800" dirty="0">
                <a:latin typeface="Myriad Pro Light"/>
              </a:rPr>
              <a:t>What are good Strengths-Based questions?</a:t>
            </a:r>
          </a:p>
        </p:txBody>
      </p:sp>
      <p:sp>
        <p:nvSpPr>
          <p:cNvPr id="4" name="Text Placeholder 3">
            <a:extLst>
              <a:ext uri="{FF2B5EF4-FFF2-40B4-BE49-F238E27FC236}">
                <a16:creationId xmlns:a16="http://schemas.microsoft.com/office/drawing/2014/main" id="{32024E79-F9BB-4D1F-B585-7AE585F56007}"/>
              </a:ext>
            </a:extLst>
          </p:cNvPr>
          <p:cNvSpPr>
            <a:spLocks noGrp="1"/>
          </p:cNvSpPr>
          <p:nvPr>
            <p:ph type="body" sz="quarter" idx="11"/>
          </p:nvPr>
        </p:nvSpPr>
        <p:spPr>
          <a:xfrm>
            <a:off x="308758" y="987616"/>
            <a:ext cx="8151556" cy="3412934"/>
          </a:xfrm>
        </p:spPr>
        <p:txBody>
          <a:bodyPr>
            <a:normAutofit fontScale="25000" lnSpcReduction="20000"/>
          </a:bodyPr>
          <a:lstStyle/>
          <a:p>
            <a:r>
              <a:rPr lang="en-GB" sz="6400" dirty="0"/>
              <a:t>Asking the right question, can change the conversation and lead to improved outcomes for the person?</a:t>
            </a:r>
          </a:p>
          <a:p>
            <a:pPr marL="342900" indent="-342900">
              <a:buFont typeface="Arial" panose="020B0604020202020204" pitchFamily="34" charset="0"/>
              <a:buChar char="•"/>
            </a:pPr>
            <a:endParaRPr lang="en-GB" sz="5500" dirty="0"/>
          </a:p>
          <a:p>
            <a:pPr marL="342900" indent="-342900">
              <a:buFont typeface="Arial" panose="020B0604020202020204" pitchFamily="34" charset="0"/>
              <a:buChar char="•"/>
            </a:pPr>
            <a:r>
              <a:rPr lang="en-GB" sz="6400" dirty="0"/>
              <a:t>What would you like to happen next? (Desired Outcome) </a:t>
            </a:r>
          </a:p>
          <a:p>
            <a:pPr marL="342900" indent="-342900">
              <a:buFont typeface="Arial" panose="020B0604020202020204" pitchFamily="34" charset="0"/>
              <a:buChar char="•"/>
            </a:pPr>
            <a:r>
              <a:rPr lang="en-GB" sz="6400" dirty="0"/>
              <a:t>Who are your favourite people, friends and or family </a:t>
            </a:r>
          </a:p>
          <a:p>
            <a:pPr marL="342900" indent="-342900">
              <a:buFont typeface="Arial" panose="020B0604020202020204" pitchFamily="34" charset="0"/>
              <a:buChar char="•"/>
            </a:pPr>
            <a:r>
              <a:rPr lang="en-GB" sz="6400" dirty="0"/>
              <a:t>What do you know about your neighbours, who do you talk to most?</a:t>
            </a:r>
          </a:p>
          <a:p>
            <a:pPr marL="342900" indent="-342900">
              <a:buFont typeface="Arial" panose="020B0604020202020204" pitchFamily="34" charset="0"/>
              <a:buChar char="•"/>
            </a:pPr>
            <a:r>
              <a:rPr lang="en-GB" sz="6400" dirty="0"/>
              <a:t>What do you know about the activities in your community?</a:t>
            </a:r>
          </a:p>
          <a:p>
            <a:pPr marL="342900" indent="-342900">
              <a:buFont typeface="Arial" panose="020B0604020202020204" pitchFamily="34" charset="0"/>
              <a:buChar char="•"/>
            </a:pPr>
            <a:r>
              <a:rPr lang="en-GB" sz="6400" dirty="0"/>
              <a:t>How do you get out and about?</a:t>
            </a:r>
          </a:p>
          <a:p>
            <a:pPr marL="342900" indent="-342900">
              <a:buFont typeface="Arial" panose="020B0604020202020204" pitchFamily="34" charset="0"/>
              <a:buChar char="•"/>
            </a:pPr>
            <a:r>
              <a:rPr lang="en-GB" sz="6400" dirty="0"/>
              <a:t>What does a good day look like to you?</a:t>
            </a:r>
          </a:p>
          <a:p>
            <a:pPr marL="342900" indent="-342900">
              <a:buFont typeface="Arial" panose="020B0604020202020204" pitchFamily="34" charset="0"/>
              <a:buChar char="•"/>
            </a:pPr>
            <a:r>
              <a:rPr lang="en-GB" sz="6400" dirty="0"/>
              <a:t>When was the last time you laughed out loud what were you doing, who were you with? </a:t>
            </a:r>
          </a:p>
          <a:p>
            <a:pPr marL="342900" indent="-342900">
              <a:buFont typeface="Arial" panose="020B0604020202020204" pitchFamily="34" charset="0"/>
              <a:buChar char="•"/>
            </a:pPr>
            <a:r>
              <a:rPr lang="en-GB" sz="6400" dirty="0"/>
              <a:t>How would you like to fill your day? </a:t>
            </a:r>
          </a:p>
          <a:p>
            <a:pPr marL="342900" indent="-342900">
              <a:buFont typeface="Arial" panose="020B0604020202020204" pitchFamily="34" charset="0"/>
              <a:buChar char="•"/>
            </a:pPr>
            <a:r>
              <a:rPr lang="en-GB" sz="6400" dirty="0"/>
              <a:t>What would people who know you, say you are good at?</a:t>
            </a:r>
          </a:p>
          <a:p>
            <a:pPr marL="342900" indent="-342900">
              <a:buFont typeface="Arial" panose="020B0604020202020204" pitchFamily="34" charset="0"/>
              <a:buChar char="•"/>
            </a:pPr>
            <a:r>
              <a:rPr lang="en-GB" sz="6400" dirty="0"/>
              <a:t>What is/was your experience of education, and or training?</a:t>
            </a:r>
          </a:p>
          <a:p>
            <a:pPr marL="342900" indent="-342900">
              <a:buFont typeface="Arial" panose="020B0604020202020204" pitchFamily="34" charset="0"/>
              <a:buChar char="•"/>
            </a:pPr>
            <a:r>
              <a:rPr lang="en-GB" sz="6400" dirty="0"/>
              <a:t>What is/was your occupation?</a:t>
            </a:r>
          </a:p>
          <a:p>
            <a:pPr marL="342900" indent="-342900">
              <a:buFont typeface="Arial" panose="020B0604020202020204" pitchFamily="34" charset="0"/>
              <a:buChar char="•"/>
            </a:pPr>
            <a:r>
              <a:rPr lang="en-GB" sz="6400" dirty="0"/>
              <a:t>What are your interests or hobbies?</a:t>
            </a:r>
          </a:p>
          <a:p>
            <a:pPr marL="342900" indent="-342900">
              <a:buFont typeface="Arial" panose="020B0604020202020204" pitchFamily="34" charset="0"/>
              <a:buChar char="•"/>
            </a:pPr>
            <a:r>
              <a:rPr lang="en-GB" sz="6400" dirty="0"/>
              <a:t>What are the positive benefits to you of the </a:t>
            </a:r>
            <a:r>
              <a:rPr lang="en-GB" sz="6400" dirty="0" err="1"/>
              <a:t>the</a:t>
            </a:r>
            <a:r>
              <a:rPr lang="en-GB" sz="6400" dirty="0"/>
              <a:t> risks identified?</a:t>
            </a:r>
          </a:p>
          <a:p>
            <a:endParaRPr lang="en-GB" dirty="0"/>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874448138"/>
      </p:ext>
    </p:extLst>
  </p:cSld>
  <p:clrMapOvr>
    <a:masterClrMapping/>
  </p:clrMapOvr>
  <p:extLst>
    <p:ext uri="{6950BFC3-D8DA-4A85-94F7-54DA5524770B}">
      <p188:commentRel xmlns:p188="http://schemas.microsoft.com/office/powerpoint/2018/8/main" xmlns=""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3748A3-8D67-4C95-B1C1-DF4B44AE0763}"/>
              </a:ext>
            </a:extLst>
          </p:cNvPr>
          <p:cNvSpPr txBox="1"/>
          <p:nvPr/>
        </p:nvSpPr>
        <p:spPr>
          <a:xfrm>
            <a:off x="3019425" y="3038475"/>
            <a:ext cx="5734050" cy="1569660"/>
          </a:xfrm>
          <a:prstGeom prst="rect">
            <a:avLst/>
          </a:prstGeom>
          <a:noFill/>
        </p:spPr>
        <p:txBody>
          <a:bodyPr wrap="square" rtlCol="0">
            <a:spAutoFit/>
          </a:bodyPr>
          <a:lstStyle/>
          <a:p>
            <a:r>
              <a:rPr lang="en-GB" sz="2400" dirty="0"/>
              <a:t>Interested to know more, about the theory </a:t>
            </a:r>
            <a:r>
              <a:rPr lang="en-GB" sz="2400" b="1" dirty="0"/>
              <a:t>and</a:t>
            </a:r>
            <a:r>
              <a:rPr lang="en-GB" sz="2400" dirty="0"/>
              <a:t> the practice – take a look at the </a:t>
            </a:r>
            <a:r>
              <a:rPr lang="en-GB" sz="2400" dirty="0">
                <a:hlinkClick r:id="rId2"/>
              </a:rPr>
              <a:t>Strengths-Based Practice Framework and Practice Handbook</a:t>
            </a:r>
            <a:endParaRPr lang="en-GB" sz="2400" dirty="0"/>
          </a:p>
        </p:txBody>
      </p:sp>
      <p:pic>
        <p:nvPicPr>
          <p:cNvPr id="3" name="Picture 2">
            <a:extLst>
              <a:ext uri="{FF2B5EF4-FFF2-40B4-BE49-F238E27FC236}">
                <a16:creationId xmlns:a16="http://schemas.microsoft.com/office/drawing/2014/main" id="{A8BF04CF-0A78-4F37-8760-7474E9F4961E}"/>
              </a:ext>
            </a:extLst>
          </p:cNvPr>
          <p:cNvPicPr>
            <a:picLocks noChangeAspect="1"/>
          </p:cNvPicPr>
          <p:nvPr/>
        </p:nvPicPr>
        <p:blipFill>
          <a:blip r:embed="rId3"/>
          <a:stretch>
            <a:fillRect/>
          </a:stretch>
        </p:blipFill>
        <p:spPr>
          <a:xfrm>
            <a:off x="800099" y="771524"/>
            <a:ext cx="3286125" cy="2022231"/>
          </a:xfrm>
          <a:prstGeom prst="rect">
            <a:avLst/>
          </a:prstGeom>
        </p:spPr>
      </p:pic>
    </p:spTree>
    <p:extLst>
      <p:ext uri="{BB962C8B-B14F-4D97-AF65-F5344CB8AC3E}">
        <p14:creationId xmlns:p14="http://schemas.microsoft.com/office/powerpoint/2010/main" val="1963685296"/>
      </p:ext>
    </p:extLst>
  </p:cSld>
  <p:clrMapOvr>
    <a:masterClrMapping/>
  </p:clrMapOvr>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SBC PowerPoint Template" id="{7E48B5C1-8D69-4994-8EC9-BFDAD2579CA0}" vid="{260004B9-7805-4509-9A88-0CEDBEC84C1C}"/>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SBC PowerPoint Template" id="{7E48B5C1-8D69-4994-8EC9-BFDAD2579CA0}" vid="{65412D0E-CE66-4562-80E0-3C3612E8F9C9}"/>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SBC PowerPoint Template" id="{7E48B5C1-8D69-4994-8EC9-BFDAD2579CA0}" vid="{32C42FF5-FCB9-431A-9337-D3D72D9030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4E9DDF95DFBB4184AC5DF6AEC67DDC" ma:contentTypeVersion="5" ma:contentTypeDescription="Create a new document." ma:contentTypeScope="" ma:versionID="718d953bcec4aa981b73ea03b79d7ee6">
  <xsd:schema xmlns:xsd="http://www.w3.org/2001/XMLSchema" xmlns:xs="http://www.w3.org/2001/XMLSchema" xmlns:p="http://schemas.microsoft.com/office/2006/metadata/properties" xmlns:ns2="7b43970f-76d0-4a91-ae2a-7a25b090cad1" xmlns:ns3="5c9cf0cd-242f-4b35-a3a3-938ed81c2078" targetNamespace="http://schemas.microsoft.com/office/2006/metadata/properties" ma:root="true" ma:fieldsID="f882935579087a028510c032c01b8248" ns2:_="" ns3:_="">
    <xsd:import namespace="7b43970f-76d0-4a91-ae2a-7a25b090cad1"/>
    <xsd:import namespace="5c9cf0cd-242f-4b35-a3a3-938ed81c207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3970f-76d0-4a91-ae2a-7a25b090ca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9cf0cd-242f-4b35-a3a3-938ed81c207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A806F8-2E53-495B-96D1-0AAC14748460}">
  <ds:schemaRefs>
    <ds:schemaRef ds:uri="http://schemas.microsoft.com/sharepoint/v3/contenttype/forms"/>
  </ds:schemaRefs>
</ds:datastoreItem>
</file>

<file path=customXml/itemProps2.xml><?xml version="1.0" encoding="utf-8"?>
<ds:datastoreItem xmlns:ds="http://schemas.openxmlformats.org/officeDocument/2006/customXml" ds:itemID="{CF4529C1-0089-476B-B620-7390CBA96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3970f-76d0-4a91-ae2a-7a25b090cad1"/>
    <ds:schemaRef ds:uri="5c9cf0cd-242f-4b35-a3a3-938ed81c2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84A535-4B8A-4A7C-BB8D-636F0EE95B89}">
  <ds:schemaRefs>
    <ds:schemaRef ds:uri="http://schemas.microsoft.com/office/2006/documentManagement/types"/>
    <ds:schemaRef ds:uri="5c9cf0cd-242f-4b35-a3a3-938ed81c2078"/>
    <ds:schemaRef ds:uri="http://schemas.microsoft.com/office/infopath/2007/PartnerControls"/>
    <ds:schemaRef ds:uri="http://www.w3.org/XML/1998/namespace"/>
    <ds:schemaRef ds:uri="http://purl.org/dc/terms/"/>
    <ds:schemaRef ds:uri="http://purl.org/dc/elements/1.1/"/>
    <ds:schemaRef ds:uri="7b43970f-76d0-4a91-ae2a-7a25b090cad1"/>
    <ds:schemaRef ds:uri="http://schemas.microsoft.com/office/2006/metadata/properties"/>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New SBC PowerPoint Template</Template>
  <TotalTime>3442</TotalTime>
  <Words>491</Words>
  <Application>Microsoft Office PowerPoint</Application>
  <PresentationFormat>On-screen Show (16:9)</PresentationFormat>
  <Paragraphs>56</Paragraphs>
  <Slides>5</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Wingdings</vt:lpstr>
      <vt:lpstr>Arial</vt:lpstr>
      <vt:lpstr>Calibri</vt:lpstr>
      <vt:lpstr>Myriad Pro Light</vt:lpstr>
      <vt:lpstr>Title slide theme</vt:lpstr>
      <vt:lpstr>Content slide theme</vt:lpstr>
      <vt:lpstr>Instructions</vt:lpstr>
      <vt:lpstr>PowerPoint Presentation</vt:lpstr>
      <vt:lpstr>What is a Strengths-Based approach?</vt:lpstr>
      <vt:lpstr>How to use a Strengths-Based approach in assessments</vt:lpstr>
      <vt:lpstr>What are good Strengths-Based questions?</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Lynch</dc:creator>
  <cp:lastModifiedBy>Danielle Smith (PSW)</cp:lastModifiedBy>
  <cp:revision>343</cp:revision>
  <dcterms:created xsi:type="dcterms:W3CDTF">2023-02-14T16:03:34Z</dcterms:created>
  <dcterms:modified xsi:type="dcterms:W3CDTF">2025-02-27T12:54:31Z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0x0101009F4E9DDF95DFBB4184AC5DF6AEC67DDC</vt:lpwstr>
  </property>
  <property fmtid="{D5CDD505-2E9C-101B-9397-08002B2CF9AE}" pid="3" name="Policy_x0020_Owner">
    <vt:lpwstr/>
  </property>
  <property fmtid="{D5CDD505-2E9C-101B-9397-08002B2CF9AE}" pid="4" name="Policy Category">
    <vt:lpwstr/>
  </property>
  <property fmtid="{D5CDD505-2E9C-101B-9397-08002B2CF9AE}" pid="5" name="Policy Owner">
    <vt:lpwstr/>
  </property>
  <property fmtid="{D5CDD505-2E9C-101B-9397-08002B2CF9AE}" pid="6" name="MediaServiceImageTags">
    <vt:lpwstr/>
  </property>
</Properties>
</file>