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56" d="100"/>
          <a:sy n="56" d="100"/>
        </p:scale>
        <p:origin x="106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B4DDD-2F61-6E1C-375B-D4F2ECECED8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84C90CA6-7CCA-6BA9-C4F6-31CE76E236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A40A1035-26FD-F7E0-410A-29BB46DEFE69}"/>
              </a:ext>
            </a:extLst>
          </p:cNvPr>
          <p:cNvSpPr>
            <a:spLocks noGrp="1"/>
          </p:cNvSpPr>
          <p:nvPr>
            <p:ph type="dt" sz="half" idx="10"/>
          </p:nvPr>
        </p:nvSpPr>
        <p:spPr/>
        <p:txBody>
          <a:bodyPr/>
          <a:lstStyle/>
          <a:p>
            <a:fld id="{B1E9075D-E1CB-454E-96D5-F62387C0CF4A}" type="datetimeFigureOut">
              <a:rPr lang="en-GB" smtClean="0"/>
              <a:t>18/03/2025</a:t>
            </a:fld>
            <a:endParaRPr lang="en-GB"/>
          </a:p>
        </p:txBody>
      </p:sp>
      <p:sp>
        <p:nvSpPr>
          <p:cNvPr id="5" name="Footer Placeholder 4">
            <a:extLst>
              <a:ext uri="{FF2B5EF4-FFF2-40B4-BE49-F238E27FC236}">
                <a16:creationId xmlns:a16="http://schemas.microsoft.com/office/drawing/2014/main" id="{AE00B0CB-3ABB-FC3A-018E-6F2DC22E80F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9852C13-562A-6F09-5739-D48784C5D513}"/>
              </a:ext>
            </a:extLst>
          </p:cNvPr>
          <p:cNvSpPr>
            <a:spLocks noGrp="1"/>
          </p:cNvSpPr>
          <p:nvPr>
            <p:ph type="sldNum" sz="quarter" idx="12"/>
          </p:nvPr>
        </p:nvSpPr>
        <p:spPr/>
        <p:txBody>
          <a:bodyPr/>
          <a:lstStyle/>
          <a:p>
            <a:fld id="{9EC45832-E62D-4CA6-B49A-F48DE2BF6670}" type="slidenum">
              <a:rPr lang="en-GB" smtClean="0"/>
              <a:t>‹#›</a:t>
            </a:fld>
            <a:endParaRPr lang="en-GB"/>
          </a:p>
        </p:txBody>
      </p:sp>
    </p:spTree>
    <p:extLst>
      <p:ext uri="{BB962C8B-B14F-4D97-AF65-F5344CB8AC3E}">
        <p14:creationId xmlns:p14="http://schemas.microsoft.com/office/powerpoint/2010/main" val="3633818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BD447-BC8C-288D-A2FA-FA67BEE1D5EF}"/>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4BB79CF8-A1D2-031B-4A8A-3A95CFE815D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716798E-F354-521F-C114-6B51EAB0FB66}"/>
              </a:ext>
            </a:extLst>
          </p:cNvPr>
          <p:cNvSpPr>
            <a:spLocks noGrp="1"/>
          </p:cNvSpPr>
          <p:nvPr>
            <p:ph type="dt" sz="half" idx="10"/>
          </p:nvPr>
        </p:nvSpPr>
        <p:spPr/>
        <p:txBody>
          <a:bodyPr/>
          <a:lstStyle/>
          <a:p>
            <a:fld id="{B1E9075D-E1CB-454E-96D5-F62387C0CF4A}" type="datetimeFigureOut">
              <a:rPr lang="en-GB" smtClean="0"/>
              <a:t>18/03/2025</a:t>
            </a:fld>
            <a:endParaRPr lang="en-GB"/>
          </a:p>
        </p:txBody>
      </p:sp>
      <p:sp>
        <p:nvSpPr>
          <p:cNvPr id="5" name="Footer Placeholder 4">
            <a:extLst>
              <a:ext uri="{FF2B5EF4-FFF2-40B4-BE49-F238E27FC236}">
                <a16:creationId xmlns:a16="http://schemas.microsoft.com/office/drawing/2014/main" id="{C3030961-44A7-F7FA-E8BF-8178E7FDFED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2FF68AC-E13C-DDDF-B088-04B8D1287DDF}"/>
              </a:ext>
            </a:extLst>
          </p:cNvPr>
          <p:cNvSpPr>
            <a:spLocks noGrp="1"/>
          </p:cNvSpPr>
          <p:nvPr>
            <p:ph type="sldNum" sz="quarter" idx="12"/>
          </p:nvPr>
        </p:nvSpPr>
        <p:spPr/>
        <p:txBody>
          <a:bodyPr/>
          <a:lstStyle/>
          <a:p>
            <a:fld id="{9EC45832-E62D-4CA6-B49A-F48DE2BF6670}" type="slidenum">
              <a:rPr lang="en-GB" smtClean="0"/>
              <a:t>‹#›</a:t>
            </a:fld>
            <a:endParaRPr lang="en-GB"/>
          </a:p>
        </p:txBody>
      </p:sp>
    </p:spTree>
    <p:extLst>
      <p:ext uri="{BB962C8B-B14F-4D97-AF65-F5344CB8AC3E}">
        <p14:creationId xmlns:p14="http://schemas.microsoft.com/office/powerpoint/2010/main" val="2594186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A1BC87-2896-D9E1-3DF0-BDEB1BBC16D3}"/>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206B42A2-FDAF-2AED-33E5-1F5CAFB3A437}"/>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B3585D2-20A8-7C13-B380-F493F10D8D66}"/>
              </a:ext>
            </a:extLst>
          </p:cNvPr>
          <p:cNvSpPr>
            <a:spLocks noGrp="1"/>
          </p:cNvSpPr>
          <p:nvPr>
            <p:ph type="dt" sz="half" idx="10"/>
          </p:nvPr>
        </p:nvSpPr>
        <p:spPr/>
        <p:txBody>
          <a:bodyPr/>
          <a:lstStyle/>
          <a:p>
            <a:fld id="{B1E9075D-E1CB-454E-96D5-F62387C0CF4A}" type="datetimeFigureOut">
              <a:rPr lang="en-GB" smtClean="0"/>
              <a:t>18/03/2025</a:t>
            </a:fld>
            <a:endParaRPr lang="en-GB"/>
          </a:p>
        </p:txBody>
      </p:sp>
      <p:sp>
        <p:nvSpPr>
          <p:cNvPr id="5" name="Footer Placeholder 4">
            <a:extLst>
              <a:ext uri="{FF2B5EF4-FFF2-40B4-BE49-F238E27FC236}">
                <a16:creationId xmlns:a16="http://schemas.microsoft.com/office/drawing/2014/main" id="{3C3B4F6E-0CAF-0110-C108-8B896DF451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22708A-1833-8FEE-39B6-324DF686D4B8}"/>
              </a:ext>
            </a:extLst>
          </p:cNvPr>
          <p:cNvSpPr>
            <a:spLocks noGrp="1"/>
          </p:cNvSpPr>
          <p:nvPr>
            <p:ph type="sldNum" sz="quarter" idx="12"/>
          </p:nvPr>
        </p:nvSpPr>
        <p:spPr/>
        <p:txBody>
          <a:bodyPr/>
          <a:lstStyle/>
          <a:p>
            <a:fld id="{9EC45832-E62D-4CA6-B49A-F48DE2BF6670}" type="slidenum">
              <a:rPr lang="en-GB" smtClean="0"/>
              <a:t>‹#›</a:t>
            </a:fld>
            <a:endParaRPr lang="en-GB"/>
          </a:p>
        </p:txBody>
      </p:sp>
    </p:spTree>
    <p:extLst>
      <p:ext uri="{BB962C8B-B14F-4D97-AF65-F5344CB8AC3E}">
        <p14:creationId xmlns:p14="http://schemas.microsoft.com/office/powerpoint/2010/main" val="1828268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BBB1C-79CB-B5CD-33A0-EC967A144447}"/>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56EE6AA2-AB33-3D52-6666-019E50EF6F3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C7D7B0BF-9CE2-0A74-01DA-06A12C5E2052}"/>
              </a:ext>
            </a:extLst>
          </p:cNvPr>
          <p:cNvSpPr>
            <a:spLocks noGrp="1"/>
          </p:cNvSpPr>
          <p:nvPr>
            <p:ph type="dt" sz="half" idx="10"/>
          </p:nvPr>
        </p:nvSpPr>
        <p:spPr/>
        <p:txBody>
          <a:bodyPr/>
          <a:lstStyle/>
          <a:p>
            <a:fld id="{B1E9075D-E1CB-454E-96D5-F62387C0CF4A}" type="datetimeFigureOut">
              <a:rPr lang="en-GB" smtClean="0"/>
              <a:t>18/03/2025</a:t>
            </a:fld>
            <a:endParaRPr lang="en-GB"/>
          </a:p>
        </p:txBody>
      </p:sp>
      <p:sp>
        <p:nvSpPr>
          <p:cNvPr id="5" name="Footer Placeholder 4">
            <a:extLst>
              <a:ext uri="{FF2B5EF4-FFF2-40B4-BE49-F238E27FC236}">
                <a16:creationId xmlns:a16="http://schemas.microsoft.com/office/drawing/2014/main" id="{0F796203-D166-AC50-F044-D52E091C67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17D6BB-F58A-48BE-01FD-6F267697EBFD}"/>
              </a:ext>
            </a:extLst>
          </p:cNvPr>
          <p:cNvSpPr>
            <a:spLocks noGrp="1"/>
          </p:cNvSpPr>
          <p:nvPr>
            <p:ph type="sldNum" sz="quarter" idx="12"/>
          </p:nvPr>
        </p:nvSpPr>
        <p:spPr/>
        <p:txBody>
          <a:bodyPr/>
          <a:lstStyle/>
          <a:p>
            <a:fld id="{9EC45832-E62D-4CA6-B49A-F48DE2BF6670}" type="slidenum">
              <a:rPr lang="en-GB" smtClean="0"/>
              <a:t>‹#›</a:t>
            </a:fld>
            <a:endParaRPr lang="en-GB"/>
          </a:p>
        </p:txBody>
      </p:sp>
    </p:spTree>
    <p:extLst>
      <p:ext uri="{BB962C8B-B14F-4D97-AF65-F5344CB8AC3E}">
        <p14:creationId xmlns:p14="http://schemas.microsoft.com/office/powerpoint/2010/main" val="2408220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33649-926F-910D-5778-4D8DD63B80A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94485969-1FAD-EB9B-83E2-E531BD953FE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C624FD6-D35F-ACB0-1595-770B6FC262DD}"/>
              </a:ext>
            </a:extLst>
          </p:cNvPr>
          <p:cNvSpPr>
            <a:spLocks noGrp="1"/>
          </p:cNvSpPr>
          <p:nvPr>
            <p:ph type="dt" sz="half" idx="10"/>
          </p:nvPr>
        </p:nvSpPr>
        <p:spPr/>
        <p:txBody>
          <a:bodyPr/>
          <a:lstStyle/>
          <a:p>
            <a:fld id="{B1E9075D-E1CB-454E-96D5-F62387C0CF4A}" type="datetimeFigureOut">
              <a:rPr lang="en-GB" smtClean="0"/>
              <a:t>18/03/2025</a:t>
            </a:fld>
            <a:endParaRPr lang="en-GB"/>
          </a:p>
        </p:txBody>
      </p:sp>
      <p:sp>
        <p:nvSpPr>
          <p:cNvPr id="5" name="Footer Placeholder 4">
            <a:extLst>
              <a:ext uri="{FF2B5EF4-FFF2-40B4-BE49-F238E27FC236}">
                <a16:creationId xmlns:a16="http://schemas.microsoft.com/office/drawing/2014/main" id="{9F8F5792-3C3B-9169-A150-E5A2FF78792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DB98A3-9A6E-06D2-A4E0-8A3D007196C2}"/>
              </a:ext>
            </a:extLst>
          </p:cNvPr>
          <p:cNvSpPr>
            <a:spLocks noGrp="1"/>
          </p:cNvSpPr>
          <p:nvPr>
            <p:ph type="sldNum" sz="quarter" idx="12"/>
          </p:nvPr>
        </p:nvSpPr>
        <p:spPr/>
        <p:txBody>
          <a:bodyPr/>
          <a:lstStyle/>
          <a:p>
            <a:fld id="{9EC45832-E62D-4CA6-B49A-F48DE2BF6670}" type="slidenum">
              <a:rPr lang="en-GB" smtClean="0"/>
              <a:t>‹#›</a:t>
            </a:fld>
            <a:endParaRPr lang="en-GB"/>
          </a:p>
        </p:txBody>
      </p:sp>
    </p:spTree>
    <p:extLst>
      <p:ext uri="{BB962C8B-B14F-4D97-AF65-F5344CB8AC3E}">
        <p14:creationId xmlns:p14="http://schemas.microsoft.com/office/powerpoint/2010/main" val="3925911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558C6-3D19-BE1D-471E-363C4FC852B7}"/>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267E987F-968E-A0C1-E81A-FF805829BA4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98DFC1F5-3D31-7C31-27A1-41560E324FE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D27B5C81-4D80-1427-D980-139E5C2D2016}"/>
              </a:ext>
            </a:extLst>
          </p:cNvPr>
          <p:cNvSpPr>
            <a:spLocks noGrp="1"/>
          </p:cNvSpPr>
          <p:nvPr>
            <p:ph type="dt" sz="half" idx="10"/>
          </p:nvPr>
        </p:nvSpPr>
        <p:spPr/>
        <p:txBody>
          <a:bodyPr/>
          <a:lstStyle/>
          <a:p>
            <a:fld id="{B1E9075D-E1CB-454E-96D5-F62387C0CF4A}" type="datetimeFigureOut">
              <a:rPr lang="en-GB" smtClean="0"/>
              <a:t>18/03/2025</a:t>
            </a:fld>
            <a:endParaRPr lang="en-GB"/>
          </a:p>
        </p:txBody>
      </p:sp>
      <p:sp>
        <p:nvSpPr>
          <p:cNvPr id="6" name="Footer Placeholder 5">
            <a:extLst>
              <a:ext uri="{FF2B5EF4-FFF2-40B4-BE49-F238E27FC236}">
                <a16:creationId xmlns:a16="http://schemas.microsoft.com/office/drawing/2014/main" id="{A040577A-12B6-A22B-E8C5-D06F5B8297F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7DFFEA7-E633-973E-8954-74D2CC0A9F51}"/>
              </a:ext>
            </a:extLst>
          </p:cNvPr>
          <p:cNvSpPr>
            <a:spLocks noGrp="1"/>
          </p:cNvSpPr>
          <p:nvPr>
            <p:ph type="sldNum" sz="quarter" idx="12"/>
          </p:nvPr>
        </p:nvSpPr>
        <p:spPr/>
        <p:txBody>
          <a:bodyPr/>
          <a:lstStyle/>
          <a:p>
            <a:fld id="{9EC45832-E62D-4CA6-B49A-F48DE2BF6670}" type="slidenum">
              <a:rPr lang="en-GB" smtClean="0"/>
              <a:t>‹#›</a:t>
            </a:fld>
            <a:endParaRPr lang="en-GB"/>
          </a:p>
        </p:txBody>
      </p:sp>
    </p:spTree>
    <p:extLst>
      <p:ext uri="{BB962C8B-B14F-4D97-AF65-F5344CB8AC3E}">
        <p14:creationId xmlns:p14="http://schemas.microsoft.com/office/powerpoint/2010/main" val="2364127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24799-724A-CE24-A0D2-D47BEC8AAF45}"/>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78840812-430C-4388-3E9C-C1D93B527F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3A4CE66-39E4-0603-1586-7DE17397E11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F4D687BE-5256-1AD2-01C1-28DEF68EB7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8709C33-89F2-CB44-735B-BAA7BB38603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61C330BB-9966-2C62-76D1-6A92A031CE44}"/>
              </a:ext>
            </a:extLst>
          </p:cNvPr>
          <p:cNvSpPr>
            <a:spLocks noGrp="1"/>
          </p:cNvSpPr>
          <p:nvPr>
            <p:ph type="dt" sz="half" idx="10"/>
          </p:nvPr>
        </p:nvSpPr>
        <p:spPr/>
        <p:txBody>
          <a:bodyPr/>
          <a:lstStyle/>
          <a:p>
            <a:fld id="{B1E9075D-E1CB-454E-96D5-F62387C0CF4A}" type="datetimeFigureOut">
              <a:rPr lang="en-GB" smtClean="0"/>
              <a:t>18/03/2025</a:t>
            </a:fld>
            <a:endParaRPr lang="en-GB"/>
          </a:p>
        </p:txBody>
      </p:sp>
      <p:sp>
        <p:nvSpPr>
          <p:cNvPr id="8" name="Footer Placeholder 7">
            <a:extLst>
              <a:ext uri="{FF2B5EF4-FFF2-40B4-BE49-F238E27FC236}">
                <a16:creationId xmlns:a16="http://schemas.microsoft.com/office/drawing/2014/main" id="{39CFBCAB-DAD6-EA64-007E-6DFE9DC7BAB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84B7208-FF95-DD5C-57D8-3A899E6F4694}"/>
              </a:ext>
            </a:extLst>
          </p:cNvPr>
          <p:cNvSpPr>
            <a:spLocks noGrp="1"/>
          </p:cNvSpPr>
          <p:nvPr>
            <p:ph type="sldNum" sz="quarter" idx="12"/>
          </p:nvPr>
        </p:nvSpPr>
        <p:spPr/>
        <p:txBody>
          <a:bodyPr/>
          <a:lstStyle/>
          <a:p>
            <a:fld id="{9EC45832-E62D-4CA6-B49A-F48DE2BF6670}" type="slidenum">
              <a:rPr lang="en-GB" smtClean="0"/>
              <a:t>‹#›</a:t>
            </a:fld>
            <a:endParaRPr lang="en-GB"/>
          </a:p>
        </p:txBody>
      </p:sp>
    </p:spTree>
    <p:extLst>
      <p:ext uri="{BB962C8B-B14F-4D97-AF65-F5344CB8AC3E}">
        <p14:creationId xmlns:p14="http://schemas.microsoft.com/office/powerpoint/2010/main" val="2431338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01A47-FA63-4553-9291-34871BFEA227}"/>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6427D001-A091-AFA7-3D7F-C6F48956AD52}"/>
              </a:ext>
            </a:extLst>
          </p:cNvPr>
          <p:cNvSpPr>
            <a:spLocks noGrp="1"/>
          </p:cNvSpPr>
          <p:nvPr>
            <p:ph type="dt" sz="half" idx="10"/>
          </p:nvPr>
        </p:nvSpPr>
        <p:spPr/>
        <p:txBody>
          <a:bodyPr/>
          <a:lstStyle/>
          <a:p>
            <a:fld id="{B1E9075D-E1CB-454E-96D5-F62387C0CF4A}" type="datetimeFigureOut">
              <a:rPr lang="en-GB" smtClean="0"/>
              <a:t>18/03/2025</a:t>
            </a:fld>
            <a:endParaRPr lang="en-GB"/>
          </a:p>
        </p:txBody>
      </p:sp>
      <p:sp>
        <p:nvSpPr>
          <p:cNvPr id="4" name="Footer Placeholder 3">
            <a:extLst>
              <a:ext uri="{FF2B5EF4-FFF2-40B4-BE49-F238E27FC236}">
                <a16:creationId xmlns:a16="http://schemas.microsoft.com/office/drawing/2014/main" id="{FB1F0C13-3C57-534B-8736-7134A7C0DB6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C52AE3B-8D82-E067-2091-4CEDA7D52F00}"/>
              </a:ext>
            </a:extLst>
          </p:cNvPr>
          <p:cNvSpPr>
            <a:spLocks noGrp="1"/>
          </p:cNvSpPr>
          <p:nvPr>
            <p:ph type="sldNum" sz="quarter" idx="12"/>
          </p:nvPr>
        </p:nvSpPr>
        <p:spPr/>
        <p:txBody>
          <a:bodyPr/>
          <a:lstStyle/>
          <a:p>
            <a:fld id="{9EC45832-E62D-4CA6-B49A-F48DE2BF6670}" type="slidenum">
              <a:rPr lang="en-GB" smtClean="0"/>
              <a:t>‹#›</a:t>
            </a:fld>
            <a:endParaRPr lang="en-GB"/>
          </a:p>
        </p:txBody>
      </p:sp>
    </p:spTree>
    <p:extLst>
      <p:ext uri="{BB962C8B-B14F-4D97-AF65-F5344CB8AC3E}">
        <p14:creationId xmlns:p14="http://schemas.microsoft.com/office/powerpoint/2010/main" val="4070197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304378-2043-9ADF-C5A7-7AD4BA5B3A62}"/>
              </a:ext>
            </a:extLst>
          </p:cNvPr>
          <p:cNvSpPr>
            <a:spLocks noGrp="1"/>
          </p:cNvSpPr>
          <p:nvPr>
            <p:ph type="dt" sz="half" idx="10"/>
          </p:nvPr>
        </p:nvSpPr>
        <p:spPr/>
        <p:txBody>
          <a:bodyPr/>
          <a:lstStyle/>
          <a:p>
            <a:fld id="{B1E9075D-E1CB-454E-96D5-F62387C0CF4A}" type="datetimeFigureOut">
              <a:rPr lang="en-GB" smtClean="0"/>
              <a:t>18/03/2025</a:t>
            </a:fld>
            <a:endParaRPr lang="en-GB"/>
          </a:p>
        </p:txBody>
      </p:sp>
      <p:sp>
        <p:nvSpPr>
          <p:cNvPr id="3" name="Footer Placeholder 2">
            <a:extLst>
              <a:ext uri="{FF2B5EF4-FFF2-40B4-BE49-F238E27FC236}">
                <a16:creationId xmlns:a16="http://schemas.microsoft.com/office/drawing/2014/main" id="{9E8AF2AD-525F-E610-4BD4-DC61A6B0C72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DAFF6A6-0386-3BAB-81B3-F1A8DE086222}"/>
              </a:ext>
            </a:extLst>
          </p:cNvPr>
          <p:cNvSpPr>
            <a:spLocks noGrp="1"/>
          </p:cNvSpPr>
          <p:nvPr>
            <p:ph type="sldNum" sz="quarter" idx="12"/>
          </p:nvPr>
        </p:nvSpPr>
        <p:spPr/>
        <p:txBody>
          <a:bodyPr/>
          <a:lstStyle/>
          <a:p>
            <a:fld id="{9EC45832-E62D-4CA6-B49A-F48DE2BF6670}" type="slidenum">
              <a:rPr lang="en-GB" smtClean="0"/>
              <a:t>‹#›</a:t>
            </a:fld>
            <a:endParaRPr lang="en-GB"/>
          </a:p>
        </p:txBody>
      </p:sp>
    </p:spTree>
    <p:extLst>
      <p:ext uri="{BB962C8B-B14F-4D97-AF65-F5344CB8AC3E}">
        <p14:creationId xmlns:p14="http://schemas.microsoft.com/office/powerpoint/2010/main" val="4153981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53BD1-CBC3-CD24-0459-00D088FA272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C173E73A-3641-0335-5420-663B0FD451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BA1D230C-5CDB-2525-7B77-8C41A2E1FE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E046367-00EB-ABBD-E7C7-A7B4B72F844B}"/>
              </a:ext>
            </a:extLst>
          </p:cNvPr>
          <p:cNvSpPr>
            <a:spLocks noGrp="1"/>
          </p:cNvSpPr>
          <p:nvPr>
            <p:ph type="dt" sz="half" idx="10"/>
          </p:nvPr>
        </p:nvSpPr>
        <p:spPr/>
        <p:txBody>
          <a:bodyPr/>
          <a:lstStyle/>
          <a:p>
            <a:fld id="{B1E9075D-E1CB-454E-96D5-F62387C0CF4A}" type="datetimeFigureOut">
              <a:rPr lang="en-GB" smtClean="0"/>
              <a:t>18/03/2025</a:t>
            </a:fld>
            <a:endParaRPr lang="en-GB"/>
          </a:p>
        </p:txBody>
      </p:sp>
      <p:sp>
        <p:nvSpPr>
          <p:cNvPr id="6" name="Footer Placeholder 5">
            <a:extLst>
              <a:ext uri="{FF2B5EF4-FFF2-40B4-BE49-F238E27FC236}">
                <a16:creationId xmlns:a16="http://schemas.microsoft.com/office/drawing/2014/main" id="{FB86EB6B-ADFF-9E2E-4881-7FF2FE76C36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60FBBF-F2CD-2990-5BCB-8C91AD737A4B}"/>
              </a:ext>
            </a:extLst>
          </p:cNvPr>
          <p:cNvSpPr>
            <a:spLocks noGrp="1"/>
          </p:cNvSpPr>
          <p:nvPr>
            <p:ph type="sldNum" sz="quarter" idx="12"/>
          </p:nvPr>
        </p:nvSpPr>
        <p:spPr/>
        <p:txBody>
          <a:bodyPr/>
          <a:lstStyle/>
          <a:p>
            <a:fld id="{9EC45832-E62D-4CA6-B49A-F48DE2BF6670}" type="slidenum">
              <a:rPr lang="en-GB" smtClean="0"/>
              <a:t>‹#›</a:t>
            </a:fld>
            <a:endParaRPr lang="en-GB"/>
          </a:p>
        </p:txBody>
      </p:sp>
    </p:spTree>
    <p:extLst>
      <p:ext uri="{BB962C8B-B14F-4D97-AF65-F5344CB8AC3E}">
        <p14:creationId xmlns:p14="http://schemas.microsoft.com/office/powerpoint/2010/main" val="2980801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A194B-3605-D91E-5DA0-AA7EB3FD810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C84A480B-3C9C-3DC9-2729-57D781656B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A0568A1-DDD3-242B-7473-56C630DE16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26AE0C0-426D-9DDC-2A05-AB831F3B6489}"/>
              </a:ext>
            </a:extLst>
          </p:cNvPr>
          <p:cNvSpPr>
            <a:spLocks noGrp="1"/>
          </p:cNvSpPr>
          <p:nvPr>
            <p:ph type="dt" sz="half" idx="10"/>
          </p:nvPr>
        </p:nvSpPr>
        <p:spPr/>
        <p:txBody>
          <a:bodyPr/>
          <a:lstStyle/>
          <a:p>
            <a:fld id="{B1E9075D-E1CB-454E-96D5-F62387C0CF4A}" type="datetimeFigureOut">
              <a:rPr lang="en-GB" smtClean="0"/>
              <a:t>18/03/2025</a:t>
            </a:fld>
            <a:endParaRPr lang="en-GB"/>
          </a:p>
        </p:txBody>
      </p:sp>
      <p:sp>
        <p:nvSpPr>
          <p:cNvPr id="6" name="Footer Placeholder 5">
            <a:extLst>
              <a:ext uri="{FF2B5EF4-FFF2-40B4-BE49-F238E27FC236}">
                <a16:creationId xmlns:a16="http://schemas.microsoft.com/office/drawing/2014/main" id="{175AA312-2640-B254-9645-4CD8CC64C06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14404C5-FD67-14FE-13F4-E4A6F594FDDD}"/>
              </a:ext>
            </a:extLst>
          </p:cNvPr>
          <p:cNvSpPr>
            <a:spLocks noGrp="1"/>
          </p:cNvSpPr>
          <p:nvPr>
            <p:ph type="sldNum" sz="quarter" idx="12"/>
          </p:nvPr>
        </p:nvSpPr>
        <p:spPr/>
        <p:txBody>
          <a:bodyPr/>
          <a:lstStyle/>
          <a:p>
            <a:fld id="{9EC45832-E62D-4CA6-B49A-F48DE2BF6670}" type="slidenum">
              <a:rPr lang="en-GB" smtClean="0"/>
              <a:t>‹#›</a:t>
            </a:fld>
            <a:endParaRPr lang="en-GB"/>
          </a:p>
        </p:txBody>
      </p:sp>
    </p:spTree>
    <p:extLst>
      <p:ext uri="{BB962C8B-B14F-4D97-AF65-F5344CB8AC3E}">
        <p14:creationId xmlns:p14="http://schemas.microsoft.com/office/powerpoint/2010/main" val="3652439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4D674B-0FC1-CFF6-F70F-614BF7B7BB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56395D0A-1F7B-8184-E433-E91B479018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DDC5920A-EF25-1D84-0846-5C3CAA022E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1E9075D-E1CB-454E-96D5-F62387C0CF4A}" type="datetimeFigureOut">
              <a:rPr lang="en-GB" smtClean="0"/>
              <a:t>18/03/2025</a:t>
            </a:fld>
            <a:endParaRPr lang="en-GB"/>
          </a:p>
        </p:txBody>
      </p:sp>
      <p:sp>
        <p:nvSpPr>
          <p:cNvPr id="5" name="Footer Placeholder 4">
            <a:extLst>
              <a:ext uri="{FF2B5EF4-FFF2-40B4-BE49-F238E27FC236}">
                <a16:creationId xmlns:a16="http://schemas.microsoft.com/office/drawing/2014/main" id="{A126B8CC-97C2-74F7-B2AA-10C4BC78B7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7BA5E5E3-2FEC-3190-65C7-4B1147FBA5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EC45832-E62D-4CA6-B49A-F48DE2BF6670}" type="slidenum">
              <a:rPr lang="en-GB" smtClean="0"/>
              <a:t>‹#›</a:t>
            </a:fld>
            <a:endParaRPr lang="en-GB"/>
          </a:p>
        </p:txBody>
      </p:sp>
      <p:sp>
        <p:nvSpPr>
          <p:cNvPr id="8" name="TextBox 7">
            <a:extLst>
              <a:ext uri="{FF2B5EF4-FFF2-40B4-BE49-F238E27FC236}">
                <a16:creationId xmlns:a16="http://schemas.microsoft.com/office/drawing/2014/main" id="{624000C7-22D2-90CF-2E4F-CA5AC1BCB61C}"/>
              </a:ext>
            </a:extLst>
          </p:cNvPr>
          <p:cNvSpPr txBox="1"/>
          <p:nvPr userDrawn="1">
            <p:extLst>
              <p:ext uri="{1162E1C5-73C7-4A58-AE30-91384D911F3F}">
                <p184:classification xmlns:p184="http://schemas.microsoft.com/office/powerpoint/2018/4/main" val="hdr"/>
              </p:ext>
            </p:extLst>
          </p:nvPr>
        </p:nvSpPr>
        <p:spPr>
          <a:xfrm>
            <a:off x="5796725" y="63500"/>
            <a:ext cx="633412" cy="182880"/>
          </a:xfrm>
          <a:prstGeom prst="rect">
            <a:avLst/>
          </a:prstGeom>
        </p:spPr>
        <p:txBody>
          <a:bodyPr horzOverflow="overflow" lIns="0" tIns="0" rIns="0" bIns="0">
            <a:spAutoFit/>
          </a:bodyPr>
          <a:lstStyle/>
          <a:p>
            <a:pPr algn="l"/>
            <a:r>
              <a:rPr lang="en-GB" sz="1200">
                <a:solidFill>
                  <a:srgbClr val="0000FF"/>
                </a:solidFill>
                <a:latin typeface="Calibri" panose="020F0502020204030204" pitchFamily="34" charset="0"/>
                <a:cs typeface="Calibri" panose="020F0502020204030204" pitchFamily="34" charset="0"/>
              </a:rPr>
              <a:t>- Official -</a:t>
            </a:r>
          </a:p>
        </p:txBody>
      </p:sp>
    </p:spTree>
    <p:extLst>
      <p:ext uri="{BB962C8B-B14F-4D97-AF65-F5344CB8AC3E}">
        <p14:creationId xmlns:p14="http://schemas.microsoft.com/office/powerpoint/2010/main" val="2159558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716DCA34-3E05-FC01-2E8B-C9BADF482D42}"/>
              </a:ext>
            </a:extLst>
          </p:cNvPr>
          <p:cNvSpPr>
            <a:spLocks noGrp="1"/>
          </p:cNvSpPr>
          <p:nvPr>
            <p:ph type="ctrTitle"/>
          </p:nvPr>
        </p:nvSpPr>
        <p:spPr>
          <a:xfrm>
            <a:off x="640080" y="1243013"/>
            <a:ext cx="3855720" cy="4371974"/>
          </a:xfrm>
        </p:spPr>
        <p:txBody>
          <a:bodyPr vert="horz" lIns="91440" tIns="45720" rIns="91440" bIns="45720" rtlCol="0" anchor="ctr">
            <a:normAutofit/>
          </a:bodyPr>
          <a:lstStyle/>
          <a:p>
            <a:pPr algn="l"/>
            <a:r>
              <a:rPr lang="en-US" sz="3600" kern="1200">
                <a:solidFill>
                  <a:schemeClr val="tx2"/>
                </a:solidFill>
                <a:latin typeface="+mj-lt"/>
                <a:ea typeface="+mj-ea"/>
                <a:cs typeface="+mj-cs"/>
              </a:rPr>
              <a:t>The Child Safeguarding Practice Review Panel Annual Report 2023-24</a:t>
            </a:r>
          </a:p>
        </p:txBody>
      </p:sp>
      <p:sp>
        <p:nvSpPr>
          <p:cNvPr id="3" name="Subtitle 2">
            <a:extLst>
              <a:ext uri="{FF2B5EF4-FFF2-40B4-BE49-F238E27FC236}">
                <a16:creationId xmlns:a16="http://schemas.microsoft.com/office/drawing/2014/main" id="{D183E4DB-5195-13F9-3060-5E842CA270AF}"/>
              </a:ext>
            </a:extLst>
          </p:cNvPr>
          <p:cNvSpPr>
            <a:spLocks noGrp="1"/>
          </p:cNvSpPr>
          <p:nvPr>
            <p:ph type="subTitle" idx="1"/>
          </p:nvPr>
        </p:nvSpPr>
        <p:spPr>
          <a:xfrm>
            <a:off x="5544051" y="179788"/>
            <a:ext cx="6647644" cy="6857999"/>
          </a:xfrm>
        </p:spPr>
        <p:txBody>
          <a:bodyPr vert="horz" lIns="91440" tIns="45720" rIns="91440" bIns="45720" rtlCol="0" anchor="ctr">
            <a:normAutofit/>
          </a:bodyPr>
          <a:lstStyle/>
          <a:p>
            <a:pPr algn="l">
              <a:spcAft>
                <a:spcPts val="800"/>
              </a:spcAft>
            </a:pPr>
            <a:r>
              <a:rPr lang="en-US" sz="1200" dirty="0">
                <a:solidFill>
                  <a:schemeClr val="tx2"/>
                </a:solidFill>
                <a:effectLst/>
              </a:rPr>
              <a:t>The Child Safeguarding Practice Review Panel (the Panel)’s fifth annual report covers our work from 1 April 2023 to 31 March 2024. The report aims to share evidence and learning from our national oversight of rapid reviews and Local Child Safeguarding Practice Reviews (LCSPRs), as well as the Panel’s reviews of national issues. In addition to key data about the children and their families who are the focus of reviews, we spotlight three themes in this year’s annual report: </a:t>
            </a:r>
          </a:p>
          <a:p>
            <a:pPr marL="342900" lvl="0" indent="-228600" algn="l">
              <a:spcAft>
                <a:spcPts val="800"/>
              </a:spcAft>
              <a:buFont typeface="Arial" panose="020B0604020202020204" pitchFamily="34" charset="0"/>
              <a:buChar char="•"/>
            </a:pPr>
            <a:r>
              <a:rPr lang="en-US" sz="1200" dirty="0">
                <a:solidFill>
                  <a:schemeClr val="tx2"/>
                </a:solidFill>
                <a:effectLst/>
              </a:rPr>
              <a:t>Safeguarding children with mental health needs </a:t>
            </a:r>
          </a:p>
          <a:p>
            <a:pPr algn="l">
              <a:spcAft>
                <a:spcPts val="800"/>
              </a:spcAft>
            </a:pPr>
            <a:r>
              <a:rPr lang="en-US" sz="1200" dirty="0">
                <a:solidFill>
                  <a:schemeClr val="tx2"/>
                </a:solidFill>
                <a:effectLst/>
              </a:rPr>
              <a:t>Evidence was found of practitioners working tenaciously to engage and understand children’s needs, which helped them be robust advocates in the context of care planning. The learning highlighted the need for awareness and assessment of demographic and situational characteristics that can impact a child’s mental health and attendant risk. There were ongoing issues concerning suitable interventions, including confusion over the suitability of child and adolescent mental health services (CAMHS) involvement, long waiting times without support, and tensions involving thresholds for services. There is a critical absence of early intervention services for children with emerging emotional and mental health needs, and their families.</a:t>
            </a:r>
          </a:p>
          <a:p>
            <a:pPr marL="342900" lvl="0" indent="-228600" algn="l">
              <a:spcAft>
                <a:spcPts val="800"/>
              </a:spcAft>
              <a:buFont typeface="Arial" panose="020B0604020202020204" pitchFamily="34" charset="0"/>
              <a:buChar char="•"/>
            </a:pPr>
            <a:r>
              <a:rPr lang="en-US" sz="1200" dirty="0">
                <a:solidFill>
                  <a:schemeClr val="tx2"/>
                </a:solidFill>
                <a:effectLst/>
              </a:rPr>
              <a:t>Safeguarding pre-school children with parents with mental health needs </a:t>
            </a:r>
          </a:p>
          <a:p>
            <a:pPr algn="l">
              <a:spcAft>
                <a:spcPts val="800"/>
              </a:spcAft>
            </a:pPr>
            <a:r>
              <a:rPr lang="en-US" sz="1200" dirty="0">
                <a:solidFill>
                  <a:schemeClr val="tx2"/>
                </a:solidFill>
                <a:effectLst/>
              </a:rPr>
              <a:t>Reviews highlighted that parental mental health was often overlooked as a potential risk factor when considering parents’ capacity to care for their children. There tended to be an over-focus on visible contextual factors, such as home conditions, with less consideration of mental health, despite indicators of both historical and current deteriorating mental health. Findings also identified a lack of effective communication between and within statutory and non-statutory services, particularly adult services and child services. Reviews and literature identified a critical absence of support for parents with mental health needs or conditions who have children between the ages of 1 and 5, with research predominantly focusing on pre-natal and perinatal mental health.</a:t>
            </a:r>
          </a:p>
          <a:p>
            <a:pPr marL="342900" lvl="0" indent="-228600" algn="l">
              <a:spcAft>
                <a:spcPts val="800"/>
              </a:spcAft>
              <a:buFont typeface="Arial" panose="020B0604020202020204" pitchFamily="34" charset="0"/>
              <a:buChar char="•"/>
            </a:pPr>
            <a:r>
              <a:rPr lang="en-US" sz="1200" dirty="0">
                <a:solidFill>
                  <a:schemeClr val="tx2"/>
                </a:solidFill>
                <a:effectLst/>
              </a:rPr>
              <a:t>Extrafamilial harm</a:t>
            </a:r>
          </a:p>
          <a:p>
            <a:pPr algn="l">
              <a:spcAft>
                <a:spcPts val="800"/>
              </a:spcAft>
            </a:pPr>
            <a:r>
              <a:rPr lang="en-US" sz="1200" dirty="0">
                <a:solidFill>
                  <a:schemeClr val="tx2"/>
                </a:solidFill>
                <a:effectLst/>
              </a:rPr>
              <a:t>Findings highlight both issues and opportunities for effective collaboration and information sharing. Learning has stressed the need for practitioners to identify and support additional needs of children that may put them at greater risk of extrafamilial harm, such as disabilities and neurodiversity, as well as the frequent crossover between harm occurring inside and outside the home. Education continues to play a pivotal role in protecting children, while online activity has become an increasingly important factor facilitating extrafamilial harm.</a:t>
            </a:r>
          </a:p>
          <a:p>
            <a:pPr indent="-228600" algn="l">
              <a:buFont typeface="Arial" panose="020B0604020202020204" pitchFamily="34" charset="0"/>
              <a:buChar char="•"/>
            </a:pPr>
            <a:endParaRPr lang="en-US" sz="700" dirty="0">
              <a:solidFill>
                <a:schemeClr val="tx2"/>
              </a:solidFill>
            </a:endParaRPr>
          </a:p>
        </p:txBody>
      </p:sp>
    </p:spTree>
    <p:extLst>
      <p:ext uri="{BB962C8B-B14F-4D97-AF65-F5344CB8AC3E}">
        <p14:creationId xmlns:p14="http://schemas.microsoft.com/office/powerpoint/2010/main" val="321060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FF7DB0-E21C-DAAD-A429-55E09ED6833C}"/>
              </a:ext>
            </a:extLst>
          </p:cNvPr>
          <p:cNvSpPr>
            <a:spLocks noGrp="1"/>
          </p:cNvSpPr>
          <p:nvPr>
            <p:ph idx="1"/>
          </p:nvPr>
        </p:nvSpPr>
        <p:spPr>
          <a:xfrm>
            <a:off x="8242851" y="1273363"/>
            <a:ext cx="3816627" cy="3200824"/>
          </a:xfrm>
        </p:spPr>
        <p:style>
          <a:lnRef idx="1">
            <a:schemeClr val="accent4"/>
          </a:lnRef>
          <a:fillRef idx="2">
            <a:schemeClr val="accent4"/>
          </a:fillRef>
          <a:effectRef idx="1">
            <a:schemeClr val="accent4"/>
          </a:effectRef>
          <a:fontRef idx="minor">
            <a:schemeClr val="dk1"/>
          </a:fontRef>
        </p:style>
        <p:txBody>
          <a:bodyPr>
            <a:normAutofit/>
          </a:bodyPr>
          <a:lstStyle/>
          <a:p>
            <a:pPr marL="0" indent="0">
              <a:lnSpc>
                <a:spcPct val="100000"/>
              </a:lnSpc>
              <a:spcAft>
                <a:spcPts val="800"/>
              </a:spcAft>
              <a:buNone/>
            </a:pPr>
            <a:r>
              <a:rPr lang="en-GB" sz="1200" b="1" kern="100" dirty="0">
                <a:effectLst/>
                <a:latin typeface="Aptos" panose="020B0004020202020204" pitchFamily="34" charset="0"/>
                <a:ea typeface="Aptos" panose="020B0004020202020204" pitchFamily="34" charset="0"/>
                <a:cs typeface="Times New Roman" panose="02020603050405020304" pitchFamily="18" charset="0"/>
              </a:rPr>
              <a:t>Adult-child service interface</a:t>
            </a:r>
            <a:r>
              <a:rPr lang="en-GB" sz="1200" kern="100" dirty="0">
                <a:effectLst/>
                <a:latin typeface="Aptos" panose="020B0004020202020204" pitchFamily="34" charset="0"/>
                <a:ea typeface="Aptos" panose="020B0004020202020204" pitchFamily="34" charset="0"/>
                <a:cs typeface="Times New Roman" panose="02020603050405020304" pitchFamily="18" charset="0"/>
              </a:rPr>
              <a:t> </a:t>
            </a:r>
            <a:br>
              <a:rPr lang="en-GB" sz="1200" kern="100" dirty="0">
                <a:effectLst/>
                <a:latin typeface="Aptos" panose="020B0004020202020204" pitchFamily="34" charset="0"/>
                <a:ea typeface="Aptos" panose="020B0004020202020204" pitchFamily="34" charset="0"/>
                <a:cs typeface="Times New Roman" panose="02020603050405020304" pitchFamily="18" charset="0"/>
              </a:rPr>
            </a:br>
            <a:r>
              <a:rPr lang="en-GB" sz="1200" kern="100" dirty="0">
                <a:effectLst/>
                <a:latin typeface="Aptos" panose="020B0004020202020204" pitchFamily="34" charset="0"/>
                <a:ea typeface="Aptos" panose="020B0004020202020204" pitchFamily="34" charset="0"/>
                <a:cs typeface="Times New Roman" panose="02020603050405020304" pitchFamily="18" charset="0"/>
              </a:rPr>
              <a:t>Insufficient links between adult and children’s services can contribute to risks not being identified. This is very crucial when parents have issues relating to mental health, substance misuse and domestic abuse. The importance of making these connections was also highlighted in terms of older children with mental health issues making the transition to adult services.</a:t>
            </a:r>
            <a:br>
              <a:rPr lang="en-GB" sz="1200" kern="100" dirty="0">
                <a:effectLst/>
                <a:latin typeface="Aptos" panose="020B0004020202020204" pitchFamily="34" charset="0"/>
                <a:ea typeface="Aptos" panose="020B0004020202020204" pitchFamily="34" charset="0"/>
                <a:cs typeface="Times New Roman" panose="02020603050405020304" pitchFamily="18" charset="0"/>
              </a:rPr>
            </a:br>
            <a:r>
              <a:rPr lang="en-GB" sz="1200" kern="100" dirty="0">
                <a:effectLst/>
                <a:latin typeface="Aptos" panose="020B0004020202020204" pitchFamily="34" charset="0"/>
                <a:ea typeface="Aptos" panose="020B0004020202020204" pitchFamily="34" charset="0"/>
                <a:cs typeface="Times New Roman" panose="02020603050405020304" pitchFamily="18" charset="0"/>
              </a:rPr>
              <a:t>Reviews highlighted too that when there were multiple incidents or concerns, sometimes these were not effectively communicated or shared across different adult and children’s services. Instead issues tended to be viewed in isolation rather than as part of a larger, more comprehensive picture about what was happening in a family. This lack of co-ordination then made it harder to recognise and respond to escalating risks.</a:t>
            </a:r>
          </a:p>
        </p:txBody>
      </p:sp>
      <p:sp>
        <p:nvSpPr>
          <p:cNvPr id="4" name="TextBox 3">
            <a:extLst>
              <a:ext uri="{FF2B5EF4-FFF2-40B4-BE49-F238E27FC236}">
                <a16:creationId xmlns:a16="http://schemas.microsoft.com/office/drawing/2014/main" id="{3FD75E6C-3347-3E03-57ED-927A68F7C7D5}"/>
              </a:ext>
            </a:extLst>
          </p:cNvPr>
          <p:cNvSpPr txBox="1"/>
          <p:nvPr/>
        </p:nvSpPr>
        <p:spPr>
          <a:xfrm>
            <a:off x="5708212" y="4636175"/>
            <a:ext cx="6374295" cy="2123658"/>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GB" sz="1200" b="1" kern="100" dirty="0">
                <a:effectLst/>
                <a:latin typeface="Aptos" panose="020B0004020202020204" pitchFamily="34" charset="0"/>
                <a:ea typeface="Aptos" panose="020B0004020202020204" pitchFamily="34" charset="0"/>
                <a:cs typeface="Times New Roman" panose="02020603050405020304" pitchFamily="18" charset="0"/>
              </a:rPr>
              <a:t>Engaging children and families</a:t>
            </a:r>
            <a:r>
              <a:rPr lang="en-GB" sz="1200" kern="100" dirty="0">
                <a:effectLst/>
                <a:latin typeface="Aptos" panose="020B0004020202020204" pitchFamily="34" charset="0"/>
                <a:ea typeface="Aptos" panose="020B0004020202020204" pitchFamily="34" charset="0"/>
                <a:cs typeface="Times New Roman" panose="02020603050405020304" pitchFamily="18" charset="0"/>
              </a:rPr>
              <a:t> </a:t>
            </a:r>
            <a:br>
              <a:rPr lang="en-GB" sz="1200" kern="100" dirty="0">
                <a:effectLst/>
                <a:latin typeface="Aptos" panose="020B0004020202020204" pitchFamily="34" charset="0"/>
                <a:ea typeface="Aptos" panose="020B0004020202020204" pitchFamily="34" charset="0"/>
                <a:cs typeface="Times New Roman" panose="02020603050405020304" pitchFamily="18" charset="0"/>
              </a:rPr>
            </a:br>
            <a:r>
              <a:rPr lang="en-GB" sz="1200" kern="100" dirty="0">
                <a:effectLst/>
                <a:latin typeface="Aptos" panose="020B0004020202020204" pitchFamily="34" charset="0"/>
                <a:ea typeface="Aptos" panose="020B0004020202020204" pitchFamily="34" charset="0"/>
                <a:cs typeface="Times New Roman" panose="02020603050405020304" pitchFamily="18" charset="0"/>
              </a:rPr>
              <a:t>Good and consistent practitioner-child relationships are central to effective engagement with children and families. Reviews for children who had experienced extrafamilial harm noted how high staff turnover in some services, particularly social workers, could mean that the process of building a relationship with the child would frequently have to start again. This undermined the ability of practitioners to communicate and work effectively with families. Practitioners also did not always involve families in decisions that affected the child, including discussing the interventions that were being used, for example, to address concerns about exploitation. It is very important that practitioners and their managers carefully explore the many reasons why children and families might find it difficult to engage with agencies, considering how practice approaches might need to be adapted and be more flexible to a child and family’s needs.</a:t>
            </a:r>
          </a:p>
        </p:txBody>
      </p:sp>
      <p:sp>
        <p:nvSpPr>
          <p:cNvPr id="5" name="TextBox 4">
            <a:extLst>
              <a:ext uri="{FF2B5EF4-FFF2-40B4-BE49-F238E27FC236}">
                <a16:creationId xmlns:a16="http://schemas.microsoft.com/office/drawing/2014/main" id="{016ABEA3-778A-636B-5015-B1B1FC61CE32}"/>
              </a:ext>
            </a:extLst>
          </p:cNvPr>
          <p:cNvSpPr txBox="1"/>
          <p:nvPr/>
        </p:nvSpPr>
        <p:spPr>
          <a:xfrm>
            <a:off x="109493" y="4636175"/>
            <a:ext cx="5482923" cy="2123658"/>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GB" sz="1200" b="1" kern="100" dirty="0">
                <a:effectLst/>
                <a:latin typeface="Aptos" panose="020B0004020202020204" pitchFamily="34" charset="0"/>
                <a:ea typeface="Aptos" panose="020B0004020202020204" pitchFamily="34" charset="0"/>
                <a:cs typeface="Times New Roman" panose="02020603050405020304" pitchFamily="18" charset="0"/>
              </a:rPr>
              <a:t>Voice and perspectives of the child and their lived experience</a:t>
            </a:r>
            <a:r>
              <a:rPr lang="en-GB" sz="1200" kern="100" dirty="0">
                <a:effectLst/>
                <a:latin typeface="Aptos" panose="020B0004020202020204" pitchFamily="34" charset="0"/>
                <a:ea typeface="Aptos" panose="020B0004020202020204" pitchFamily="34" charset="0"/>
                <a:cs typeface="Times New Roman" panose="02020603050405020304" pitchFamily="18" charset="0"/>
              </a:rPr>
              <a:t> </a:t>
            </a:r>
            <a:br>
              <a:rPr lang="en-GB" sz="1200" kern="100" dirty="0">
                <a:effectLst/>
                <a:latin typeface="Aptos" panose="020B0004020202020204" pitchFamily="34" charset="0"/>
                <a:ea typeface="Aptos" panose="020B0004020202020204" pitchFamily="34" charset="0"/>
                <a:cs typeface="Times New Roman" panose="02020603050405020304" pitchFamily="18" charset="0"/>
              </a:rPr>
            </a:br>
            <a:r>
              <a:rPr lang="en-GB" sz="1200" kern="100" dirty="0">
                <a:effectLst/>
                <a:latin typeface="Aptos" panose="020B0004020202020204" pitchFamily="34" charset="0"/>
                <a:ea typeface="Aptos" panose="020B0004020202020204" pitchFamily="34" charset="0"/>
                <a:cs typeface="Times New Roman" panose="02020603050405020304" pitchFamily="18" charset="0"/>
              </a:rPr>
              <a:t>The voice of the child was frequently identified as missing in reviews for children with mental health conditions or those who were being harmed outside their homes, despite these children often being adolescents. Reviews highlighted the need for information to be sought and recorded about children’s experiences, views and wishes so they could be shared and considered across agencies. Where the voice and perspective of the child was missing, there was sometimes a reliance on information from parents or carers. Where children were at risk of extrafamilial harm, reviews reported that sometimes parents or carers would limit the child’s access to and communication with practitioners or they could be reluctant to share information with practitioners about what was happening. </a:t>
            </a:r>
            <a:endParaRPr lang="en-GB" sz="1200" dirty="0"/>
          </a:p>
        </p:txBody>
      </p:sp>
      <p:sp>
        <p:nvSpPr>
          <p:cNvPr id="6" name="TextBox 5">
            <a:extLst>
              <a:ext uri="{FF2B5EF4-FFF2-40B4-BE49-F238E27FC236}">
                <a16:creationId xmlns:a16="http://schemas.microsoft.com/office/drawing/2014/main" id="{F1E80DE1-338E-8618-780C-5BE745BDDE26}"/>
              </a:ext>
            </a:extLst>
          </p:cNvPr>
          <p:cNvSpPr txBox="1"/>
          <p:nvPr/>
        </p:nvSpPr>
        <p:spPr>
          <a:xfrm>
            <a:off x="132521" y="1273363"/>
            <a:ext cx="2888973" cy="3231654"/>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GB" sz="1200" b="1" kern="100" dirty="0">
                <a:effectLst/>
                <a:latin typeface="Aptos" panose="020B0004020202020204" pitchFamily="34" charset="0"/>
                <a:ea typeface="Aptos" panose="020B0004020202020204" pitchFamily="34" charset="0"/>
                <a:cs typeface="Times New Roman" panose="02020603050405020304" pitchFamily="18" charset="0"/>
              </a:rPr>
              <a:t>Information sharing and triangulation of information</a:t>
            </a:r>
            <a:r>
              <a:rPr lang="en-GB" sz="1200" kern="100" dirty="0">
                <a:effectLst/>
                <a:latin typeface="Aptos" panose="020B0004020202020204" pitchFamily="34" charset="0"/>
                <a:ea typeface="Aptos" panose="020B0004020202020204" pitchFamily="34" charset="0"/>
                <a:cs typeface="Times New Roman" panose="02020603050405020304" pitchFamily="18" charset="0"/>
              </a:rPr>
              <a:t> </a:t>
            </a:r>
            <a:br>
              <a:rPr lang="en-GB" sz="1200" kern="100" dirty="0">
                <a:effectLst/>
                <a:latin typeface="Aptos" panose="020B0004020202020204" pitchFamily="34" charset="0"/>
                <a:ea typeface="Aptos" panose="020B0004020202020204" pitchFamily="34" charset="0"/>
                <a:cs typeface="Times New Roman" panose="02020603050405020304" pitchFamily="18" charset="0"/>
              </a:rPr>
            </a:br>
            <a:r>
              <a:rPr lang="en-GB" sz="1200" kern="100" dirty="0">
                <a:effectLst/>
                <a:latin typeface="Aptos" panose="020B0004020202020204" pitchFamily="34" charset="0"/>
                <a:ea typeface="Aptos" panose="020B0004020202020204" pitchFamily="34" charset="0"/>
                <a:cs typeface="Times New Roman" panose="02020603050405020304" pitchFamily="18" charset="0"/>
              </a:rPr>
              <a:t>Many reviews reflected how missed opportunities for effective information sharing impacted on having a clear and rounded understanding about the child, family and their needs. The importance of information sharing within and between health and other agencies was particularly evident in cases involving both child and parent mental health. Schools and nurseries did not always receive safeguarding information or information from assessments, hindering them from being able to support the child, including making sense of the emotions or behaviours of a child</a:t>
            </a:r>
            <a:endParaRPr lang="en-GB" sz="1200" dirty="0"/>
          </a:p>
        </p:txBody>
      </p:sp>
      <p:sp>
        <p:nvSpPr>
          <p:cNvPr id="7" name="TextBox 6">
            <a:extLst>
              <a:ext uri="{FF2B5EF4-FFF2-40B4-BE49-F238E27FC236}">
                <a16:creationId xmlns:a16="http://schemas.microsoft.com/office/drawing/2014/main" id="{3075E226-F587-F799-AC5B-A2E9AC02CAF5}"/>
              </a:ext>
            </a:extLst>
          </p:cNvPr>
          <p:cNvSpPr txBox="1"/>
          <p:nvPr/>
        </p:nvSpPr>
        <p:spPr>
          <a:xfrm>
            <a:off x="132521" y="126542"/>
            <a:ext cx="11926957" cy="1015663"/>
          </a:xfrm>
          <a:prstGeom prst="rect">
            <a:avLst/>
          </a:prstGeom>
          <a:ln w="12700"/>
        </p:spPr>
        <p:style>
          <a:lnRef idx="1">
            <a:schemeClr val="accent4"/>
          </a:lnRef>
          <a:fillRef idx="2">
            <a:schemeClr val="accent4"/>
          </a:fillRef>
          <a:effectRef idx="1">
            <a:schemeClr val="accent4"/>
          </a:effectRef>
          <a:fontRef idx="minor">
            <a:schemeClr val="dk1"/>
          </a:fontRef>
        </p:style>
        <p:txBody>
          <a:bodyPr wrap="square" rtlCol="0">
            <a:spAutoFit/>
          </a:bodyPr>
          <a:lstStyle/>
          <a:p>
            <a:pPr>
              <a:spcAft>
                <a:spcPts val="800"/>
              </a:spcAft>
            </a:pPr>
            <a:r>
              <a:rPr lang="en-GB" sz="1200" b="1" kern="100" dirty="0">
                <a:effectLst/>
                <a:latin typeface="Aptos" panose="020B0004020202020204" pitchFamily="34" charset="0"/>
                <a:ea typeface="Aptos" panose="020B0004020202020204" pitchFamily="34" charset="0"/>
                <a:cs typeface="Times New Roman" panose="02020603050405020304" pitchFamily="18" charset="0"/>
              </a:rPr>
              <a:t>Multi-agency working</a:t>
            </a:r>
            <a:r>
              <a:rPr lang="en-GB" sz="1200" kern="100" dirty="0">
                <a:effectLst/>
                <a:latin typeface="Aptos" panose="020B0004020202020204" pitchFamily="34" charset="0"/>
                <a:ea typeface="Aptos" panose="020B0004020202020204" pitchFamily="34" charset="0"/>
                <a:cs typeface="Times New Roman" panose="02020603050405020304" pitchFamily="18" charset="0"/>
              </a:rPr>
              <a:t> </a:t>
            </a:r>
            <a:br>
              <a:rPr lang="en-GB" sz="1200" kern="100" dirty="0">
                <a:effectLst/>
                <a:latin typeface="Aptos" panose="020B0004020202020204" pitchFamily="34" charset="0"/>
                <a:ea typeface="Aptos" panose="020B0004020202020204" pitchFamily="34" charset="0"/>
                <a:cs typeface="Times New Roman" panose="02020603050405020304" pitchFamily="18" charset="0"/>
              </a:rPr>
            </a:br>
            <a:r>
              <a:rPr lang="en-GB" sz="1200" kern="100" dirty="0">
                <a:effectLst/>
                <a:latin typeface="Aptos" panose="020B0004020202020204" pitchFamily="34" charset="0"/>
                <a:ea typeface="Aptos" panose="020B0004020202020204" pitchFamily="34" charset="0"/>
                <a:cs typeface="Times New Roman" panose="02020603050405020304" pitchFamily="18" charset="0"/>
              </a:rPr>
              <a:t>The evident complexity of some children’s and families’ needs means that the most effective responses do not always fit neatly into existing service design or legislative frameworks. They require close collaboration and flexibility across agencies. An absence of effective comprehensive assessment of need was evident across many reviews where a range of agencies, both statutory and non-statutory, were involved. Many reviews also identified how the absence of key agencies from multi-agency meetings impacted on information sharing, joint planning and decision-making in the best interests of the child.</a:t>
            </a:r>
          </a:p>
        </p:txBody>
      </p:sp>
      <p:sp>
        <p:nvSpPr>
          <p:cNvPr id="10" name="Rectangle 9">
            <a:extLst>
              <a:ext uri="{FF2B5EF4-FFF2-40B4-BE49-F238E27FC236}">
                <a16:creationId xmlns:a16="http://schemas.microsoft.com/office/drawing/2014/main" id="{DF9D7A5B-949B-BE9F-A09F-4454EF1917EA}"/>
              </a:ext>
            </a:extLst>
          </p:cNvPr>
          <p:cNvSpPr/>
          <p:nvPr/>
        </p:nvSpPr>
        <p:spPr>
          <a:xfrm>
            <a:off x="3021494" y="1142205"/>
            <a:ext cx="5221357" cy="3600986"/>
          </a:xfrm>
          <a:prstGeom prst="rect">
            <a:avLst/>
          </a:prstGeom>
          <a:noFill/>
        </p:spPr>
        <p:txBody>
          <a:bodyPr wrap="square" lIns="91440" tIns="45720" rIns="91440" bIns="45720">
            <a:spAutoFit/>
          </a:bodyPr>
          <a:lstStyle/>
          <a:p>
            <a:pPr algn="ctr"/>
            <a:r>
              <a:rPr lang="en-GB" sz="38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CROSS CUTTING THEMES…</a:t>
            </a:r>
          </a:p>
          <a:p>
            <a:pPr algn="ctr"/>
            <a:r>
              <a:rPr lang="en-GB" sz="38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WHAT COMMONALITIES WERE FOUND ACROSS REVIEWS</a:t>
            </a:r>
          </a:p>
        </p:txBody>
      </p:sp>
    </p:spTree>
    <p:extLst>
      <p:ext uri="{BB962C8B-B14F-4D97-AF65-F5344CB8AC3E}">
        <p14:creationId xmlns:p14="http://schemas.microsoft.com/office/powerpoint/2010/main" val="31861636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1059</Words>
  <Application>Microsoft Office PowerPoint</Application>
  <PresentationFormat>Widescreen</PresentationFormat>
  <Paragraphs>15</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Aptos</vt:lpstr>
      <vt:lpstr>Aptos Display</vt:lpstr>
      <vt:lpstr>Arial</vt:lpstr>
      <vt:lpstr>Calibri</vt:lpstr>
      <vt:lpstr>Office Theme</vt:lpstr>
      <vt:lpstr>The Child Safeguarding Practice Review Panel Annual Report 2023-24</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Soutter, Kate</dc:creator>
  <cp:lastModifiedBy>Soutter, Kate</cp:lastModifiedBy>
  <cp:revision>1</cp:revision>
  <dcterms:created xsi:type="dcterms:W3CDTF">2025-03-05T15:25:05Z</dcterms:created>
  <dcterms:modified xsi:type="dcterms:W3CDTF">2025-03-18T21:02:33Z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83f8a96-e51b-4334-92a5-11244a58d044_Enabled">
    <vt:lpwstr>true</vt:lpwstr>
  </property>
  <property fmtid="{D5CDD505-2E9C-101B-9397-08002B2CF9AE}" pid="3" name="MSIP_Label_e83f8a96-e51b-4334-92a5-11244a58d044_SetDate">
    <vt:lpwstr>2025-03-05T16:31:37Z</vt:lpwstr>
  </property>
  <property fmtid="{D5CDD505-2E9C-101B-9397-08002B2CF9AE}" pid="4" name="MSIP_Label_e83f8a96-e51b-4334-92a5-11244a58d044_Method">
    <vt:lpwstr>Privileged</vt:lpwstr>
  </property>
  <property fmtid="{D5CDD505-2E9C-101B-9397-08002B2CF9AE}" pid="5" name="MSIP_Label_e83f8a96-e51b-4334-92a5-11244a58d044_Name">
    <vt:lpwstr>Official</vt:lpwstr>
  </property>
  <property fmtid="{D5CDD505-2E9C-101B-9397-08002B2CF9AE}" pid="6" name="MSIP_Label_e83f8a96-e51b-4334-92a5-11244a58d044_SiteId">
    <vt:lpwstr>d6674c51-daa4-4142-8047-15a78bbe9306</vt:lpwstr>
  </property>
  <property fmtid="{D5CDD505-2E9C-101B-9397-08002B2CF9AE}" pid="7" name="MSIP_Label_e83f8a96-e51b-4334-92a5-11244a58d044_ActionId">
    <vt:lpwstr>c7f5fb67-81c0-425e-ade9-cc0f9a8ec8ed</vt:lpwstr>
  </property>
  <property fmtid="{D5CDD505-2E9C-101B-9397-08002B2CF9AE}" pid="8" name="MSIP_Label_e83f8a96-e51b-4334-92a5-11244a58d044_ContentBits">
    <vt:lpwstr>1</vt:lpwstr>
  </property>
  <property fmtid="{D5CDD505-2E9C-101B-9397-08002B2CF9AE}" pid="9" name="ClassificationContentMarkingHeaderLocations">
    <vt:lpwstr>Office Theme:8</vt:lpwstr>
  </property>
  <property fmtid="{D5CDD505-2E9C-101B-9397-08002B2CF9AE}" pid="10" name="ClassificationContentMarkingHeaderText">
    <vt:lpwstr>- Official -</vt:lpwstr>
  </property>
</Properties>
</file>