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inson, Sarah" userId="5b9e53bb-ccb1-4337-80fa-17d48b8b829f" providerId="ADAL" clId="{F8745F67-5520-4A61-8F69-6AB1CE03C6A7}"/>
    <pc:docChg chg="modSld">
      <pc:chgData name="Robinson, Sarah" userId="5b9e53bb-ccb1-4337-80fa-17d48b8b829f" providerId="ADAL" clId="{F8745F67-5520-4A61-8F69-6AB1CE03C6A7}" dt="2025-07-10T09:24:13.171" v="1" actId="113"/>
      <pc:docMkLst>
        <pc:docMk/>
      </pc:docMkLst>
      <pc:sldChg chg="modSp mod">
        <pc:chgData name="Robinson, Sarah" userId="5b9e53bb-ccb1-4337-80fa-17d48b8b829f" providerId="ADAL" clId="{F8745F67-5520-4A61-8F69-6AB1CE03C6A7}" dt="2025-07-10T09:24:13.171" v="1" actId="113"/>
        <pc:sldMkLst>
          <pc:docMk/>
          <pc:sldMk cId="1963728496" sldId="387"/>
        </pc:sldMkLst>
        <pc:spChg chg="mod">
          <ac:chgData name="Robinson, Sarah" userId="5b9e53bb-ccb1-4337-80fa-17d48b8b829f" providerId="ADAL" clId="{F8745F67-5520-4A61-8F69-6AB1CE03C6A7}" dt="2025-07-10T09:24:05.947" v="0" actId="113"/>
          <ac:spMkLst>
            <pc:docMk/>
            <pc:sldMk cId="1963728496" sldId="387"/>
            <ac:spMk id="34" creationId="{A2509638-C78A-ACE1-FCA2-AD9A108F9293}"/>
          </ac:spMkLst>
        </pc:spChg>
        <pc:spChg chg="mod">
          <ac:chgData name="Robinson, Sarah" userId="5b9e53bb-ccb1-4337-80fa-17d48b8b829f" providerId="ADAL" clId="{F8745F67-5520-4A61-8F69-6AB1CE03C6A7}" dt="2025-07-10T09:24:13.171" v="1" actId="113"/>
          <ac:spMkLst>
            <pc:docMk/>
            <pc:sldMk cId="1963728496" sldId="387"/>
            <ac:spMk id="60" creationId="{07264D33-2211-BD82-06B5-B81FCA1B950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1634B-DED7-5EF6-4143-DD95094B2E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D0BB86-49FB-F3F3-46F5-942A65D42E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4F00F2-5169-5CE1-CE0A-61AB1F95A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3B92C-8739-46CB-8953-E2AE6E0C9D84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9A92A4-E910-CFCB-6F92-8EC2E7C79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B0AF2-4488-2314-C1BF-0306E1B3F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37767-62BD-4944-A6AB-F25DCBEF1A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8799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404C1-7211-3267-4F52-CE3459E49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6D82D3-D922-926C-E843-384AD3A7FA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64343-E1DD-BE3D-41B2-B4B63979E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3B92C-8739-46CB-8953-E2AE6E0C9D84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E08D77-E5FF-1C52-8BB1-E4C478E8F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79BA13-8CB7-55FF-7A2F-B1CA5F6A7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37767-62BD-4944-A6AB-F25DCBEF1A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073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D342B6-AF94-50B1-A047-EB7FBD6775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DBC92E-70FC-4A53-0F29-C0EEFF5623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548C3A-A7FE-471C-7EE9-E993BBC90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3B92C-8739-46CB-8953-E2AE6E0C9D84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74BAA6-908F-C513-DDDF-AE584E3B6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EE13E-9E9D-304A-AEEA-1569275FA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37767-62BD-4944-A6AB-F25DCBEF1A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543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C2DBA-7B92-9098-4F7C-325EE3189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C0E83-0205-AFF0-ACBE-B806FDF13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3AC97A-B668-5CFC-5FFC-715587823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3B92C-8739-46CB-8953-E2AE6E0C9D84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E52696-AE4C-6065-9BE4-5DFC85D6E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7A86D0-4E37-0566-3D5F-8C26FF76C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37767-62BD-4944-A6AB-F25DCBEF1A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60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0FE6C-6FE1-EBFD-C6A1-399E37ED9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EA169F-DB38-6E53-B38B-CC6EC81580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8BDFF-A17E-C6BC-6079-2282E995D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3B92C-8739-46CB-8953-E2AE6E0C9D84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03DEB9-946E-2DD1-F6DE-8C3805CA0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B0D04-B5B3-2886-11E6-2AD827B66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37767-62BD-4944-A6AB-F25DCBEF1A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219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2672A-AFA6-6B62-2C6D-01EEB9F31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39927-AA6F-936B-E61E-1E83F5510B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87733-1B81-C60E-16C7-30993231A3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06AA8E-3A70-CE34-9CD0-827CFA1A3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3B92C-8739-46CB-8953-E2AE6E0C9D84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5732BE-BDAD-2980-CEDA-4639E5A9B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497A08-CD6C-3DBE-866C-CC60267F2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37767-62BD-4944-A6AB-F25DCBEF1A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175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D0E83-44B0-FB0A-D444-4B7F13563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ECADBC-177C-2513-0F7E-E4A1A2771E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24E2A-B217-F365-CC9E-3CE3282342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D43AF3-E12E-E3F4-F07B-2C58B8DE86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F959AF-BEF1-939E-48D5-D6149C7B49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D21FF1-8B32-E8BD-F72F-5E94CF650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3B92C-8739-46CB-8953-E2AE6E0C9D84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ED2D27-1E9D-C973-93AE-B3D793E8B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A280EB-CBFF-294D-C5C9-8A82153CA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37767-62BD-4944-A6AB-F25DCBEF1A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9644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22899-034D-0A38-0F20-977F1F444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495A99-32CB-05F3-A8CB-6C147E4FC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3B92C-8739-46CB-8953-E2AE6E0C9D84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7A4EA2-1840-4579-565B-D58D3D14F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786E2F-57C3-0BB8-F56B-9C448D1EA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37767-62BD-4944-A6AB-F25DCBEF1A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794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70B0B4-FF1F-7C2E-E020-0CA0AA82F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3B92C-8739-46CB-8953-E2AE6E0C9D84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2D02F5-D02F-D792-77B8-47DB22DDF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52BB9E-A388-F5B2-185A-8FDAA3512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37767-62BD-4944-A6AB-F25DCBEF1A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0586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386CF-35D6-5E03-2B4A-38BF7CED4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00337A-7A33-5E27-411F-FBA23FD0F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8CC824-CBFA-E57D-2878-BBCD1A4F32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492BC0-2C5E-AF0D-8C7B-AAE99A1CD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3B92C-8739-46CB-8953-E2AE6E0C9D84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F9FD65-523B-9C7A-9624-2B1689167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19E7D6-3F52-4E86-F20A-26752A15B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37767-62BD-4944-A6AB-F25DCBEF1A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3716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C6D9D-B960-5F2A-3FC0-A5432E824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083F5C-81E4-F05B-6A8F-0CE7CB0D40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0B3E98-474D-BB47-1DC8-22204B6126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45098C-51A5-9333-66AE-5F3B59D32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3B92C-8739-46CB-8953-E2AE6E0C9D84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92FA09-8170-E61C-CC3C-DF264F2D5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1CAB64-0776-766A-E6A0-9E3340B5E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37767-62BD-4944-A6AB-F25DCBEF1A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5666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94138E-6229-98E6-76CE-22C4AC53D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AD38B6-3513-AFCE-F605-E864092C49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948B8-72C9-7388-B551-36654863C1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3B92C-8739-46CB-8953-E2AE6E0C9D84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7A009C-8430-3497-F67A-4C5279CB69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15F6E-7BB8-FD71-79CD-F785E7F53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37767-62BD-4944-A6AB-F25DCBEF1AFE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35880B9-70C4-E7B4-EA05-68E25B2107C4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796725" y="0"/>
            <a:ext cx="633412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20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Official -</a:t>
            </a:r>
          </a:p>
        </p:txBody>
      </p:sp>
    </p:spTree>
    <p:extLst>
      <p:ext uri="{BB962C8B-B14F-4D97-AF65-F5344CB8AC3E}">
        <p14:creationId xmlns:p14="http://schemas.microsoft.com/office/powerpoint/2010/main" val="3441723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685503" y="223975"/>
            <a:ext cx="5147407" cy="391084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indent="0" algn="ctr">
              <a:lnSpc>
                <a:spcPct val="119000"/>
              </a:lnSpc>
              <a:spcBef>
                <a:spcPts val="0"/>
              </a:spcBef>
              <a:spcAft>
                <a:spcPts val="0"/>
              </a:spcAft>
            </a:pPr>
            <a:endParaRPr lang="en-GB" sz="1100" b="1" kern="140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19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1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Housing Needs, Advice and Support</a:t>
            </a:r>
          </a:p>
          <a:p>
            <a:pPr marL="0" marR="0" indent="0" algn="l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050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39216" y="104072"/>
            <a:ext cx="2169126" cy="509368"/>
          </a:xfrm>
          <a:prstGeom prst="roundRect">
            <a:avLst/>
          </a:prstGeom>
          <a:solidFill>
            <a:schemeClr val="accent1"/>
          </a:solidFill>
          <a:ln w="3810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Assistant Director of HNAS</a:t>
            </a:r>
          </a:p>
          <a:p>
            <a:pPr algn="ctr"/>
            <a:r>
              <a:rPr lang="en-GB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 Bennett</a:t>
            </a:r>
          </a:p>
        </p:txBody>
      </p:sp>
      <p:sp>
        <p:nvSpPr>
          <p:cNvPr id="33" name="Rounded Rectangle 3">
            <a:extLst>
              <a:ext uri="{FF2B5EF4-FFF2-40B4-BE49-F238E27FC236}">
                <a16:creationId xmlns:a16="http://schemas.microsoft.com/office/drawing/2014/main" id="{F295538B-9B6C-B09E-52D7-78A24F56D9DF}"/>
              </a:ext>
            </a:extLst>
          </p:cNvPr>
          <p:cNvSpPr/>
          <p:nvPr/>
        </p:nvSpPr>
        <p:spPr>
          <a:xfrm>
            <a:off x="323179" y="709314"/>
            <a:ext cx="2169126" cy="389436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 Support Officer</a:t>
            </a:r>
          </a:p>
          <a:p>
            <a:pPr algn="ctr"/>
            <a:r>
              <a:rPr lang="en-GB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Anita Buxton</a:t>
            </a:r>
          </a:p>
        </p:txBody>
      </p:sp>
      <p:sp>
        <p:nvSpPr>
          <p:cNvPr id="34" name="Rounded Rectangle 3">
            <a:extLst>
              <a:ext uri="{FF2B5EF4-FFF2-40B4-BE49-F238E27FC236}">
                <a16:creationId xmlns:a16="http://schemas.microsoft.com/office/drawing/2014/main" id="{A2509638-C78A-ACE1-FCA2-AD9A108F9293}"/>
              </a:ext>
            </a:extLst>
          </p:cNvPr>
          <p:cNvSpPr/>
          <p:nvPr/>
        </p:nvSpPr>
        <p:spPr>
          <a:xfrm>
            <a:off x="709369" y="1529951"/>
            <a:ext cx="2152758" cy="364127"/>
          </a:xfrm>
          <a:prstGeom prst="roundRect">
            <a:avLst>
              <a:gd name="adj" fmla="val 21503"/>
            </a:avLst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Homelessness Prevention Manager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Sarah Robinson </a:t>
            </a:r>
          </a:p>
        </p:txBody>
      </p: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47A39A42-3B0D-B44F-5EC0-3CE9F5D54755}"/>
              </a:ext>
            </a:extLst>
          </p:cNvPr>
          <p:cNvCxnSpPr>
            <a:cxnSpLocks/>
          </p:cNvCxnSpPr>
          <p:nvPr/>
        </p:nvCxnSpPr>
        <p:spPr>
          <a:xfrm flipH="1">
            <a:off x="1775650" y="1292441"/>
            <a:ext cx="8790498" cy="321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4A5D6086-4130-6FC5-2D28-559DC2E9A021}"/>
              </a:ext>
            </a:extLst>
          </p:cNvPr>
          <p:cNvCxnSpPr>
            <a:cxnSpLocks/>
            <a:stCxn id="62" idx="0"/>
          </p:cNvCxnSpPr>
          <p:nvPr/>
        </p:nvCxnSpPr>
        <p:spPr>
          <a:xfrm flipV="1">
            <a:off x="7665588" y="1306311"/>
            <a:ext cx="0" cy="2357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22B7F9F-7A9C-371A-5384-D10C1E92CEBC}"/>
              </a:ext>
            </a:extLst>
          </p:cNvPr>
          <p:cNvCxnSpPr>
            <a:cxnSpLocks/>
            <a:stCxn id="112" idx="0"/>
          </p:cNvCxnSpPr>
          <p:nvPr/>
        </p:nvCxnSpPr>
        <p:spPr>
          <a:xfrm flipH="1" flipV="1">
            <a:off x="2059096" y="1946089"/>
            <a:ext cx="1" cy="5977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D7AD0349-6911-9DD0-24F4-3E058E22BE3D}"/>
              </a:ext>
            </a:extLst>
          </p:cNvPr>
          <p:cNvCxnSpPr>
            <a:cxnSpLocks/>
            <a:endCxn id="34" idx="0"/>
          </p:cNvCxnSpPr>
          <p:nvPr/>
        </p:nvCxnSpPr>
        <p:spPr>
          <a:xfrm>
            <a:off x="1785748" y="1310556"/>
            <a:ext cx="0" cy="2193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">
            <a:extLst>
              <a:ext uri="{FF2B5EF4-FFF2-40B4-BE49-F238E27FC236}">
                <a16:creationId xmlns:a16="http://schemas.microsoft.com/office/drawing/2014/main" id="{9D05CE89-9EF7-6C2B-452B-D91D1D652DBD}"/>
              </a:ext>
            </a:extLst>
          </p:cNvPr>
          <p:cNvSpPr/>
          <p:nvPr/>
        </p:nvSpPr>
        <p:spPr>
          <a:xfrm>
            <a:off x="4981180" y="763221"/>
            <a:ext cx="2169126" cy="40447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of HNAS</a:t>
            </a:r>
          </a:p>
          <a:p>
            <a:pPr algn="ctr"/>
            <a:r>
              <a:rPr lang="en-GB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Shane Galvin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2817CC9-6278-759A-DA4B-E87D90571CD5}"/>
              </a:ext>
            </a:extLst>
          </p:cNvPr>
          <p:cNvCxnSpPr>
            <a:cxnSpLocks/>
            <a:stCxn id="60" idx="0"/>
          </p:cNvCxnSpPr>
          <p:nvPr/>
        </p:nvCxnSpPr>
        <p:spPr>
          <a:xfrm flipH="1" flipV="1">
            <a:off x="4511964" y="1306311"/>
            <a:ext cx="1" cy="2352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ounded Rectangle 3">
            <a:extLst>
              <a:ext uri="{FF2B5EF4-FFF2-40B4-BE49-F238E27FC236}">
                <a16:creationId xmlns:a16="http://schemas.microsoft.com/office/drawing/2014/main" id="{07264D33-2211-BD82-06B5-B81FCA1B950D}"/>
              </a:ext>
            </a:extLst>
          </p:cNvPr>
          <p:cNvSpPr/>
          <p:nvPr/>
        </p:nvSpPr>
        <p:spPr>
          <a:xfrm>
            <a:off x="3192352" y="1541588"/>
            <a:ext cx="2639225" cy="364127"/>
          </a:xfrm>
          <a:prstGeom prst="roundRect">
            <a:avLst>
              <a:gd name="adj" fmla="val 21503"/>
            </a:avLst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Commissioned Support &amp; Safeguarding Manager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Mike Swann</a:t>
            </a:r>
          </a:p>
        </p:txBody>
      </p:sp>
      <p:sp>
        <p:nvSpPr>
          <p:cNvPr id="62" name="Rounded Rectangle 3">
            <a:extLst>
              <a:ext uri="{FF2B5EF4-FFF2-40B4-BE49-F238E27FC236}">
                <a16:creationId xmlns:a16="http://schemas.microsoft.com/office/drawing/2014/main" id="{3F4F3A4C-8BAE-D76F-F18B-C24DBB921B94}"/>
              </a:ext>
            </a:extLst>
          </p:cNvPr>
          <p:cNvSpPr/>
          <p:nvPr/>
        </p:nvSpPr>
        <p:spPr>
          <a:xfrm>
            <a:off x="6278791" y="1542105"/>
            <a:ext cx="2773593" cy="364127"/>
          </a:xfrm>
          <a:prstGeom prst="roundRect">
            <a:avLst>
              <a:gd name="adj" fmla="val 21503"/>
            </a:avLst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Accommodation &amp; Allocation Manager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Danny Lake</a:t>
            </a:r>
          </a:p>
        </p:txBody>
      </p:sp>
      <p:sp>
        <p:nvSpPr>
          <p:cNvPr id="109" name="Rounded Rectangle 3">
            <a:extLst>
              <a:ext uri="{FF2B5EF4-FFF2-40B4-BE49-F238E27FC236}">
                <a16:creationId xmlns:a16="http://schemas.microsoft.com/office/drawing/2014/main" id="{37A9C882-A1E4-BC9C-42BA-AF39A43161AA}"/>
              </a:ext>
            </a:extLst>
          </p:cNvPr>
          <p:cNvSpPr/>
          <p:nvPr/>
        </p:nvSpPr>
        <p:spPr>
          <a:xfrm>
            <a:off x="186742" y="2529614"/>
            <a:ext cx="1215243" cy="364127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Assessment &amp; Advice Homelessness </a:t>
            </a:r>
          </a:p>
        </p:txBody>
      </p:sp>
      <p:sp>
        <p:nvSpPr>
          <p:cNvPr id="112" name="Rounded Rectangle 3">
            <a:extLst>
              <a:ext uri="{FF2B5EF4-FFF2-40B4-BE49-F238E27FC236}">
                <a16:creationId xmlns:a16="http://schemas.microsoft.com/office/drawing/2014/main" id="{18856AA1-51D6-8712-1BD2-5023EFAFD88D}"/>
              </a:ext>
            </a:extLst>
          </p:cNvPr>
          <p:cNvSpPr/>
          <p:nvPr/>
        </p:nvSpPr>
        <p:spPr>
          <a:xfrm>
            <a:off x="1478498" y="2543869"/>
            <a:ext cx="1161197" cy="375935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Private Rented Sector </a:t>
            </a:r>
          </a:p>
        </p:txBody>
      </p:sp>
      <p:sp>
        <p:nvSpPr>
          <p:cNvPr id="114" name="Rounded Rectangle 3">
            <a:extLst>
              <a:ext uri="{FF2B5EF4-FFF2-40B4-BE49-F238E27FC236}">
                <a16:creationId xmlns:a16="http://schemas.microsoft.com/office/drawing/2014/main" id="{D56B78FC-C52A-59AC-BCB8-04F9E4EC2C6F}"/>
              </a:ext>
            </a:extLst>
          </p:cNvPr>
          <p:cNvSpPr/>
          <p:nvPr/>
        </p:nvSpPr>
        <p:spPr>
          <a:xfrm>
            <a:off x="3397397" y="2548488"/>
            <a:ext cx="1004717" cy="364127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Rough Sleeping Programme </a:t>
            </a:r>
          </a:p>
        </p:txBody>
      </p:sp>
      <p:sp>
        <p:nvSpPr>
          <p:cNvPr id="115" name="Rounded Rectangle 3">
            <a:extLst>
              <a:ext uri="{FF2B5EF4-FFF2-40B4-BE49-F238E27FC236}">
                <a16:creationId xmlns:a16="http://schemas.microsoft.com/office/drawing/2014/main" id="{FBDB3EBB-878B-B212-19DF-B753BF4AC643}"/>
              </a:ext>
            </a:extLst>
          </p:cNvPr>
          <p:cNvSpPr/>
          <p:nvPr/>
        </p:nvSpPr>
        <p:spPr>
          <a:xfrm>
            <a:off x="4633139" y="2555678"/>
            <a:ext cx="1004716" cy="364126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rgbClr val="7030A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Commissioned Services </a:t>
            </a:r>
          </a:p>
        </p:txBody>
      </p:sp>
      <p:sp>
        <p:nvSpPr>
          <p:cNvPr id="121" name="Rounded Rectangle 3">
            <a:extLst>
              <a:ext uri="{FF2B5EF4-FFF2-40B4-BE49-F238E27FC236}">
                <a16:creationId xmlns:a16="http://schemas.microsoft.com/office/drawing/2014/main" id="{6EE0CD0F-F917-5EAD-5321-91963483E286}"/>
              </a:ext>
            </a:extLst>
          </p:cNvPr>
          <p:cNvSpPr/>
          <p:nvPr/>
        </p:nvSpPr>
        <p:spPr>
          <a:xfrm>
            <a:off x="6349300" y="2563553"/>
            <a:ext cx="1167713" cy="356251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Portsmouth Housing Register</a:t>
            </a:r>
          </a:p>
        </p:txBody>
      </p:sp>
      <p:sp>
        <p:nvSpPr>
          <p:cNvPr id="122" name="Rounded Rectangle 3">
            <a:extLst>
              <a:ext uri="{FF2B5EF4-FFF2-40B4-BE49-F238E27FC236}">
                <a16:creationId xmlns:a16="http://schemas.microsoft.com/office/drawing/2014/main" id="{AAC853EE-4B2A-9799-763D-2B05D0B05DB8}"/>
              </a:ext>
            </a:extLst>
          </p:cNvPr>
          <p:cNvSpPr/>
          <p:nvPr/>
        </p:nvSpPr>
        <p:spPr>
          <a:xfrm>
            <a:off x="7653061" y="2568849"/>
            <a:ext cx="1241357" cy="360257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Temporary Accommodation </a:t>
            </a:r>
          </a:p>
        </p:txBody>
      </p:sp>
      <p:sp>
        <p:nvSpPr>
          <p:cNvPr id="124" name="Rounded Rectangle 3">
            <a:extLst>
              <a:ext uri="{FF2B5EF4-FFF2-40B4-BE49-F238E27FC236}">
                <a16:creationId xmlns:a16="http://schemas.microsoft.com/office/drawing/2014/main" id="{AE912D4D-B37D-1722-4ED0-A6657EB9D527}"/>
              </a:ext>
            </a:extLst>
          </p:cNvPr>
          <p:cNvSpPr/>
          <p:nvPr/>
        </p:nvSpPr>
        <p:spPr>
          <a:xfrm>
            <a:off x="184417" y="2987138"/>
            <a:ext cx="559698" cy="1199422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HAAMs x 3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(KC, BG, </a:t>
            </a:r>
            <a:r>
              <a:rPr lang="en-GB" sz="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DvN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</a:p>
        </p:txBody>
      </p:sp>
      <p:sp>
        <p:nvSpPr>
          <p:cNvPr id="125" name="Rounded Rectangle 3">
            <a:extLst>
              <a:ext uri="{FF2B5EF4-FFF2-40B4-BE49-F238E27FC236}">
                <a16:creationId xmlns:a16="http://schemas.microsoft.com/office/drawing/2014/main" id="{BEE7C713-A8F3-6C6D-F1E3-A1F92C6E15BC}"/>
              </a:ext>
            </a:extLst>
          </p:cNvPr>
          <p:cNvSpPr/>
          <p:nvPr/>
        </p:nvSpPr>
        <p:spPr>
          <a:xfrm>
            <a:off x="1631848" y="2984873"/>
            <a:ext cx="710458" cy="1158854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Private Rented Access Team Manager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(JD)</a:t>
            </a:r>
          </a:p>
        </p:txBody>
      </p:sp>
      <p:sp>
        <p:nvSpPr>
          <p:cNvPr id="127" name="Rounded Rectangle 3">
            <a:extLst>
              <a:ext uri="{FF2B5EF4-FFF2-40B4-BE49-F238E27FC236}">
                <a16:creationId xmlns:a16="http://schemas.microsoft.com/office/drawing/2014/main" id="{BAA0A9A2-8C3F-C435-A39F-DD998CB66071}"/>
              </a:ext>
            </a:extLst>
          </p:cNvPr>
          <p:cNvSpPr/>
          <p:nvPr/>
        </p:nvSpPr>
        <p:spPr>
          <a:xfrm>
            <a:off x="3403408" y="3049635"/>
            <a:ext cx="1004715" cy="1136924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marL="0" marR="0" indent="0" algn="ctr">
              <a:lnSpc>
                <a:spcPct val="119000"/>
              </a:lnSpc>
              <a:spcBef>
                <a:spcPts val="0"/>
              </a:spcBef>
              <a:spcAft>
                <a:spcPts val="0"/>
              </a:spcAft>
            </a:pPr>
            <a:endParaRPr lang="en-GB" sz="800" i="1" kern="140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19000"/>
              </a:lnSpc>
              <a:spcBef>
                <a:spcPts val="0"/>
              </a:spcBef>
              <a:spcAft>
                <a:spcPts val="0"/>
              </a:spcAft>
            </a:pPr>
            <a:endParaRPr lang="en-GB" sz="800" i="1" kern="1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19000"/>
              </a:lnSpc>
              <a:spcBef>
                <a:spcPts val="0"/>
              </a:spcBef>
              <a:spcAft>
                <a:spcPts val="0"/>
              </a:spcAft>
            </a:pPr>
            <a:endParaRPr lang="en-GB" sz="800" i="1" kern="140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19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Rough Sleeping Operational </a:t>
            </a:r>
            <a:endParaRPr lang="en-GB" sz="800" b="1" kern="1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ctr">
              <a:lnSpc>
                <a:spcPct val="119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Manager </a:t>
            </a:r>
          </a:p>
          <a:p>
            <a:pPr marL="0" marR="0" indent="0" algn="ctr">
              <a:lnSpc>
                <a:spcPct val="119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800" b="1" kern="14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(ST) </a:t>
            </a:r>
          </a:p>
          <a:p>
            <a:pPr marL="0" marR="0" indent="0" algn="l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800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</a:p>
        </p:txBody>
      </p:sp>
      <p:sp>
        <p:nvSpPr>
          <p:cNvPr id="128" name="Rounded Rectangle 3">
            <a:extLst>
              <a:ext uri="{FF2B5EF4-FFF2-40B4-BE49-F238E27FC236}">
                <a16:creationId xmlns:a16="http://schemas.microsoft.com/office/drawing/2014/main" id="{274708CC-6B02-1AF3-4717-10CC4EED14DF}"/>
              </a:ext>
            </a:extLst>
          </p:cNvPr>
          <p:cNvSpPr/>
          <p:nvPr/>
        </p:nvSpPr>
        <p:spPr>
          <a:xfrm>
            <a:off x="4609393" y="3081187"/>
            <a:ext cx="1047676" cy="1123874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rgbClr val="7030A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Commissioned Services Manager</a:t>
            </a:r>
          </a:p>
          <a:p>
            <a:pPr algn="ctr"/>
            <a:endParaRPr lang="en-GB" sz="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(MR)</a:t>
            </a:r>
          </a:p>
        </p:txBody>
      </p:sp>
      <p:sp>
        <p:nvSpPr>
          <p:cNvPr id="129" name="Rounded Rectangle 3">
            <a:extLst>
              <a:ext uri="{FF2B5EF4-FFF2-40B4-BE49-F238E27FC236}">
                <a16:creationId xmlns:a16="http://schemas.microsoft.com/office/drawing/2014/main" id="{0422E3F8-1482-5D40-EC2A-B0288C40AA57}"/>
              </a:ext>
            </a:extLst>
          </p:cNvPr>
          <p:cNvSpPr/>
          <p:nvPr/>
        </p:nvSpPr>
        <p:spPr>
          <a:xfrm>
            <a:off x="6005319" y="3082100"/>
            <a:ext cx="908199" cy="1148565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Housing Assessment &amp; Advice Manager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(JDS)</a:t>
            </a:r>
          </a:p>
        </p:txBody>
      </p:sp>
      <p:sp>
        <p:nvSpPr>
          <p:cNvPr id="130" name="Rounded Rectangle 3">
            <a:extLst>
              <a:ext uri="{FF2B5EF4-FFF2-40B4-BE49-F238E27FC236}">
                <a16:creationId xmlns:a16="http://schemas.microsoft.com/office/drawing/2014/main" id="{3246EE68-CDE0-4894-719E-21E5C2B06D52}"/>
              </a:ext>
            </a:extLst>
          </p:cNvPr>
          <p:cNvSpPr/>
          <p:nvPr/>
        </p:nvSpPr>
        <p:spPr>
          <a:xfrm>
            <a:off x="7991941" y="3088323"/>
            <a:ext cx="788162" cy="1124320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Estate Manager 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(NW)</a:t>
            </a:r>
          </a:p>
        </p:txBody>
      </p:sp>
      <p:sp>
        <p:nvSpPr>
          <p:cNvPr id="133" name="Rounded Rectangle 3">
            <a:extLst>
              <a:ext uri="{FF2B5EF4-FFF2-40B4-BE49-F238E27FC236}">
                <a16:creationId xmlns:a16="http://schemas.microsoft.com/office/drawing/2014/main" id="{7BBF476C-A545-23B6-BE9B-B33C88C88CE7}"/>
              </a:ext>
            </a:extLst>
          </p:cNvPr>
          <p:cNvSpPr/>
          <p:nvPr/>
        </p:nvSpPr>
        <p:spPr>
          <a:xfrm>
            <a:off x="2401049" y="3025560"/>
            <a:ext cx="639406" cy="756965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Policy &amp; Review Officer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(JM)</a:t>
            </a:r>
          </a:p>
        </p:txBody>
      </p:sp>
      <p:sp>
        <p:nvSpPr>
          <p:cNvPr id="150" name="Rounded Rectangle 3">
            <a:extLst>
              <a:ext uri="{FF2B5EF4-FFF2-40B4-BE49-F238E27FC236}">
                <a16:creationId xmlns:a16="http://schemas.microsoft.com/office/drawing/2014/main" id="{2E2AA73A-971E-A4B3-EDCD-5B2466616535}"/>
              </a:ext>
            </a:extLst>
          </p:cNvPr>
          <p:cNvSpPr/>
          <p:nvPr/>
        </p:nvSpPr>
        <p:spPr>
          <a:xfrm>
            <a:off x="1596475" y="4459898"/>
            <a:ext cx="801316" cy="689798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PRS Access Officers x 2</a:t>
            </a:r>
          </a:p>
        </p:txBody>
      </p:sp>
      <p:sp>
        <p:nvSpPr>
          <p:cNvPr id="151" name="Rounded Rectangle 3">
            <a:extLst>
              <a:ext uri="{FF2B5EF4-FFF2-40B4-BE49-F238E27FC236}">
                <a16:creationId xmlns:a16="http://schemas.microsoft.com/office/drawing/2014/main" id="{2B6A6DA5-F938-CC7F-D4D1-AE57C580FE8A}"/>
              </a:ext>
            </a:extLst>
          </p:cNvPr>
          <p:cNvSpPr/>
          <p:nvPr/>
        </p:nvSpPr>
        <p:spPr>
          <a:xfrm>
            <a:off x="1558249" y="5369081"/>
            <a:ext cx="877768" cy="586888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PRS Sustainment Officers x 2</a:t>
            </a:r>
          </a:p>
        </p:txBody>
      </p:sp>
      <p:sp>
        <p:nvSpPr>
          <p:cNvPr id="153" name="Rounded Rectangle 3">
            <a:extLst>
              <a:ext uri="{FF2B5EF4-FFF2-40B4-BE49-F238E27FC236}">
                <a16:creationId xmlns:a16="http://schemas.microsoft.com/office/drawing/2014/main" id="{694AA452-D72E-734F-99D1-4E3D6F76C617}"/>
              </a:ext>
            </a:extLst>
          </p:cNvPr>
          <p:cNvSpPr/>
          <p:nvPr/>
        </p:nvSpPr>
        <p:spPr>
          <a:xfrm>
            <a:off x="818324" y="2984873"/>
            <a:ext cx="714157" cy="1199422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Training HAAM (SW)</a:t>
            </a:r>
          </a:p>
        </p:txBody>
      </p:sp>
      <p:sp>
        <p:nvSpPr>
          <p:cNvPr id="154" name="Rounded Rectangle 3">
            <a:extLst>
              <a:ext uri="{FF2B5EF4-FFF2-40B4-BE49-F238E27FC236}">
                <a16:creationId xmlns:a16="http://schemas.microsoft.com/office/drawing/2014/main" id="{03C01D16-7A8E-0BCE-3E7F-17F7EA53E3F2}"/>
              </a:ext>
            </a:extLst>
          </p:cNvPr>
          <p:cNvSpPr/>
          <p:nvPr/>
        </p:nvSpPr>
        <p:spPr>
          <a:xfrm>
            <a:off x="10772033" y="4498779"/>
            <a:ext cx="1029417" cy="925861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PRS Sustainment Officer ARAP/Ukraine</a:t>
            </a:r>
          </a:p>
          <a:p>
            <a:pPr algn="ctr"/>
            <a:r>
              <a:rPr lang="en-GB" sz="800" b="1" dirty="0">
                <a:latin typeface="Arial" panose="020B0604020202020204" pitchFamily="34" charset="0"/>
                <a:ea typeface="Aptos" panose="020B0004020202020204" pitchFamily="34" charset="0"/>
              </a:rPr>
              <a:t>(LH)</a:t>
            </a:r>
            <a:r>
              <a:rPr lang="en-GB" sz="800" b="1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endParaRPr lang="en-GB" sz="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" name="Rounded Rectangle 3">
            <a:extLst>
              <a:ext uri="{FF2B5EF4-FFF2-40B4-BE49-F238E27FC236}">
                <a16:creationId xmlns:a16="http://schemas.microsoft.com/office/drawing/2014/main" id="{5F877D27-D7E0-C9E5-E8D5-B09AAC62CCD2}"/>
              </a:ext>
            </a:extLst>
          </p:cNvPr>
          <p:cNvSpPr/>
          <p:nvPr/>
        </p:nvSpPr>
        <p:spPr>
          <a:xfrm>
            <a:off x="1548193" y="6134907"/>
            <a:ext cx="877768" cy="530148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Money Advisor </a:t>
            </a:r>
          </a:p>
        </p:txBody>
      </p:sp>
      <p:sp>
        <p:nvSpPr>
          <p:cNvPr id="164" name="Rounded Rectangle 3">
            <a:extLst>
              <a:ext uri="{FF2B5EF4-FFF2-40B4-BE49-F238E27FC236}">
                <a16:creationId xmlns:a16="http://schemas.microsoft.com/office/drawing/2014/main" id="{71629055-D7A2-D47C-876F-C433079A4BE5}"/>
              </a:ext>
            </a:extLst>
          </p:cNvPr>
          <p:cNvSpPr/>
          <p:nvPr/>
        </p:nvSpPr>
        <p:spPr>
          <a:xfrm>
            <a:off x="3913764" y="2078735"/>
            <a:ext cx="1206561" cy="389745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Senior Social Worker 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(JS)</a:t>
            </a:r>
          </a:p>
        </p:txBody>
      </p:sp>
      <p:sp>
        <p:nvSpPr>
          <p:cNvPr id="165" name="Rounded Rectangle 3">
            <a:extLst>
              <a:ext uri="{FF2B5EF4-FFF2-40B4-BE49-F238E27FC236}">
                <a16:creationId xmlns:a16="http://schemas.microsoft.com/office/drawing/2014/main" id="{7CBE6807-18D3-58C1-E93B-1CFEFB890B63}"/>
              </a:ext>
            </a:extLst>
          </p:cNvPr>
          <p:cNvSpPr/>
          <p:nvPr/>
        </p:nvSpPr>
        <p:spPr>
          <a:xfrm>
            <a:off x="867977" y="4441523"/>
            <a:ext cx="591712" cy="698662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Triage Team x 5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6" name="Rounded Rectangle 3">
            <a:extLst>
              <a:ext uri="{FF2B5EF4-FFF2-40B4-BE49-F238E27FC236}">
                <a16:creationId xmlns:a16="http://schemas.microsoft.com/office/drawing/2014/main" id="{2110EDB8-8F93-745E-E137-23CF389BA987}"/>
              </a:ext>
            </a:extLst>
          </p:cNvPr>
          <p:cNvSpPr/>
          <p:nvPr/>
        </p:nvSpPr>
        <p:spPr>
          <a:xfrm>
            <a:off x="184417" y="4441524"/>
            <a:ext cx="677836" cy="714148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HAAOs x 26 ( +4 vacant)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D440FB25-9ED3-73C7-70C5-4B32FE88753A}"/>
              </a:ext>
            </a:extLst>
          </p:cNvPr>
          <p:cNvCxnSpPr>
            <a:cxnSpLocks/>
            <a:stCxn id="109" idx="0"/>
          </p:cNvCxnSpPr>
          <p:nvPr/>
        </p:nvCxnSpPr>
        <p:spPr>
          <a:xfrm flipH="1" flipV="1">
            <a:off x="794363" y="1893315"/>
            <a:ext cx="1" cy="6362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>
            <a:extLst>
              <a:ext uri="{FF2B5EF4-FFF2-40B4-BE49-F238E27FC236}">
                <a16:creationId xmlns:a16="http://schemas.microsoft.com/office/drawing/2014/main" id="{A7FBE6BB-8172-A30E-AE76-9E821C2BE5F2}"/>
              </a:ext>
            </a:extLst>
          </p:cNvPr>
          <p:cNvCxnSpPr>
            <a:cxnSpLocks/>
            <a:stCxn id="151" idx="0"/>
            <a:endCxn id="150" idx="2"/>
          </p:cNvCxnSpPr>
          <p:nvPr/>
        </p:nvCxnSpPr>
        <p:spPr>
          <a:xfrm flipV="1">
            <a:off x="1997133" y="5149696"/>
            <a:ext cx="0" cy="2193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E1B2EBD2-4F39-F2CB-71E9-4FDC42E2FBFA}"/>
              </a:ext>
            </a:extLst>
          </p:cNvPr>
          <p:cNvCxnSpPr>
            <a:cxnSpLocks/>
          </p:cNvCxnSpPr>
          <p:nvPr/>
        </p:nvCxnSpPr>
        <p:spPr>
          <a:xfrm>
            <a:off x="3565079" y="1901608"/>
            <a:ext cx="2998" cy="6468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09FB501E-4930-67AE-64BB-CDF85C6293A4}"/>
              </a:ext>
            </a:extLst>
          </p:cNvPr>
          <p:cNvCxnSpPr>
            <a:cxnSpLocks/>
          </p:cNvCxnSpPr>
          <p:nvPr/>
        </p:nvCxnSpPr>
        <p:spPr>
          <a:xfrm flipH="1" flipV="1">
            <a:off x="2699164" y="1894078"/>
            <a:ext cx="26764" cy="10851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49CC05F3-CDF1-3B5D-75FE-DCA1F7989554}"/>
              </a:ext>
            </a:extLst>
          </p:cNvPr>
          <p:cNvCxnSpPr>
            <a:cxnSpLocks/>
          </p:cNvCxnSpPr>
          <p:nvPr/>
        </p:nvCxnSpPr>
        <p:spPr>
          <a:xfrm>
            <a:off x="419673" y="4186559"/>
            <a:ext cx="59069" cy="2549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>
            <a:extLst>
              <a:ext uri="{FF2B5EF4-FFF2-40B4-BE49-F238E27FC236}">
                <a16:creationId xmlns:a16="http://schemas.microsoft.com/office/drawing/2014/main" id="{F98B4EE2-4FFF-1C8E-5DB9-5790344BDF45}"/>
              </a:ext>
            </a:extLst>
          </p:cNvPr>
          <p:cNvCxnSpPr>
            <a:cxnSpLocks/>
            <a:stCxn id="153" idx="2"/>
            <a:endCxn id="165" idx="0"/>
          </p:cNvCxnSpPr>
          <p:nvPr/>
        </p:nvCxnSpPr>
        <p:spPr>
          <a:xfrm flipH="1">
            <a:off x="1163833" y="4184295"/>
            <a:ext cx="11570" cy="2572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F8EFB535-209D-B909-9D4C-1F01C7C005C9}"/>
              </a:ext>
            </a:extLst>
          </p:cNvPr>
          <p:cNvCxnSpPr>
            <a:cxnSpLocks/>
            <a:stCxn id="162" idx="0"/>
            <a:endCxn id="151" idx="2"/>
          </p:cNvCxnSpPr>
          <p:nvPr/>
        </p:nvCxnSpPr>
        <p:spPr>
          <a:xfrm flipV="1">
            <a:off x="1987077" y="5955969"/>
            <a:ext cx="10056" cy="1789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>
            <a:extLst>
              <a:ext uri="{FF2B5EF4-FFF2-40B4-BE49-F238E27FC236}">
                <a16:creationId xmlns:a16="http://schemas.microsoft.com/office/drawing/2014/main" id="{37DA8ABF-5773-C34D-197C-B182673CE0AE}"/>
              </a:ext>
            </a:extLst>
          </p:cNvPr>
          <p:cNvCxnSpPr>
            <a:cxnSpLocks/>
            <a:stCxn id="150" idx="0"/>
            <a:endCxn id="125" idx="2"/>
          </p:cNvCxnSpPr>
          <p:nvPr/>
        </p:nvCxnSpPr>
        <p:spPr>
          <a:xfrm flipH="1" flipV="1">
            <a:off x="1987077" y="4143727"/>
            <a:ext cx="10056" cy="3161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Rounded Rectangle 3">
            <a:extLst>
              <a:ext uri="{FF2B5EF4-FFF2-40B4-BE49-F238E27FC236}">
                <a16:creationId xmlns:a16="http://schemas.microsoft.com/office/drawing/2014/main" id="{953A50D4-035A-B482-D8DD-40F6214D9A0B}"/>
              </a:ext>
            </a:extLst>
          </p:cNvPr>
          <p:cNvSpPr/>
          <p:nvPr/>
        </p:nvSpPr>
        <p:spPr>
          <a:xfrm>
            <a:off x="9330846" y="1544510"/>
            <a:ext cx="2470604" cy="364127"/>
          </a:xfrm>
          <a:prstGeom prst="roundRect">
            <a:avLst>
              <a:gd name="adj" fmla="val 21503"/>
            </a:avLst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Asylum Immigration Coordinator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Helen Baker</a:t>
            </a:r>
          </a:p>
        </p:txBody>
      </p:sp>
      <p:cxnSp>
        <p:nvCxnSpPr>
          <p:cNvPr id="233" name="Straight Connector 232">
            <a:extLst>
              <a:ext uri="{FF2B5EF4-FFF2-40B4-BE49-F238E27FC236}">
                <a16:creationId xmlns:a16="http://schemas.microsoft.com/office/drawing/2014/main" id="{79D1AB01-E100-6293-D1BA-09E55F728714}"/>
              </a:ext>
            </a:extLst>
          </p:cNvPr>
          <p:cNvCxnSpPr>
            <a:cxnSpLocks/>
            <a:endCxn id="220" idx="0"/>
          </p:cNvCxnSpPr>
          <p:nvPr/>
        </p:nvCxnSpPr>
        <p:spPr>
          <a:xfrm>
            <a:off x="10566148" y="1306311"/>
            <a:ext cx="0" cy="2381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3" name="Rounded Rectangle 3">
            <a:extLst>
              <a:ext uri="{FF2B5EF4-FFF2-40B4-BE49-F238E27FC236}">
                <a16:creationId xmlns:a16="http://schemas.microsoft.com/office/drawing/2014/main" id="{3221BDDA-1798-677A-F9E2-959F0DC969D1}"/>
              </a:ext>
            </a:extLst>
          </p:cNvPr>
          <p:cNvSpPr/>
          <p:nvPr/>
        </p:nvSpPr>
        <p:spPr>
          <a:xfrm>
            <a:off x="10566148" y="2553368"/>
            <a:ext cx="1359904" cy="360257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Asylum &amp; Immigration</a:t>
            </a:r>
          </a:p>
        </p:txBody>
      </p:sp>
      <p:cxnSp>
        <p:nvCxnSpPr>
          <p:cNvPr id="452" name="Straight Connector 451">
            <a:extLst>
              <a:ext uri="{FF2B5EF4-FFF2-40B4-BE49-F238E27FC236}">
                <a16:creationId xmlns:a16="http://schemas.microsoft.com/office/drawing/2014/main" id="{6FB56561-DFB5-0B3F-68CA-D997CBBB2DCD}"/>
              </a:ext>
            </a:extLst>
          </p:cNvPr>
          <p:cNvCxnSpPr>
            <a:cxnSpLocks/>
          </p:cNvCxnSpPr>
          <p:nvPr/>
        </p:nvCxnSpPr>
        <p:spPr>
          <a:xfrm>
            <a:off x="5546135" y="1916650"/>
            <a:ext cx="0" cy="6129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7" name="Rounded Rectangle 3">
            <a:extLst>
              <a:ext uri="{FF2B5EF4-FFF2-40B4-BE49-F238E27FC236}">
                <a16:creationId xmlns:a16="http://schemas.microsoft.com/office/drawing/2014/main" id="{A45A4B03-073C-8369-5BD7-DB74A8F0EBF0}"/>
              </a:ext>
            </a:extLst>
          </p:cNvPr>
          <p:cNvSpPr/>
          <p:nvPr/>
        </p:nvSpPr>
        <p:spPr>
          <a:xfrm>
            <a:off x="5469185" y="5406296"/>
            <a:ext cx="757600" cy="586888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 Support Officer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(RP)</a:t>
            </a:r>
          </a:p>
        </p:txBody>
      </p:sp>
      <p:sp>
        <p:nvSpPr>
          <p:cNvPr id="463" name="Rounded Rectangle 3">
            <a:extLst>
              <a:ext uri="{FF2B5EF4-FFF2-40B4-BE49-F238E27FC236}">
                <a16:creationId xmlns:a16="http://schemas.microsoft.com/office/drawing/2014/main" id="{25596B16-96EF-1FA3-547A-D419CAD939B8}"/>
              </a:ext>
            </a:extLst>
          </p:cNvPr>
          <p:cNvSpPr/>
          <p:nvPr/>
        </p:nvSpPr>
        <p:spPr>
          <a:xfrm>
            <a:off x="3495130" y="4453329"/>
            <a:ext cx="821271" cy="689798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HAAO’s x 2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(DJ and DH)</a:t>
            </a:r>
          </a:p>
        </p:txBody>
      </p:sp>
      <p:sp>
        <p:nvSpPr>
          <p:cNvPr id="464" name="Rounded Rectangle 3">
            <a:extLst>
              <a:ext uri="{FF2B5EF4-FFF2-40B4-BE49-F238E27FC236}">
                <a16:creationId xmlns:a16="http://schemas.microsoft.com/office/drawing/2014/main" id="{D2CC306A-1D9D-C879-FF9B-F163651268B3}"/>
              </a:ext>
            </a:extLst>
          </p:cNvPr>
          <p:cNvSpPr/>
          <p:nvPr/>
        </p:nvSpPr>
        <p:spPr>
          <a:xfrm>
            <a:off x="3485605" y="5406296"/>
            <a:ext cx="821271" cy="586888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Rough Sleeping Navigators x 3</a:t>
            </a:r>
          </a:p>
        </p:txBody>
      </p:sp>
      <p:sp>
        <p:nvSpPr>
          <p:cNvPr id="465" name="Rounded Rectangle 3">
            <a:extLst>
              <a:ext uri="{FF2B5EF4-FFF2-40B4-BE49-F238E27FC236}">
                <a16:creationId xmlns:a16="http://schemas.microsoft.com/office/drawing/2014/main" id="{13ABF5C6-F9E1-33DE-D0DC-1A3AA1AC1846}"/>
              </a:ext>
            </a:extLst>
          </p:cNvPr>
          <p:cNvSpPr/>
          <p:nvPr/>
        </p:nvSpPr>
        <p:spPr>
          <a:xfrm>
            <a:off x="4700687" y="4459898"/>
            <a:ext cx="854437" cy="661912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rgbClr val="7030A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ISHA’s x 6</a:t>
            </a:r>
          </a:p>
        </p:txBody>
      </p:sp>
      <p:sp>
        <p:nvSpPr>
          <p:cNvPr id="470" name="Rounded Rectangle 3">
            <a:extLst>
              <a:ext uri="{FF2B5EF4-FFF2-40B4-BE49-F238E27FC236}">
                <a16:creationId xmlns:a16="http://schemas.microsoft.com/office/drawing/2014/main" id="{D60B6A3D-91CD-1103-5A93-E415B9163F34}"/>
              </a:ext>
            </a:extLst>
          </p:cNvPr>
          <p:cNvSpPr/>
          <p:nvPr/>
        </p:nvSpPr>
        <p:spPr>
          <a:xfrm>
            <a:off x="6065743" y="4487070"/>
            <a:ext cx="787353" cy="677954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HRAO x 9</a:t>
            </a:r>
          </a:p>
        </p:txBody>
      </p:sp>
      <p:sp>
        <p:nvSpPr>
          <p:cNvPr id="471" name="Rounded Rectangle 3">
            <a:extLst>
              <a:ext uri="{FF2B5EF4-FFF2-40B4-BE49-F238E27FC236}">
                <a16:creationId xmlns:a16="http://schemas.microsoft.com/office/drawing/2014/main" id="{0B1D2DE7-AFF7-AC5F-7548-CACA151E4216}"/>
              </a:ext>
            </a:extLst>
          </p:cNvPr>
          <p:cNvSpPr/>
          <p:nvPr/>
        </p:nvSpPr>
        <p:spPr>
          <a:xfrm>
            <a:off x="7033056" y="3088323"/>
            <a:ext cx="787352" cy="1116738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Estate Manager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(LB)</a:t>
            </a:r>
          </a:p>
        </p:txBody>
      </p:sp>
      <p:cxnSp>
        <p:nvCxnSpPr>
          <p:cNvPr id="472" name="Straight Connector 471">
            <a:extLst>
              <a:ext uri="{FF2B5EF4-FFF2-40B4-BE49-F238E27FC236}">
                <a16:creationId xmlns:a16="http://schemas.microsoft.com/office/drawing/2014/main" id="{82A0538A-2E24-3161-AC8B-FC525B6A03A7}"/>
              </a:ext>
            </a:extLst>
          </p:cNvPr>
          <p:cNvCxnSpPr>
            <a:cxnSpLocks/>
            <a:stCxn id="154" idx="0"/>
            <a:endCxn id="433" idx="2"/>
          </p:cNvCxnSpPr>
          <p:nvPr/>
        </p:nvCxnSpPr>
        <p:spPr>
          <a:xfrm flipH="1" flipV="1">
            <a:off x="11246100" y="2913625"/>
            <a:ext cx="40642" cy="15851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6" name="Straight Connector 475">
            <a:extLst>
              <a:ext uri="{FF2B5EF4-FFF2-40B4-BE49-F238E27FC236}">
                <a16:creationId xmlns:a16="http://schemas.microsoft.com/office/drawing/2014/main" id="{63CC4B55-CC12-4F54-0042-F836530437FC}"/>
              </a:ext>
            </a:extLst>
          </p:cNvPr>
          <p:cNvCxnSpPr>
            <a:cxnSpLocks/>
            <a:endCxn id="121" idx="0"/>
          </p:cNvCxnSpPr>
          <p:nvPr/>
        </p:nvCxnSpPr>
        <p:spPr>
          <a:xfrm flipH="1">
            <a:off x="6933157" y="1877714"/>
            <a:ext cx="6772" cy="6858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9" name="Straight Connector 478">
            <a:extLst>
              <a:ext uri="{FF2B5EF4-FFF2-40B4-BE49-F238E27FC236}">
                <a16:creationId xmlns:a16="http://schemas.microsoft.com/office/drawing/2014/main" id="{D9547AC9-A17B-0BE8-2003-6DE5213B7FDA}"/>
              </a:ext>
            </a:extLst>
          </p:cNvPr>
          <p:cNvCxnSpPr>
            <a:cxnSpLocks/>
          </p:cNvCxnSpPr>
          <p:nvPr/>
        </p:nvCxnSpPr>
        <p:spPr>
          <a:xfrm flipV="1">
            <a:off x="8237108" y="1894671"/>
            <a:ext cx="0" cy="65381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2" name="Straight Connector 481">
            <a:extLst>
              <a:ext uri="{FF2B5EF4-FFF2-40B4-BE49-F238E27FC236}">
                <a16:creationId xmlns:a16="http://schemas.microsoft.com/office/drawing/2014/main" id="{FD77E21E-CBE9-28EC-7895-B86456EAB4F9}"/>
              </a:ext>
            </a:extLst>
          </p:cNvPr>
          <p:cNvCxnSpPr>
            <a:cxnSpLocks/>
            <a:stCxn id="433" idx="0"/>
          </p:cNvCxnSpPr>
          <p:nvPr/>
        </p:nvCxnSpPr>
        <p:spPr>
          <a:xfrm flipH="1" flipV="1">
            <a:off x="11226598" y="2532464"/>
            <a:ext cx="19502" cy="209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8" name="Rounded Rectangle 3">
            <a:extLst>
              <a:ext uri="{FF2B5EF4-FFF2-40B4-BE49-F238E27FC236}">
                <a16:creationId xmlns:a16="http://schemas.microsoft.com/office/drawing/2014/main" id="{CE298EC2-0180-A8A7-537F-B9F98BE99BC7}"/>
              </a:ext>
            </a:extLst>
          </p:cNvPr>
          <p:cNvSpPr/>
          <p:nvPr/>
        </p:nvSpPr>
        <p:spPr>
          <a:xfrm>
            <a:off x="7047702" y="4501386"/>
            <a:ext cx="787352" cy="636260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HASO X 4 </a:t>
            </a:r>
          </a:p>
        </p:txBody>
      </p:sp>
      <p:sp>
        <p:nvSpPr>
          <p:cNvPr id="489" name="Rounded Rectangle 3">
            <a:extLst>
              <a:ext uri="{FF2B5EF4-FFF2-40B4-BE49-F238E27FC236}">
                <a16:creationId xmlns:a16="http://schemas.microsoft.com/office/drawing/2014/main" id="{0BE36486-5DBF-10FC-9825-95CF7AA0C529}"/>
              </a:ext>
            </a:extLst>
          </p:cNvPr>
          <p:cNvSpPr/>
          <p:nvPr/>
        </p:nvSpPr>
        <p:spPr>
          <a:xfrm>
            <a:off x="8011079" y="4490297"/>
            <a:ext cx="787352" cy="674727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HAO X 3</a:t>
            </a:r>
          </a:p>
        </p:txBody>
      </p:sp>
      <p:sp>
        <p:nvSpPr>
          <p:cNvPr id="504" name="Rounded Rectangle 3">
            <a:extLst>
              <a:ext uri="{FF2B5EF4-FFF2-40B4-BE49-F238E27FC236}">
                <a16:creationId xmlns:a16="http://schemas.microsoft.com/office/drawing/2014/main" id="{0306D5E8-079E-53BD-8A1E-54742D5837C3}"/>
              </a:ext>
            </a:extLst>
          </p:cNvPr>
          <p:cNvSpPr/>
          <p:nvPr/>
        </p:nvSpPr>
        <p:spPr>
          <a:xfrm>
            <a:off x="9206147" y="2545234"/>
            <a:ext cx="1241357" cy="360257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Quality and Data</a:t>
            </a:r>
          </a:p>
        </p:txBody>
      </p:sp>
      <p:sp>
        <p:nvSpPr>
          <p:cNvPr id="506" name="Rounded Rectangle 3">
            <a:extLst>
              <a:ext uri="{FF2B5EF4-FFF2-40B4-BE49-F238E27FC236}">
                <a16:creationId xmlns:a16="http://schemas.microsoft.com/office/drawing/2014/main" id="{8835566C-D5CB-B604-941F-8A61EFF55209}"/>
              </a:ext>
            </a:extLst>
          </p:cNvPr>
          <p:cNvSpPr/>
          <p:nvPr/>
        </p:nvSpPr>
        <p:spPr>
          <a:xfrm>
            <a:off x="9732337" y="4487071"/>
            <a:ext cx="972779" cy="945820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Housing Quality &amp; Data Officer (BP)</a:t>
            </a:r>
          </a:p>
        </p:txBody>
      </p:sp>
      <p:sp>
        <p:nvSpPr>
          <p:cNvPr id="507" name="Rounded Rectangle 3">
            <a:extLst>
              <a:ext uri="{FF2B5EF4-FFF2-40B4-BE49-F238E27FC236}">
                <a16:creationId xmlns:a16="http://schemas.microsoft.com/office/drawing/2014/main" id="{3B95D08E-BBD1-3D97-E918-BFFD8A47CA66}"/>
              </a:ext>
            </a:extLst>
          </p:cNvPr>
          <p:cNvSpPr/>
          <p:nvPr/>
        </p:nvSpPr>
        <p:spPr>
          <a:xfrm>
            <a:off x="8971498" y="3119716"/>
            <a:ext cx="862856" cy="1085529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 Assistant Team Manager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(Sophie Bradley)</a:t>
            </a:r>
          </a:p>
        </p:txBody>
      </p:sp>
      <p:cxnSp>
        <p:nvCxnSpPr>
          <p:cNvPr id="511" name="Straight Connector 510">
            <a:extLst>
              <a:ext uri="{FF2B5EF4-FFF2-40B4-BE49-F238E27FC236}">
                <a16:creationId xmlns:a16="http://schemas.microsoft.com/office/drawing/2014/main" id="{146CE948-A502-D93E-01F6-8A76C5E5E56C}"/>
              </a:ext>
            </a:extLst>
          </p:cNvPr>
          <p:cNvCxnSpPr>
            <a:cxnSpLocks/>
            <a:stCxn id="457" idx="0"/>
          </p:cNvCxnSpPr>
          <p:nvPr/>
        </p:nvCxnSpPr>
        <p:spPr>
          <a:xfrm flipH="1" flipV="1">
            <a:off x="5804421" y="1894671"/>
            <a:ext cx="43564" cy="35116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" name="Straight Connector 513">
            <a:extLst>
              <a:ext uri="{FF2B5EF4-FFF2-40B4-BE49-F238E27FC236}">
                <a16:creationId xmlns:a16="http://schemas.microsoft.com/office/drawing/2014/main" id="{1EB348A1-3011-DB0F-70C7-DD384A6A09EB}"/>
              </a:ext>
            </a:extLst>
          </p:cNvPr>
          <p:cNvCxnSpPr>
            <a:cxnSpLocks/>
            <a:endCxn id="506" idx="0"/>
          </p:cNvCxnSpPr>
          <p:nvPr/>
        </p:nvCxnSpPr>
        <p:spPr>
          <a:xfrm>
            <a:off x="10191849" y="2898482"/>
            <a:ext cx="26878" cy="158858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1" name="Straight Connector 530">
            <a:extLst>
              <a:ext uri="{FF2B5EF4-FFF2-40B4-BE49-F238E27FC236}">
                <a16:creationId xmlns:a16="http://schemas.microsoft.com/office/drawing/2014/main" id="{F0010E67-0959-160F-BE1F-3D70FA9DAD9C}"/>
              </a:ext>
            </a:extLst>
          </p:cNvPr>
          <p:cNvCxnSpPr>
            <a:cxnSpLocks/>
            <a:stCxn id="470" idx="0"/>
            <a:endCxn id="129" idx="2"/>
          </p:cNvCxnSpPr>
          <p:nvPr/>
        </p:nvCxnSpPr>
        <p:spPr>
          <a:xfrm flipH="1" flipV="1">
            <a:off x="6459419" y="4230665"/>
            <a:ext cx="1" cy="2564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9" name="Straight Connector 538">
            <a:extLst>
              <a:ext uri="{FF2B5EF4-FFF2-40B4-BE49-F238E27FC236}">
                <a16:creationId xmlns:a16="http://schemas.microsoft.com/office/drawing/2014/main" id="{6775FF02-1A8C-7EE5-3A2E-6D000DDA1F5C}"/>
              </a:ext>
            </a:extLst>
          </p:cNvPr>
          <p:cNvCxnSpPr>
            <a:cxnSpLocks/>
            <a:endCxn id="471" idx="2"/>
          </p:cNvCxnSpPr>
          <p:nvPr/>
        </p:nvCxnSpPr>
        <p:spPr>
          <a:xfrm flipV="1">
            <a:off x="7415758" y="4205061"/>
            <a:ext cx="10974" cy="3019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3" name="Straight Connector 542">
            <a:extLst>
              <a:ext uri="{FF2B5EF4-FFF2-40B4-BE49-F238E27FC236}">
                <a16:creationId xmlns:a16="http://schemas.microsoft.com/office/drawing/2014/main" id="{08769F43-FB34-4E1A-F4DD-7792E07CEEC5}"/>
              </a:ext>
            </a:extLst>
          </p:cNvPr>
          <p:cNvCxnSpPr>
            <a:cxnSpLocks/>
            <a:stCxn id="489" idx="0"/>
            <a:endCxn id="130" idx="2"/>
          </p:cNvCxnSpPr>
          <p:nvPr/>
        </p:nvCxnSpPr>
        <p:spPr>
          <a:xfrm flipH="1" flipV="1">
            <a:off x="8386022" y="4212643"/>
            <a:ext cx="18733" cy="2776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3" name="Straight Connector 552">
            <a:extLst>
              <a:ext uri="{FF2B5EF4-FFF2-40B4-BE49-F238E27FC236}">
                <a16:creationId xmlns:a16="http://schemas.microsoft.com/office/drawing/2014/main" id="{E2722DF7-F417-2ADE-6A77-0F73C65FE4D5}"/>
              </a:ext>
            </a:extLst>
          </p:cNvPr>
          <p:cNvCxnSpPr>
            <a:cxnSpLocks/>
            <a:stCxn id="465" idx="0"/>
            <a:endCxn id="128" idx="2"/>
          </p:cNvCxnSpPr>
          <p:nvPr/>
        </p:nvCxnSpPr>
        <p:spPr>
          <a:xfrm flipV="1">
            <a:off x="5127906" y="4205061"/>
            <a:ext cx="5325" cy="2548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9" name="Straight Connector 558">
            <a:extLst>
              <a:ext uri="{FF2B5EF4-FFF2-40B4-BE49-F238E27FC236}">
                <a16:creationId xmlns:a16="http://schemas.microsoft.com/office/drawing/2014/main" id="{DF8D059F-079A-72DC-D95D-6983A93D56D1}"/>
              </a:ext>
            </a:extLst>
          </p:cNvPr>
          <p:cNvCxnSpPr>
            <a:cxnSpLocks/>
            <a:stCxn id="463" idx="0"/>
            <a:endCxn id="127" idx="2"/>
          </p:cNvCxnSpPr>
          <p:nvPr/>
        </p:nvCxnSpPr>
        <p:spPr>
          <a:xfrm flipV="1">
            <a:off x="3905766" y="4186559"/>
            <a:ext cx="0" cy="2667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3" name="Straight Connector 562">
            <a:extLst>
              <a:ext uri="{FF2B5EF4-FFF2-40B4-BE49-F238E27FC236}">
                <a16:creationId xmlns:a16="http://schemas.microsoft.com/office/drawing/2014/main" id="{47C2EC38-1A16-3357-1F2C-3420219F8111}"/>
              </a:ext>
            </a:extLst>
          </p:cNvPr>
          <p:cNvCxnSpPr>
            <a:cxnSpLocks/>
            <a:stCxn id="464" idx="0"/>
            <a:endCxn id="463" idx="2"/>
          </p:cNvCxnSpPr>
          <p:nvPr/>
        </p:nvCxnSpPr>
        <p:spPr>
          <a:xfrm flipV="1">
            <a:off x="3896241" y="5143127"/>
            <a:ext cx="9525" cy="2631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2" name="Straight Connector 631">
            <a:extLst>
              <a:ext uri="{FF2B5EF4-FFF2-40B4-BE49-F238E27FC236}">
                <a16:creationId xmlns:a16="http://schemas.microsoft.com/office/drawing/2014/main" id="{8A4716C7-E8D8-96BA-A7BA-4F06DCE86A10}"/>
              </a:ext>
            </a:extLst>
          </p:cNvPr>
          <p:cNvCxnSpPr>
            <a:cxnSpLocks/>
          </p:cNvCxnSpPr>
          <p:nvPr/>
        </p:nvCxnSpPr>
        <p:spPr>
          <a:xfrm flipV="1">
            <a:off x="9052384" y="1877714"/>
            <a:ext cx="0" cy="12420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5" name="Straight Connector 644">
            <a:extLst>
              <a:ext uri="{FF2B5EF4-FFF2-40B4-BE49-F238E27FC236}">
                <a16:creationId xmlns:a16="http://schemas.microsoft.com/office/drawing/2014/main" id="{01392315-6E3C-5084-1C5E-7EA64A193B8C}"/>
              </a:ext>
            </a:extLst>
          </p:cNvPr>
          <p:cNvCxnSpPr>
            <a:cxnSpLocks/>
            <a:stCxn id="433" idx="0"/>
          </p:cNvCxnSpPr>
          <p:nvPr/>
        </p:nvCxnSpPr>
        <p:spPr>
          <a:xfrm flipH="1" flipV="1">
            <a:off x="11226598" y="1894671"/>
            <a:ext cx="19502" cy="6586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0" name="Straight Connector 689">
            <a:extLst>
              <a:ext uri="{FF2B5EF4-FFF2-40B4-BE49-F238E27FC236}">
                <a16:creationId xmlns:a16="http://schemas.microsoft.com/office/drawing/2014/main" id="{82D76458-CACD-AD37-9C00-08C0A33243F4}"/>
              </a:ext>
            </a:extLst>
          </p:cNvPr>
          <p:cNvCxnSpPr>
            <a:cxnSpLocks/>
            <a:stCxn id="164" idx="0"/>
            <a:endCxn id="60" idx="2"/>
          </p:cNvCxnSpPr>
          <p:nvPr/>
        </p:nvCxnSpPr>
        <p:spPr>
          <a:xfrm flipH="1" flipV="1">
            <a:off x="4511965" y="1905715"/>
            <a:ext cx="5080" cy="1730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A9E110C-925E-4C2E-9AFB-2A9DBE29B23A}"/>
              </a:ext>
            </a:extLst>
          </p:cNvPr>
          <p:cNvCxnSpPr>
            <a:cxnSpLocks/>
            <a:stCxn id="504" idx="0"/>
            <a:endCxn id="62" idx="3"/>
          </p:cNvCxnSpPr>
          <p:nvPr/>
        </p:nvCxnSpPr>
        <p:spPr>
          <a:xfrm flipH="1" flipV="1">
            <a:off x="9052384" y="1724169"/>
            <a:ext cx="774442" cy="8210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3">
            <a:extLst>
              <a:ext uri="{FF2B5EF4-FFF2-40B4-BE49-F238E27FC236}">
                <a16:creationId xmlns:a16="http://schemas.microsoft.com/office/drawing/2014/main" id="{73FD42A6-E7B3-F9F6-42F8-FA81F44E4783}"/>
              </a:ext>
            </a:extLst>
          </p:cNvPr>
          <p:cNvSpPr/>
          <p:nvPr/>
        </p:nvSpPr>
        <p:spPr>
          <a:xfrm>
            <a:off x="2501040" y="4132106"/>
            <a:ext cx="810840" cy="756965"/>
          </a:xfrm>
          <a:prstGeom prst="roundRect">
            <a:avLst>
              <a:gd name="adj" fmla="val 21503"/>
            </a:avLst>
          </a:prstGeom>
          <a:solidFill>
            <a:schemeClr val="bg1"/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Domestic Abuse Housing Specialist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x1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7206682-2877-008C-C089-5D2B1EA40CEE}"/>
              </a:ext>
            </a:extLst>
          </p:cNvPr>
          <p:cNvCxnSpPr>
            <a:cxnSpLocks/>
          </p:cNvCxnSpPr>
          <p:nvPr/>
        </p:nvCxnSpPr>
        <p:spPr>
          <a:xfrm flipH="1" flipV="1">
            <a:off x="2848473" y="1851420"/>
            <a:ext cx="428285" cy="2309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3728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F3A0EC4D664D4EBECF7F056969E554" ma:contentTypeVersion="16" ma:contentTypeDescription="Create a new document." ma:contentTypeScope="" ma:versionID="5f50c1fb6ebee56c7ae6b3607d267265">
  <xsd:schema xmlns:xsd="http://www.w3.org/2001/XMLSchema" xmlns:xs="http://www.w3.org/2001/XMLSchema" xmlns:p="http://schemas.microsoft.com/office/2006/metadata/properties" xmlns:ns2="4d536ccb-b14a-4ea0-b1e3-f942d5f494ca" xmlns:ns3="b06d2475-e2f5-484a-b382-727b8dafea61" xmlns:ns4="3c38619e-0fba-4b47-ac3c-19f3b86b5261" targetNamespace="http://schemas.microsoft.com/office/2006/metadata/properties" ma:root="true" ma:fieldsID="aaed8d162f809ade8cf3ff05278195c9" ns2:_="" ns3:_="" ns4:_="">
    <xsd:import namespace="4d536ccb-b14a-4ea0-b1e3-f942d5f494ca"/>
    <xsd:import namespace="b06d2475-e2f5-484a-b382-727b8dafea61"/>
    <xsd:import namespace="3c38619e-0fba-4b47-ac3c-19f3b86b526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4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536ccb-b14a-4ea0-b1e3-f942d5f494c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6d2475-e2f5-484a-b382-727b8dafea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2bf2b975-0034-4da6-bed2-ddb9f49c066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38619e-0fba-4b47-ac3c-19f3b86b526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f31d84bd-9300-4566-87b1-f5964af44305}" ma:internalName="TaxCatchAll" ma:showField="CatchAllData" ma:web="3c38619e-0fba-4b47-ac3c-19f3b86b52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06d2475-e2f5-484a-b382-727b8dafea61">
      <Terms xmlns="http://schemas.microsoft.com/office/infopath/2007/PartnerControls"/>
    </lcf76f155ced4ddcb4097134ff3c332f>
    <TaxCatchAll xmlns="3c38619e-0fba-4b47-ac3c-19f3b86b5261" xsi:nil="true"/>
  </documentManagement>
</p:properties>
</file>

<file path=customXml/itemProps1.xml><?xml version="1.0" encoding="utf-8"?>
<ds:datastoreItem xmlns:ds="http://schemas.openxmlformats.org/officeDocument/2006/customXml" ds:itemID="{534DC09B-B34E-4D21-855D-CF98DFEDD03F}"/>
</file>

<file path=customXml/itemProps2.xml><?xml version="1.0" encoding="utf-8"?>
<ds:datastoreItem xmlns:ds="http://schemas.openxmlformats.org/officeDocument/2006/customXml" ds:itemID="{55F11659-F517-45AB-B3C4-409E9EE7213D}"/>
</file>

<file path=customXml/itemProps3.xml><?xml version="1.0" encoding="utf-8"?>
<ds:datastoreItem xmlns:ds="http://schemas.openxmlformats.org/officeDocument/2006/customXml" ds:itemID="{44070A14-7914-4D6A-B6E0-57DE26E9583D}"/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231</Words>
  <Application>Microsoft Office PowerPoint</Application>
  <PresentationFormat>Widescreen</PresentationFormat>
  <Paragraphs>70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Portsmouth City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Buxton, Anita</dc:creator>
  <cp:lastModifiedBy>Robinson, Sarah</cp:lastModifiedBy>
  <cp:revision>7</cp:revision>
  <dcterms:created xsi:type="dcterms:W3CDTF">2023-01-10T15:29:00Z</dcterms:created>
  <dcterms:modified xsi:type="dcterms:W3CDTF">2025-07-10T09:24:14Z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83f8a96-e51b-4334-92a5-11244a58d044_Enabled">
    <vt:lpwstr>true</vt:lpwstr>
  </property>
  <property fmtid="{D5CDD505-2E9C-101B-9397-08002B2CF9AE}" pid="3" name="MSIP_Label_e83f8a96-e51b-4334-92a5-11244a58d044_SetDate">
    <vt:lpwstr>2023-04-14T09:27:56Z</vt:lpwstr>
  </property>
  <property fmtid="{D5CDD505-2E9C-101B-9397-08002B2CF9AE}" pid="4" name="MSIP_Label_e83f8a96-e51b-4334-92a5-11244a58d044_Method">
    <vt:lpwstr>Privileged</vt:lpwstr>
  </property>
  <property fmtid="{D5CDD505-2E9C-101B-9397-08002B2CF9AE}" pid="5" name="MSIP_Label_e83f8a96-e51b-4334-92a5-11244a58d044_Name">
    <vt:lpwstr>Official</vt:lpwstr>
  </property>
  <property fmtid="{D5CDD505-2E9C-101B-9397-08002B2CF9AE}" pid="6" name="MSIP_Label_e83f8a96-e51b-4334-92a5-11244a58d044_SiteId">
    <vt:lpwstr>d6674c51-daa4-4142-8047-15a78bbe9306</vt:lpwstr>
  </property>
  <property fmtid="{D5CDD505-2E9C-101B-9397-08002B2CF9AE}" pid="7" name="MSIP_Label_e83f8a96-e51b-4334-92a5-11244a58d044_ActionId">
    <vt:lpwstr>ab665dd3-df09-4fe0-9c7a-3380a80e1d28</vt:lpwstr>
  </property>
  <property fmtid="{D5CDD505-2E9C-101B-9397-08002B2CF9AE}" pid="8" name="MSIP_Label_e83f8a96-e51b-4334-92a5-11244a58d044_ContentBits">
    <vt:lpwstr>1</vt:lpwstr>
  </property>
  <property fmtid="{D5CDD505-2E9C-101B-9397-08002B2CF9AE}" pid="9" name="ClassificationContentMarkingHeaderLocations">
    <vt:lpwstr>Office Theme:8</vt:lpwstr>
  </property>
  <property fmtid="{D5CDD505-2E9C-101B-9397-08002B2CF9AE}" pid="10" name="ClassificationContentMarkingHeaderText">
    <vt:lpwstr>- Official -</vt:lpwstr>
  </property>
  <property fmtid="{D5CDD505-2E9C-101B-9397-08002B2CF9AE}" pid="11" name="ContentTypeId">
    <vt:lpwstr>0x010100DDF3A0EC4D664D4EBECF7F056969E554</vt:lpwstr>
  </property>
</Properties>
</file>