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85" r:id="rId2"/>
    <p:sldId id="286" r:id="rId3"/>
    <p:sldId id="271" r:id="rId4"/>
    <p:sldId id="261" r:id="rId5"/>
    <p:sldId id="262" r:id="rId6"/>
    <p:sldId id="257" r:id="rId7"/>
    <p:sldId id="267" r:id="rId8"/>
    <p:sldId id="265" r:id="rId9"/>
    <p:sldId id="266" r:id="rId10"/>
    <p:sldId id="269" r:id="rId11"/>
    <p:sldId id="270" r:id="rId12"/>
    <p:sldId id="258" r:id="rId13"/>
    <p:sldId id="259" r:id="rId14"/>
    <p:sldId id="260" r:id="rId15"/>
    <p:sldId id="263" r:id="rId16"/>
    <p:sldId id="268" r:id="rId17"/>
    <p:sldId id="278" r:id="rId18"/>
    <p:sldId id="273" r:id="rId19"/>
    <p:sldId id="275" r:id="rId20"/>
    <p:sldId id="283" r:id="rId21"/>
    <p:sldId id="284" r:id="rId22"/>
    <p:sldId id="274" r:id="rId23"/>
    <p:sldId id="276" r:id="rId24"/>
    <p:sldId id="277" r:id="rId25"/>
    <p:sldId id="280" r:id="rId26"/>
    <p:sldId id="281" r:id="rId27"/>
    <p:sldId id="279" r:id="rId28"/>
    <p:sldId id="282" r:id="rId29"/>
    <p:sldId id="264" r:id="rId30"/>
  </p:sldIdLst>
  <p:sldSz cx="9144000" cy="6858000" type="screen4x3"/>
  <p:notesSz cx="6669088" cy="97758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13" autoAdjust="0"/>
    <p:restoredTop sz="76554" autoAdjust="0"/>
  </p:normalViewPr>
  <p:slideViewPr>
    <p:cSldViewPr>
      <p:cViewPr varScale="1">
        <p:scale>
          <a:sx n="34" d="100"/>
          <a:sy n="34" d="100"/>
        </p:scale>
        <p:origin x="1244"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79E0DC-0386-4A6B-B597-927F603EB8A7}" type="doc">
      <dgm:prSet loTypeId="urn:microsoft.com/office/officeart/2005/8/layout/radial6" loCatId="cycle" qsTypeId="urn:microsoft.com/office/officeart/2005/8/quickstyle/simple1" qsCatId="simple" csTypeId="urn:microsoft.com/office/officeart/2005/8/colors/colorful5" csCatId="colorful" phldr="1"/>
      <dgm:spPr/>
      <dgm:t>
        <a:bodyPr/>
        <a:lstStyle/>
        <a:p>
          <a:endParaRPr lang="en-GB"/>
        </a:p>
      </dgm:t>
    </dgm:pt>
    <dgm:pt modelId="{21FEAD6F-3320-452B-AE77-B5FD123D3695}">
      <dgm:prSet phldrT="[Text]"/>
      <dgm:spPr/>
      <dgm:t>
        <a:bodyPr/>
        <a:lstStyle/>
        <a:p>
          <a:r>
            <a:rPr lang="en-GB" dirty="0" smtClean="0"/>
            <a:t>Balanced activities Health and wellbeing</a:t>
          </a:r>
          <a:endParaRPr lang="en-GB" dirty="0"/>
        </a:p>
      </dgm:t>
    </dgm:pt>
    <dgm:pt modelId="{5B20C2DC-D0C7-48DC-A125-CFA3551B21B1}" type="parTrans" cxnId="{8A77768E-DA92-4ADB-9422-4B5904CC8524}">
      <dgm:prSet/>
      <dgm:spPr/>
      <dgm:t>
        <a:bodyPr/>
        <a:lstStyle/>
        <a:p>
          <a:endParaRPr lang="en-GB"/>
        </a:p>
      </dgm:t>
    </dgm:pt>
    <dgm:pt modelId="{0002CE79-0A13-465E-9491-B2E4243E776E}" type="sibTrans" cxnId="{8A77768E-DA92-4ADB-9422-4B5904CC8524}">
      <dgm:prSet/>
      <dgm:spPr/>
      <dgm:t>
        <a:bodyPr/>
        <a:lstStyle/>
        <a:p>
          <a:endParaRPr lang="en-GB"/>
        </a:p>
      </dgm:t>
    </dgm:pt>
    <dgm:pt modelId="{32ACDDEA-E82F-47CA-AE8E-9A4DB9CCF9D8}">
      <dgm:prSet phldrT="[Text]" custT="1"/>
      <dgm:spPr/>
      <dgm:t>
        <a:bodyPr/>
        <a:lstStyle/>
        <a:p>
          <a:r>
            <a:rPr lang="en-GB" sz="1600" dirty="0" smtClean="0"/>
            <a:t>Intrinsically active and creative </a:t>
          </a:r>
          <a:endParaRPr lang="en-GB" sz="1600" dirty="0"/>
        </a:p>
      </dgm:t>
    </dgm:pt>
    <dgm:pt modelId="{A1F3B645-9EAD-4AA8-AAF2-ED5A328FE3D9}" type="parTrans" cxnId="{F9AD343D-565B-4251-A1D3-EA38078BC5E2}">
      <dgm:prSet/>
      <dgm:spPr/>
      <dgm:t>
        <a:bodyPr/>
        <a:lstStyle/>
        <a:p>
          <a:endParaRPr lang="en-GB"/>
        </a:p>
      </dgm:t>
    </dgm:pt>
    <dgm:pt modelId="{0C2DBB11-E339-4151-B643-DF0CA79184FC}" type="sibTrans" cxnId="{F9AD343D-565B-4251-A1D3-EA38078BC5E2}">
      <dgm:prSet/>
      <dgm:spPr/>
      <dgm:t>
        <a:bodyPr/>
        <a:lstStyle/>
        <a:p>
          <a:endParaRPr lang="en-GB"/>
        </a:p>
      </dgm:t>
    </dgm:pt>
    <dgm:pt modelId="{F4652602-3D1F-46C4-9484-A393A95859B2}">
      <dgm:prSet phldrT="[Text]"/>
      <dgm:spPr/>
      <dgm:t>
        <a:bodyPr/>
        <a:lstStyle/>
        <a:p>
          <a:r>
            <a:rPr lang="en-GB" dirty="0" smtClean="0"/>
            <a:t>Shaping and being shaped interactions and environment</a:t>
          </a:r>
          <a:endParaRPr lang="en-GB" dirty="0"/>
        </a:p>
      </dgm:t>
    </dgm:pt>
    <dgm:pt modelId="{9F9F0BDE-CEC1-4DFE-B072-3E9BB8C34F5C}" type="parTrans" cxnId="{072951F8-CB3E-465D-83E4-1586F3CE8870}">
      <dgm:prSet/>
      <dgm:spPr/>
      <dgm:t>
        <a:bodyPr/>
        <a:lstStyle/>
        <a:p>
          <a:endParaRPr lang="en-GB"/>
        </a:p>
      </dgm:t>
    </dgm:pt>
    <dgm:pt modelId="{2308EDC7-8943-43A6-9881-C204F1B6A546}" type="sibTrans" cxnId="{072951F8-CB3E-465D-83E4-1586F3CE8870}">
      <dgm:prSet/>
      <dgm:spPr/>
      <dgm:t>
        <a:bodyPr/>
        <a:lstStyle/>
        <a:p>
          <a:endParaRPr lang="en-GB"/>
        </a:p>
      </dgm:t>
    </dgm:pt>
    <dgm:pt modelId="{28685650-434C-452F-8797-76FCE377206E}">
      <dgm:prSet phldrT="[Text]" custT="1"/>
      <dgm:spPr/>
      <dgm:t>
        <a:bodyPr/>
        <a:lstStyle/>
        <a:p>
          <a:r>
            <a:rPr lang="en-GB" sz="1400" dirty="0" smtClean="0"/>
            <a:t>Creating identity  and meaning through doing </a:t>
          </a:r>
          <a:endParaRPr lang="en-GB" sz="1400" dirty="0"/>
        </a:p>
      </dgm:t>
    </dgm:pt>
    <dgm:pt modelId="{7F9A778B-DCE6-4C0B-8FB9-8BB5CEBE4EB5}" type="parTrans" cxnId="{F4F15233-A26B-4A33-B02C-9DA5CA9B9CF5}">
      <dgm:prSet/>
      <dgm:spPr/>
      <dgm:t>
        <a:bodyPr/>
        <a:lstStyle/>
        <a:p>
          <a:endParaRPr lang="en-GB"/>
        </a:p>
      </dgm:t>
    </dgm:pt>
    <dgm:pt modelId="{431732F4-0642-4325-A50D-1136CB0620A8}" type="sibTrans" cxnId="{F4F15233-A26B-4A33-B02C-9DA5CA9B9CF5}">
      <dgm:prSet/>
      <dgm:spPr/>
      <dgm:t>
        <a:bodyPr/>
        <a:lstStyle/>
        <a:p>
          <a:endParaRPr lang="en-GB"/>
        </a:p>
      </dgm:t>
    </dgm:pt>
    <dgm:pt modelId="{86D4B8A4-0F9B-4991-ACA1-AAD1523ABA9B}">
      <dgm:prSet phldrT="[Text]" custT="1"/>
      <dgm:spPr/>
      <dgm:t>
        <a:bodyPr/>
        <a:lstStyle/>
        <a:p>
          <a:r>
            <a:rPr lang="en-GB" sz="1200" dirty="0" smtClean="0"/>
            <a:t>Capacity to transform premeditated and autonomous action</a:t>
          </a:r>
          <a:endParaRPr lang="en-GB" sz="1200" dirty="0"/>
        </a:p>
      </dgm:t>
    </dgm:pt>
    <dgm:pt modelId="{3E8BE728-3ED3-481E-948A-64A79E3A7E7C}" type="parTrans" cxnId="{4805DCD3-C64B-40D6-B7D6-984570883C72}">
      <dgm:prSet/>
      <dgm:spPr/>
      <dgm:t>
        <a:bodyPr/>
        <a:lstStyle/>
        <a:p>
          <a:endParaRPr lang="en-GB"/>
        </a:p>
      </dgm:t>
    </dgm:pt>
    <dgm:pt modelId="{37204AA4-0E27-4C51-9D43-B83CFDD0FBBC}" type="sibTrans" cxnId="{4805DCD3-C64B-40D6-B7D6-984570883C72}">
      <dgm:prSet/>
      <dgm:spPr/>
      <dgm:t>
        <a:bodyPr/>
        <a:lstStyle/>
        <a:p>
          <a:endParaRPr lang="en-GB"/>
        </a:p>
      </dgm:t>
    </dgm:pt>
    <dgm:pt modelId="{6B64020C-B97E-4977-AA16-B6C85D45BEF8}" type="pres">
      <dgm:prSet presAssocID="{8979E0DC-0386-4A6B-B597-927F603EB8A7}" presName="Name0" presStyleCnt="0">
        <dgm:presLayoutVars>
          <dgm:chMax val="1"/>
          <dgm:dir/>
          <dgm:animLvl val="ctr"/>
          <dgm:resizeHandles val="exact"/>
        </dgm:presLayoutVars>
      </dgm:prSet>
      <dgm:spPr/>
      <dgm:t>
        <a:bodyPr/>
        <a:lstStyle/>
        <a:p>
          <a:endParaRPr lang="en-GB"/>
        </a:p>
      </dgm:t>
    </dgm:pt>
    <dgm:pt modelId="{476EC3E2-4FE1-432C-B219-A634E1BA87B8}" type="pres">
      <dgm:prSet presAssocID="{21FEAD6F-3320-452B-AE77-B5FD123D3695}" presName="centerShape" presStyleLbl="node0" presStyleIdx="0" presStyleCnt="1" custScaleY="121073"/>
      <dgm:spPr/>
      <dgm:t>
        <a:bodyPr/>
        <a:lstStyle/>
        <a:p>
          <a:endParaRPr lang="en-GB"/>
        </a:p>
      </dgm:t>
    </dgm:pt>
    <dgm:pt modelId="{DC80FAFF-D45D-4996-9D37-3AF1CDB9BAE3}" type="pres">
      <dgm:prSet presAssocID="{32ACDDEA-E82F-47CA-AE8E-9A4DB9CCF9D8}" presName="node" presStyleLbl="node1" presStyleIdx="0" presStyleCnt="4" custScaleY="113202">
        <dgm:presLayoutVars>
          <dgm:bulletEnabled val="1"/>
        </dgm:presLayoutVars>
      </dgm:prSet>
      <dgm:spPr/>
      <dgm:t>
        <a:bodyPr/>
        <a:lstStyle/>
        <a:p>
          <a:endParaRPr lang="en-GB"/>
        </a:p>
      </dgm:t>
    </dgm:pt>
    <dgm:pt modelId="{E57C2E39-7318-4796-AA94-4DABACB22C3B}" type="pres">
      <dgm:prSet presAssocID="{32ACDDEA-E82F-47CA-AE8E-9A4DB9CCF9D8}" presName="dummy" presStyleCnt="0"/>
      <dgm:spPr/>
    </dgm:pt>
    <dgm:pt modelId="{EE5FADD5-0B72-44E9-B9AF-E7085E717F69}" type="pres">
      <dgm:prSet presAssocID="{0C2DBB11-E339-4151-B643-DF0CA79184FC}" presName="sibTrans" presStyleLbl="sibTrans2D1" presStyleIdx="0" presStyleCnt="4"/>
      <dgm:spPr/>
      <dgm:t>
        <a:bodyPr/>
        <a:lstStyle/>
        <a:p>
          <a:endParaRPr lang="en-GB"/>
        </a:p>
      </dgm:t>
    </dgm:pt>
    <dgm:pt modelId="{09A2E6C9-5D1A-4B53-8B54-022490268C93}" type="pres">
      <dgm:prSet presAssocID="{F4652602-3D1F-46C4-9484-A393A95859B2}" presName="node" presStyleLbl="node1" presStyleIdx="1" presStyleCnt="4">
        <dgm:presLayoutVars>
          <dgm:bulletEnabled val="1"/>
        </dgm:presLayoutVars>
      </dgm:prSet>
      <dgm:spPr/>
      <dgm:t>
        <a:bodyPr/>
        <a:lstStyle/>
        <a:p>
          <a:endParaRPr lang="en-GB"/>
        </a:p>
      </dgm:t>
    </dgm:pt>
    <dgm:pt modelId="{21109FB3-012F-4C74-A732-9B5A6ECCA155}" type="pres">
      <dgm:prSet presAssocID="{F4652602-3D1F-46C4-9484-A393A95859B2}" presName="dummy" presStyleCnt="0"/>
      <dgm:spPr/>
    </dgm:pt>
    <dgm:pt modelId="{38498B20-AF70-4C32-8785-F4731E6E013F}" type="pres">
      <dgm:prSet presAssocID="{2308EDC7-8943-43A6-9881-C204F1B6A546}" presName="sibTrans" presStyleLbl="sibTrans2D1" presStyleIdx="1" presStyleCnt="4"/>
      <dgm:spPr/>
      <dgm:t>
        <a:bodyPr/>
        <a:lstStyle/>
        <a:p>
          <a:endParaRPr lang="en-GB"/>
        </a:p>
      </dgm:t>
    </dgm:pt>
    <dgm:pt modelId="{71279DAB-9A0E-498E-B8F1-2C064DB6D4DB}" type="pres">
      <dgm:prSet presAssocID="{28685650-434C-452F-8797-76FCE377206E}" presName="node" presStyleLbl="node1" presStyleIdx="2" presStyleCnt="4">
        <dgm:presLayoutVars>
          <dgm:bulletEnabled val="1"/>
        </dgm:presLayoutVars>
      </dgm:prSet>
      <dgm:spPr/>
      <dgm:t>
        <a:bodyPr/>
        <a:lstStyle/>
        <a:p>
          <a:endParaRPr lang="en-GB"/>
        </a:p>
      </dgm:t>
    </dgm:pt>
    <dgm:pt modelId="{8A8312DA-BF74-4144-9A69-306686ED6656}" type="pres">
      <dgm:prSet presAssocID="{28685650-434C-452F-8797-76FCE377206E}" presName="dummy" presStyleCnt="0"/>
      <dgm:spPr/>
    </dgm:pt>
    <dgm:pt modelId="{3F6AF4D4-D02A-4788-BEFD-54490B06C040}" type="pres">
      <dgm:prSet presAssocID="{431732F4-0642-4325-A50D-1136CB0620A8}" presName="sibTrans" presStyleLbl="sibTrans2D1" presStyleIdx="2" presStyleCnt="4"/>
      <dgm:spPr/>
      <dgm:t>
        <a:bodyPr/>
        <a:lstStyle/>
        <a:p>
          <a:endParaRPr lang="en-GB"/>
        </a:p>
      </dgm:t>
    </dgm:pt>
    <dgm:pt modelId="{1F4DD17E-19CB-4E79-9F9A-F8C220078B5C}" type="pres">
      <dgm:prSet presAssocID="{86D4B8A4-0F9B-4991-ACA1-AAD1523ABA9B}" presName="node" presStyleLbl="node1" presStyleIdx="3" presStyleCnt="4">
        <dgm:presLayoutVars>
          <dgm:bulletEnabled val="1"/>
        </dgm:presLayoutVars>
      </dgm:prSet>
      <dgm:spPr/>
      <dgm:t>
        <a:bodyPr/>
        <a:lstStyle/>
        <a:p>
          <a:endParaRPr lang="en-GB"/>
        </a:p>
      </dgm:t>
    </dgm:pt>
    <dgm:pt modelId="{157631B8-B32C-444E-A1B6-8C6F1F984113}" type="pres">
      <dgm:prSet presAssocID="{86D4B8A4-0F9B-4991-ACA1-AAD1523ABA9B}" presName="dummy" presStyleCnt="0"/>
      <dgm:spPr/>
    </dgm:pt>
    <dgm:pt modelId="{FF7FD7A0-2FEC-4428-895C-7D68B3D025F5}" type="pres">
      <dgm:prSet presAssocID="{37204AA4-0E27-4C51-9D43-B83CFDD0FBBC}" presName="sibTrans" presStyleLbl="sibTrans2D1" presStyleIdx="3" presStyleCnt="4"/>
      <dgm:spPr/>
      <dgm:t>
        <a:bodyPr/>
        <a:lstStyle/>
        <a:p>
          <a:endParaRPr lang="en-GB"/>
        </a:p>
      </dgm:t>
    </dgm:pt>
  </dgm:ptLst>
  <dgm:cxnLst>
    <dgm:cxn modelId="{8A77768E-DA92-4ADB-9422-4B5904CC8524}" srcId="{8979E0DC-0386-4A6B-B597-927F603EB8A7}" destId="{21FEAD6F-3320-452B-AE77-B5FD123D3695}" srcOrd="0" destOrd="0" parTransId="{5B20C2DC-D0C7-48DC-A125-CFA3551B21B1}" sibTransId="{0002CE79-0A13-465E-9491-B2E4243E776E}"/>
    <dgm:cxn modelId="{737B8188-87E5-42F4-9F90-FAD9AE7B37FA}" type="presOf" srcId="{8979E0DC-0386-4A6B-B597-927F603EB8A7}" destId="{6B64020C-B97E-4977-AA16-B6C85D45BEF8}" srcOrd="0" destOrd="0" presId="urn:microsoft.com/office/officeart/2005/8/layout/radial6"/>
    <dgm:cxn modelId="{98BFBBEF-CDB0-4848-9788-B016DB22A782}" type="presOf" srcId="{28685650-434C-452F-8797-76FCE377206E}" destId="{71279DAB-9A0E-498E-B8F1-2C064DB6D4DB}" srcOrd="0" destOrd="0" presId="urn:microsoft.com/office/officeart/2005/8/layout/radial6"/>
    <dgm:cxn modelId="{F4F15233-A26B-4A33-B02C-9DA5CA9B9CF5}" srcId="{21FEAD6F-3320-452B-AE77-B5FD123D3695}" destId="{28685650-434C-452F-8797-76FCE377206E}" srcOrd="2" destOrd="0" parTransId="{7F9A778B-DCE6-4C0B-8FB9-8BB5CEBE4EB5}" sibTransId="{431732F4-0642-4325-A50D-1136CB0620A8}"/>
    <dgm:cxn modelId="{FED5506F-4170-4E2A-BE03-531B02CE26BB}" type="presOf" srcId="{32ACDDEA-E82F-47CA-AE8E-9A4DB9CCF9D8}" destId="{DC80FAFF-D45D-4996-9D37-3AF1CDB9BAE3}" srcOrd="0" destOrd="0" presId="urn:microsoft.com/office/officeart/2005/8/layout/radial6"/>
    <dgm:cxn modelId="{98A60849-AB89-4778-9352-42453AF6E7D8}" type="presOf" srcId="{2308EDC7-8943-43A6-9881-C204F1B6A546}" destId="{38498B20-AF70-4C32-8785-F4731E6E013F}" srcOrd="0" destOrd="0" presId="urn:microsoft.com/office/officeart/2005/8/layout/radial6"/>
    <dgm:cxn modelId="{072951F8-CB3E-465D-83E4-1586F3CE8870}" srcId="{21FEAD6F-3320-452B-AE77-B5FD123D3695}" destId="{F4652602-3D1F-46C4-9484-A393A95859B2}" srcOrd="1" destOrd="0" parTransId="{9F9F0BDE-CEC1-4DFE-B072-3E9BB8C34F5C}" sibTransId="{2308EDC7-8943-43A6-9881-C204F1B6A546}"/>
    <dgm:cxn modelId="{A1F7CF30-2C19-403E-98D5-E99C5413D62F}" type="presOf" srcId="{431732F4-0642-4325-A50D-1136CB0620A8}" destId="{3F6AF4D4-D02A-4788-BEFD-54490B06C040}" srcOrd="0" destOrd="0" presId="urn:microsoft.com/office/officeart/2005/8/layout/radial6"/>
    <dgm:cxn modelId="{074D5647-B9B9-4640-A888-ABCFBB48F669}" type="presOf" srcId="{86D4B8A4-0F9B-4991-ACA1-AAD1523ABA9B}" destId="{1F4DD17E-19CB-4E79-9F9A-F8C220078B5C}" srcOrd="0" destOrd="0" presId="urn:microsoft.com/office/officeart/2005/8/layout/radial6"/>
    <dgm:cxn modelId="{4BB174EB-F80A-4412-BF51-2EC2672A3807}" type="presOf" srcId="{21FEAD6F-3320-452B-AE77-B5FD123D3695}" destId="{476EC3E2-4FE1-432C-B219-A634E1BA87B8}" srcOrd="0" destOrd="0" presId="urn:microsoft.com/office/officeart/2005/8/layout/radial6"/>
    <dgm:cxn modelId="{4805DCD3-C64B-40D6-B7D6-984570883C72}" srcId="{21FEAD6F-3320-452B-AE77-B5FD123D3695}" destId="{86D4B8A4-0F9B-4991-ACA1-AAD1523ABA9B}" srcOrd="3" destOrd="0" parTransId="{3E8BE728-3ED3-481E-948A-64A79E3A7E7C}" sibTransId="{37204AA4-0E27-4C51-9D43-B83CFDD0FBBC}"/>
    <dgm:cxn modelId="{F9AD343D-565B-4251-A1D3-EA38078BC5E2}" srcId="{21FEAD6F-3320-452B-AE77-B5FD123D3695}" destId="{32ACDDEA-E82F-47CA-AE8E-9A4DB9CCF9D8}" srcOrd="0" destOrd="0" parTransId="{A1F3B645-9EAD-4AA8-AAF2-ED5A328FE3D9}" sibTransId="{0C2DBB11-E339-4151-B643-DF0CA79184FC}"/>
    <dgm:cxn modelId="{7569E43D-A287-48FB-8B9A-D379A650ABDA}" type="presOf" srcId="{F4652602-3D1F-46C4-9484-A393A95859B2}" destId="{09A2E6C9-5D1A-4B53-8B54-022490268C93}" srcOrd="0" destOrd="0" presId="urn:microsoft.com/office/officeart/2005/8/layout/radial6"/>
    <dgm:cxn modelId="{AFADC10C-0914-4436-AC44-CF299A4D0921}" type="presOf" srcId="{0C2DBB11-E339-4151-B643-DF0CA79184FC}" destId="{EE5FADD5-0B72-44E9-B9AF-E7085E717F69}" srcOrd="0" destOrd="0" presId="urn:microsoft.com/office/officeart/2005/8/layout/radial6"/>
    <dgm:cxn modelId="{B5002030-F500-44E3-AC77-52FC24135490}" type="presOf" srcId="{37204AA4-0E27-4C51-9D43-B83CFDD0FBBC}" destId="{FF7FD7A0-2FEC-4428-895C-7D68B3D025F5}" srcOrd="0" destOrd="0" presId="urn:microsoft.com/office/officeart/2005/8/layout/radial6"/>
    <dgm:cxn modelId="{61B7AE44-352B-4140-80F2-8D3C5F681574}" type="presParOf" srcId="{6B64020C-B97E-4977-AA16-B6C85D45BEF8}" destId="{476EC3E2-4FE1-432C-B219-A634E1BA87B8}" srcOrd="0" destOrd="0" presId="urn:microsoft.com/office/officeart/2005/8/layout/radial6"/>
    <dgm:cxn modelId="{A640CD4A-F3C6-41F6-AABD-05F70E770BA2}" type="presParOf" srcId="{6B64020C-B97E-4977-AA16-B6C85D45BEF8}" destId="{DC80FAFF-D45D-4996-9D37-3AF1CDB9BAE3}" srcOrd="1" destOrd="0" presId="urn:microsoft.com/office/officeart/2005/8/layout/radial6"/>
    <dgm:cxn modelId="{62326228-C4B4-4669-AEE1-395527C7D79F}" type="presParOf" srcId="{6B64020C-B97E-4977-AA16-B6C85D45BEF8}" destId="{E57C2E39-7318-4796-AA94-4DABACB22C3B}" srcOrd="2" destOrd="0" presId="urn:microsoft.com/office/officeart/2005/8/layout/radial6"/>
    <dgm:cxn modelId="{D24903AA-D53E-4923-A9BC-87F57655FDBC}" type="presParOf" srcId="{6B64020C-B97E-4977-AA16-B6C85D45BEF8}" destId="{EE5FADD5-0B72-44E9-B9AF-E7085E717F69}" srcOrd="3" destOrd="0" presId="urn:microsoft.com/office/officeart/2005/8/layout/radial6"/>
    <dgm:cxn modelId="{BDEC941C-83CB-40EE-B4F6-2D0ED097C4EF}" type="presParOf" srcId="{6B64020C-B97E-4977-AA16-B6C85D45BEF8}" destId="{09A2E6C9-5D1A-4B53-8B54-022490268C93}" srcOrd="4" destOrd="0" presId="urn:microsoft.com/office/officeart/2005/8/layout/radial6"/>
    <dgm:cxn modelId="{D24398D1-983B-497E-A8BC-DB7395D96D7A}" type="presParOf" srcId="{6B64020C-B97E-4977-AA16-B6C85D45BEF8}" destId="{21109FB3-012F-4C74-A732-9B5A6ECCA155}" srcOrd="5" destOrd="0" presId="urn:microsoft.com/office/officeart/2005/8/layout/radial6"/>
    <dgm:cxn modelId="{35B9EE42-3EE8-437E-AD05-1B4DDDCB6D98}" type="presParOf" srcId="{6B64020C-B97E-4977-AA16-B6C85D45BEF8}" destId="{38498B20-AF70-4C32-8785-F4731E6E013F}" srcOrd="6" destOrd="0" presId="urn:microsoft.com/office/officeart/2005/8/layout/radial6"/>
    <dgm:cxn modelId="{682CC9FF-140D-4D55-A70E-99E3E5CC64BA}" type="presParOf" srcId="{6B64020C-B97E-4977-AA16-B6C85D45BEF8}" destId="{71279DAB-9A0E-498E-B8F1-2C064DB6D4DB}" srcOrd="7" destOrd="0" presId="urn:microsoft.com/office/officeart/2005/8/layout/radial6"/>
    <dgm:cxn modelId="{8FC1A267-24DF-4AFC-94E9-78A2DEE6C046}" type="presParOf" srcId="{6B64020C-B97E-4977-AA16-B6C85D45BEF8}" destId="{8A8312DA-BF74-4144-9A69-306686ED6656}" srcOrd="8" destOrd="0" presId="urn:microsoft.com/office/officeart/2005/8/layout/radial6"/>
    <dgm:cxn modelId="{90D2212B-FB2B-48D9-AE01-6B813C448E6F}" type="presParOf" srcId="{6B64020C-B97E-4977-AA16-B6C85D45BEF8}" destId="{3F6AF4D4-D02A-4788-BEFD-54490B06C040}" srcOrd="9" destOrd="0" presId="urn:microsoft.com/office/officeart/2005/8/layout/radial6"/>
    <dgm:cxn modelId="{09512937-41F7-4923-B0A2-1866068FC133}" type="presParOf" srcId="{6B64020C-B97E-4977-AA16-B6C85D45BEF8}" destId="{1F4DD17E-19CB-4E79-9F9A-F8C220078B5C}" srcOrd="10" destOrd="0" presId="urn:microsoft.com/office/officeart/2005/8/layout/radial6"/>
    <dgm:cxn modelId="{69E6A436-94AD-4FD7-BA68-811C62856399}" type="presParOf" srcId="{6B64020C-B97E-4977-AA16-B6C85D45BEF8}" destId="{157631B8-B32C-444E-A1B6-8C6F1F984113}" srcOrd="11" destOrd="0" presId="urn:microsoft.com/office/officeart/2005/8/layout/radial6"/>
    <dgm:cxn modelId="{85504BBF-3C55-4765-933A-1547B10B8BE9}" type="presParOf" srcId="{6B64020C-B97E-4977-AA16-B6C85D45BEF8}" destId="{FF7FD7A0-2FEC-4428-895C-7D68B3D025F5}"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889938" cy="488791"/>
          </a:xfrm>
          <a:prstGeom prst="rect">
            <a:avLst/>
          </a:prstGeom>
        </p:spPr>
        <p:txBody>
          <a:bodyPr vert="horz" lIns="91432" tIns="45716" rIns="91432" bIns="45716" rtlCol="0"/>
          <a:lstStyle>
            <a:lvl1pPr algn="l">
              <a:defRPr sz="1200"/>
            </a:lvl1pPr>
          </a:lstStyle>
          <a:p>
            <a:endParaRPr lang="en-GB"/>
          </a:p>
        </p:txBody>
      </p:sp>
      <p:sp>
        <p:nvSpPr>
          <p:cNvPr id="3" name="Date Placeholder 2"/>
          <p:cNvSpPr>
            <a:spLocks noGrp="1"/>
          </p:cNvSpPr>
          <p:nvPr>
            <p:ph type="dt" idx="1"/>
          </p:nvPr>
        </p:nvSpPr>
        <p:spPr>
          <a:xfrm>
            <a:off x="3777607" y="1"/>
            <a:ext cx="2889938" cy="488791"/>
          </a:xfrm>
          <a:prstGeom prst="rect">
            <a:avLst/>
          </a:prstGeom>
        </p:spPr>
        <p:txBody>
          <a:bodyPr vert="horz" lIns="91432" tIns="45716" rIns="91432" bIns="45716" rtlCol="0"/>
          <a:lstStyle>
            <a:lvl1pPr algn="r">
              <a:defRPr sz="1200"/>
            </a:lvl1pPr>
          </a:lstStyle>
          <a:p>
            <a:fld id="{0AE99E5E-D892-4039-8994-2E078CDEFB13}" type="datetimeFigureOut">
              <a:rPr lang="en-GB" smtClean="0"/>
              <a:t>16/07/2019</a:t>
            </a:fld>
            <a:endParaRPr lang="en-GB"/>
          </a:p>
        </p:txBody>
      </p:sp>
      <p:sp>
        <p:nvSpPr>
          <p:cNvPr id="4" name="Slide Image Placeholder 3"/>
          <p:cNvSpPr>
            <a:spLocks noGrp="1" noRot="1" noChangeAspect="1"/>
          </p:cNvSpPr>
          <p:nvPr>
            <p:ph type="sldImg" idx="2"/>
          </p:nvPr>
        </p:nvSpPr>
        <p:spPr>
          <a:xfrm>
            <a:off x="890588" y="733425"/>
            <a:ext cx="4887912" cy="3665538"/>
          </a:xfrm>
          <a:prstGeom prst="rect">
            <a:avLst/>
          </a:prstGeom>
          <a:noFill/>
          <a:ln w="12700">
            <a:solidFill>
              <a:prstClr val="black"/>
            </a:solidFill>
          </a:ln>
        </p:spPr>
        <p:txBody>
          <a:bodyPr vert="horz" lIns="91432" tIns="45716" rIns="91432" bIns="45716" rtlCol="0" anchor="ctr"/>
          <a:lstStyle/>
          <a:p>
            <a:endParaRPr lang="en-GB"/>
          </a:p>
        </p:txBody>
      </p:sp>
      <p:sp>
        <p:nvSpPr>
          <p:cNvPr id="5" name="Notes Placeholder 4"/>
          <p:cNvSpPr>
            <a:spLocks noGrp="1"/>
          </p:cNvSpPr>
          <p:nvPr>
            <p:ph type="body" sz="quarter" idx="3"/>
          </p:nvPr>
        </p:nvSpPr>
        <p:spPr>
          <a:xfrm>
            <a:off x="666909" y="4643518"/>
            <a:ext cx="5335270" cy="4399121"/>
          </a:xfrm>
          <a:prstGeom prst="rect">
            <a:avLst/>
          </a:prstGeom>
        </p:spPr>
        <p:txBody>
          <a:bodyPr vert="horz" lIns="91432" tIns="45716" rIns="91432" bIns="4571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285337"/>
            <a:ext cx="2889938" cy="488791"/>
          </a:xfrm>
          <a:prstGeom prst="rect">
            <a:avLst/>
          </a:prstGeom>
        </p:spPr>
        <p:txBody>
          <a:bodyPr vert="horz" lIns="91432" tIns="45716" rIns="91432" bIns="45716"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285337"/>
            <a:ext cx="2889938" cy="488791"/>
          </a:xfrm>
          <a:prstGeom prst="rect">
            <a:avLst/>
          </a:prstGeom>
        </p:spPr>
        <p:txBody>
          <a:bodyPr vert="horz" lIns="91432" tIns="45716" rIns="91432" bIns="45716" rtlCol="0" anchor="b"/>
          <a:lstStyle>
            <a:lvl1pPr algn="r">
              <a:defRPr sz="1200"/>
            </a:lvl1pPr>
          </a:lstStyle>
          <a:p>
            <a:fld id="{5A4A3171-0CC2-435C-87FB-5DC4E6AFA852}" type="slidenum">
              <a:rPr lang="en-GB" smtClean="0"/>
              <a:t>‹#›</a:t>
            </a:fld>
            <a:endParaRPr lang="en-GB"/>
          </a:p>
        </p:txBody>
      </p:sp>
    </p:spTree>
    <p:extLst>
      <p:ext uri="{BB962C8B-B14F-4D97-AF65-F5344CB8AC3E}">
        <p14:creationId xmlns:p14="http://schemas.microsoft.com/office/powerpoint/2010/main" val="4197065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prezi.com/t7epjuotkico/peo-mode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Occupational perspective </a:t>
            </a:r>
          </a:p>
          <a:p>
            <a:pPr lvl="1">
              <a:buFont typeface="Wingdings" panose="05000000000000000000" pitchFamily="2" charset="2"/>
              <a:buChar char="Ø"/>
            </a:pPr>
            <a:r>
              <a:rPr lang="en-GB" dirty="0" smtClean="0"/>
              <a:t> We are all occupational beings</a:t>
            </a:r>
          </a:p>
          <a:p>
            <a:pPr lvl="1">
              <a:buFont typeface="Wingdings" panose="05000000000000000000" pitchFamily="2" charset="2"/>
              <a:buChar char="Ø"/>
            </a:pPr>
            <a:r>
              <a:rPr lang="en-GB" dirty="0" smtClean="0"/>
              <a:t> intrinsically active and creative</a:t>
            </a:r>
          </a:p>
          <a:p>
            <a:pPr lvl="1">
              <a:buFont typeface="Wingdings" panose="05000000000000000000" pitchFamily="2" charset="2"/>
              <a:buChar char="Ø"/>
            </a:pPr>
            <a:r>
              <a:rPr lang="en-GB" dirty="0" smtClean="0"/>
              <a:t>Balanced daily activities to maintain health and wellbeing </a:t>
            </a:r>
          </a:p>
          <a:p>
            <a:pPr lvl="1">
              <a:buFont typeface="Wingdings" panose="05000000000000000000" pitchFamily="2" charset="2"/>
              <a:buChar char="Ø"/>
            </a:pPr>
            <a:r>
              <a:rPr lang="en-GB" dirty="0" smtClean="0"/>
              <a:t>Shaping and being shaped by experience and interactions with their environment</a:t>
            </a:r>
          </a:p>
          <a:p>
            <a:pPr lvl="1">
              <a:buFont typeface="Wingdings" panose="05000000000000000000" pitchFamily="2" charset="2"/>
              <a:buChar char="Ø"/>
            </a:pPr>
            <a:r>
              <a:rPr lang="en-GB" dirty="0" smtClean="0"/>
              <a:t>Creating identity and meaning through doing</a:t>
            </a:r>
          </a:p>
          <a:p>
            <a:pPr lvl="1">
              <a:buFont typeface="Wingdings" panose="05000000000000000000" pitchFamily="2" charset="2"/>
              <a:buChar char="Ø"/>
            </a:pPr>
            <a:r>
              <a:rPr lang="en-GB" dirty="0" smtClean="0"/>
              <a:t>Capacity to transform ourselves through premeditated and autonomous action </a:t>
            </a:r>
          </a:p>
          <a:p>
            <a:pPr marL="457160" lvl="1"/>
            <a:r>
              <a:rPr lang="en-GB" dirty="0" smtClean="0"/>
              <a:t>					Defining OT COT 2009</a:t>
            </a:r>
          </a:p>
          <a:p>
            <a:endParaRPr lang="en-GB" dirty="0"/>
          </a:p>
        </p:txBody>
      </p:sp>
      <p:sp>
        <p:nvSpPr>
          <p:cNvPr id="4" name="Slide Number Placeholder 3"/>
          <p:cNvSpPr>
            <a:spLocks noGrp="1"/>
          </p:cNvSpPr>
          <p:nvPr>
            <p:ph type="sldNum" sz="quarter" idx="10"/>
          </p:nvPr>
        </p:nvSpPr>
        <p:spPr/>
        <p:txBody>
          <a:bodyPr/>
          <a:lstStyle/>
          <a:p>
            <a:fld id="{5A4A3171-0CC2-435C-87FB-5DC4E6AFA852}" type="slidenum">
              <a:rPr lang="en-GB" smtClean="0"/>
              <a:t>3</a:t>
            </a:fld>
            <a:endParaRPr lang="en-GB"/>
          </a:p>
        </p:txBody>
      </p:sp>
    </p:spTree>
    <p:extLst>
      <p:ext uri="{BB962C8B-B14F-4D97-AF65-F5344CB8AC3E}">
        <p14:creationId xmlns:p14="http://schemas.microsoft.com/office/powerpoint/2010/main" val="9521524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12</a:t>
            </a:fld>
            <a:endParaRPr lang="en-GB"/>
          </a:p>
        </p:txBody>
      </p:sp>
    </p:spTree>
    <p:extLst>
      <p:ext uri="{BB962C8B-B14F-4D97-AF65-F5344CB8AC3E}">
        <p14:creationId xmlns:p14="http://schemas.microsoft.com/office/powerpoint/2010/main" val="3560868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CS and DP Act 1970 section 2 - provision of assistance for that person in arranging for the carrying out of any works of adaptation in his home or the provision of any additional facilities designed to secure his greater safety, comfort or convenience </a:t>
            </a:r>
            <a:r>
              <a:rPr lang="en-GB" dirty="0" smtClean="0"/>
              <a:t>( the criteria under which</a:t>
            </a:r>
            <a:r>
              <a:rPr lang="en-GB" baseline="0" dirty="0" smtClean="0"/>
              <a:t> OT staff were principally employed . </a:t>
            </a:r>
          </a:p>
          <a:p>
            <a:r>
              <a:rPr lang="en-GB" baseline="0" dirty="0" smtClean="0"/>
              <a:t> Housing construction</a:t>
            </a:r>
            <a:endParaRPr lang="en-GB" dirty="0"/>
          </a:p>
        </p:txBody>
      </p:sp>
      <p:sp>
        <p:nvSpPr>
          <p:cNvPr id="4" name="Slide Number Placeholder 3"/>
          <p:cNvSpPr>
            <a:spLocks noGrp="1"/>
          </p:cNvSpPr>
          <p:nvPr>
            <p:ph type="sldNum" sz="quarter" idx="10"/>
          </p:nvPr>
        </p:nvSpPr>
        <p:spPr/>
        <p:txBody>
          <a:bodyPr/>
          <a:lstStyle/>
          <a:p>
            <a:fld id="{5A4A3171-0CC2-435C-87FB-5DC4E6AFA852}" type="slidenum">
              <a:rPr lang="en-GB" smtClean="0"/>
              <a:t>13</a:t>
            </a:fld>
            <a:endParaRPr lang="en-GB"/>
          </a:p>
        </p:txBody>
      </p:sp>
    </p:spTree>
    <p:extLst>
      <p:ext uri="{BB962C8B-B14F-4D97-AF65-F5344CB8AC3E}">
        <p14:creationId xmlns:p14="http://schemas.microsoft.com/office/powerpoint/2010/main" val="3618160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A4A3171-0CC2-435C-87FB-5DC4E6AFA852}" type="slidenum">
              <a:rPr lang="en-GB" smtClean="0"/>
              <a:t>14</a:t>
            </a:fld>
            <a:endParaRPr lang="en-GB"/>
          </a:p>
        </p:txBody>
      </p:sp>
    </p:spTree>
    <p:extLst>
      <p:ext uri="{BB962C8B-B14F-4D97-AF65-F5344CB8AC3E}">
        <p14:creationId xmlns:p14="http://schemas.microsoft.com/office/powerpoint/2010/main" val="4261547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ASC our assessment has changed from a deficits based model to one which is  holistic and strengths based. It is generic and is coloured by the dogma of the practitioner .</a:t>
            </a:r>
          </a:p>
          <a:p>
            <a:r>
              <a:rPr lang="en-GB" dirty="0" smtClean="0"/>
              <a:t>The limitations of statutory practice from the section 2 of the CS and DP act 1970 </a:t>
            </a:r>
            <a:r>
              <a:rPr lang="en-GB" dirty="0"/>
              <a:t>the provision of assistance for that person in arranging for the carrying out of any works of adaptation in his home or the provision of any additional facilities designed to secure his greater safety, comfort or convenience </a:t>
            </a:r>
            <a:r>
              <a:rPr lang="en-GB" dirty="0" smtClean="0"/>
              <a:t>( the criteria under which</a:t>
            </a:r>
            <a:r>
              <a:rPr lang="en-GB" baseline="0" dirty="0" smtClean="0"/>
              <a:t> OT staff were principally employed . The care act has widened this to enable potentially better use of specific practitioner skills to be better utilised  to meet  the persons and carers needs .</a:t>
            </a:r>
          </a:p>
          <a:p>
            <a:r>
              <a:rPr lang="en-GB" baseline="0" dirty="0" smtClean="0"/>
              <a:t> the one thing that we generally do well  is positive risk management- generally </a:t>
            </a:r>
          </a:p>
          <a:p>
            <a:r>
              <a:rPr lang="en-GB" baseline="0" dirty="0" smtClean="0"/>
              <a:t> this is not true of all staff but of many and the reason why is because following  putting people first  </a:t>
            </a:r>
            <a:r>
              <a:rPr lang="en-GB" baseline="0" dirty="0" err="1" smtClean="0"/>
              <a:t>transformimg</a:t>
            </a:r>
            <a:r>
              <a:rPr lang="en-GB" baseline="0" dirty="0" smtClean="0"/>
              <a:t> social care 2006 introduced 2007 where </a:t>
            </a:r>
            <a:r>
              <a:rPr lang="en-GB" baseline="0" dirty="0" err="1" smtClean="0"/>
              <a:t>lincoln</a:t>
            </a:r>
            <a:r>
              <a:rPr lang="en-GB" baseline="0" dirty="0" smtClean="0"/>
              <a:t> case study  outlined the need to </a:t>
            </a:r>
            <a:r>
              <a:rPr lang="en-US" dirty="0"/>
              <a:t>Develop skills to safeguard adults including risk enablement and interagency working and this was subsequently part of the </a:t>
            </a:r>
            <a:r>
              <a:rPr lang="en-GB" baseline="0" dirty="0" smtClean="0"/>
              <a:t> </a:t>
            </a:r>
            <a:r>
              <a:rPr lang="en-GB" b="1" dirty="0"/>
              <a:t>A Vision for Adult Social </a:t>
            </a:r>
            <a:r>
              <a:rPr lang="en-GB" b="1" dirty="0" err="1"/>
              <a:t>Care:</a:t>
            </a:r>
            <a:r>
              <a:rPr lang="en-GB" i="1" dirty="0" err="1"/>
              <a:t>Capable</a:t>
            </a:r>
            <a:r>
              <a:rPr lang="en-GB" i="1" dirty="0"/>
              <a:t> Communities and Active Citizens 16.11.10</a:t>
            </a:r>
            <a:endParaRPr lang="en-GB" dirty="0"/>
          </a:p>
          <a:p>
            <a:r>
              <a:rPr lang="en-GB" baseline="0" dirty="0" smtClean="0"/>
              <a:t>which emphasised the needs for a :</a:t>
            </a:r>
          </a:p>
          <a:p>
            <a:r>
              <a:rPr lang="en-GB" dirty="0"/>
              <a:t>workforce who can provide care and support with skill, compassion and imagination, and who are given the freedom and support to do DOH .</a:t>
            </a:r>
          </a:p>
          <a:p>
            <a:r>
              <a:rPr lang="en-GB" dirty="0"/>
              <a:t> We had positive risk taking training which was part of upskilling the workforce and  training on personalisation and outcomes  which we have subsequently tried to reinforce and embed with staff and give support to form a cultural change in this way.</a:t>
            </a:r>
          </a:p>
          <a:p>
            <a:r>
              <a:rPr lang="en-GB" dirty="0"/>
              <a:t> it was underpinned by think local act </a:t>
            </a:r>
            <a:r>
              <a:rPr lang="en-GB" dirty="0" err="1"/>
              <a:t>perosnal</a:t>
            </a:r>
            <a:r>
              <a:rPr lang="en-GB" dirty="0"/>
              <a:t> 2010.</a:t>
            </a:r>
            <a:endParaRPr lang="en-GB" b="0" dirty="0" smtClean="0"/>
          </a:p>
          <a:p>
            <a:endParaRPr lang="en-GB" dirty="0"/>
          </a:p>
        </p:txBody>
      </p:sp>
      <p:sp>
        <p:nvSpPr>
          <p:cNvPr id="4" name="Slide Number Placeholder 3"/>
          <p:cNvSpPr>
            <a:spLocks noGrp="1"/>
          </p:cNvSpPr>
          <p:nvPr>
            <p:ph type="sldNum" sz="quarter" idx="10"/>
          </p:nvPr>
        </p:nvSpPr>
        <p:spPr/>
        <p:txBody>
          <a:bodyPr/>
          <a:lstStyle/>
          <a:p>
            <a:fld id="{5A4A3171-0CC2-435C-87FB-5DC4E6AFA852}" type="slidenum">
              <a:rPr lang="en-GB" smtClean="0"/>
              <a:t>15</a:t>
            </a:fld>
            <a:endParaRPr lang="en-GB"/>
          </a:p>
        </p:txBody>
      </p:sp>
    </p:spTree>
    <p:extLst>
      <p:ext uri="{BB962C8B-B14F-4D97-AF65-F5344CB8AC3E}">
        <p14:creationId xmlns:p14="http://schemas.microsoft.com/office/powerpoint/2010/main" val="3757888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16</a:t>
            </a:fld>
            <a:endParaRPr lang="en-GB"/>
          </a:p>
        </p:txBody>
      </p:sp>
    </p:spTree>
    <p:extLst>
      <p:ext uri="{BB962C8B-B14F-4D97-AF65-F5344CB8AC3E}">
        <p14:creationId xmlns:p14="http://schemas.microsoft.com/office/powerpoint/2010/main" val="23583349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17</a:t>
            </a:fld>
            <a:endParaRPr lang="en-GB"/>
          </a:p>
        </p:txBody>
      </p:sp>
    </p:spTree>
    <p:extLst>
      <p:ext uri="{BB962C8B-B14F-4D97-AF65-F5344CB8AC3E}">
        <p14:creationId xmlns:p14="http://schemas.microsoft.com/office/powerpoint/2010/main" val="2639454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A4A3171-0CC2-435C-87FB-5DC4E6AFA852}" type="slidenum">
              <a:rPr lang="en-GB" smtClean="0"/>
              <a:t>18</a:t>
            </a:fld>
            <a:endParaRPr lang="en-GB"/>
          </a:p>
        </p:txBody>
      </p:sp>
    </p:spTree>
    <p:extLst>
      <p:ext uri="{BB962C8B-B14F-4D97-AF65-F5344CB8AC3E}">
        <p14:creationId xmlns:p14="http://schemas.microsoft.com/office/powerpoint/2010/main" val="2816907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19</a:t>
            </a:fld>
            <a:endParaRPr lang="en-GB"/>
          </a:p>
        </p:txBody>
      </p:sp>
    </p:spTree>
    <p:extLst>
      <p:ext uri="{BB962C8B-B14F-4D97-AF65-F5344CB8AC3E}">
        <p14:creationId xmlns:p14="http://schemas.microsoft.com/office/powerpoint/2010/main" val="3852879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r>
              <a:rPr lang="en-GB" dirty="0"/>
              <a:t>This example demonstrates the maintenance of mental and physiological wellbeing  related to choice and control in how care is delivered to ensure that quality of life is enhanced.</a:t>
            </a:r>
          </a:p>
          <a:p>
            <a:endParaRPr lang="en-GB" dirty="0"/>
          </a:p>
          <a:p>
            <a:r>
              <a:rPr lang="en-GB" dirty="0"/>
              <a:t>88 year old lady with severe arthritis, history of fractures. Has Capacity. Using a  stand aid unsafely, risk of damaging nerves under arms and fracturing left ankle which is internally rotated. Trialled all other options but Ms A wanted her care to be carried out as quickly as possible with as little movement to reduce pain and fatigue and therefore the stand aid was the only acceptable option. Completed positive risk taking documentation-. The risk was that Ms A could break her ankle with continued use of this. </a:t>
            </a:r>
          </a:p>
          <a:p>
            <a:r>
              <a:rPr lang="en-GB" dirty="0"/>
              <a:t>Care agency were concerned that should her ankle break  they will have bad publicity. They threatened to give 28 days notice however OT met with Ms A and the care agency to advocate her right to take the risk, OT put measures in place so the care agency was happy to continue- e.g. Ms A had to move her foot onto the footplate, and there would be regular review by the OT . </a:t>
            </a:r>
          </a:p>
          <a:p>
            <a:r>
              <a:rPr lang="en-GB" dirty="0"/>
              <a:t>This continued for 2 years where Ms A remained at home. Her ankle then broke whilst using the stand aid and was admitted to hospital. She became end of life and ASC OTs  facilitated d/c home so she could die in her own home. </a:t>
            </a:r>
          </a:p>
          <a:p>
            <a:r>
              <a:rPr lang="en-GB" dirty="0"/>
              <a:t> </a:t>
            </a:r>
          </a:p>
          <a:p>
            <a:r>
              <a:rPr lang="en-GB" dirty="0"/>
              <a:t>Pro’s- Ms A was empowered and in control of her care, she remained at home and had care delivered in a way which was acceptable for </a:t>
            </a:r>
            <a:r>
              <a:rPr lang="en-GB" dirty="0" err="1"/>
              <a:t>her,her</a:t>
            </a:r>
            <a:r>
              <a:rPr lang="en-GB" dirty="0"/>
              <a:t> dignity, mental and physical </a:t>
            </a:r>
            <a:r>
              <a:rPr lang="en-GB" dirty="0" err="1"/>
              <a:t>wellbeing.Her</a:t>
            </a:r>
            <a:r>
              <a:rPr lang="en-GB" dirty="0"/>
              <a:t> family were involved and fully on board. </a:t>
            </a:r>
          </a:p>
          <a:p>
            <a:r>
              <a:rPr lang="en-GB" dirty="0"/>
              <a:t> </a:t>
            </a:r>
          </a:p>
          <a:p>
            <a:r>
              <a:rPr lang="en-GB" dirty="0"/>
              <a:t>Con’s- It was difficult for the carers to accept and it caused them a lot of anxiety, Ms A could be a difficulty lady and would tell the carers they were doing it wrong and hurting her, they were scared of blame if something happened. The OT  felt that it was a risk she  was taking with the lady and didn’t have a lot of multidisciplinary support. Others e.g. physio were happy to give their opinion but wouldn’t commit to supporting the risk taking.   The lead OT  supported the decision as it was defensible practice . I took legal advice re the risk assessment which was signed by the lady. </a:t>
            </a:r>
          </a:p>
          <a:p>
            <a:r>
              <a:rPr lang="en-GB" dirty="0"/>
              <a:t>Human rights and the east </a:t>
            </a:r>
            <a:r>
              <a:rPr lang="en-GB" dirty="0" err="1"/>
              <a:t>sussex</a:t>
            </a:r>
            <a:r>
              <a:rPr lang="en-GB" dirty="0"/>
              <a:t> case applies here . The judge stressed that “</a:t>
            </a:r>
          </a:p>
          <a:p>
            <a:r>
              <a:rPr lang="en-GB" dirty="0"/>
              <a:t>	 …..the rights to human dignity and physical and psychological integrity derived from articles 3 and 8 of the European convention on the human rights required exceptional manual methods to be used  where there is prolonged resistance or great and obvious distress.”p9 cited in the guide to the handling of people 5</a:t>
            </a:r>
            <a:r>
              <a:rPr lang="en-GB" baseline="30000" dirty="0"/>
              <a:t>th</a:t>
            </a:r>
            <a:r>
              <a:rPr lang="en-GB" dirty="0"/>
              <a:t> edition.</a:t>
            </a:r>
          </a:p>
          <a:p>
            <a:r>
              <a:rPr lang="en-GB" dirty="0"/>
              <a:t> whilst blanket policies almost </a:t>
            </a:r>
            <a:r>
              <a:rPr lang="en-GB" dirty="0" err="1"/>
              <a:t>certaily</a:t>
            </a:r>
            <a:r>
              <a:rPr lang="en-GB" dirty="0"/>
              <a:t> unlawful – </a:t>
            </a:r>
            <a:r>
              <a:rPr lang="en-GB" dirty="0" err="1"/>
              <a:t>prcatice</a:t>
            </a:r>
            <a:r>
              <a:rPr lang="en-GB" dirty="0"/>
              <a:t> hasn’t really changed much – </a:t>
            </a:r>
            <a:r>
              <a:rPr lang="en-GB" dirty="0" err="1"/>
              <a:t>mect</a:t>
            </a:r>
            <a:r>
              <a:rPr lang="en-GB" dirty="0"/>
              <a:t> example </a:t>
            </a:r>
          </a:p>
          <a:p>
            <a:endParaRPr lang="en-GB" dirty="0"/>
          </a:p>
        </p:txBody>
      </p:sp>
      <p:sp>
        <p:nvSpPr>
          <p:cNvPr id="4" name="Slide Number Placeholder 3"/>
          <p:cNvSpPr>
            <a:spLocks noGrp="1"/>
          </p:cNvSpPr>
          <p:nvPr>
            <p:ph type="sldNum" sz="quarter" idx="10"/>
          </p:nvPr>
        </p:nvSpPr>
        <p:spPr/>
        <p:txBody>
          <a:bodyPr/>
          <a:lstStyle/>
          <a:p>
            <a:fld id="{5A4A3171-0CC2-435C-87FB-5DC4E6AFA852}" type="slidenum">
              <a:rPr lang="en-GB" smtClean="0"/>
              <a:t>20</a:t>
            </a:fld>
            <a:endParaRPr lang="en-GB"/>
          </a:p>
        </p:txBody>
      </p:sp>
    </p:spTree>
    <p:extLst>
      <p:ext uri="{BB962C8B-B14F-4D97-AF65-F5344CB8AC3E}">
        <p14:creationId xmlns:p14="http://schemas.microsoft.com/office/powerpoint/2010/main" val="5465369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21</a:t>
            </a:fld>
            <a:endParaRPr lang="en-GB"/>
          </a:p>
        </p:txBody>
      </p:sp>
    </p:spTree>
    <p:extLst>
      <p:ext uri="{BB962C8B-B14F-4D97-AF65-F5344CB8AC3E}">
        <p14:creationId xmlns:p14="http://schemas.microsoft.com/office/powerpoint/2010/main" val="1148135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21">
              <a:defRPr/>
            </a:pPr>
            <a:r>
              <a:rPr lang="en-GB" baseline="0" dirty="0" smtClean="0"/>
              <a:t>.</a:t>
            </a:r>
            <a:endParaRPr lang="en-GB" dirty="0" smtClean="0"/>
          </a:p>
          <a:p>
            <a:endParaRPr lang="en-US" dirty="0" smtClean="0"/>
          </a:p>
          <a:p>
            <a:endParaRPr lang="en-US" dirty="0" smtClean="0"/>
          </a:p>
          <a:p>
            <a:r>
              <a:rPr lang="en-US" dirty="0" smtClean="0"/>
              <a:t>When occupational therapists talk about occupation, they mean all of the activities that people do. </a:t>
            </a:r>
          </a:p>
          <a:p>
            <a:r>
              <a:rPr lang="en-US" dirty="0" smtClean="0"/>
              <a:t>Occupations are key to people’s health and wellbeing, because they make us who we are and shape our roles and responsibilities in life Cot careers handbook 2015 -2016 accessed 21.6.16</a:t>
            </a:r>
          </a:p>
          <a:p>
            <a:r>
              <a:rPr lang="en-GB" i="1" dirty="0"/>
              <a:t>Occupational therapists view people as occupational beings. People are intrinsically active and creative, needing to engage in a balanced range of activities in their daily lives in order to maintain health and wellbeing. People shape and are shaped by, their experiences and interactions with their environments. They create identity and meaning through what they do and have the capacity to transform themselves through premeditated and autonomous action. </a:t>
            </a:r>
            <a:endParaRPr lang="en-GB" dirty="0"/>
          </a:p>
          <a:p>
            <a:r>
              <a:rPr lang="en-GB" i="1" dirty="0"/>
              <a:t>The purpose of occupational therapy is to enable people to fulfil, or work towards fulfilling their potential as occupational beings. Occupational therapists promote, function, quality of life and the realisation of potential in people that are experiencing occupational deprivation, imbalance or alienation. They believe that activity can be an effective medium for remediating dysfunction, facilitating adaption and recreating identity”</a:t>
            </a:r>
            <a:endParaRPr lang="en-GB" dirty="0"/>
          </a:p>
          <a:p>
            <a:r>
              <a:rPr lang="en-US" dirty="0" smtClean="0"/>
              <a:t>   Defining OT cot 2009</a:t>
            </a:r>
          </a:p>
          <a:p>
            <a:pPr defTabSz="914321">
              <a:defRPr/>
            </a:pPr>
            <a:r>
              <a:rPr lang="en-GB" baseline="0" dirty="0" smtClean="0"/>
              <a:t>.</a:t>
            </a:r>
            <a:endParaRPr lang="en-GB" dirty="0" smtClean="0"/>
          </a:p>
          <a:p>
            <a:endParaRPr lang="en-US" dirty="0" smtClean="0"/>
          </a:p>
          <a:p>
            <a:endParaRPr lang="en-US" dirty="0" smtClean="0"/>
          </a:p>
          <a:p>
            <a:endParaRPr lang="en-GB" dirty="0"/>
          </a:p>
        </p:txBody>
      </p:sp>
      <p:sp>
        <p:nvSpPr>
          <p:cNvPr id="4" name="Slide Number Placeholder 3"/>
          <p:cNvSpPr>
            <a:spLocks noGrp="1"/>
          </p:cNvSpPr>
          <p:nvPr>
            <p:ph type="sldNum" sz="quarter" idx="10"/>
          </p:nvPr>
        </p:nvSpPr>
        <p:spPr/>
        <p:txBody>
          <a:bodyPr/>
          <a:lstStyle/>
          <a:p>
            <a:fld id="{5A4A3171-0CC2-435C-87FB-5DC4E6AFA852}" type="slidenum">
              <a:rPr lang="en-GB" smtClean="0"/>
              <a:t>4</a:t>
            </a:fld>
            <a:endParaRPr lang="en-GB"/>
          </a:p>
        </p:txBody>
      </p:sp>
    </p:spTree>
    <p:extLst>
      <p:ext uri="{BB962C8B-B14F-4D97-AF65-F5344CB8AC3E}">
        <p14:creationId xmlns:p14="http://schemas.microsoft.com/office/powerpoint/2010/main" val="14734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22</a:t>
            </a:fld>
            <a:endParaRPr lang="en-GB"/>
          </a:p>
        </p:txBody>
      </p:sp>
    </p:spTree>
    <p:extLst>
      <p:ext uri="{BB962C8B-B14F-4D97-AF65-F5344CB8AC3E}">
        <p14:creationId xmlns:p14="http://schemas.microsoft.com/office/powerpoint/2010/main" val="2518650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23</a:t>
            </a:fld>
            <a:endParaRPr lang="en-GB"/>
          </a:p>
        </p:txBody>
      </p:sp>
    </p:spTree>
    <p:extLst>
      <p:ext uri="{BB962C8B-B14F-4D97-AF65-F5344CB8AC3E}">
        <p14:creationId xmlns:p14="http://schemas.microsoft.com/office/powerpoint/2010/main" val="25834372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24</a:t>
            </a:fld>
            <a:endParaRPr lang="en-GB"/>
          </a:p>
        </p:txBody>
      </p:sp>
    </p:spTree>
    <p:extLst>
      <p:ext uri="{BB962C8B-B14F-4D97-AF65-F5344CB8AC3E}">
        <p14:creationId xmlns:p14="http://schemas.microsoft.com/office/powerpoint/2010/main" val="8518227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25</a:t>
            </a:fld>
            <a:endParaRPr lang="en-GB"/>
          </a:p>
        </p:txBody>
      </p:sp>
    </p:spTree>
    <p:extLst>
      <p:ext uri="{BB962C8B-B14F-4D97-AF65-F5344CB8AC3E}">
        <p14:creationId xmlns:p14="http://schemas.microsoft.com/office/powerpoint/2010/main" val="15989542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26</a:t>
            </a:fld>
            <a:endParaRPr lang="en-GB"/>
          </a:p>
        </p:txBody>
      </p:sp>
    </p:spTree>
    <p:extLst>
      <p:ext uri="{BB962C8B-B14F-4D97-AF65-F5344CB8AC3E}">
        <p14:creationId xmlns:p14="http://schemas.microsoft.com/office/powerpoint/2010/main" val="1076730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27</a:t>
            </a:fld>
            <a:endParaRPr lang="en-GB"/>
          </a:p>
        </p:txBody>
      </p:sp>
    </p:spTree>
    <p:extLst>
      <p:ext uri="{BB962C8B-B14F-4D97-AF65-F5344CB8AC3E}">
        <p14:creationId xmlns:p14="http://schemas.microsoft.com/office/powerpoint/2010/main" val="12349087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28</a:t>
            </a:fld>
            <a:endParaRPr lang="en-GB"/>
          </a:p>
        </p:txBody>
      </p:sp>
    </p:spTree>
    <p:extLst>
      <p:ext uri="{BB962C8B-B14F-4D97-AF65-F5344CB8AC3E}">
        <p14:creationId xmlns:p14="http://schemas.microsoft.com/office/powerpoint/2010/main" val="2257858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29</a:t>
            </a:fld>
            <a:endParaRPr lang="en-GB"/>
          </a:p>
        </p:txBody>
      </p:sp>
    </p:spTree>
    <p:extLst>
      <p:ext uri="{BB962C8B-B14F-4D97-AF65-F5344CB8AC3E}">
        <p14:creationId xmlns:p14="http://schemas.microsoft.com/office/powerpoint/2010/main" val="1071190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21">
              <a:defRPr/>
            </a:pPr>
            <a:r>
              <a:rPr lang="en-US" dirty="0" smtClean="0"/>
              <a:t>There are several applied models of health care in which are occupational practice frameworks are based , these include person centered</a:t>
            </a:r>
            <a:r>
              <a:rPr lang="en-US" baseline="0" dirty="0" smtClean="0"/>
              <a:t> approach carl Rodgers which focuses on the persons disability as the  lack of full participation in life ,</a:t>
            </a:r>
            <a:r>
              <a:rPr lang="en-US" dirty="0" smtClean="0"/>
              <a:t>the medical</a:t>
            </a:r>
            <a:r>
              <a:rPr lang="en-US" baseline="0" dirty="0" smtClean="0"/>
              <a:t> model  based on disease, illness and injury  and the absence which identifies  , social model to elaborate on .applied approaches of systems theory, attachment theory </a:t>
            </a:r>
            <a:r>
              <a:rPr lang="en-US" baseline="0" dirty="0" err="1" smtClean="0"/>
              <a:t>etc</a:t>
            </a:r>
            <a:endParaRPr lang="en-US" baseline="0" dirty="0" smtClean="0"/>
          </a:p>
          <a:p>
            <a:pPr defTabSz="914321">
              <a:defRPr/>
            </a:pPr>
            <a:r>
              <a:rPr lang="en-US" dirty="0" smtClean="0"/>
              <a:t>OT therapy practice frameworks some outline scope and nature of practice and lets the therapist choose the occupation based models </a:t>
            </a:r>
            <a:r>
              <a:rPr lang="en-US" dirty="0" err="1" smtClean="0"/>
              <a:t>i.e</a:t>
            </a:r>
            <a:r>
              <a:rPr lang="en-US" dirty="0" smtClean="0"/>
              <a:t> the American OT practice framework and frames of reference whilst others have specific Occupation based theoretical models. The therapist can then use specific frames of reference practice guidance</a:t>
            </a:r>
            <a:r>
              <a:rPr lang="en-US" baseline="0" dirty="0" smtClean="0"/>
              <a:t> </a:t>
            </a:r>
            <a:r>
              <a:rPr lang="en-US" dirty="0" smtClean="0"/>
              <a:t> relevant to the specific area of practice. </a:t>
            </a:r>
          </a:p>
          <a:p>
            <a:endParaRPr lang="en-US" dirty="0" smtClean="0"/>
          </a:p>
          <a:p>
            <a:r>
              <a:rPr lang="en-US" dirty="0" smtClean="0"/>
              <a:t>Model of Human Occupations – </a:t>
            </a:r>
            <a:r>
              <a:rPr lang="en-US" dirty="0" err="1" smtClean="0"/>
              <a:t>Kielhofner</a:t>
            </a:r>
            <a:r>
              <a:rPr lang="en-US" dirty="0" smtClean="0"/>
              <a:t> 2004</a:t>
            </a:r>
          </a:p>
          <a:p>
            <a:r>
              <a:rPr lang="en-US" dirty="0" err="1" smtClean="0"/>
              <a:t>Canandian</a:t>
            </a:r>
            <a:r>
              <a:rPr lang="en-US" dirty="0" smtClean="0"/>
              <a:t> model of Occupational performance- CMOP </a:t>
            </a:r>
          </a:p>
          <a:p>
            <a:r>
              <a:rPr lang="en-US" dirty="0" smtClean="0"/>
              <a:t>Person- Environment –</a:t>
            </a:r>
            <a:r>
              <a:rPr lang="en-GB" dirty="0" smtClean="0"/>
              <a:t>Occupation- Performance-PEOP     </a:t>
            </a:r>
            <a:r>
              <a:rPr lang="en-GB" dirty="0" err="1" smtClean="0"/>
              <a:t>christiansen</a:t>
            </a:r>
            <a:r>
              <a:rPr lang="en-GB" dirty="0" smtClean="0"/>
              <a:t> and </a:t>
            </a:r>
            <a:r>
              <a:rPr lang="en-GB" dirty="0" err="1" smtClean="0"/>
              <a:t>baum</a:t>
            </a:r>
            <a:endParaRPr lang="en-GB" dirty="0" smtClean="0"/>
          </a:p>
          <a:p>
            <a:r>
              <a:rPr lang="en-GB" dirty="0" smtClean="0"/>
              <a:t> all the models draw on key areas of the person, their </a:t>
            </a:r>
            <a:r>
              <a:rPr lang="en-GB" dirty="0" err="1" smtClean="0"/>
              <a:t>enviroment</a:t>
            </a:r>
            <a:r>
              <a:rPr lang="en-GB" dirty="0" smtClean="0"/>
              <a:t>, and occupations .</a:t>
            </a:r>
          </a:p>
          <a:p>
            <a:r>
              <a:rPr lang="en-GB" dirty="0" smtClean="0"/>
              <a:t>These 3  models </a:t>
            </a:r>
            <a:r>
              <a:rPr lang="en-GB" baseline="0" dirty="0" smtClean="0"/>
              <a:t> have specific tools, MOHO in particular has been adapted for many different settings and shows efficacy of OT input a necessity in countries that have insurance based health systems that are driven by the persons improvement and outcome measures and increasingly used for </a:t>
            </a:r>
            <a:r>
              <a:rPr lang="en-GB" baseline="0" dirty="0" err="1" smtClean="0"/>
              <a:t>efficecacy</a:t>
            </a:r>
            <a:r>
              <a:rPr lang="en-GB" baseline="0" dirty="0" smtClean="0"/>
              <a:t> and cost effectiveness in practice in Great </a:t>
            </a:r>
            <a:r>
              <a:rPr lang="en-GB" baseline="0" dirty="0" err="1" smtClean="0"/>
              <a:t>britain</a:t>
            </a:r>
            <a:endParaRPr lang="en-GB" baseline="0" dirty="0" smtClean="0"/>
          </a:p>
          <a:p>
            <a:endParaRPr lang="en-GB" baseline="0" dirty="0" smtClean="0"/>
          </a:p>
          <a:p>
            <a:r>
              <a:rPr lang="en-GB" baseline="0" dirty="0" smtClean="0"/>
              <a:t>Frames of reference</a:t>
            </a:r>
            <a:endParaRPr lang="en-US" dirty="0" smtClean="0"/>
          </a:p>
          <a:p>
            <a:endParaRPr lang="en-US" dirty="0" smtClean="0"/>
          </a:p>
          <a:p>
            <a:r>
              <a:rPr lang="en-US" dirty="0" smtClean="0"/>
              <a:t>Paradigm- from the </a:t>
            </a:r>
            <a:r>
              <a:rPr lang="en-US" dirty="0" err="1" smtClean="0"/>
              <a:t>greek</a:t>
            </a:r>
            <a:r>
              <a:rPr lang="en-US" baseline="0" dirty="0" smtClean="0"/>
              <a:t> </a:t>
            </a:r>
            <a:r>
              <a:rPr lang="en-US" dirty="0" smtClean="0"/>
              <a:t> Root ,model example, pattern </a:t>
            </a:r>
          </a:p>
          <a:p>
            <a:r>
              <a:rPr lang="en-US" dirty="0" smtClean="0"/>
              <a:t> taxonomy – principals of biological </a:t>
            </a:r>
            <a:r>
              <a:rPr lang="en-US" dirty="0" err="1" smtClean="0"/>
              <a:t>etc</a:t>
            </a:r>
            <a:r>
              <a:rPr lang="en-US" dirty="0" smtClean="0"/>
              <a:t> </a:t>
            </a:r>
            <a:r>
              <a:rPr lang="en-US" dirty="0" err="1" smtClean="0"/>
              <a:t>calssification</a:t>
            </a:r>
            <a:r>
              <a:rPr lang="en-US" dirty="0" smtClean="0"/>
              <a:t> </a:t>
            </a:r>
          </a:p>
          <a:p>
            <a:endParaRPr lang="en-GB" dirty="0"/>
          </a:p>
        </p:txBody>
      </p:sp>
      <p:sp>
        <p:nvSpPr>
          <p:cNvPr id="4" name="Slide Number Placeholder 3"/>
          <p:cNvSpPr>
            <a:spLocks noGrp="1"/>
          </p:cNvSpPr>
          <p:nvPr>
            <p:ph type="sldNum" sz="quarter" idx="10"/>
          </p:nvPr>
        </p:nvSpPr>
        <p:spPr/>
        <p:txBody>
          <a:bodyPr/>
          <a:lstStyle/>
          <a:p>
            <a:fld id="{5A4A3171-0CC2-435C-87FB-5DC4E6AFA852}" type="slidenum">
              <a:rPr lang="en-GB" smtClean="0"/>
              <a:t>5</a:t>
            </a:fld>
            <a:endParaRPr lang="en-GB"/>
          </a:p>
        </p:txBody>
      </p:sp>
    </p:spTree>
    <p:extLst>
      <p:ext uri="{BB962C8B-B14F-4D97-AF65-F5344CB8AC3E}">
        <p14:creationId xmlns:p14="http://schemas.microsoft.com/office/powerpoint/2010/main" val="17223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smtClean="0"/>
              <a:t>Description</a:t>
            </a:r>
          </a:p>
          <a:p>
            <a:pPr>
              <a:defRPr/>
            </a:pPr>
            <a:r>
              <a:rPr lang="en-GB" dirty="0" smtClean="0">
                <a:latin typeface="+mn-lt"/>
              </a:rPr>
              <a:t>PEOP model explains OT THEORY &amp; gives a visual explanation of the dynamic nature of occupational performance.</a:t>
            </a:r>
          </a:p>
          <a:p>
            <a:pPr>
              <a:defRPr/>
            </a:pPr>
            <a:r>
              <a:rPr lang="en-GB" dirty="0" smtClean="0">
                <a:latin typeface="+mn-lt"/>
              </a:rPr>
              <a:t>PEOP shows the transactional relationship between Person, Environment &amp; Occupation - &amp; the impact on Performance.</a:t>
            </a:r>
          </a:p>
          <a:p>
            <a:pPr>
              <a:defRPr/>
            </a:pPr>
            <a:endParaRPr lang="en-GB" dirty="0" smtClean="0">
              <a:latin typeface="+mn-lt"/>
            </a:endParaRPr>
          </a:p>
          <a:p>
            <a:pPr>
              <a:defRPr/>
            </a:pPr>
            <a:r>
              <a:rPr lang="en-US" dirty="0" smtClean="0">
                <a:latin typeface="+mn-lt"/>
              </a:rPr>
              <a:t>"The model is defined by its attempt to describe what people do in their daily lives, what motivates them, and how their personal characteristics combine with the situations in which occupations are undertaken to influence successful occupational performance" (Maclean, F. 2012, p.556).</a:t>
            </a:r>
            <a:endParaRPr lang="en-GB" dirty="0" smtClean="0">
              <a:latin typeface="+mn-lt"/>
            </a:endParaRPr>
          </a:p>
          <a:p>
            <a:pPr>
              <a:defRPr/>
            </a:pPr>
            <a:endParaRPr lang="en-GB" dirty="0" smtClean="0"/>
          </a:p>
          <a:p>
            <a:pPr>
              <a:defRPr/>
            </a:pPr>
            <a:endParaRPr lang="en-GB" b="1" dirty="0" smtClean="0">
              <a:solidFill>
                <a:srgbClr val="FF0000"/>
              </a:solidFill>
            </a:endParaRPr>
          </a:p>
          <a:p>
            <a:pPr>
              <a:defRPr/>
            </a:pPr>
            <a:r>
              <a:rPr lang="en-GB" b="1" dirty="0" smtClean="0"/>
              <a:t>Focus</a:t>
            </a:r>
            <a:r>
              <a:rPr lang="en-GB" dirty="0" smtClean="0"/>
              <a:t> – on occupation, which ensures a client-centred, &amp; ideally a collaborative approach that can be used to explain a baseline for occupational engagement &amp; motivation by identifying barriers to &amp; drivers for occupation/ &amp; there is potential for this baseline snapshot to be compared with illustrative PEOP following intervention, as an outcome measure. </a:t>
            </a:r>
          </a:p>
          <a:p>
            <a:pPr>
              <a:defRPr/>
            </a:pPr>
            <a:endParaRPr lang="en-GB" dirty="0" smtClean="0"/>
          </a:p>
          <a:p>
            <a:pPr>
              <a:defRPr/>
            </a:pPr>
            <a:r>
              <a:rPr lang="en-GB" b="1" dirty="0" smtClean="0"/>
              <a:t>Function</a:t>
            </a:r>
            <a:r>
              <a:rPr lang="en-GB" dirty="0" smtClean="0"/>
              <a:t> – top down theory/ medical model influence – can be applied to any individual or population because it clearly outlines which aspect(s) of the system (or domains) require therapist attention &amp; = intervention. As we all know, occupation is ever-changing throughout our days &amp; lives – PEOP allows for a holistic approach that reminds practitioners to resist a bottom-up approach to ‘skills’ &amp; rather see ‘occupational performance,’ </a:t>
            </a:r>
          </a:p>
          <a:p>
            <a:pPr>
              <a:defRPr/>
            </a:pPr>
            <a:endParaRPr lang="en-GB" dirty="0" smtClean="0"/>
          </a:p>
          <a:p>
            <a:pPr>
              <a:defRPr/>
            </a:pPr>
            <a:r>
              <a:rPr lang="en-GB" b="1" dirty="0" smtClean="0"/>
              <a:t>Application</a:t>
            </a:r>
            <a:r>
              <a:rPr lang="en-GB" dirty="0" smtClean="0"/>
              <a:t> – PEOP defines change in terms of maximising occupational performance – OT intervention is designed to elicit this as an outcome, as a result of grading &amp; adapting (the person factors; the environment; the demands of the occupation).</a:t>
            </a:r>
          </a:p>
          <a:p>
            <a:pPr>
              <a:defRPr/>
            </a:pPr>
            <a:endParaRPr lang="en-GB" dirty="0" smtClean="0"/>
          </a:p>
          <a:p>
            <a:pPr>
              <a:defRPr/>
            </a:pPr>
            <a:r>
              <a:rPr lang="en-GB" b="1" dirty="0" smtClean="0"/>
              <a:t>Disability</a:t>
            </a:r>
            <a:r>
              <a:rPr lang="en-GB" dirty="0" smtClean="0"/>
              <a:t> – how is it defined? As the focus is on occupational performance, there is no definition of disability – rather the model is a tool to explain dysfunction/ impairment in terms of PEOP ‘mismatch.’ </a:t>
            </a:r>
          </a:p>
          <a:p>
            <a:pPr>
              <a:defRPr/>
            </a:pPr>
            <a:r>
              <a:rPr lang="en-GB" dirty="0" smtClean="0"/>
              <a:t>FOR EXAMPLE: when there is a good PEO fit/ occupational Performance/ engagement is possible; &amp; conversely when there is a limited PEO fit/ occupational Performance/ engagement is limited, challenged, impaired. </a:t>
            </a:r>
          </a:p>
          <a:p>
            <a:pPr>
              <a:defRPr/>
            </a:pPr>
            <a:endParaRPr lang="en-GB" dirty="0" smtClean="0"/>
          </a:p>
          <a:p>
            <a:pPr>
              <a:defRPr/>
            </a:pPr>
            <a:r>
              <a:rPr lang="en-US" dirty="0" smtClean="0">
                <a:latin typeface="+mn-lt"/>
              </a:rPr>
              <a:t>The main goal of occupational therapy intervention is to foster occupational performance and participation and help the client achieve a level of functionality that meets their roles, responsibilities, and interests.</a:t>
            </a:r>
            <a:endParaRPr lang="en-GB" dirty="0" smtClean="0">
              <a:latin typeface="+mn-lt"/>
            </a:endParaRPr>
          </a:p>
          <a:p>
            <a:pPr>
              <a:defRPr/>
            </a:pPr>
            <a:endParaRPr lang="en-GB" dirty="0" smtClean="0"/>
          </a:p>
          <a:p>
            <a:pPr>
              <a:defRPr/>
            </a:pPr>
            <a:endParaRPr lang="en-GB" dirty="0" smtClean="0"/>
          </a:p>
          <a:p>
            <a:pPr>
              <a:defRPr/>
            </a:pPr>
            <a:endParaRPr lang="en-GB" dirty="0" smtClean="0"/>
          </a:p>
          <a:p>
            <a:pPr>
              <a:defRPr/>
            </a:pPr>
            <a:r>
              <a:rPr lang="en-GB" dirty="0" smtClean="0"/>
              <a:t>http://handtherapycanbefun.weebly.com/peop-model.html</a:t>
            </a:r>
          </a:p>
          <a:p>
            <a:pPr>
              <a:defRPr/>
            </a:pPr>
            <a:r>
              <a:rPr lang="en-GB" dirty="0" smtClean="0"/>
              <a:t>https://clockthesis.wordpress.com/2009/02/19/application-of-the-person-environment-occupation-model-a-practice-tool/</a:t>
            </a:r>
          </a:p>
          <a:p>
            <a:pPr>
              <a:defRPr/>
            </a:pPr>
            <a:r>
              <a:rPr lang="en-GB" dirty="0" smtClean="0"/>
              <a:t>http://khaszriealdnan.blogspot.co.uk/2013/02/model-and-frame-of-reference.html</a:t>
            </a:r>
          </a:p>
          <a:p>
            <a:pPr>
              <a:defRPr/>
            </a:pPr>
            <a:r>
              <a:rPr lang="en-GB" u="sng" dirty="0" smtClean="0">
                <a:latin typeface="+mn-lt"/>
                <a:hlinkClick r:id="rId3"/>
              </a:rPr>
              <a:t>https://prezi.com/t7epjuotkico/peo-model/</a:t>
            </a:r>
            <a:r>
              <a:rPr lang="en-GB" dirty="0" smtClean="0">
                <a:latin typeface="+mn-lt"/>
              </a:rPr>
              <a:t> </a:t>
            </a:r>
          </a:p>
          <a:p>
            <a:endParaRPr lang="en-GB" dirty="0"/>
          </a:p>
        </p:txBody>
      </p:sp>
      <p:sp>
        <p:nvSpPr>
          <p:cNvPr id="4" name="Slide Number Placeholder 3"/>
          <p:cNvSpPr>
            <a:spLocks noGrp="1"/>
          </p:cNvSpPr>
          <p:nvPr>
            <p:ph type="sldNum" sz="quarter" idx="10"/>
          </p:nvPr>
        </p:nvSpPr>
        <p:spPr/>
        <p:txBody>
          <a:bodyPr/>
          <a:lstStyle/>
          <a:p>
            <a:fld id="{5A4A3171-0CC2-435C-87FB-5DC4E6AFA852}" type="slidenum">
              <a:rPr lang="en-GB" smtClean="0"/>
              <a:t>6</a:t>
            </a:fld>
            <a:endParaRPr lang="en-GB"/>
          </a:p>
        </p:txBody>
      </p:sp>
    </p:spTree>
    <p:extLst>
      <p:ext uri="{BB962C8B-B14F-4D97-AF65-F5344CB8AC3E}">
        <p14:creationId xmlns:p14="http://schemas.microsoft.com/office/powerpoint/2010/main" val="710698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A4A3171-0CC2-435C-87FB-5DC4E6AFA852}" type="slidenum">
              <a:rPr lang="en-GB" smtClean="0"/>
              <a:t>7</a:t>
            </a:fld>
            <a:endParaRPr lang="en-GB"/>
          </a:p>
        </p:txBody>
      </p:sp>
    </p:spTree>
    <p:extLst>
      <p:ext uri="{BB962C8B-B14F-4D97-AF65-F5344CB8AC3E}">
        <p14:creationId xmlns:p14="http://schemas.microsoft.com/office/powerpoint/2010/main" val="3757605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smtClean="0">
                <a:latin typeface="Arial" pitchFamily="34" charset="0"/>
              </a:rPr>
              <a:t>MOHO has words and terms that are particular to the model – will go through some of these – hand out to explain vocabulary</a:t>
            </a:r>
          </a:p>
          <a:p>
            <a:endParaRPr lang="en-GB" altLang="en-US" dirty="0" smtClean="0">
              <a:latin typeface="Arial" pitchFamily="34" charset="0"/>
            </a:endParaRPr>
          </a:p>
          <a:p>
            <a:r>
              <a:rPr lang="en-GB" altLang="en-US" dirty="0" smtClean="0">
                <a:latin typeface="Arial" pitchFamily="34" charset="0"/>
              </a:rPr>
              <a:t>Looking at and understanding the doing of occupations:</a:t>
            </a:r>
          </a:p>
          <a:p>
            <a:endParaRPr lang="en-GB" altLang="en-US" dirty="0" smtClean="0">
              <a:latin typeface="Arial" pitchFamily="34" charset="0"/>
            </a:endParaRPr>
          </a:p>
          <a:p>
            <a:r>
              <a:rPr lang="en-GB" altLang="en-US" dirty="0" smtClean="0">
                <a:latin typeface="Arial" pitchFamily="34" charset="0"/>
              </a:rPr>
              <a:t>Use model to appreciate clients perspective and situation</a:t>
            </a:r>
          </a:p>
          <a:p>
            <a:endParaRPr lang="en-GB" altLang="en-US" dirty="0" smtClean="0">
              <a:latin typeface="Arial" pitchFamily="34" charset="0"/>
            </a:endParaRPr>
          </a:p>
          <a:p>
            <a:r>
              <a:rPr lang="en-GB" altLang="en-US" dirty="0" smtClean="0">
                <a:latin typeface="Arial" pitchFamily="34" charset="0"/>
              </a:rPr>
              <a:t>Influenced by:</a:t>
            </a:r>
          </a:p>
          <a:p>
            <a:endParaRPr lang="en-GB" altLang="en-US" dirty="0" smtClean="0">
              <a:latin typeface="Arial" pitchFamily="34" charset="0"/>
            </a:endParaRPr>
          </a:p>
          <a:p>
            <a:r>
              <a:rPr lang="en-GB" altLang="en-US" dirty="0" smtClean="0">
                <a:latin typeface="Arial" pitchFamily="34" charset="0"/>
              </a:rPr>
              <a:t>Occupational identity – Define self, who we are</a:t>
            </a:r>
          </a:p>
          <a:p>
            <a:r>
              <a:rPr lang="en-GB" altLang="en-US" dirty="0" smtClean="0">
                <a:latin typeface="Arial" pitchFamily="34" charset="0"/>
              </a:rPr>
              <a:t>Occupational competence – fulfilling a role and standard of performance</a:t>
            </a:r>
          </a:p>
          <a:p>
            <a:endParaRPr lang="en-GB" altLang="en-US" dirty="0" smtClean="0">
              <a:latin typeface="Arial" pitchFamily="34" charset="0"/>
            </a:endParaRPr>
          </a:p>
          <a:p>
            <a:r>
              <a:rPr lang="en-GB" altLang="en-US" dirty="0" smtClean="0">
                <a:latin typeface="Arial" pitchFamily="34" charset="0"/>
              </a:rPr>
              <a:t>Person’s interaction with the environment provides experiences that construct clients perspective of self.</a:t>
            </a:r>
          </a:p>
          <a:p>
            <a:endParaRPr lang="en-GB" altLang="en-US" dirty="0" smtClean="0">
              <a:latin typeface="Arial" pitchFamily="34" charset="0"/>
            </a:endParaRPr>
          </a:p>
          <a:p>
            <a:endParaRPr lang="en-GB" altLang="en-US" dirty="0" smtClean="0">
              <a:latin typeface="Arial" pitchFamily="34" charset="0"/>
            </a:endParaRPr>
          </a:p>
          <a:p>
            <a:r>
              <a:rPr lang="en-GB" altLang="en-US" dirty="0" smtClean="0">
                <a:latin typeface="Arial" pitchFamily="34" charset="0"/>
              </a:rPr>
              <a:t>Key elements of MOHO are  Volition, habituation, performance capacity </a:t>
            </a:r>
          </a:p>
          <a:p>
            <a:r>
              <a:rPr lang="en-GB" altLang="en-US" dirty="0" smtClean="0">
                <a:latin typeface="Arial" pitchFamily="34" charset="0"/>
              </a:rPr>
              <a:t>Help practitioner understand people’s choices and </a:t>
            </a:r>
            <a:r>
              <a:rPr lang="en-GB" altLang="en-US" dirty="0" err="1" smtClean="0">
                <a:latin typeface="Arial" pitchFamily="34" charset="0"/>
              </a:rPr>
              <a:t>and</a:t>
            </a:r>
            <a:r>
              <a:rPr lang="en-GB" altLang="en-US" dirty="0" smtClean="0">
                <a:latin typeface="Arial" pitchFamily="34" charset="0"/>
              </a:rPr>
              <a:t> help to come to solutions that will work for the person.</a:t>
            </a:r>
          </a:p>
          <a:p>
            <a:endParaRPr lang="en-GB" dirty="0"/>
          </a:p>
        </p:txBody>
      </p:sp>
      <p:sp>
        <p:nvSpPr>
          <p:cNvPr id="4" name="Slide Number Placeholder 3"/>
          <p:cNvSpPr>
            <a:spLocks noGrp="1"/>
          </p:cNvSpPr>
          <p:nvPr>
            <p:ph type="sldNum" sz="quarter" idx="10"/>
          </p:nvPr>
        </p:nvSpPr>
        <p:spPr/>
        <p:txBody>
          <a:bodyPr/>
          <a:lstStyle/>
          <a:p>
            <a:fld id="{5A4A3171-0CC2-435C-87FB-5DC4E6AFA852}" type="slidenum">
              <a:rPr lang="en-GB" smtClean="0"/>
              <a:t>8</a:t>
            </a:fld>
            <a:endParaRPr lang="en-GB"/>
          </a:p>
        </p:txBody>
      </p:sp>
    </p:spTree>
    <p:extLst>
      <p:ext uri="{BB962C8B-B14F-4D97-AF65-F5344CB8AC3E}">
        <p14:creationId xmlns:p14="http://schemas.microsoft.com/office/powerpoint/2010/main" val="2558731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A4A3171-0CC2-435C-87FB-5DC4E6AFA852}" type="slidenum">
              <a:rPr lang="en-GB" smtClean="0"/>
              <a:t>9</a:t>
            </a:fld>
            <a:endParaRPr lang="en-GB"/>
          </a:p>
        </p:txBody>
      </p:sp>
    </p:spTree>
    <p:extLst>
      <p:ext uri="{BB962C8B-B14F-4D97-AF65-F5344CB8AC3E}">
        <p14:creationId xmlns:p14="http://schemas.microsoft.com/office/powerpoint/2010/main" val="1493206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10</a:t>
            </a:fld>
            <a:endParaRPr lang="en-GB"/>
          </a:p>
        </p:txBody>
      </p:sp>
    </p:spTree>
    <p:extLst>
      <p:ext uri="{BB962C8B-B14F-4D97-AF65-F5344CB8AC3E}">
        <p14:creationId xmlns:p14="http://schemas.microsoft.com/office/powerpoint/2010/main" val="2961335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4A3171-0CC2-435C-87FB-5DC4E6AFA852}" type="slidenum">
              <a:rPr lang="en-GB" smtClean="0"/>
              <a:t>11</a:t>
            </a:fld>
            <a:endParaRPr lang="en-GB"/>
          </a:p>
        </p:txBody>
      </p:sp>
    </p:spTree>
    <p:extLst>
      <p:ext uri="{BB962C8B-B14F-4D97-AF65-F5344CB8AC3E}">
        <p14:creationId xmlns:p14="http://schemas.microsoft.com/office/powerpoint/2010/main" val="2494777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350A0D8-D64E-406C-9D96-543BB6D577C3}" type="datetimeFigureOut">
              <a:rPr lang="en-GB" smtClean="0"/>
              <a:t>16/07/2019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9B7F44-DCD1-4AA4-BA49-3B4575133EC7}" type="slidenum">
              <a:rPr lang="en-GB" smtClean="0"/>
              <a:t>‹#›</a:t>
            </a:fld>
            <a:endParaRPr lang="en-GB"/>
          </a:p>
        </p:txBody>
      </p:sp>
    </p:spTree>
    <p:extLst>
      <p:ext uri="{BB962C8B-B14F-4D97-AF65-F5344CB8AC3E}">
        <p14:creationId xmlns:p14="http://schemas.microsoft.com/office/powerpoint/2010/main" val="3381959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350A0D8-D64E-406C-9D96-543BB6D577C3}" type="datetimeFigureOut">
              <a:rPr lang="en-GB" smtClean="0"/>
              <a:t>16/07/2019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9B7F44-DCD1-4AA4-BA49-3B4575133EC7}" type="slidenum">
              <a:rPr lang="en-GB" smtClean="0"/>
              <a:t>‹#›</a:t>
            </a:fld>
            <a:endParaRPr lang="en-GB"/>
          </a:p>
        </p:txBody>
      </p:sp>
    </p:spTree>
    <p:extLst>
      <p:ext uri="{BB962C8B-B14F-4D97-AF65-F5344CB8AC3E}">
        <p14:creationId xmlns:p14="http://schemas.microsoft.com/office/powerpoint/2010/main" val="1790083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350A0D8-D64E-406C-9D96-543BB6D577C3}" type="datetimeFigureOut">
              <a:rPr lang="en-GB" smtClean="0"/>
              <a:t>16/07/2019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9B7F44-DCD1-4AA4-BA49-3B4575133EC7}" type="slidenum">
              <a:rPr lang="en-GB" smtClean="0"/>
              <a:t>‹#›</a:t>
            </a:fld>
            <a:endParaRPr lang="en-GB"/>
          </a:p>
        </p:txBody>
      </p:sp>
    </p:spTree>
    <p:extLst>
      <p:ext uri="{BB962C8B-B14F-4D97-AF65-F5344CB8AC3E}">
        <p14:creationId xmlns:p14="http://schemas.microsoft.com/office/powerpoint/2010/main" val="2939225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350A0D8-D64E-406C-9D96-543BB6D577C3}" type="datetimeFigureOut">
              <a:rPr lang="en-GB" smtClean="0"/>
              <a:t>16/07/2019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9B7F44-DCD1-4AA4-BA49-3B4575133EC7}" type="slidenum">
              <a:rPr lang="en-GB" smtClean="0"/>
              <a:t>‹#›</a:t>
            </a:fld>
            <a:endParaRPr lang="en-GB"/>
          </a:p>
        </p:txBody>
      </p:sp>
    </p:spTree>
    <p:extLst>
      <p:ext uri="{BB962C8B-B14F-4D97-AF65-F5344CB8AC3E}">
        <p14:creationId xmlns:p14="http://schemas.microsoft.com/office/powerpoint/2010/main" val="3224670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50A0D8-D64E-406C-9D96-543BB6D577C3}" type="datetimeFigureOut">
              <a:rPr lang="en-GB" smtClean="0"/>
              <a:t>16/07/2019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9B7F44-DCD1-4AA4-BA49-3B4575133EC7}" type="slidenum">
              <a:rPr lang="en-GB" smtClean="0"/>
              <a:t>‹#›</a:t>
            </a:fld>
            <a:endParaRPr lang="en-GB"/>
          </a:p>
        </p:txBody>
      </p:sp>
    </p:spTree>
    <p:extLst>
      <p:ext uri="{BB962C8B-B14F-4D97-AF65-F5344CB8AC3E}">
        <p14:creationId xmlns:p14="http://schemas.microsoft.com/office/powerpoint/2010/main" val="3801712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350A0D8-D64E-406C-9D96-543BB6D577C3}" type="datetimeFigureOut">
              <a:rPr lang="en-GB" smtClean="0"/>
              <a:t>16/07/2019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9B7F44-DCD1-4AA4-BA49-3B4575133EC7}" type="slidenum">
              <a:rPr lang="en-GB" smtClean="0"/>
              <a:t>‹#›</a:t>
            </a:fld>
            <a:endParaRPr lang="en-GB"/>
          </a:p>
        </p:txBody>
      </p:sp>
    </p:spTree>
    <p:extLst>
      <p:ext uri="{BB962C8B-B14F-4D97-AF65-F5344CB8AC3E}">
        <p14:creationId xmlns:p14="http://schemas.microsoft.com/office/powerpoint/2010/main" val="1818781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350A0D8-D64E-406C-9D96-543BB6D577C3}" type="datetimeFigureOut">
              <a:rPr lang="en-GB" smtClean="0"/>
              <a:t>16/07/2019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C9B7F44-DCD1-4AA4-BA49-3B4575133EC7}" type="slidenum">
              <a:rPr lang="en-GB" smtClean="0"/>
              <a:t>‹#›</a:t>
            </a:fld>
            <a:endParaRPr lang="en-GB"/>
          </a:p>
        </p:txBody>
      </p:sp>
    </p:spTree>
    <p:extLst>
      <p:ext uri="{BB962C8B-B14F-4D97-AF65-F5344CB8AC3E}">
        <p14:creationId xmlns:p14="http://schemas.microsoft.com/office/powerpoint/2010/main" val="2501466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350A0D8-D64E-406C-9D96-543BB6D577C3}" type="datetimeFigureOut">
              <a:rPr lang="en-GB" smtClean="0"/>
              <a:t>16/07/2019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C9B7F44-DCD1-4AA4-BA49-3B4575133EC7}" type="slidenum">
              <a:rPr lang="en-GB" smtClean="0"/>
              <a:t>‹#›</a:t>
            </a:fld>
            <a:endParaRPr lang="en-GB"/>
          </a:p>
        </p:txBody>
      </p:sp>
    </p:spTree>
    <p:extLst>
      <p:ext uri="{BB962C8B-B14F-4D97-AF65-F5344CB8AC3E}">
        <p14:creationId xmlns:p14="http://schemas.microsoft.com/office/powerpoint/2010/main" val="2827871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50A0D8-D64E-406C-9D96-543BB6D577C3}" type="datetimeFigureOut">
              <a:rPr lang="en-GB" smtClean="0"/>
              <a:t>16/07/2019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C9B7F44-DCD1-4AA4-BA49-3B4575133EC7}" type="slidenum">
              <a:rPr lang="en-GB" smtClean="0"/>
              <a:t>‹#›</a:t>
            </a:fld>
            <a:endParaRPr lang="en-GB"/>
          </a:p>
        </p:txBody>
      </p:sp>
    </p:spTree>
    <p:extLst>
      <p:ext uri="{BB962C8B-B14F-4D97-AF65-F5344CB8AC3E}">
        <p14:creationId xmlns:p14="http://schemas.microsoft.com/office/powerpoint/2010/main" val="75747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50A0D8-D64E-406C-9D96-543BB6D577C3}" type="datetimeFigureOut">
              <a:rPr lang="en-GB" smtClean="0"/>
              <a:t>16/07/2019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9B7F44-DCD1-4AA4-BA49-3B4575133EC7}" type="slidenum">
              <a:rPr lang="en-GB" smtClean="0"/>
              <a:t>‹#›</a:t>
            </a:fld>
            <a:endParaRPr lang="en-GB"/>
          </a:p>
        </p:txBody>
      </p:sp>
    </p:spTree>
    <p:extLst>
      <p:ext uri="{BB962C8B-B14F-4D97-AF65-F5344CB8AC3E}">
        <p14:creationId xmlns:p14="http://schemas.microsoft.com/office/powerpoint/2010/main" val="2397568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50A0D8-D64E-406C-9D96-543BB6D577C3}" type="datetimeFigureOut">
              <a:rPr lang="en-GB" smtClean="0"/>
              <a:t>16/07/2019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9B7F44-DCD1-4AA4-BA49-3B4575133EC7}" type="slidenum">
              <a:rPr lang="en-GB" smtClean="0"/>
              <a:t>‹#›</a:t>
            </a:fld>
            <a:endParaRPr lang="en-GB"/>
          </a:p>
        </p:txBody>
      </p:sp>
    </p:spTree>
    <p:extLst>
      <p:ext uri="{BB962C8B-B14F-4D97-AF65-F5344CB8AC3E}">
        <p14:creationId xmlns:p14="http://schemas.microsoft.com/office/powerpoint/2010/main" val="2844435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0A0D8-D64E-406C-9D96-543BB6D577C3}" type="datetimeFigureOut">
              <a:rPr lang="en-GB" smtClean="0"/>
              <a:t>16/07/2019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9B7F44-DCD1-4AA4-BA49-3B4575133EC7}" type="slidenum">
              <a:rPr lang="en-GB" smtClean="0"/>
              <a:t>‹#›</a:t>
            </a:fld>
            <a:endParaRPr lang="en-GB"/>
          </a:p>
        </p:txBody>
      </p:sp>
    </p:spTree>
    <p:extLst>
      <p:ext uri="{BB962C8B-B14F-4D97-AF65-F5344CB8AC3E}">
        <p14:creationId xmlns:p14="http://schemas.microsoft.com/office/powerpoint/2010/main" val="2368902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caot.ca/otnow/may09/peo.pdf"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cjo.sagepub.com/content/66/3/122.short?rss=1&amp;ssource=mfr"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Occupational Therapy </a:t>
            </a:r>
            <a:endParaRPr lang="en-GB" dirty="0"/>
          </a:p>
        </p:txBody>
      </p:sp>
      <p:sp>
        <p:nvSpPr>
          <p:cNvPr id="3" name="Subtitle 2"/>
          <p:cNvSpPr>
            <a:spLocks noGrp="1"/>
          </p:cNvSpPr>
          <p:nvPr>
            <p:ph type="subTitle" idx="1"/>
          </p:nvPr>
        </p:nvSpPr>
        <p:spPr/>
        <p:txBody>
          <a:bodyPr/>
          <a:lstStyle/>
          <a:p>
            <a:r>
              <a:rPr lang="en-GB" dirty="0" smtClean="0"/>
              <a:t>Doreen Singleton</a:t>
            </a:r>
          </a:p>
          <a:p>
            <a:r>
              <a:rPr lang="en-GB" dirty="0" smtClean="0"/>
              <a:t>Professional lead for Occupational Therapy</a:t>
            </a:r>
            <a:endParaRPr lang="en-GB" dirty="0"/>
          </a:p>
        </p:txBody>
      </p:sp>
    </p:spTree>
    <p:extLst>
      <p:ext uri="{BB962C8B-B14F-4D97-AF65-F5344CB8AC3E}">
        <p14:creationId xmlns:p14="http://schemas.microsoft.com/office/powerpoint/2010/main" val="3574488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do we use theory and models </a:t>
            </a:r>
            <a:endParaRPr lang="en-GB" dirty="0"/>
          </a:p>
        </p:txBody>
      </p:sp>
      <p:sp>
        <p:nvSpPr>
          <p:cNvPr id="3" name="Content Placeholder 2"/>
          <p:cNvSpPr>
            <a:spLocks noGrp="1"/>
          </p:cNvSpPr>
          <p:nvPr>
            <p:ph idx="1"/>
          </p:nvPr>
        </p:nvSpPr>
        <p:spPr/>
        <p:txBody>
          <a:bodyPr>
            <a:normAutofit fontScale="62500" lnSpcReduction="20000"/>
          </a:bodyPr>
          <a:lstStyle/>
          <a:p>
            <a:pPr>
              <a:defRPr/>
            </a:pPr>
            <a:r>
              <a:rPr lang="en-US" dirty="0"/>
              <a:t>Humans are occupational</a:t>
            </a:r>
          </a:p>
          <a:p>
            <a:pPr>
              <a:defRPr/>
            </a:pPr>
            <a:endParaRPr lang="en-US" dirty="0"/>
          </a:p>
          <a:p>
            <a:pPr>
              <a:defRPr/>
            </a:pPr>
            <a:r>
              <a:rPr lang="en-US" dirty="0"/>
              <a:t>Occupation is therapeutic</a:t>
            </a:r>
          </a:p>
          <a:p>
            <a:pPr>
              <a:defRPr/>
            </a:pPr>
            <a:endParaRPr lang="en-US" dirty="0"/>
          </a:p>
          <a:p>
            <a:pPr>
              <a:defRPr/>
            </a:pPr>
            <a:r>
              <a:rPr lang="en-US" dirty="0"/>
              <a:t>Occupation affects health and well-being</a:t>
            </a:r>
          </a:p>
          <a:p>
            <a:pPr>
              <a:defRPr/>
            </a:pPr>
            <a:endParaRPr lang="en-US" dirty="0"/>
          </a:p>
          <a:p>
            <a:pPr>
              <a:defRPr/>
            </a:pPr>
            <a:r>
              <a:rPr lang="en-US" dirty="0"/>
              <a:t>Occupation gives structure to time and life</a:t>
            </a:r>
          </a:p>
          <a:p>
            <a:pPr>
              <a:defRPr/>
            </a:pPr>
            <a:endParaRPr lang="en-US" dirty="0"/>
          </a:p>
          <a:p>
            <a:pPr>
              <a:defRPr/>
            </a:pPr>
            <a:r>
              <a:rPr lang="en-US" dirty="0"/>
              <a:t>Occupation defines cultures and individuals within those cultures</a:t>
            </a:r>
          </a:p>
          <a:p>
            <a:pPr>
              <a:defRPr/>
            </a:pPr>
            <a:endParaRPr lang="en-US" dirty="0"/>
          </a:p>
          <a:p>
            <a:pPr>
              <a:defRPr/>
            </a:pPr>
            <a:r>
              <a:rPr lang="en-US" dirty="0"/>
              <a:t>Each person’s occupation is unique.</a:t>
            </a:r>
          </a:p>
          <a:p>
            <a:pPr>
              <a:defRPr/>
            </a:pPr>
            <a:endParaRPr lang="en-US" dirty="0"/>
          </a:p>
          <a:p>
            <a:pPr>
              <a:defRPr/>
            </a:pPr>
            <a:r>
              <a:rPr lang="en-US" dirty="0"/>
              <a:t>Therefore if we use occupation as a bridge between self and environment individuals can achieve engagement.</a:t>
            </a:r>
          </a:p>
          <a:p>
            <a:endParaRPr lang="en-GB" dirty="0"/>
          </a:p>
        </p:txBody>
      </p:sp>
    </p:spTree>
    <p:extLst>
      <p:ext uri="{BB962C8B-B14F-4D97-AF65-F5344CB8AC3E}">
        <p14:creationId xmlns:p14="http://schemas.microsoft.com/office/powerpoint/2010/main" val="5199907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Occupational therapy </a:t>
            </a:r>
            <a:endParaRPr lang="en-GB" dirty="0"/>
          </a:p>
        </p:txBody>
      </p:sp>
      <p:sp>
        <p:nvSpPr>
          <p:cNvPr id="3" name="Content Placeholder 2"/>
          <p:cNvSpPr>
            <a:spLocks noGrp="1"/>
          </p:cNvSpPr>
          <p:nvPr>
            <p:ph idx="1"/>
          </p:nvPr>
        </p:nvSpPr>
        <p:spPr/>
        <p:txBody>
          <a:bodyPr>
            <a:normAutofit fontScale="92500"/>
          </a:bodyPr>
          <a:lstStyle/>
          <a:p>
            <a:r>
              <a:rPr lang="en-GB" dirty="0" smtClean="0"/>
              <a:t>Is holistic -Looks at all aspects of the person life </a:t>
            </a:r>
          </a:p>
          <a:p>
            <a:r>
              <a:rPr lang="en-GB" dirty="0"/>
              <a:t> </a:t>
            </a:r>
            <a:r>
              <a:rPr lang="en-GB" dirty="0" smtClean="0"/>
              <a:t>physical , psychological and social, includes spiritual and emotional </a:t>
            </a:r>
          </a:p>
          <a:p>
            <a:r>
              <a:rPr lang="en-GB" dirty="0" smtClean="0"/>
              <a:t>Is person centred </a:t>
            </a:r>
          </a:p>
          <a:p>
            <a:pPr marL="0" indent="0">
              <a:buNone/>
            </a:pPr>
            <a:r>
              <a:rPr lang="en-GB" dirty="0" smtClean="0"/>
              <a:t>Aims to improve occupational :</a:t>
            </a:r>
          </a:p>
          <a:p>
            <a:pPr marL="0" indent="0">
              <a:buNone/>
            </a:pPr>
            <a:r>
              <a:rPr lang="en-GB" dirty="0" smtClean="0"/>
              <a:t>	 engagement and performance  </a:t>
            </a:r>
          </a:p>
          <a:p>
            <a:pPr marL="0" indent="0">
              <a:buNone/>
            </a:pPr>
            <a:r>
              <a:rPr lang="en-GB" dirty="0" smtClean="0"/>
              <a:t>	Promoting independence and choice and 	control</a:t>
            </a:r>
          </a:p>
        </p:txBody>
      </p:sp>
    </p:spTree>
    <p:extLst>
      <p:ext uri="{BB962C8B-B14F-4D97-AF65-F5344CB8AC3E}">
        <p14:creationId xmlns:p14="http://schemas.microsoft.com/office/powerpoint/2010/main" val="559339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008112"/>
          </a:xfrm>
        </p:spPr>
        <p:txBody>
          <a:bodyPr>
            <a:normAutofit/>
          </a:bodyPr>
          <a:lstStyle/>
          <a:p>
            <a:r>
              <a:rPr lang="en-GB" dirty="0" smtClean="0"/>
              <a:t>Occupational Therapy in NHS </a:t>
            </a:r>
            <a:endParaRPr lang="en-GB" dirty="0"/>
          </a:p>
        </p:txBody>
      </p:sp>
      <p:sp>
        <p:nvSpPr>
          <p:cNvPr id="3" name="Content Placeholder 2"/>
          <p:cNvSpPr>
            <a:spLocks noGrp="1"/>
          </p:cNvSpPr>
          <p:nvPr>
            <p:ph idx="1"/>
          </p:nvPr>
        </p:nvSpPr>
        <p:spPr>
          <a:xfrm>
            <a:off x="457200" y="1268760"/>
            <a:ext cx="8229600" cy="4857403"/>
          </a:xfrm>
        </p:spPr>
        <p:txBody>
          <a:bodyPr>
            <a:normAutofit fontScale="77500" lnSpcReduction="20000"/>
          </a:bodyPr>
          <a:lstStyle/>
          <a:p>
            <a:r>
              <a:rPr lang="en-GB" dirty="0" smtClean="0"/>
              <a:t>Moved into more  specialist areas  in health .</a:t>
            </a:r>
          </a:p>
          <a:p>
            <a:r>
              <a:rPr lang="en-GB" dirty="0" smtClean="0"/>
              <a:t>Find in approximately 50+ of the services in CPFT , mental health, physical health , </a:t>
            </a:r>
            <a:r>
              <a:rPr lang="en-GB" dirty="0" err="1" smtClean="0"/>
              <a:t>childrens</a:t>
            </a:r>
            <a:r>
              <a:rPr lang="en-GB" dirty="0" smtClean="0"/>
              <a:t> and young people services  </a:t>
            </a:r>
          </a:p>
          <a:p>
            <a:r>
              <a:rPr lang="en-GB" dirty="0" smtClean="0"/>
              <a:t>Work in acute sectors and specific health streams </a:t>
            </a:r>
          </a:p>
          <a:p>
            <a:r>
              <a:rPr lang="en-GB" dirty="0" smtClean="0"/>
              <a:t>safe discharge facilitation, promoting occupational function</a:t>
            </a:r>
          </a:p>
          <a:p>
            <a:r>
              <a:rPr lang="en-GB" dirty="0"/>
              <a:t> </a:t>
            </a:r>
            <a:r>
              <a:rPr lang="en-GB" dirty="0" smtClean="0"/>
              <a:t>Cumbria includes MBUH and NCUH , Westmorland general  CIC and the </a:t>
            </a:r>
            <a:r>
              <a:rPr lang="en-GB" dirty="0"/>
              <a:t>W</a:t>
            </a:r>
            <a:r>
              <a:rPr lang="en-GB" dirty="0" smtClean="0"/>
              <a:t>est </a:t>
            </a:r>
            <a:r>
              <a:rPr lang="en-GB" dirty="0"/>
              <a:t>C</a:t>
            </a:r>
            <a:r>
              <a:rPr lang="en-GB" dirty="0" smtClean="0"/>
              <a:t>umberland hospital. Interface with hospitals further afield with elective surgery and specialist unit </a:t>
            </a:r>
          </a:p>
          <a:p>
            <a:r>
              <a:rPr lang="en-GB" dirty="0" smtClean="0"/>
              <a:t>Predominantly time limited service and focussed on outcomes and efficacy  </a:t>
            </a:r>
          </a:p>
          <a:p>
            <a:r>
              <a:rPr lang="en-GB" dirty="0" err="1" smtClean="0"/>
              <a:t>Approx</a:t>
            </a:r>
            <a:r>
              <a:rPr lang="en-GB" dirty="0" smtClean="0"/>
              <a:t> 250 staff not FTE </a:t>
            </a:r>
          </a:p>
          <a:p>
            <a:endParaRPr lang="en-GB" dirty="0" smtClean="0"/>
          </a:p>
        </p:txBody>
      </p:sp>
    </p:spTree>
    <p:extLst>
      <p:ext uri="{BB962C8B-B14F-4D97-AF65-F5344CB8AC3E}">
        <p14:creationId xmlns:p14="http://schemas.microsoft.com/office/powerpoint/2010/main" val="18704732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Occupational therapy role in adult social care </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Previously in the work force for two specific reasons </a:t>
            </a:r>
          </a:p>
          <a:p>
            <a:r>
              <a:rPr lang="en-GB" dirty="0"/>
              <a:t> C</a:t>
            </a:r>
            <a:r>
              <a:rPr lang="en-GB" dirty="0" smtClean="0"/>
              <a:t>hronically </a:t>
            </a:r>
            <a:r>
              <a:rPr lang="en-GB" dirty="0"/>
              <a:t>S</a:t>
            </a:r>
            <a:r>
              <a:rPr lang="en-GB" dirty="0" smtClean="0"/>
              <a:t>ick and </a:t>
            </a:r>
            <a:r>
              <a:rPr lang="en-GB" dirty="0"/>
              <a:t>D</a:t>
            </a:r>
            <a:r>
              <a:rPr lang="en-GB" dirty="0" smtClean="0"/>
              <a:t>isabled Persons Act 1970- section 2 </a:t>
            </a:r>
          </a:p>
          <a:p>
            <a:r>
              <a:rPr lang="en-GB" dirty="0" smtClean="0"/>
              <a:t>Housing Grants Construction and Regeneration </a:t>
            </a:r>
            <a:r>
              <a:rPr lang="en-GB" dirty="0"/>
              <a:t>A</a:t>
            </a:r>
            <a:r>
              <a:rPr lang="en-GB" dirty="0" smtClean="0"/>
              <a:t>ct 1996  as amended </a:t>
            </a:r>
          </a:p>
          <a:p>
            <a:r>
              <a:rPr lang="en-GB" dirty="0" smtClean="0"/>
              <a:t>Mainly concerned with services provision for disabled people  including functional assessments and equipment and adaptations provision </a:t>
            </a:r>
          </a:p>
          <a:p>
            <a:r>
              <a:rPr lang="en-GB" dirty="0" smtClean="0"/>
              <a:t>Mainly dealing with long term issue </a:t>
            </a:r>
          </a:p>
          <a:p>
            <a:r>
              <a:rPr lang="en-GB" dirty="0"/>
              <a:t> </a:t>
            </a:r>
            <a:r>
              <a:rPr lang="en-GB" dirty="0" smtClean="0"/>
              <a:t>39 staff  not FTE</a:t>
            </a:r>
            <a:endParaRPr lang="en-GB" dirty="0"/>
          </a:p>
        </p:txBody>
      </p:sp>
    </p:spTree>
    <p:extLst>
      <p:ext uri="{BB962C8B-B14F-4D97-AF65-F5344CB8AC3E}">
        <p14:creationId xmlns:p14="http://schemas.microsoft.com/office/powerpoint/2010/main" val="33530660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current legislation </a:t>
            </a:r>
            <a:endParaRPr lang="en-GB" dirty="0"/>
          </a:p>
        </p:txBody>
      </p:sp>
      <p:sp>
        <p:nvSpPr>
          <p:cNvPr id="3" name="Content Placeholder 2"/>
          <p:cNvSpPr>
            <a:spLocks noGrp="1"/>
          </p:cNvSpPr>
          <p:nvPr>
            <p:ph idx="1"/>
          </p:nvPr>
        </p:nvSpPr>
        <p:spPr>
          <a:xfrm>
            <a:off x="457200" y="1196752"/>
            <a:ext cx="8229600" cy="5184576"/>
          </a:xfrm>
        </p:spPr>
        <p:txBody>
          <a:bodyPr>
            <a:normAutofit fontScale="85000" lnSpcReduction="20000"/>
          </a:bodyPr>
          <a:lstStyle/>
          <a:p>
            <a:pPr marL="0" indent="0">
              <a:buNone/>
            </a:pPr>
            <a:r>
              <a:rPr lang="en-GB" dirty="0" smtClean="0"/>
              <a:t>The Care Act 2014</a:t>
            </a:r>
          </a:p>
          <a:p>
            <a:pPr marL="0" indent="0">
              <a:buNone/>
            </a:pPr>
            <a:r>
              <a:rPr lang="en-GB" sz="3000" dirty="0" smtClean="0"/>
              <a:t>1.   prevention secondary and tertiary </a:t>
            </a:r>
          </a:p>
          <a:p>
            <a:pPr marL="457200" lvl="1" indent="-457200">
              <a:buFont typeface="Wingdings" panose="05000000000000000000" pitchFamily="2" charset="2"/>
              <a:buChar char="Ø"/>
            </a:pPr>
            <a:r>
              <a:rPr lang="en-GB" dirty="0" smtClean="0"/>
              <a:t> Safety and independence </a:t>
            </a:r>
          </a:p>
          <a:p>
            <a:pPr marL="457200" lvl="1" indent="-457200">
              <a:buFont typeface="Wingdings" panose="05000000000000000000" pitchFamily="2" charset="2"/>
              <a:buChar char="Ø"/>
            </a:pPr>
            <a:r>
              <a:rPr lang="en-GB" dirty="0" smtClean="0"/>
              <a:t> Minimising the effects of disability </a:t>
            </a:r>
          </a:p>
          <a:p>
            <a:pPr marL="0" lvl="1" indent="0">
              <a:buNone/>
            </a:pPr>
            <a:r>
              <a:rPr lang="en-GB" dirty="0" smtClean="0"/>
              <a:t>        usually involves skills relating to moving and handling             postural management </a:t>
            </a:r>
          </a:p>
          <a:p>
            <a:pPr marL="514350" indent="-514350">
              <a:buAutoNum type="arabicPeriod" startAt="2"/>
            </a:pPr>
            <a:r>
              <a:rPr lang="en-GB" sz="2800" dirty="0"/>
              <a:t>M</a:t>
            </a:r>
            <a:r>
              <a:rPr lang="en-GB" sz="2800" dirty="0" smtClean="0"/>
              <a:t>inor adaptations and equipment </a:t>
            </a:r>
          </a:p>
          <a:p>
            <a:pPr marL="514350" indent="-514350">
              <a:buAutoNum type="arabicPeriod" startAt="2"/>
            </a:pPr>
            <a:r>
              <a:rPr lang="en-GB" sz="3000" dirty="0" err="1"/>
              <a:t>R</a:t>
            </a:r>
            <a:r>
              <a:rPr lang="en-GB" sz="3000" dirty="0" err="1" smtClean="0"/>
              <a:t>eablement</a:t>
            </a:r>
            <a:r>
              <a:rPr lang="en-GB" sz="3000" dirty="0" smtClean="0"/>
              <a:t>. </a:t>
            </a:r>
          </a:p>
          <a:p>
            <a:pPr marL="0" indent="0">
              <a:buNone/>
            </a:pPr>
            <a:r>
              <a:rPr lang="en-GB" dirty="0" smtClean="0"/>
              <a:t>Housing construction and regeneration Act  1990- 	funding now under the better care fund not 	directly to district councils/ Housing Authority </a:t>
            </a:r>
          </a:p>
          <a:p>
            <a:pPr marL="0" indent="0">
              <a:buNone/>
            </a:pPr>
            <a:r>
              <a:rPr lang="en-GB" dirty="0" smtClean="0"/>
              <a:t>1    </a:t>
            </a:r>
            <a:r>
              <a:rPr lang="en-GB" sz="2800" dirty="0" smtClean="0"/>
              <a:t>Disabled </a:t>
            </a:r>
            <a:r>
              <a:rPr lang="en-GB" sz="2800" dirty="0"/>
              <a:t>F</a:t>
            </a:r>
            <a:r>
              <a:rPr lang="en-GB" sz="2800" dirty="0" smtClean="0"/>
              <a:t>acilities </a:t>
            </a:r>
            <a:r>
              <a:rPr lang="en-GB" sz="2800" dirty="0"/>
              <a:t>G</a:t>
            </a:r>
            <a:r>
              <a:rPr lang="en-GB" sz="2800" dirty="0" smtClean="0"/>
              <a:t>rant are evolving </a:t>
            </a:r>
          </a:p>
          <a:p>
            <a:pPr marL="0" indent="0">
              <a:buNone/>
            </a:pPr>
            <a:r>
              <a:rPr lang="en-GB" sz="2800" dirty="0" smtClean="0"/>
              <a:t>2.    Rehousing </a:t>
            </a:r>
            <a:endParaRPr lang="en-GB" sz="2800" dirty="0"/>
          </a:p>
        </p:txBody>
      </p:sp>
    </p:spTree>
    <p:extLst>
      <p:ext uri="{BB962C8B-B14F-4D97-AF65-F5344CB8AC3E}">
        <p14:creationId xmlns:p14="http://schemas.microsoft.com/office/powerpoint/2010/main" val="16595281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dirty="0" smtClean="0"/>
              <a:t>The change in legislation has changed practice</a:t>
            </a:r>
            <a:endParaRPr lang="en-GB" dirty="0"/>
          </a:p>
        </p:txBody>
      </p:sp>
      <p:sp>
        <p:nvSpPr>
          <p:cNvPr id="6" name="Content Placeholder 5"/>
          <p:cNvSpPr>
            <a:spLocks noGrp="1"/>
          </p:cNvSpPr>
          <p:nvPr>
            <p:ph sz="half" idx="2"/>
          </p:nvPr>
        </p:nvSpPr>
        <p:spPr>
          <a:xfrm>
            <a:off x="457200" y="1556792"/>
            <a:ext cx="4040188" cy="4569371"/>
          </a:xfrm>
        </p:spPr>
        <p:txBody>
          <a:bodyPr>
            <a:normAutofit lnSpcReduction="10000"/>
          </a:bodyPr>
          <a:lstStyle/>
          <a:p>
            <a:r>
              <a:rPr lang="en-GB" dirty="0" smtClean="0"/>
              <a:t>CS and DP Act 1970 </a:t>
            </a:r>
          </a:p>
          <a:p>
            <a:r>
              <a:rPr lang="en-GB" dirty="0" smtClean="0"/>
              <a:t>Targeted approach to assessment</a:t>
            </a:r>
          </a:p>
          <a:p>
            <a:r>
              <a:rPr lang="en-GB" dirty="0" smtClean="0"/>
              <a:t>Assessments Deficit based </a:t>
            </a:r>
          </a:p>
          <a:p>
            <a:r>
              <a:rPr lang="en-GB" dirty="0" smtClean="0"/>
              <a:t>Targeted approach to deficits in support plan</a:t>
            </a:r>
          </a:p>
          <a:p>
            <a:r>
              <a:rPr lang="en-GB" dirty="0" smtClean="0"/>
              <a:t>Contingencies gradually introduced as good practice </a:t>
            </a:r>
          </a:p>
          <a:p>
            <a:r>
              <a:rPr lang="en-GB" dirty="0" smtClean="0"/>
              <a:t>Little effective prevention across the system </a:t>
            </a:r>
          </a:p>
          <a:p>
            <a:r>
              <a:rPr lang="en-GB" dirty="0" smtClean="0"/>
              <a:t>Positive risk taking approach </a:t>
            </a:r>
          </a:p>
          <a:p>
            <a:endParaRPr lang="en-GB" dirty="0"/>
          </a:p>
        </p:txBody>
      </p:sp>
      <p:sp>
        <p:nvSpPr>
          <p:cNvPr id="8" name="Content Placeholder 7"/>
          <p:cNvSpPr>
            <a:spLocks noGrp="1"/>
          </p:cNvSpPr>
          <p:nvPr>
            <p:ph sz="quarter" idx="4"/>
          </p:nvPr>
        </p:nvSpPr>
        <p:spPr>
          <a:xfrm>
            <a:off x="4645025" y="1556792"/>
            <a:ext cx="4041775" cy="4569371"/>
          </a:xfrm>
        </p:spPr>
        <p:txBody>
          <a:bodyPr>
            <a:normAutofit fontScale="92500"/>
          </a:bodyPr>
          <a:lstStyle/>
          <a:p>
            <a:r>
              <a:rPr lang="en-GB" dirty="0" smtClean="0"/>
              <a:t>The Care Act </a:t>
            </a:r>
          </a:p>
          <a:p>
            <a:r>
              <a:rPr lang="en-GB" dirty="0" smtClean="0"/>
              <a:t>Holistic approach to assessment</a:t>
            </a:r>
          </a:p>
          <a:p>
            <a:r>
              <a:rPr lang="en-GB" dirty="0" smtClean="0"/>
              <a:t>Assessment  strength based Support plan strength based and holistic </a:t>
            </a:r>
          </a:p>
          <a:p>
            <a:r>
              <a:rPr lang="en-GB" dirty="0" smtClean="0"/>
              <a:t>Contingencies essential part </a:t>
            </a:r>
          </a:p>
          <a:p>
            <a:r>
              <a:rPr lang="en-GB" dirty="0" smtClean="0"/>
              <a:t>Duty for prevention at every stage </a:t>
            </a:r>
          </a:p>
          <a:p>
            <a:r>
              <a:rPr lang="en-GB" dirty="0" smtClean="0"/>
              <a:t>Prevention services developing </a:t>
            </a:r>
          </a:p>
          <a:p>
            <a:r>
              <a:rPr lang="en-GB" dirty="0" smtClean="0"/>
              <a:t>positive risk taking approach is essential</a:t>
            </a:r>
          </a:p>
          <a:p>
            <a:endParaRPr lang="en-GB" dirty="0"/>
          </a:p>
        </p:txBody>
      </p:sp>
      <p:sp>
        <p:nvSpPr>
          <p:cNvPr id="9" name="TextBox 8"/>
          <p:cNvSpPr txBox="1"/>
          <p:nvPr/>
        </p:nvSpPr>
        <p:spPr>
          <a:xfrm>
            <a:off x="755576" y="6093296"/>
            <a:ext cx="7920880" cy="369332"/>
          </a:xfrm>
          <a:prstGeom prst="rect">
            <a:avLst/>
          </a:prstGeom>
          <a:noFill/>
        </p:spPr>
        <p:txBody>
          <a:bodyPr wrap="square" rtlCol="0">
            <a:spAutoFit/>
          </a:bodyPr>
          <a:lstStyle/>
          <a:p>
            <a:r>
              <a:rPr lang="en-GB" dirty="0" smtClean="0"/>
              <a:t>Opportunities and threats         </a:t>
            </a:r>
            <a:r>
              <a:rPr lang="en-GB" dirty="0"/>
              <a:t>N</a:t>
            </a:r>
            <a:r>
              <a:rPr lang="en-GB" dirty="0" smtClean="0"/>
              <a:t>o more capacity             Need to work smarter </a:t>
            </a:r>
            <a:endParaRPr lang="en-GB" dirty="0"/>
          </a:p>
        </p:txBody>
      </p:sp>
    </p:spTree>
    <p:extLst>
      <p:ext uri="{BB962C8B-B14F-4D97-AF65-F5344CB8AC3E}">
        <p14:creationId xmlns:p14="http://schemas.microsoft.com/office/powerpoint/2010/main" val="17004399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16632"/>
            <a:ext cx="8229600" cy="936104"/>
          </a:xfrm>
        </p:spPr>
        <p:txBody>
          <a:bodyPr>
            <a:normAutofit/>
          </a:bodyPr>
          <a:lstStyle/>
          <a:p>
            <a:r>
              <a:rPr lang="en-GB" dirty="0" smtClean="0"/>
              <a:t> Adults social care </a:t>
            </a:r>
            <a:endParaRPr lang="en-GB" dirty="0"/>
          </a:p>
        </p:txBody>
      </p:sp>
      <p:sp>
        <p:nvSpPr>
          <p:cNvPr id="8" name="Content Placeholder 7"/>
          <p:cNvSpPr>
            <a:spLocks noGrp="1"/>
          </p:cNvSpPr>
          <p:nvPr>
            <p:ph idx="1"/>
          </p:nvPr>
        </p:nvSpPr>
        <p:spPr>
          <a:xfrm>
            <a:off x="457200" y="1412776"/>
            <a:ext cx="8229600" cy="5112568"/>
          </a:xfrm>
        </p:spPr>
        <p:txBody>
          <a:bodyPr>
            <a:normAutofit fontScale="70000" lnSpcReduction="20000"/>
          </a:bodyPr>
          <a:lstStyle/>
          <a:p>
            <a:pPr marL="0" indent="0">
              <a:buNone/>
            </a:pPr>
            <a:r>
              <a:rPr lang="en-GB" sz="3600" dirty="0" smtClean="0"/>
              <a:t>Seen as a </a:t>
            </a:r>
            <a:r>
              <a:rPr lang="en-GB" sz="3600" b="1" dirty="0" smtClean="0"/>
              <a:t>prevention </a:t>
            </a:r>
            <a:r>
              <a:rPr lang="en-GB" sz="3600" dirty="0" smtClean="0"/>
              <a:t>service :secondary , tertiary </a:t>
            </a:r>
          </a:p>
          <a:p>
            <a:pPr marL="0" indent="0">
              <a:buNone/>
            </a:pPr>
            <a:r>
              <a:rPr lang="en-GB" sz="3600" b="1" dirty="0" smtClean="0"/>
              <a:t>Skill base </a:t>
            </a:r>
            <a:r>
              <a:rPr lang="en-GB" sz="3600" dirty="0" smtClean="0"/>
              <a:t>is, enabling , facilitating occupational engagement  </a:t>
            </a:r>
          </a:p>
          <a:p>
            <a:pPr marL="0" indent="0">
              <a:buNone/>
            </a:pPr>
            <a:r>
              <a:rPr lang="en-GB" sz="3600" b="1" dirty="0" smtClean="0"/>
              <a:t>Assessment </a:t>
            </a:r>
            <a:r>
              <a:rPr lang="en-GB" sz="3600" dirty="0" smtClean="0"/>
              <a:t>includes functional assessment as well as assessment interview to inform re the psychological and social aspects. Considers informal carer as joint or as self </a:t>
            </a:r>
          </a:p>
          <a:p>
            <a:pPr marL="0" indent="0">
              <a:buNone/>
            </a:pPr>
            <a:r>
              <a:rPr lang="en-GB" sz="3600" b="1" dirty="0" smtClean="0"/>
              <a:t>Solution </a:t>
            </a:r>
            <a:r>
              <a:rPr lang="en-GB" sz="3600" dirty="0" smtClean="0"/>
              <a:t>is occupational adaptation focus for the individual</a:t>
            </a:r>
          </a:p>
          <a:p>
            <a:pPr marL="0" indent="0">
              <a:buNone/>
            </a:pPr>
            <a:r>
              <a:rPr lang="en-GB" sz="3600" dirty="0"/>
              <a:t> </a:t>
            </a:r>
            <a:r>
              <a:rPr lang="en-GB" sz="3600" dirty="0" smtClean="0"/>
              <a:t>practical solutions may be :</a:t>
            </a:r>
          </a:p>
          <a:p>
            <a:pPr marL="0" indent="0">
              <a:buNone/>
            </a:pPr>
            <a:r>
              <a:rPr lang="en-GB" sz="3600" dirty="0" smtClean="0"/>
              <a:t>advice – information and alternative techniques ,use of community assets </a:t>
            </a:r>
          </a:p>
          <a:p>
            <a:pPr marL="0" indent="0">
              <a:buNone/>
            </a:pPr>
            <a:r>
              <a:rPr lang="en-GB" sz="3600" dirty="0" smtClean="0"/>
              <a:t>	equipment – hoisting , postural seating </a:t>
            </a:r>
          </a:p>
          <a:p>
            <a:pPr marL="0" indent="0">
              <a:buNone/>
            </a:pPr>
            <a:r>
              <a:rPr lang="en-GB" sz="3600" dirty="0" smtClean="0"/>
              <a:t>	adaptation- of the physical environment </a:t>
            </a:r>
          </a:p>
          <a:p>
            <a:pPr marL="0" indent="0">
              <a:buNone/>
            </a:pPr>
            <a:r>
              <a:rPr lang="en-GB" sz="3600" dirty="0"/>
              <a:t> </a:t>
            </a:r>
            <a:r>
              <a:rPr lang="en-GB" sz="3600" dirty="0" smtClean="0"/>
              <a:t>In social care we don’t treat people , we enable – </a:t>
            </a:r>
            <a:r>
              <a:rPr lang="en-GB" sz="3600" dirty="0" err="1" smtClean="0"/>
              <a:t>reablement</a:t>
            </a:r>
            <a:endParaRPr lang="en-GB" sz="3600" dirty="0" smtClean="0"/>
          </a:p>
          <a:p>
            <a:pPr marL="0" indent="0">
              <a:buNone/>
            </a:pPr>
            <a:endParaRPr lang="en-GB" sz="3600" dirty="0" smtClean="0"/>
          </a:p>
          <a:p>
            <a:pPr marL="0" indent="0">
              <a:buNone/>
            </a:pPr>
            <a:endParaRPr lang="en-GB" dirty="0"/>
          </a:p>
        </p:txBody>
      </p:sp>
    </p:spTree>
    <p:extLst>
      <p:ext uri="{BB962C8B-B14F-4D97-AF65-F5344CB8AC3E}">
        <p14:creationId xmlns:p14="http://schemas.microsoft.com/office/powerpoint/2010/main" val="25561560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Factors considered when arriving at decisions </a:t>
            </a:r>
            <a:endParaRPr lang="en-GB" dirty="0"/>
          </a:p>
        </p:txBody>
      </p:sp>
      <p:sp>
        <p:nvSpPr>
          <p:cNvPr id="3" name="Content Placeholder 2"/>
          <p:cNvSpPr>
            <a:spLocks noGrp="1"/>
          </p:cNvSpPr>
          <p:nvPr>
            <p:ph idx="1"/>
          </p:nvPr>
        </p:nvSpPr>
        <p:spPr>
          <a:xfrm>
            <a:off x="457200" y="1412776"/>
            <a:ext cx="8229600" cy="5256584"/>
          </a:xfrm>
        </p:spPr>
        <p:txBody>
          <a:bodyPr>
            <a:normAutofit fontScale="85000" lnSpcReduction="20000"/>
          </a:bodyPr>
          <a:lstStyle/>
          <a:p>
            <a:r>
              <a:rPr lang="en-GB" dirty="0" smtClean="0"/>
              <a:t>Desired outcomes </a:t>
            </a:r>
          </a:p>
          <a:p>
            <a:r>
              <a:rPr lang="en-GB" dirty="0" smtClean="0"/>
              <a:t>Assessment –physical, procedural, care plans and actions of others </a:t>
            </a:r>
          </a:p>
          <a:p>
            <a:r>
              <a:rPr lang="en-GB" dirty="0" smtClean="0"/>
              <a:t>Risk balance –quality outcomes Risk, risk management, risk, removal or reduction and review and monitor</a:t>
            </a:r>
          </a:p>
          <a:p>
            <a:r>
              <a:rPr lang="en-GB" dirty="0" smtClean="0"/>
              <a:t>The law, case law precedent</a:t>
            </a:r>
          </a:p>
          <a:p>
            <a:r>
              <a:rPr lang="en-GB" dirty="0" smtClean="0"/>
              <a:t>The standards </a:t>
            </a:r>
          </a:p>
          <a:p>
            <a:r>
              <a:rPr lang="en-GB" dirty="0" smtClean="0"/>
              <a:t>Regulatory body HCPC section 6 standards </a:t>
            </a:r>
          </a:p>
          <a:p>
            <a:r>
              <a:rPr lang="en-GB" dirty="0" smtClean="0"/>
              <a:t>Positive risk guidance </a:t>
            </a:r>
          </a:p>
          <a:p>
            <a:r>
              <a:rPr lang="en-GB" dirty="0" smtClean="0"/>
              <a:t>The person mental capacity (MCA 2005)</a:t>
            </a:r>
          </a:p>
          <a:p>
            <a:r>
              <a:rPr lang="en-GB" dirty="0" smtClean="0"/>
              <a:t>Collaboration, MDT approach </a:t>
            </a:r>
          </a:p>
          <a:p>
            <a:r>
              <a:rPr lang="en-GB" dirty="0" smtClean="0"/>
              <a:t>The organisational strategy</a:t>
            </a:r>
          </a:p>
          <a:p>
            <a:r>
              <a:rPr lang="en-GB" dirty="0" smtClean="0"/>
              <a:t>The individual practitioner -experience </a:t>
            </a:r>
          </a:p>
          <a:p>
            <a:endParaRPr lang="en-GB" dirty="0"/>
          </a:p>
        </p:txBody>
      </p:sp>
    </p:spTree>
    <p:extLst>
      <p:ext uri="{BB962C8B-B14F-4D97-AF65-F5344CB8AC3E}">
        <p14:creationId xmlns:p14="http://schemas.microsoft.com/office/powerpoint/2010/main" val="11870447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a:t>
            </a:r>
            <a:r>
              <a:rPr lang="en-GB" dirty="0"/>
              <a:t>S</a:t>
            </a:r>
            <a:r>
              <a:rPr lang="en-GB" dirty="0" smtClean="0"/>
              <a:t>olutions must be substantiated </a:t>
            </a:r>
            <a:endParaRPr lang="en-GB" dirty="0"/>
          </a:p>
        </p:txBody>
      </p:sp>
      <p:sp>
        <p:nvSpPr>
          <p:cNvPr id="3" name="Content Placeholder 2"/>
          <p:cNvSpPr>
            <a:spLocks noGrp="1"/>
          </p:cNvSpPr>
          <p:nvPr>
            <p:ph idx="1"/>
          </p:nvPr>
        </p:nvSpPr>
        <p:spPr>
          <a:xfrm>
            <a:off x="457200" y="1268760"/>
            <a:ext cx="8229600" cy="4857403"/>
          </a:xfrm>
        </p:spPr>
        <p:txBody>
          <a:bodyPr>
            <a:normAutofit fontScale="92500"/>
          </a:bodyPr>
          <a:lstStyle/>
          <a:p>
            <a:r>
              <a:rPr lang="en-GB" dirty="0" smtClean="0"/>
              <a:t>By defensible decisions – just like social workers !</a:t>
            </a:r>
          </a:p>
          <a:p>
            <a:r>
              <a:rPr lang="en-US" dirty="0" smtClean="0"/>
              <a:t>A defensible decision  has been defined as one that will withstand “ hindsight scrutiny “ should the case “go wrong” I  and negative outcomes have occurred . (Carson , 1996:kemshall ,1998)</a:t>
            </a:r>
          </a:p>
          <a:p>
            <a:r>
              <a:rPr lang="en-US" dirty="0" smtClean="0"/>
              <a:t> a decision is defensible if, in spite of a negative outcome, it can be demonstrated that all reasonable steps had been taken in its assessment and management. (</a:t>
            </a:r>
            <a:r>
              <a:rPr lang="en-US" dirty="0" err="1" smtClean="0"/>
              <a:t>Kemshall</a:t>
            </a:r>
            <a:r>
              <a:rPr lang="en-US" dirty="0" smtClean="0"/>
              <a:t> 2011)</a:t>
            </a:r>
            <a:endParaRPr lang="en-GB" dirty="0"/>
          </a:p>
        </p:txBody>
      </p:sp>
    </p:spTree>
    <p:extLst>
      <p:ext uri="{BB962C8B-B14F-4D97-AF65-F5344CB8AC3E}">
        <p14:creationId xmlns:p14="http://schemas.microsoft.com/office/powerpoint/2010/main" val="37122570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Risk taking for positive outcomes </a:t>
            </a:r>
            <a:endParaRPr lang="en-GB" dirty="0"/>
          </a:p>
        </p:txBody>
      </p:sp>
      <p:sp>
        <p:nvSpPr>
          <p:cNvPr id="3" name="Content Placeholder 2"/>
          <p:cNvSpPr>
            <a:spLocks noGrp="1"/>
          </p:cNvSpPr>
          <p:nvPr>
            <p:ph idx="1"/>
          </p:nvPr>
        </p:nvSpPr>
        <p:spPr>
          <a:xfrm>
            <a:off x="457200" y="1196752"/>
            <a:ext cx="8229600" cy="4929411"/>
          </a:xfrm>
        </p:spPr>
        <p:txBody>
          <a:bodyPr/>
          <a:lstStyle/>
          <a:p>
            <a:endParaRPr lang="en-GB" dirty="0" smtClean="0"/>
          </a:p>
          <a:p>
            <a:r>
              <a:rPr lang="en-GB" dirty="0" smtClean="0"/>
              <a:t>the person is capacitated in the area of interest.</a:t>
            </a:r>
          </a:p>
          <a:p>
            <a:r>
              <a:rPr lang="en-GB" dirty="0" smtClean="0"/>
              <a:t>For those  people that choose to make decisions against best advice </a:t>
            </a:r>
          </a:p>
          <a:p>
            <a:r>
              <a:rPr lang="en-GB" dirty="0"/>
              <a:t> </a:t>
            </a:r>
            <a:r>
              <a:rPr lang="en-GB" dirty="0" smtClean="0"/>
              <a:t>it is  safer than the alternative </a:t>
            </a:r>
          </a:p>
          <a:p>
            <a:r>
              <a:rPr lang="en-GB" dirty="0"/>
              <a:t> </a:t>
            </a:r>
            <a:r>
              <a:rPr lang="en-GB" dirty="0" smtClean="0"/>
              <a:t>safer than doing nothing </a:t>
            </a:r>
          </a:p>
        </p:txBody>
      </p:sp>
    </p:spTree>
    <p:extLst>
      <p:ext uri="{BB962C8B-B14F-4D97-AF65-F5344CB8AC3E}">
        <p14:creationId xmlns:p14="http://schemas.microsoft.com/office/powerpoint/2010/main" val="41611049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Occupational therapy</a:t>
            </a:r>
            <a:endParaRPr lang="en-GB" dirty="0"/>
          </a:p>
        </p:txBody>
      </p:sp>
      <p:sp>
        <p:nvSpPr>
          <p:cNvPr id="3" name="Content Placeholder 2"/>
          <p:cNvSpPr>
            <a:spLocks noGrp="1"/>
          </p:cNvSpPr>
          <p:nvPr>
            <p:ph idx="1"/>
          </p:nvPr>
        </p:nvSpPr>
        <p:spPr/>
        <p:txBody>
          <a:bodyPr/>
          <a:lstStyle/>
          <a:p>
            <a:r>
              <a:rPr lang="en-GB" dirty="0" smtClean="0"/>
              <a:t>What  experience do you have of It ?</a:t>
            </a:r>
          </a:p>
          <a:p>
            <a:endParaRPr lang="en-GB" dirty="0"/>
          </a:p>
          <a:p>
            <a:r>
              <a:rPr lang="en-GB" dirty="0" smtClean="0"/>
              <a:t>And what does it mean to you ?</a:t>
            </a:r>
          </a:p>
          <a:p>
            <a:endParaRPr lang="en-GB" dirty="0"/>
          </a:p>
          <a:p>
            <a:r>
              <a:rPr lang="en-GB" dirty="0" smtClean="0"/>
              <a:t>One  thing that you want to learn from this session?</a:t>
            </a:r>
          </a:p>
          <a:p>
            <a:pPr marL="0" indent="0">
              <a:buNone/>
            </a:pPr>
            <a:endParaRPr lang="en-GB" dirty="0"/>
          </a:p>
        </p:txBody>
      </p:sp>
    </p:spTree>
    <p:extLst>
      <p:ext uri="{BB962C8B-B14F-4D97-AF65-F5344CB8AC3E}">
        <p14:creationId xmlns:p14="http://schemas.microsoft.com/office/powerpoint/2010/main" val="3090314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Positive </a:t>
            </a:r>
            <a:r>
              <a:rPr lang="en-GB" dirty="0"/>
              <a:t>R</a:t>
            </a:r>
            <a:r>
              <a:rPr lang="en-GB" dirty="0" smtClean="0"/>
              <a:t>isk </a:t>
            </a:r>
            <a:r>
              <a:rPr lang="en-GB" dirty="0"/>
              <a:t>T</a:t>
            </a:r>
            <a:r>
              <a:rPr lang="en-GB" dirty="0" smtClean="0"/>
              <a:t>aking</a:t>
            </a:r>
            <a:endParaRPr lang="en-GB" dirty="0"/>
          </a:p>
        </p:txBody>
      </p:sp>
      <p:sp>
        <p:nvSpPr>
          <p:cNvPr id="4" name="Content Placeholder 3"/>
          <p:cNvSpPr>
            <a:spLocks noGrp="1"/>
          </p:cNvSpPr>
          <p:nvPr>
            <p:ph idx="1"/>
          </p:nvPr>
        </p:nvSpPr>
        <p:spPr>
          <a:xfrm>
            <a:off x="6372200" y="1484785"/>
            <a:ext cx="2314600" cy="1296144"/>
          </a:xfrm>
          <a:prstGeom prst="wedgeRoundRectCallout">
            <a:avLst>
              <a:gd name="adj1" fmla="val -26408"/>
              <a:gd name="adj2" fmla="val 68426"/>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800" dirty="0" smtClean="0">
                <a:solidFill>
                  <a:schemeClr val="tx1"/>
                </a:solidFill>
              </a:rPr>
              <a:t>Capacitated</a:t>
            </a:r>
            <a:endParaRPr lang="en-GB" sz="2800" dirty="0">
              <a:solidFill>
                <a:schemeClr val="tx1"/>
              </a:solidFill>
            </a:endParaRPr>
          </a:p>
        </p:txBody>
      </p:sp>
      <p:sp>
        <p:nvSpPr>
          <p:cNvPr id="5" name="Rounded Rectangular Callout 4"/>
          <p:cNvSpPr/>
          <p:nvPr/>
        </p:nvSpPr>
        <p:spPr>
          <a:xfrm>
            <a:off x="6858016" y="3140968"/>
            <a:ext cx="2000232" cy="792088"/>
          </a:xfrm>
          <a:prstGeom prst="wedgeRoundRectCallout">
            <a:avLst>
              <a:gd name="adj1" fmla="val -33214"/>
              <a:gd name="adj2" fmla="val 71389"/>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Feisty</a:t>
            </a:r>
            <a:endParaRPr lang="en-GB" sz="2800" dirty="0">
              <a:solidFill>
                <a:schemeClr val="tx1"/>
              </a:solidFill>
            </a:endParaRPr>
          </a:p>
        </p:txBody>
      </p:sp>
      <p:grpSp>
        <p:nvGrpSpPr>
          <p:cNvPr id="6" name="Group 5"/>
          <p:cNvGrpSpPr/>
          <p:nvPr/>
        </p:nvGrpSpPr>
        <p:grpSpPr>
          <a:xfrm>
            <a:off x="6228184" y="4197839"/>
            <a:ext cx="2915816" cy="1823449"/>
            <a:chOff x="5857916" y="4143380"/>
            <a:chExt cx="3071802" cy="2286016"/>
          </a:xfrm>
        </p:grpSpPr>
        <p:sp>
          <p:nvSpPr>
            <p:cNvPr id="7" name="Rounded Rectangular Callout 6"/>
            <p:cNvSpPr/>
            <p:nvPr/>
          </p:nvSpPr>
          <p:spPr>
            <a:xfrm>
              <a:off x="5857916" y="4143380"/>
              <a:ext cx="3071802" cy="2286016"/>
            </a:xfrm>
            <a:prstGeom prst="wedgeRoundRectCallout">
              <a:avLst>
                <a:gd name="adj1" fmla="val -37675"/>
                <a:gd name="adj2" fmla="val 65357"/>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9388" y="4286256"/>
              <a:ext cx="2000264" cy="1953031"/>
            </a:xfrm>
            <a:prstGeom prst="rect">
              <a:avLst/>
            </a:prstGeom>
          </p:spPr>
        </p:pic>
      </p:grpSp>
      <p:grpSp>
        <p:nvGrpSpPr>
          <p:cNvPr id="9" name="Group 8"/>
          <p:cNvGrpSpPr/>
          <p:nvPr/>
        </p:nvGrpSpPr>
        <p:grpSpPr>
          <a:xfrm>
            <a:off x="428596" y="3786190"/>
            <a:ext cx="2847260" cy="2540579"/>
            <a:chOff x="642910" y="3786190"/>
            <a:chExt cx="3143272" cy="2786082"/>
          </a:xfrm>
        </p:grpSpPr>
        <p:sp>
          <p:nvSpPr>
            <p:cNvPr id="10" name="Rounded Rectangular Callout 9"/>
            <p:cNvSpPr/>
            <p:nvPr/>
          </p:nvSpPr>
          <p:spPr>
            <a:xfrm>
              <a:off x="642910" y="3786190"/>
              <a:ext cx="3143272" cy="2786082"/>
            </a:xfrm>
            <a:prstGeom prst="wedgeRoundRectCallout">
              <a:avLst>
                <a:gd name="adj1" fmla="val -10270"/>
                <a:gd name="adj2" fmla="val 58056"/>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solidFill>
                  <a:schemeClr val="tx1"/>
                </a:solidFill>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1538" y="4071942"/>
              <a:ext cx="2254827" cy="2254827"/>
            </a:xfrm>
            <a:prstGeom prst="rect">
              <a:avLst/>
            </a:prstGeom>
          </p:spPr>
        </p:pic>
      </p:grpSp>
      <p:sp>
        <p:nvSpPr>
          <p:cNvPr id="12" name="Rounded Rectangular Callout 11"/>
          <p:cNvSpPr/>
          <p:nvPr/>
        </p:nvSpPr>
        <p:spPr>
          <a:xfrm>
            <a:off x="428596" y="928670"/>
            <a:ext cx="2000264" cy="1285884"/>
          </a:xfrm>
          <a:prstGeom prst="wedgeRoundRectCallout">
            <a:avLst>
              <a:gd name="adj1" fmla="val -8452"/>
              <a:gd name="adj2" fmla="val 66945"/>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88 years young</a:t>
            </a:r>
            <a:endParaRPr lang="en-GB" sz="2800" dirty="0">
              <a:solidFill>
                <a:schemeClr val="tx1"/>
              </a:solidFill>
            </a:endParaRPr>
          </a:p>
        </p:txBody>
      </p:sp>
      <p:sp>
        <p:nvSpPr>
          <p:cNvPr id="13" name="Rounded Rectangular Callout 12"/>
          <p:cNvSpPr/>
          <p:nvPr/>
        </p:nvSpPr>
        <p:spPr>
          <a:xfrm>
            <a:off x="428596" y="2285992"/>
            <a:ext cx="2199188" cy="1214446"/>
          </a:xfrm>
          <a:prstGeom prst="wedgeRoundRectCallout">
            <a:avLst>
              <a:gd name="adj1" fmla="val -8452"/>
              <a:gd name="adj2" fmla="val 66945"/>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Independent spirit</a:t>
            </a:r>
            <a:endParaRPr lang="en-GB" sz="2800" dirty="0">
              <a:solidFill>
                <a:schemeClr val="tx1"/>
              </a:solidFill>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6182" y="1785926"/>
            <a:ext cx="1809750" cy="4596749"/>
          </a:xfrm>
          <a:prstGeom prst="rect">
            <a:avLst/>
          </a:prstGeom>
        </p:spPr>
      </p:pic>
    </p:spTree>
    <p:extLst>
      <p:ext uri="{BB962C8B-B14F-4D97-AF65-F5344CB8AC3E}">
        <p14:creationId xmlns:p14="http://schemas.microsoft.com/office/powerpoint/2010/main" val="2889301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1+#ppt_w/2"/>
                                          </p:val>
                                        </p:tav>
                                        <p:tav tm="100000">
                                          <p:val>
                                            <p:strVal val="#ppt_x"/>
                                          </p:val>
                                        </p:tav>
                                      </p:tavLst>
                                    </p:anim>
                                    <p:anim calcmode="lin" valueType="num">
                                      <p:cBhvr additive="base">
                                        <p:cTn id="14"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1000" fill="hold"/>
                                        <p:tgtEl>
                                          <p:spTgt spid="6"/>
                                        </p:tgtEl>
                                        <p:attrNameLst>
                                          <p:attrName>ppt_x</p:attrName>
                                        </p:attrNameLst>
                                      </p:cBhvr>
                                      <p:tavLst>
                                        <p:tav tm="0">
                                          <p:val>
                                            <p:strVal val="1+#ppt_w/2"/>
                                          </p:val>
                                        </p:tav>
                                        <p:tav tm="100000">
                                          <p:val>
                                            <p:strVal val="#ppt_x"/>
                                          </p:val>
                                        </p:tav>
                                      </p:tavLst>
                                    </p:anim>
                                    <p:anim calcmode="lin" valueType="num">
                                      <p:cBhvr additive="base">
                                        <p:cTn id="20"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1000" fill="hold"/>
                                        <p:tgtEl>
                                          <p:spTgt spid="9"/>
                                        </p:tgtEl>
                                        <p:attrNameLst>
                                          <p:attrName>ppt_x</p:attrName>
                                        </p:attrNameLst>
                                      </p:cBhvr>
                                      <p:tavLst>
                                        <p:tav tm="0">
                                          <p:val>
                                            <p:strVal val="0-#ppt_w/2"/>
                                          </p:val>
                                        </p:tav>
                                        <p:tav tm="100000">
                                          <p:val>
                                            <p:strVal val="#ppt_x"/>
                                          </p:val>
                                        </p:tav>
                                      </p:tavLst>
                                    </p:anim>
                                    <p:anim calcmode="lin" valueType="num">
                                      <p:cBhvr additive="base">
                                        <p:cTn id="26"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0-#ppt_w/2"/>
                                          </p:val>
                                        </p:tav>
                                        <p:tav tm="100000">
                                          <p:val>
                                            <p:strVal val="#ppt_x"/>
                                          </p:val>
                                        </p:tav>
                                      </p:tavLst>
                                    </p:anim>
                                    <p:anim calcmode="lin" valueType="num">
                                      <p:cBhvr additive="base">
                                        <p:cTn id="32"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1000" fill="hold"/>
                                        <p:tgtEl>
                                          <p:spTgt spid="13"/>
                                        </p:tgtEl>
                                        <p:attrNameLst>
                                          <p:attrName>ppt_x</p:attrName>
                                        </p:attrNameLst>
                                      </p:cBhvr>
                                      <p:tavLst>
                                        <p:tav tm="0">
                                          <p:val>
                                            <p:strVal val="0-#ppt_w/2"/>
                                          </p:val>
                                        </p:tav>
                                        <p:tav tm="100000">
                                          <p:val>
                                            <p:strVal val="#ppt_x"/>
                                          </p:val>
                                        </p:tav>
                                      </p:tavLst>
                                    </p:anim>
                                    <p:anim calcmode="lin" valueType="num">
                                      <p:cBhvr additive="base">
                                        <p:cTn id="38"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linds(horizontal)">
                                      <p:cBhvr>
                                        <p:cTn id="4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Current DFG </a:t>
            </a:r>
            <a:endParaRPr lang="en-GB" dirty="0"/>
          </a:p>
        </p:txBody>
      </p:sp>
      <p:sp>
        <p:nvSpPr>
          <p:cNvPr id="3" name="Content Placeholder 2"/>
          <p:cNvSpPr>
            <a:spLocks noGrp="1"/>
          </p:cNvSpPr>
          <p:nvPr>
            <p:ph idx="1"/>
          </p:nvPr>
        </p:nvSpPr>
        <p:spPr/>
        <p:txBody>
          <a:bodyPr>
            <a:normAutofit fontScale="55000" lnSpcReduction="20000"/>
          </a:bodyPr>
          <a:lstStyle/>
          <a:p>
            <a:r>
              <a:rPr lang="en-GB" dirty="0"/>
              <a:t>grant can be used for adaptations to give better freedom of movement into and around the home and/or to provide essential facilities within it. Examples of the work which may be covered by this assistance are:</a:t>
            </a:r>
          </a:p>
          <a:p>
            <a:r>
              <a:rPr lang="en-GB" dirty="0"/>
              <a:t>widening doors and installing ramps</a:t>
            </a:r>
          </a:p>
          <a:p>
            <a:r>
              <a:rPr lang="en-GB" dirty="0"/>
              <a:t>providing or improving access to rooms and facilities - for example, by installing a stair lift or providing a downstairs bathroom</a:t>
            </a:r>
          </a:p>
          <a:p>
            <a:r>
              <a:rPr lang="en-GB" dirty="0"/>
              <a:t>bathroom conversion e.g. providing level access shower, accessible WC and wash hand basin</a:t>
            </a:r>
          </a:p>
          <a:p>
            <a:r>
              <a:rPr lang="en-GB" dirty="0"/>
              <a:t>improving or providing a heating system which is suitable for the disabled person's needs</a:t>
            </a:r>
          </a:p>
          <a:p>
            <a:r>
              <a:rPr lang="en-GB" dirty="0"/>
              <a:t>improving access to and movement around the home to enable you to care for another person who lives in the property, such as a child</a:t>
            </a:r>
          </a:p>
          <a:p>
            <a:r>
              <a:rPr lang="en-GB" dirty="0"/>
              <a:t>alterations to door widths and ramps</a:t>
            </a:r>
          </a:p>
          <a:p>
            <a:r>
              <a:rPr lang="en-GB" dirty="0"/>
              <a:t>specialist equipment i.e. baths/ kitchens</a:t>
            </a:r>
          </a:p>
          <a:p>
            <a:r>
              <a:rPr lang="en-GB" dirty="0"/>
              <a:t>The maximum mandatory values of works is £30,000 in England; however the local authority can use discretionary powers released through a later RRO to increase the value of works.</a:t>
            </a:r>
          </a:p>
          <a:p>
            <a:endParaRPr lang="en-GB" dirty="0"/>
          </a:p>
        </p:txBody>
      </p:sp>
    </p:spTree>
    <p:extLst>
      <p:ext uri="{BB962C8B-B14F-4D97-AF65-F5344CB8AC3E}">
        <p14:creationId xmlns:p14="http://schemas.microsoft.com/office/powerpoint/2010/main" val="2525336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Procedures </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If you learn one thing from today – it is to work in partnership </a:t>
            </a:r>
          </a:p>
          <a:p>
            <a:r>
              <a:rPr lang="en-GB" dirty="0" smtClean="0"/>
              <a:t>If there is equipment in place someone has very probably supplied or advised about it </a:t>
            </a:r>
          </a:p>
          <a:p>
            <a:r>
              <a:rPr lang="en-GB" dirty="0"/>
              <a:t> </a:t>
            </a:r>
            <a:r>
              <a:rPr lang="en-GB" dirty="0" smtClean="0"/>
              <a:t>is it meeting their needs? who supplied it ?</a:t>
            </a:r>
          </a:p>
          <a:p>
            <a:r>
              <a:rPr lang="en-GB" dirty="0"/>
              <a:t> </a:t>
            </a:r>
            <a:r>
              <a:rPr lang="en-GB" dirty="0" smtClean="0"/>
              <a:t>often for carers  benefit as well as that of the person</a:t>
            </a:r>
          </a:p>
          <a:p>
            <a:r>
              <a:rPr lang="en-GB" b="1" dirty="0" smtClean="0"/>
              <a:t>P19-</a:t>
            </a:r>
            <a:r>
              <a:rPr lang="en-US" dirty="0" smtClean="0"/>
              <a:t> </a:t>
            </a:r>
            <a:r>
              <a:rPr lang="en-US" b="1" dirty="0"/>
              <a:t>Support and Care at Home – </a:t>
            </a:r>
            <a:r>
              <a:rPr lang="en-GB" b="1" dirty="0" smtClean="0"/>
              <a:t>Moving </a:t>
            </a:r>
            <a:r>
              <a:rPr lang="en-GB" b="1" dirty="0"/>
              <a:t>and Handling </a:t>
            </a:r>
            <a:endParaRPr lang="en-GB" dirty="0"/>
          </a:p>
          <a:p>
            <a:r>
              <a:rPr lang="en-US" dirty="0"/>
              <a:t>(Incorporating Formal and Informal Carers in Moving and Handling Tasks, and Requirements for Two Carers) 	</a:t>
            </a:r>
            <a:endParaRPr lang="en-US" dirty="0" smtClean="0"/>
          </a:p>
          <a:p>
            <a:r>
              <a:rPr lang="en-US" b="1" dirty="0" smtClean="0"/>
              <a:t>P33-</a:t>
            </a:r>
            <a:r>
              <a:rPr lang="en-GB" b="1" dirty="0" smtClean="0"/>
              <a:t> </a:t>
            </a:r>
            <a:r>
              <a:rPr lang="en-GB" b="1" dirty="0"/>
              <a:t>INSPECTION OF COMMUNITY EQUIPMENT </a:t>
            </a:r>
          </a:p>
          <a:p>
            <a:r>
              <a:rPr lang="en-GB" b="1" dirty="0" smtClean="0"/>
              <a:t>P39 </a:t>
            </a:r>
            <a:r>
              <a:rPr lang="en-GB" b="1" dirty="0"/>
              <a:t>– </a:t>
            </a:r>
            <a:r>
              <a:rPr lang="en-GB" b="1" dirty="0" smtClean="0"/>
              <a:t>PROCEDURE- </a:t>
            </a:r>
            <a:r>
              <a:rPr lang="en-GB" b="1" dirty="0"/>
              <a:t>Community Equipment </a:t>
            </a:r>
            <a:endParaRPr lang="en-GB" b="1" dirty="0" smtClean="0"/>
          </a:p>
          <a:p>
            <a:r>
              <a:rPr lang="en-GB" b="1" dirty="0"/>
              <a:t> </a:t>
            </a:r>
            <a:r>
              <a:rPr lang="en-GB" b="1" dirty="0" smtClean="0"/>
              <a:t>Transition- include Occupational therapy involvement </a:t>
            </a:r>
            <a:endParaRPr lang="en-GB" dirty="0"/>
          </a:p>
        </p:txBody>
      </p:sp>
    </p:spTree>
    <p:extLst>
      <p:ext uri="{BB962C8B-B14F-4D97-AF65-F5344CB8AC3E}">
        <p14:creationId xmlns:p14="http://schemas.microsoft.com/office/powerpoint/2010/main" val="42399176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What’s Occupational Therapy got to do with you </a:t>
            </a:r>
            <a:endParaRPr lang="en-GB" dirty="0"/>
          </a:p>
        </p:txBody>
      </p:sp>
      <p:sp>
        <p:nvSpPr>
          <p:cNvPr id="3" name="Content Placeholder 2"/>
          <p:cNvSpPr>
            <a:spLocks noGrp="1"/>
          </p:cNvSpPr>
          <p:nvPr>
            <p:ph idx="1"/>
          </p:nvPr>
        </p:nvSpPr>
        <p:spPr/>
        <p:txBody>
          <a:bodyPr/>
          <a:lstStyle/>
          <a:p>
            <a:r>
              <a:rPr lang="en-GB" dirty="0" smtClean="0"/>
              <a:t>Should be a whole systems approach across organisations </a:t>
            </a:r>
          </a:p>
          <a:p>
            <a:r>
              <a:rPr lang="en-GB" dirty="0"/>
              <a:t> </a:t>
            </a:r>
            <a:r>
              <a:rPr lang="en-GB" dirty="0" smtClean="0"/>
              <a:t>should be holistic assessment of person ( carer)and review </a:t>
            </a:r>
          </a:p>
          <a:p>
            <a:r>
              <a:rPr lang="en-GB" dirty="0" smtClean="0"/>
              <a:t>Need to involve other members of the multi- disciplinary team </a:t>
            </a:r>
          </a:p>
          <a:p>
            <a:r>
              <a:rPr lang="en-GB" dirty="0" smtClean="0"/>
              <a:t>Need to ensure that outcomes achieved </a:t>
            </a:r>
            <a:endParaRPr lang="en-GB" dirty="0"/>
          </a:p>
        </p:txBody>
      </p:sp>
    </p:spTree>
    <p:extLst>
      <p:ext uri="{BB962C8B-B14F-4D97-AF65-F5344CB8AC3E}">
        <p14:creationId xmlns:p14="http://schemas.microsoft.com/office/powerpoint/2010/main" val="28777839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Review </a:t>
            </a:r>
            <a:endParaRPr lang="en-GB" dirty="0"/>
          </a:p>
        </p:txBody>
      </p:sp>
      <p:sp>
        <p:nvSpPr>
          <p:cNvPr id="3" name="Content Placeholder 2"/>
          <p:cNvSpPr>
            <a:spLocks noGrp="1"/>
          </p:cNvSpPr>
          <p:nvPr>
            <p:ph idx="1"/>
          </p:nvPr>
        </p:nvSpPr>
        <p:spPr>
          <a:xfrm>
            <a:off x="457200" y="1196752"/>
            <a:ext cx="8229600" cy="4929411"/>
          </a:xfrm>
        </p:spPr>
        <p:txBody>
          <a:bodyPr/>
          <a:lstStyle/>
          <a:p>
            <a:r>
              <a:rPr lang="en-GB" dirty="0" smtClean="0"/>
              <a:t>When reviewing please ensure that you take a holistic approach if people have equipment check </a:t>
            </a:r>
            <a:r>
              <a:rPr lang="en-GB" dirty="0"/>
              <a:t> </a:t>
            </a:r>
            <a:r>
              <a:rPr lang="en-GB" dirty="0" smtClean="0"/>
              <a:t>where it originated from and if it is still meeting needs .</a:t>
            </a:r>
          </a:p>
          <a:p>
            <a:r>
              <a:rPr lang="en-GB" dirty="0" smtClean="0"/>
              <a:t>We have a equipment procedure </a:t>
            </a:r>
          </a:p>
          <a:p>
            <a:r>
              <a:rPr lang="en-GB" dirty="0" smtClean="0"/>
              <a:t>Inspection of community equipment procedure </a:t>
            </a:r>
          </a:p>
          <a:p>
            <a:r>
              <a:rPr lang="en-GB" dirty="0"/>
              <a:t> </a:t>
            </a:r>
            <a:r>
              <a:rPr lang="en-GB" dirty="0" smtClean="0"/>
              <a:t>moving and handling procedure </a:t>
            </a:r>
          </a:p>
          <a:p>
            <a:r>
              <a:rPr lang="en-GB" dirty="0"/>
              <a:t> </a:t>
            </a:r>
            <a:r>
              <a:rPr lang="en-GB" dirty="0" smtClean="0"/>
              <a:t>community </a:t>
            </a:r>
            <a:r>
              <a:rPr lang="en-GB" smtClean="0"/>
              <a:t>equipment procedure </a:t>
            </a:r>
            <a:endParaRPr lang="en-GB" dirty="0" smtClean="0"/>
          </a:p>
          <a:p>
            <a:endParaRPr lang="en-GB" dirty="0" smtClean="0"/>
          </a:p>
          <a:p>
            <a:endParaRPr lang="en-GB" dirty="0" smtClean="0"/>
          </a:p>
          <a:p>
            <a:endParaRPr lang="en-GB" dirty="0" smtClean="0"/>
          </a:p>
          <a:p>
            <a:endParaRPr lang="en-GB" dirty="0"/>
          </a:p>
        </p:txBody>
      </p:sp>
    </p:spTree>
    <p:extLst>
      <p:ext uri="{BB962C8B-B14F-4D97-AF65-F5344CB8AC3E}">
        <p14:creationId xmlns:p14="http://schemas.microsoft.com/office/powerpoint/2010/main" val="16434212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minor adaptations equipment  and eligibility </a:t>
            </a:r>
            <a:endParaRPr lang="en-GB" dirty="0"/>
          </a:p>
        </p:txBody>
      </p:sp>
      <p:sp>
        <p:nvSpPr>
          <p:cNvPr id="3" name="Content Placeholder 2"/>
          <p:cNvSpPr>
            <a:spLocks noGrp="1"/>
          </p:cNvSpPr>
          <p:nvPr>
            <p:ph idx="1"/>
          </p:nvPr>
        </p:nvSpPr>
        <p:spPr/>
        <p:txBody>
          <a:bodyPr/>
          <a:lstStyle/>
          <a:p>
            <a:r>
              <a:rPr lang="en-GB" dirty="0" smtClean="0"/>
              <a:t>Adaptations under 1k </a:t>
            </a:r>
          </a:p>
          <a:p>
            <a:r>
              <a:rPr lang="en-GB" dirty="0" smtClean="0"/>
              <a:t>Process in house </a:t>
            </a:r>
          </a:p>
          <a:p>
            <a:r>
              <a:rPr lang="en-GB" dirty="0" smtClean="0"/>
              <a:t>criteria and cost </a:t>
            </a:r>
          </a:p>
          <a:p>
            <a:r>
              <a:rPr lang="en-GB" dirty="0"/>
              <a:t> </a:t>
            </a:r>
            <a:r>
              <a:rPr lang="en-GB" dirty="0" smtClean="0"/>
              <a:t>equipment  free - </a:t>
            </a:r>
          </a:p>
          <a:p>
            <a:r>
              <a:rPr lang="en-GB" dirty="0" smtClean="0"/>
              <a:t>Improving prevention streams  to </a:t>
            </a:r>
            <a:r>
              <a:rPr lang="en-GB" dirty="0"/>
              <a:t>s</a:t>
            </a:r>
            <a:r>
              <a:rPr lang="en-GB" dirty="0" smtClean="0"/>
              <a:t>elf serve other than bringing everyone into the statutory service </a:t>
            </a:r>
          </a:p>
          <a:p>
            <a:r>
              <a:rPr lang="en-GB" dirty="0"/>
              <a:t> </a:t>
            </a:r>
            <a:endParaRPr lang="en-GB" dirty="0" smtClean="0"/>
          </a:p>
          <a:p>
            <a:endParaRPr lang="en-GB" dirty="0"/>
          </a:p>
        </p:txBody>
      </p:sp>
    </p:spTree>
    <p:extLst>
      <p:ext uri="{BB962C8B-B14F-4D97-AF65-F5344CB8AC3E}">
        <p14:creationId xmlns:p14="http://schemas.microsoft.com/office/powerpoint/2010/main" val="35935464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Moving and handling </a:t>
            </a:r>
            <a:endParaRPr lang="en-GB" dirty="0"/>
          </a:p>
        </p:txBody>
      </p:sp>
      <p:sp>
        <p:nvSpPr>
          <p:cNvPr id="3" name="Content Placeholder 2"/>
          <p:cNvSpPr>
            <a:spLocks noGrp="1"/>
          </p:cNvSpPr>
          <p:nvPr>
            <p:ph idx="1"/>
          </p:nvPr>
        </p:nvSpPr>
        <p:spPr/>
        <p:txBody>
          <a:bodyPr>
            <a:normAutofit fontScale="92500" lnSpcReduction="10000"/>
          </a:bodyPr>
          <a:lstStyle/>
          <a:p>
            <a:r>
              <a:rPr lang="en-GB" dirty="0"/>
              <a:t> </a:t>
            </a:r>
            <a:r>
              <a:rPr lang="en-GB" dirty="0" smtClean="0"/>
              <a:t>independence </a:t>
            </a:r>
          </a:p>
          <a:p>
            <a:r>
              <a:rPr lang="en-GB" dirty="0"/>
              <a:t> </a:t>
            </a:r>
            <a:r>
              <a:rPr lang="en-GB" dirty="0" smtClean="0"/>
              <a:t>informal /formal carer </a:t>
            </a:r>
          </a:p>
          <a:p>
            <a:r>
              <a:rPr lang="en-GB" dirty="0" smtClean="0"/>
              <a:t>Rules and regulations  LOLER 1998 PUWER 1998 , MHOR 1992 </a:t>
            </a:r>
            <a:r>
              <a:rPr lang="en-GB" dirty="0"/>
              <a:t>(</a:t>
            </a:r>
            <a:r>
              <a:rPr lang="en-GB" dirty="0" smtClean="0"/>
              <a:t>as amended 2002), HSAW ACT 1974 management of  health and safety at work </a:t>
            </a:r>
            <a:r>
              <a:rPr lang="en-GB" dirty="0" err="1" smtClean="0"/>
              <a:t>regs</a:t>
            </a:r>
            <a:r>
              <a:rPr lang="en-GB" dirty="0" smtClean="0"/>
              <a:t> 1999.</a:t>
            </a:r>
          </a:p>
          <a:p>
            <a:r>
              <a:rPr lang="en-GB" dirty="0" smtClean="0"/>
              <a:t>Transfer between agencies </a:t>
            </a:r>
          </a:p>
          <a:p>
            <a:r>
              <a:rPr lang="en-GB" dirty="0"/>
              <a:t> </a:t>
            </a:r>
            <a:r>
              <a:rPr lang="en-GB" dirty="0" smtClean="0">
                <a:solidFill>
                  <a:srgbClr val="FF0000"/>
                </a:solidFill>
              </a:rPr>
              <a:t>ONGOING REVIEWS – legal mandate </a:t>
            </a:r>
          </a:p>
          <a:p>
            <a:pPr marL="0" indent="0">
              <a:buNone/>
            </a:pPr>
            <a:r>
              <a:rPr lang="en-GB" dirty="0"/>
              <a:t> </a:t>
            </a:r>
          </a:p>
        </p:txBody>
      </p:sp>
    </p:spTree>
    <p:extLst>
      <p:ext uri="{BB962C8B-B14F-4D97-AF65-F5344CB8AC3E}">
        <p14:creationId xmlns:p14="http://schemas.microsoft.com/office/powerpoint/2010/main" val="3089107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Wellbeing principle </a:t>
            </a:r>
            <a:endParaRPr lang="en-GB" dirty="0"/>
          </a:p>
        </p:txBody>
      </p:sp>
      <p:pic>
        <p:nvPicPr>
          <p:cNvPr id="4" name="Picture 4" descr="http://www.allthingsclipart.com/07/happy.people.14.jpg"/>
          <p:cNvPicPr>
            <a:picLocks noGrp="1" noChangeAspect="1" noChangeArrowheads="1"/>
          </p:cNvPicPr>
          <p:nvPr>
            <p:ph idx="1"/>
          </p:nvPr>
        </p:nvPicPr>
        <p:blipFill>
          <a:blip r:embed="rId3"/>
          <a:srcRect/>
          <a:stretch>
            <a:fillRect/>
          </a:stretch>
        </p:blipFill>
        <p:spPr bwMode="auto">
          <a:xfrm>
            <a:off x="3205162" y="2132857"/>
            <a:ext cx="2733675" cy="2304255"/>
          </a:xfrm>
          <a:prstGeom prst="rect">
            <a:avLst/>
          </a:prstGeom>
          <a:noFill/>
        </p:spPr>
      </p:pic>
      <p:sp>
        <p:nvSpPr>
          <p:cNvPr id="5" name="TextBox 4"/>
          <p:cNvSpPr txBox="1"/>
          <p:nvPr/>
        </p:nvSpPr>
        <p:spPr>
          <a:xfrm>
            <a:off x="755576" y="4941168"/>
            <a:ext cx="7992888" cy="830997"/>
          </a:xfrm>
          <a:prstGeom prst="rect">
            <a:avLst/>
          </a:prstGeom>
          <a:noFill/>
        </p:spPr>
        <p:txBody>
          <a:bodyPr wrap="square" rtlCol="0">
            <a:spAutoFit/>
          </a:bodyPr>
          <a:lstStyle/>
          <a:p>
            <a:pPr algn="ctr"/>
            <a:r>
              <a:rPr lang="en-GB" sz="2400" dirty="0" smtClean="0"/>
              <a:t>For our service users the well being principle only works, if we work together –A holistic approach </a:t>
            </a:r>
            <a:endParaRPr lang="en-GB" sz="2400" dirty="0"/>
          </a:p>
        </p:txBody>
      </p:sp>
      <p:sp>
        <p:nvSpPr>
          <p:cNvPr id="6" name="Cloud 5"/>
          <p:cNvSpPr/>
          <p:nvPr/>
        </p:nvSpPr>
        <p:spPr>
          <a:xfrm>
            <a:off x="1500166" y="1500174"/>
            <a:ext cx="1785950" cy="1071570"/>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Dignity</a:t>
            </a:r>
            <a:endParaRPr lang="en-GB" sz="2400" dirty="0">
              <a:solidFill>
                <a:schemeClr val="tx1"/>
              </a:solidFill>
            </a:endParaRPr>
          </a:p>
        </p:txBody>
      </p:sp>
      <p:sp>
        <p:nvSpPr>
          <p:cNvPr id="7" name="Cloud 6"/>
          <p:cNvSpPr/>
          <p:nvPr/>
        </p:nvSpPr>
        <p:spPr>
          <a:xfrm>
            <a:off x="285720" y="2214554"/>
            <a:ext cx="1785950" cy="1071570"/>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Protection</a:t>
            </a:r>
            <a:endParaRPr lang="en-GB" dirty="0">
              <a:solidFill>
                <a:schemeClr val="tx1"/>
              </a:solidFill>
            </a:endParaRPr>
          </a:p>
        </p:txBody>
      </p:sp>
      <p:sp>
        <p:nvSpPr>
          <p:cNvPr id="8" name="Cloud 7"/>
          <p:cNvSpPr/>
          <p:nvPr/>
        </p:nvSpPr>
        <p:spPr>
          <a:xfrm>
            <a:off x="1500166" y="2928934"/>
            <a:ext cx="1785950" cy="1071570"/>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rPr>
              <a:t>Control</a:t>
            </a:r>
            <a:endParaRPr lang="en-GB" sz="2000" dirty="0">
              <a:solidFill>
                <a:schemeClr val="tx1"/>
              </a:solidFill>
            </a:endParaRPr>
          </a:p>
        </p:txBody>
      </p:sp>
      <p:sp>
        <p:nvSpPr>
          <p:cNvPr id="9" name="Cloud 8"/>
          <p:cNvSpPr/>
          <p:nvPr/>
        </p:nvSpPr>
        <p:spPr>
          <a:xfrm>
            <a:off x="0" y="3786190"/>
            <a:ext cx="2000264" cy="1285884"/>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Contribution</a:t>
            </a:r>
            <a:endParaRPr lang="en-GB" sz="1600" dirty="0">
              <a:solidFill>
                <a:schemeClr val="tx1"/>
              </a:solidFill>
            </a:endParaRPr>
          </a:p>
        </p:txBody>
      </p:sp>
      <p:sp>
        <p:nvSpPr>
          <p:cNvPr id="10" name="Cloud 9"/>
          <p:cNvSpPr/>
          <p:nvPr/>
        </p:nvSpPr>
        <p:spPr>
          <a:xfrm>
            <a:off x="5715008" y="1124744"/>
            <a:ext cx="2000264" cy="1285884"/>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Participation</a:t>
            </a:r>
            <a:endParaRPr lang="en-GB" sz="1600" dirty="0">
              <a:solidFill>
                <a:schemeClr val="tx1"/>
              </a:solidFill>
            </a:endParaRPr>
          </a:p>
        </p:txBody>
      </p:sp>
      <p:sp>
        <p:nvSpPr>
          <p:cNvPr id="11" name="Cloud 10"/>
          <p:cNvSpPr/>
          <p:nvPr/>
        </p:nvSpPr>
        <p:spPr>
          <a:xfrm>
            <a:off x="6748200" y="2000240"/>
            <a:ext cx="2000264" cy="1285884"/>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Domestic, Family and Personal</a:t>
            </a:r>
            <a:endParaRPr lang="en-GB" sz="1600" dirty="0">
              <a:solidFill>
                <a:schemeClr val="tx1"/>
              </a:solidFill>
            </a:endParaRPr>
          </a:p>
        </p:txBody>
      </p:sp>
      <p:sp>
        <p:nvSpPr>
          <p:cNvPr id="12" name="Cloud 11"/>
          <p:cNvSpPr/>
          <p:nvPr/>
        </p:nvSpPr>
        <p:spPr>
          <a:xfrm>
            <a:off x="6084168" y="3286124"/>
            <a:ext cx="2428892" cy="1428760"/>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Suitable Accommodation</a:t>
            </a:r>
            <a:endParaRPr lang="en-GB" sz="1600" dirty="0">
              <a:solidFill>
                <a:schemeClr val="tx1"/>
              </a:solidFill>
            </a:endParaRPr>
          </a:p>
        </p:txBody>
      </p:sp>
    </p:spTree>
    <p:extLst>
      <p:ext uri="{BB962C8B-B14F-4D97-AF65-F5344CB8AC3E}">
        <p14:creationId xmlns:p14="http://schemas.microsoft.com/office/powerpoint/2010/main" val="3818975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t>
            </a:r>
          </a:p>
        </p:txBody>
      </p:sp>
      <p:sp>
        <p:nvSpPr>
          <p:cNvPr id="3" name="Content Placeholder 2"/>
          <p:cNvSpPr>
            <a:spLocks noGrp="1"/>
          </p:cNvSpPr>
          <p:nvPr>
            <p:ph idx="1"/>
          </p:nvPr>
        </p:nvSpPr>
        <p:spPr/>
        <p:txBody>
          <a:bodyPr/>
          <a:lstStyle/>
          <a:p>
            <a:r>
              <a:rPr lang="en-GB" dirty="0"/>
              <a:t> W</a:t>
            </a:r>
            <a:r>
              <a:rPr lang="en-GB" dirty="0" smtClean="0"/>
              <a:t>as  the area you wanted to know about addressed?</a:t>
            </a:r>
          </a:p>
          <a:p>
            <a:endParaRPr lang="en-GB" dirty="0"/>
          </a:p>
          <a:p>
            <a:r>
              <a:rPr lang="en-GB" dirty="0" smtClean="0"/>
              <a:t>1 </a:t>
            </a:r>
            <a:r>
              <a:rPr lang="en-GB" dirty="0"/>
              <a:t>thing you have learnt</a:t>
            </a:r>
          </a:p>
          <a:p>
            <a:endParaRPr lang="en-GB" dirty="0" smtClean="0"/>
          </a:p>
          <a:p>
            <a:r>
              <a:rPr lang="en-GB" dirty="0" smtClean="0"/>
              <a:t>1 thing you will apply </a:t>
            </a:r>
            <a:endParaRPr lang="en-GB" dirty="0"/>
          </a:p>
        </p:txBody>
      </p:sp>
    </p:spTree>
    <p:extLst>
      <p:ext uri="{BB962C8B-B14F-4D97-AF65-F5344CB8AC3E}">
        <p14:creationId xmlns:p14="http://schemas.microsoft.com/office/powerpoint/2010/main" val="41660578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a:t>
            </a:r>
            <a:endParaRPr lang="en-GB" dirty="0"/>
          </a:p>
        </p:txBody>
      </p:sp>
      <p:sp>
        <p:nvSpPr>
          <p:cNvPr id="3" name="Content Placeholder 2"/>
          <p:cNvSpPr>
            <a:spLocks noGrp="1"/>
          </p:cNvSpPr>
          <p:nvPr>
            <p:ph idx="1"/>
          </p:nvPr>
        </p:nvSpPr>
        <p:spPr/>
        <p:txBody>
          <a:bodyPr>
            <a:normAutofit fontScale="62500" lnSpcReduction="20000"/>
          </a:bodyPr>
          <a:lstStyle/>
          <a:p>
            <a:r>
              <a:rPr lang="en-GB" altLang="en-US" dirty="0" smtClean="0"/>
              <a:t>Christianson, C. Baum, C. Person environment occupational performance: a conceptual model of practice. </a:t>
            </a:r>
          </a:p>
          <a:p>
            <a:r>
              <a:rPr lang="en-GB" altLang="en-US" dirty="0" err="1" smtClean="0"/>
              <a:t>Cramm</a:t>
            </a:r>
            <a:r>
              <a:rPr lang="en-GB" altLang="en-US" dirty="0" smtClean="0"/>
              <a:t>, H. (2003) The person environment occupation circle tool: a simple way to bridge theory into practice. Available at: </a:t>
            </a:r>
            <a:r>
              <a:rPr lang="en-GB" altLang="en-US" u="sng" dirty="0" smtClean="0">
                <a:hlinkClick r:id="rId3"/>
              </a:rPr>
              <a:t>http://www.caot.ca/otnow/may09/peo.pdf</a:t>
            </a:r>
            <a:r>
              <a:rPr lang="en-GB" altLang="en-US" dirty="0" smtClean="0"/>
              <a:t> </a:t>
            </a:r>
          </a:p>
          <a:p>
            <a:r>
              <a:rPr lang="en-GB" altLang="en-US" dirty="0" smtClean="0"/>
              <a:t>Strong, S. Rigby, P. Stewart, </a:t>
            </a:r>
            <a:r>
              <a:rPr lang="en-GB" altLang="en-US" dirty="0" err="1" smtClean="0"/>
              <a:t>D.Law</a:t>
            </a:r>
            <a:r>
              <a:rPr lang="en-GB" altLang="en-US" dirty="0" smtClean="0"/>
              <a:t>, M. Letts, L. Cooper, B. (1999) Application of the person environment occupation model: A practical tool. Available at: </a:t>
            </a:r>
            <a:r>
              <a:rPr lang="en-GB" altLang="en-US" u="sng" dirty="0" smtClean="0">
                <a:hlinkClick r:id="rId4"/>
              </a:rPr>
              <a:t>http://cjo.sagepub.com/content/66/3/122.short?rss=1&amp;ssource=mfr</a:t>
            </a:r>
            <a:r>
              <a:rPr lang="en-GB" altLang="en-US" dirty="0" smtClean="0"/>
              <a:t> </a:t>
            </a:r>
          </a:p>
          <a:p>
            <a:pPr marL="273050" indent="-273050">
              <a:spcBef>
                <a:spcPts val="600"/>
              </a:spcBef>
              <a:buClr>
                <a:prstClr val="black"/>
              </a:buClr>
              <a:buSzPct val="85000"/>
              <a:buFont typeface="Wingdings 2" pitchFamily="18" charset="2"/>
              <a:buChar char=""/>
              <a:defRPr/>
            </a:pPr>
            <a:r>
              <a:rPr lang="en-US" dirty="0">
                <a:solidFill>
                  <a:prstClr val="black"/>
                </a:solidFill>
              </a:rPr>
              <a:t>Polatajko, H.J., Townsend, E.A. &amp; Craik, J. 2007. Canadian Model of Occupational Performance and Engagement (CMOP-E). In </a:t>
            </a:r>
            <a:r>
              <a:rPr lang="en-US" i="1" dirty="0">
                <a:solidFill>
                  <a:prstClr val="black"/>
                </a:solidFill>
              </a:rPr>
              <a:t>Enabling Occupation II: Advancing an Occupational Therapy Vision of Health, Well-being, &amp; Justice through Occupation.</a:t>
            </a:r>
            <a:r>
              <a:rPr lang="en-US" dirty="0">
                <a:solidFill>
                  <a:prstClr val="black"/>
                </a:solidFill>
              </a:rPr>
              <a:t> E.A. Townsend &amp; H.J. Polatajko, Eds. Ottawa, ON: CAOT Publications ACE. 22-36.</a:t>
            </a:r>
            <a:endParaRPr lang="en-ZA" dirty="0">
              <a:solidFill>
                <a:prstClr val="black"/>
              </a:solidFill>
            </a:endParaRPr>
          </a:p>
          <a:p>
            <a:pPr>
              <a:defRPr/>
            </a:pPr>
            <a:r>
              <a:rPr lang="en-GB" altLang="en-US" dirty="0" err="1" smtClean="0"/>
              <a:t>Kielhofner</a:t>
            </a:r>
            <a:r>
              <a:rPr lang="en-GB" altLang="en-US" dirty="0"/>
              <a:t>, G. (2008) </a:t>
            </a:r>
            <a:r>
              <a:rPr lang="en-US" altLang="en-US" dirty="0"/>
              <a:t>Model of Human Occupation: Theory and Application (Model of Human Occupation: Theory &amp; Application) 4</a:t>
            </a:r>
            <a:r>
              <a:rPr lang="en-US" altLang="en-US" baseline="30000" dirty="0"/>
              <a:t>th</a:t>
            </a:r>
            <a:r>
              <a:rPr lang="en-US" altLang="en-US" dirty="0"/>
              <a:t> Edition, Wolters </a:t>
            </a:r>
            <a:r>
              <a:rPr lang="en-US" altLang="en-US" dirty="0" err="1"/>
              <a:t>Klvwer</a:t>
            </a:r>
            <a:r>
              <a:rPr lang="en-US" altLang="en-US" dirty="0"/>
              <a:t>, USA</a:t>
            </a:r>
            <a:endParaRPr lang="en-GB" dirty="0"/>
          </a:p>
          <a:p>
            <a:endParaRPr lang="en-GB" altLang="en-US" dirty="0" smtClean="0"/>
          </a:p>
          <a:p>
            <a:endParaRPr lang="en-GB" dirty="0"/>
          </a:p>
        </p:txBody>
      </p:sp>
    </p:spTree>
    <p:extLst>
      <p:ext uri="{BB962C8B-B14F-4D97-AF65-F5344CB8AC3E}">
        <p14:creationId xmlns:p14="http://schemas.microsoft.com/office/powerpoint/2010/main" val="12038899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052736"/>
          </a:xfrm>
        </p:spPr>
        <p:txBody>
          <a:bodyPr/>
          <a:lstStyle/>
          <a:p>
            <a:r>
              <a:rPr lang="en-GB" b="1" dirty="0" smtClean="0"/>
              <a:t>We are all Occupational Beings</a:t>
            </a:r>
            <a:endParaRPr lang="en-GB" dirty="0"/>
          </a:p>
        </p:txBody>
      </p:sp>
      <p:graphicFrame>
        <p:nvGraphicFramePr>
          <p:cNvPr id="5" name="Diagram 4"/>
          <p:cNvGraphicFramePr/>
          <p:nvPr>
            <p:extLst>
              <p:ext uri="{D42A27DB-BD31-4B8C-83A1-F6EECF244321}">
                <p14:modId xmlns:p14="http://schemas.microsoft.com/office/powerpoint/2010/main" val="1953047456"/>
              </p:ext>
            </p:extLst>
          </p:nvPr>
        </p:nvGraphicFramePr>
        <p:xfrm>
          <a:off x="467544" y="908720"/>
          <a:ext cx="8174142" cy="59691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59138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Occupational Therapy Facilitates</a:t>
            </a:r>
            <a:br>
              <a:rPr lang="en-GB" dirty="0" smtClean="0"/>
            </a:br>
            <a:r>
              <a:rPr lang="en-GB" dirty="0"/>
              <a:t> A</a:t>
            </a:r>
            <a:r>
              <a:rPr lang="en-GB" dirty="0" smtClean="0"/>
              <a:t>daptation</a:t>
            </a:r>
            <a:endParaRPr lang="en-GB" dirty="0"/>
          </a:p>
        </p:txBody>
      </p:sp>
      <p:sp>
        <p:nvSpPr>
          <p:cNvPr id="3" name="Content Placeholder 2"/>
          <p:cNvSpPr>
            <a:spLocks noGrp="1"/>
          </p:cNvSpPr>
          <p:nvPr>
            <p:ph idx="1"/>
          </p:nvPr>
        </p:nvSpPr>
        <p:spPr/>
        <p:txBody>
          <a:bodyPr>
            <a:normAutofit lnSpcReduction="10000"/>
          </a:bodyPr>
          <a:lstStyle/>
          <a:p>
            <a:r>
              <a:rPr lang="en-US" sz="2800" dirty="0" smtClean="0"/>
              <a:t>Occupations are key to people’s health and wellbeing, because they make us who we are and shape our roles and responsibilities in life </a:t>
            </a:r>
            <a:endParaRPr lang="en-GB" sz="2800" dirty="0" smtClean="0"/>
          </a:p>
          <a:p>
            <a:pPr marL="0" indent="0">
              <a:buNone/>
            </a:pPr>
            <a:r>
              <a:rPr lang="en-US" sz="2000" dirty="0" smtClean="0"/>
              <a:t>`			Cot careers handbook 2015 -2016 accessed 21.6.16</a:t>
            </a:r>
          </a:p>
          <a:p>
            <a:r>
              <a:rPr lang="en-US" sz="2800" dirty="0" smtClean="0"/>
              <a:t>Occupations are everything we must do ,need to  do, want to do</a:t>
            </a:r>
          </a:p>
          <a:p>
            <a:r>
              <a:rPr lang="en-US" sz="2800" dirty="0" smtClean="0"/>
              <a:t>Well being  is about occupational balance </a:t>
            </a:r>
          </a:p>
          <a:p>
            <a:r>
              <a:rPr lang="en-US" sz="2800" dirty="0" smtClean="0"/>
              <a:t>Activity can be an effective medium for remediating dysfunction, facilitating adaption and creating identity </a:t>
            </a:r>
          </a:p>
          <a:p>
            <a:pPr marL="3657600" lvl="8" indent="0">
              <a:buNone/>
            </a:pPr>
            <a:r>
              <a:rPr lang="en-GB" sz="1600" dirty="0" smtClean="0"/>
              <a:t>		COT    2009</a:t>
            </a:r>
            <a:endParaRPr lang="en-GB" sz="1600" dirty="0"/>
          </a:p>
        </p:txBody>
      </p:sp>
    </p:spTree>
    <p:extLst>
      <p:ext uri="{BB962C8B-B14F-4D97-AF65-F5344CB8AC3E}">
        <p14:creationId xmlns:p14="http://schemas.microsoft.com/office/powerpoint/2010/main" val="3188747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Occupational Therapy </a:t>
            </a:r>
            <a:endParaRPr lang="en-GB" dirty="0"/>
          </a:p>
        </p:txBody>
      </p:sp>
      <p:sp>
        <p:nvSpPr>
          <p:cNvPr id="3" name="Content Placeholder 2"/>
          <p:cNvSpPr>
            <a:spLocks noGrp="1"/>
          </p:cNvSpPr>
          <p:nvPr>
            <p:ph idx="1"/>
          </p:nvPr>
        </p:nvSpPr>
        <p:spPr/>
        <p:txBody>
          <a:bodyPr>
            <a:normAutofit fontScale="85000" lnSpcReduction="20000"/>
          </a:bodyPr>
          <a:lstStyle/>
          <a:p>
            <a:pPr marL="0" indent="0" algn="ctr">
              <a:buNone/>
            </a:pPr>
            <a:r>
              <a:rPr lang="en-GB" sz="3600" dirty="0" smtClean="0"/>
              <a:t>Paradigm</a:t>
            </a:r>
          </a:p>
          <a:p>
            <a:pPr marL="0" indent="0" algn="ctr">
              <a:buNone/>
            </a:pPr>
            <a:r>
              <a:rPr lang="en-GB" dirty="0" smtClean="0"/>
              <a:t>Philosophy, values and Ethics , knowledge OT practice framework</a:t>
            </a:r>
          </a:p>
          <a:p>
            <a:pPr marL="0" indent="0" algn="ctr">
              <a:buNone/>
            </a:pPr>
            <a:endParaRPr lang="en-GB" dirty="0" smtClean="0"/>
          </a:p>
          <a:p>
            <a:pPr marL="0" indent="0" algn="ctr">
              <a:buNone/>
            </a:pPr>
            <a:r>
              <a:rPr lang="en-GB" sz="3600" dirty="0" smtClean="0"/>
              <a:t>Occupation based models</a:t>
            </a:r>
          </a:p>
          <a:p>
            <a:pPr marL="0" indent="0" algn="ctr">
              <a:buNone/>
            </a:pPr>
            <a:r>
              <a:rPr lang="en-GB" dirty="0" smtClean="0"/>
              <a:t>Overarching   theories</a:t>
            </a:r>
          </a:p>
          <a:p>
            <a:pPr marL="0" indent="0" algn="ctr">
              <a:buNone/>
            </a:pPr>
            <a:endParaRPr lang="en-GB" dirty="0" smtClean="0"/>
          </a:p>
          <a:p>
            <a:pPr marL="0" indent="0" algn="ctr">
              <a:buNone/>
            </a:pPr>
            <a:endParaRPr lang="en-GB" dirty="0" smtClean="0"/>
          </a:p>
          <a:p>
            <a:pPr marL="0" indent="0" algn="ctr">
              <a:buNone/>
            </a:pPr>
            <a:r>
              <a:rPr lang="en-GB" sz="3600" dirty="0" smtClean="0"/>
              <a:t>Frames of reference</a:t>
            </a:r>
          </a:p>
          <a:p>
            <a:pPr marL="0" indent="0" algn="ctr">
              <a:buNone/>
            </a:pPr>
            <a:r>
              <a:rPr lang="en-GB" dirty="0" smtClean="0"/>
              <a:t> practice guidelines in specific domains</a:t>
            </a:r>
          </a:p>
          <a:p>
            <a:pPr marL="0" indent="0" algn="r">
              <a:buNone/>
            </a:pPr>
            <a:r>
              <a:rPr lang="en-GB" sz="2000" dirty="0" smtClean="0"/>
              <a:t>( M Cole and R </a:t>
            </a:r>
            <a:r>
              <a:rPr lang="en-GB" sz="2000" dirty="0" err="1" smtClean="0"/>
              <a:t>Tufano</a:t>
            </a:r>
            <a:r>
              <a:rPr lang="en-GB" sz="2000" dirty="0" smtClean="0"/>
              <a:t> 2007)</a:t>
            </a:r>
          </a:p>
          <a:p>
            <a:endParaRPr lang="en-GB" dirty="0"/>
          </a:p>
        </p:txBody>
      </p:sp>
      <p:sp>
        <p:nvSpPr>
          <p:cNvPr id="4" name="Down Arrow 3"/>
          <p:cNvSpPr/>
          <p:nvPr/>
        </p:nvSpPr>
        <p:spPr>
          <a:xfrm>
            <a:off x="4076328" y="2708919"/>
            <a:ext cx="800637" cy="5516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Down Arrow 4"/>
          <p:cNvSpPr/>
          <p:nvPr/>
        </p:nvSpPr>
        <p:spPr>
          <a:xfrm>
            <a:off x="4012869" y="4005064"/>
            <a:ext cx="864096"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14880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PEOP model Occupational</a:t>
            </a:r>
            <a:endParaRPr lang="en-GB" dirty="0"/>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832327" y="1600200"/>
            <a:ext cx="7479345" cy="4525963"/>
          </a:xfrm>
        </p:spPr>
      </p:pic>
    </p:spTree>
    <p:extLst>
      <p:ext uri="{BB962C8B-B14F-4D97-AF65-F5344CB8AC3E}">
        <p14:creationId xmlns:p14="http://schemas.microsoft.com/office/powerpoint/2010/main" val="28027232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Model of human Occupation-MOHO </a:t>
            </a:r>
            <a:endParaRPr lang="en-GB" dirty="0"/>
          </a:p>
        </p:txBody>
      </p:sp>
      <p:sp>
        <p:nvSpPr>
          <p:cNvPr id="3" name="Content Placeholder 2"/>
          <p:cNvSpPr>
            <a:spLocks noGrp="1"/>
          </p:cNvSpPr>
          <p:nvPr>
            <p:ph idx="1"/>
          </p:nvPr>
        </p:nvSpPr>
        <p:spPr/>
        <p:txBody>
          <a:bodyPr/>
          <a:lstStyle/>
          <a:p>
            <a:r>
              <a:rPr lang="en-GB" dirty="0" err="1" smtClean="0"/>
              <a:t>Kielhofner</a:t>
            </a:r>
            <a:r>
              <a:rPr lang="en-GB" dirty="0" smtClean="0"/>
              <a:t> </a:t>
            </a:r>
          </a:p>
          <a:p>
            <a:r>
              <a:rPr lang="en-GB" dirty="0"/>
              <a:t> </a:t>
            </a:r>
            <a:r>
              <a:rPr lang="en-GB" dirty="0" smtClean="0"/>
              <a:t>adapted used in many services </a:t>
            </a:r>
          </a:p>
          <a:p>
            <a:r>
              <a:rPr lang="en-GB" dirty="0"/>
              <a:t> </a:t>
            </a:r>
            <a:r>
              <a:rPr lang="en-GB" dirty="0" smtClean="0"/>
              <a:t>uses own “language“</a:t>
            </a:r>
          </a:p>
          <a:p>
            <a:r>
              <a:rPr lang="en-GB" dirty="0"/>
              <a:t> </a:t>
            </a:r>
            <a:r>
              <a:rPr lang="en-GB" dirty="0" smtClean="0"/>
              <a:t>used in CPFT for efficacy of the service and improved service outcomes across the services </a:t>
            </a:r>
            <a:endParaRPr lang="en-GB" dirty="0"/>
          </a:p>
        </p:txBody>
      </p:sp>
    </p:spTree>
    <p:extLst>
      <p:ext uri="{BB962C8B-B14F-4D97-AF65-F5344CB8AC3E}">
        <p14:creationId xmlns:p14="http://schemas.microsoft.com/office/powerpoint/2010/main" val="27028635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 descr="karens_ot_picture.JPG"/>
          <p:cNvPicPr>
            <a:picLocks noChangeAspect="1"/>
          </p:cNvPicPr>
          <p:nvPr/>
        </p:nvPicPr>
        <p:blipFill>
          <a:blip r:embed="rId3">
            <a:extLst>
              <a:ext uri="{28A0092B-C50C-407E-A947-70E740481C1C}">
                <a14:useLocalDpi xmlns:a14="http://schemas.microsoft.com/office/drawing/2010/main" val="0"/>
              </a:ext>
            </a:extLst>
          </a:blip>
          <a:srcRect l="52084" t="8871" r="4166" b="10585"/>
          <a:stretch>
            <a:fillRect/>
          </a:stretch>
        </p:blipFill>
        <p:spPr>
          <a:xfrm>
            <a:off x="251520" y="116632"/>
            <a:ext cx="8435280" cy="6741368"/>
          </a:xfrm>
          <a:prstGeom prst="rect">
            <a:avLst/>
          </a:prstGeom>
        </p:spPr>
      </p:pic>
      <p:sp>
        <p:nvSpPr>
          <p:cNvPr id="32" name="Text Box 6"/>
          <p:cNvSpPr txBox="1">
            <a:spLocks noChangeArrowheads="1"/>
          </p:cNvSpPr>
          <p:nvPr/>
        </p:nvSpPr>
        <p:spPr bwMode="auto">
          <a:xfrm>
            <a:off x="-180528" y="6092825"/>
            <a:ext cx="3924300" cy="623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400" dirty="0" err="1">
                <a:solidFill>
                  <a:srgbClr val="000000"/>
                </a:solidFill>
              </a:rPr>
              <a:t>Kielhofner</a:t>
            </a:r>
            <a:r>
              <a:rPr lang="en-GB" altLang="en-US" sz="1400" dirty="0">
                <a:solidFill>
                  <a:srgbClr val="000000"/>
                </a:solidFill>
              </a:rPr>
              <a:t> (2002 p169 or 2008 p148) </a:t>
            </a:r>
          </a:p>
          <a:p>
            <a:pPr eaLnBrk="1" hangingPunct="1">
              <a:spcBef>
                <a:spcPct val="50000"/>
              </a:spcBef>
              <a:buFontTx/>
              <a:buNone/>
            </a:pPr>
            <a:r>
              <a:rPr lang="en-GB" altLang="en-US" sz="1400" dirty="0">
                <a:solidFill>
                  <a:srgbClr val="000000"/>
                </a:solidFill>
              </a:rPr>
              <a:t> 7 general questions generated from the theory</a:t>
            </a:r>
          </a:p>
        </p:txBody>
      </p:sp>
    </p:spTree>
    <p:extLst>
      <p:ext uri="{BB962C8B-B14F-4D97-AF65-F5344CB8AC3E}">
        <p14:creationId xmlns:p14="http://schemas.microsoft.com/office/powerpoint/2010/main" val="38975977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altLang="en-US" dirty="0" smtClean="0"/>
              <a:t>The Canadian Model of Performance and Engagement </a:t>
            </a:r>
            <a:endParaRPr lang="en-GB" dirty="0"/>
          </a:p>
        </p:txBody>
      </p:sp>
      <p:grpSp>
        <p:nvGrpSpPr>
          <p:cNvPr id="5" name="Group 22"/>
          <p:cNvGrpSpPr>
            <a:grpSpLocks/>
          </p:cNvGrpSpPr>
          <p:nvPr/>
        </p:nvGrpSpPr>
        <p:grpSpPr bwMode="auto">
          <a:xfrm>
            <a:off x="684213" y="1426799"/>
            <a:ext cx="8280400" cy="5454393"/>
            <a:chOff x="657" y="255"/>
            <a:chExt cx="4627" cy="3855"/>
          </a:xfrm>
        </p:grpSpPr>
        <p:sp>
          <p:nvSpPr>
            <p:cNvPr id="6" name="Rectangle 6"/>
            <p:cNvSpPr>
              <a:spLocks noChangeArrowheads="1"/>
            </p:cNvSpPr>
            <p:nvPr/>
          </p:nvSpPr>
          <p:spPr bwMode="auto">
            <a:xfrm>
              <a:off x="3452" y="255"/>
              <a:ext cx="1558" cy="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9436" tIns="29718" rIns="59436" bIns="29718"/>
            <a:lstStyle>
              <a:lvl1pPr marL="342900" indent="-342900" eaLnBrk="0" hangingPunct="0">
                <a:spcBef>
                  <a:spcPct val="20000"/>
                </a:spcBef>
                <a:buFont typeface="Arial" pitchFamily="34" charset="0"/>
                <a:buChar char="•"/>
                <a:defRPr sz="3200">
                  <a:solidFill>
                    <a:schemeClr val="tx1"/>
                  </a:solidFill>
                  <a:latin typeface="Calibri" pitchFamily="34" charset="0"/>
                </a:defRPr>
              </a:lvl1pPr>
              <a:lvl2pPr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lvl="1" algn="r" eaLnBrk="1" hangingPunct="1">
                <a:spcBef>
                  <a:spcPct val="0"/>
                </a:spcBef>
                <a:buFontTx/>
                <a:buNone/>
              </a:pPr>
              <a:endParaRPr lang="en-GB" altLang="en-US" sz="2100">
                <a:solidFill>
                  <a:srgbClr val="000000"/>
                </a:solidFill>
                <a:latin typeface="Arial" pitchFamily="34" charset="0"/>
              </a:endParaRPr>
            </a:p>
            <a:p>
              <a:pPr eaLnBrk="1" hangingPunct="1">
                <a:spcBef>
                  <a:spcPct val="0"/>
                </a:spcBef>
                <a:buFontTx/>
                <a:buNone/>
              </a:pPr>
              <a:endParaRPr lang="en-GB" altLang="en-US" sz="2400">
                <a:solidFill>
                  <a:srgbClr val="000000"/>
                </a:solidFill>
                <a:latin typeface="Arial" pitchFamily="34" charset="0"/>
              </a:endParaRPr>
            </a:p>
          </p:txBody>
        </p:sp>
        <p:pic>
          <p:nvPicPr>
            <p:cNvPr id="7" name="Picture 7" descr="cmop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 y="618"/>
              <a:ext cx="3021" cy="3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8"/>
            <p:cNvSpPr>
              <a:spLocks noChangeArrowheads="1"/>
            </p:cNvSpPr>
            <p:nvPr/>
          </p:nvSpPr>
          <p:spPr bwMode="auto">
            <a:xfrm>
              <a:off x="3625" y="299"/>
              <a:ext cx="819" cy="2931"/>
            </a:xfrm>
            <a:prstGeom prst="rect">
              <a:avLst/>
            </a:prstGeom>
            <a:solidFill>
              <a:srgbClr val="BBE0E3"/>
            </a:solidFill>
            <a:ln w="9525">
              <a:solidFill>
                <a:srgbClr val="000000"/>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n-US" altLang="en-US" sz="2400">
                <a:solidFill>
                  <a:srgbClr val="000000"/>
                </a:solidFill>
                <a:latin typeface="Arial" pitchFamily="34" charset="0"/>
              </a:endParaRPr>
            </a:p>
          </p:txBody>
        </p:sp>
        <p:sp>
          <p:nvSpPr>
            <p:cNvPr id="9" name="Rectangle 9"/>
            <p:cNvSpPr>
              <a:spLocks noChangeArrowheads="1"/>
            </p:cNvSpPr>
            <p:nvPr/>
          </p:nvSpPr>
          <p:spPr bwMode="auto">
            <a:xfrm>
              <a:off x="3495" y="729"/>
              <a:ext cx="776" cy="1984"/>
            </a:xfrm>
            <a:prstGeom prst="rect">
              <a:avLst/>
            </a:prstGeom>
            <a:solidFill>
              <a:srgbClr val="DAC4D7"/>
            </a:solidFill>
            <a:ln w="9525">
              <a:solidFill>
                <a:srgbClr val="000000"/>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n-US" altLang="en-US" sz="2400">
                <a:solidFill>
                  <a:srgbClr val="000000"/>
                </a:solidFill>
                <a:latin typeface="Arial" pitchFamily="34" charset="0"/>
              </a:endParaRPr>
            </a:p>
          </p:txBody>
        </p:sp>
        <p:sp>
          <p:nvSpPr>
            <p:cNvPr id="10" name="Rectangle 10"/>
            <p:cNvSpPr>
              <a:spLocks noChangeArrowheads="1"/>
            </p:cNvSpPr>
            <p:nvPr/>
          </p:nvSpPr>
          <p:spPr bwMode="auto">
            <a:xfrm>
              <a:off x="3625" y="859"/>
              <a:ext cx="775" cy="1983"/>
            </a:xfrm>
            <a:prstGeom prst="rect">
              <a:avLst/>
            </a:prstGeom>
            <a:solidFill>
              <a:srgbClr val="8BABD9"/>
            </a:solidFill>
            <a:ln w="9525">
              <a:solidFill>
                <a:srgbClr val="000000"/>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n-US" altLang="en-US" sz="2400">
                <a:solidFill>
                  <a:srgbClr val="000000"/>
                </a:solidFill>
                <a:latin typeface="Arial" pitchFamily="34" charset="0"/>
              </a:endParaRPr>
            </a:p>
          </p:txBody>
        </p:sp>
        <p:sp>
          <p:nvSpPr>
            <p:cNvPr id="11" name="AutoShape 11"/>
            <p:cNvSpPr>
              <a:spLocks noChangeArrowheads="1"/>
            </p:cNvSpPr>
            <p:nvPr/>
          </p:nvSpPr>
          <p:spPr bwMode="auto">
            <a:xfrm>
              <a:off x="4444" y="859"/>
              <a:ext cx="840" cy="1983"/>
            </a:xfrm>
            <a:prstGeom prst="upDownArrow">
              <a:avLst>
                <a:gd name="adj1" fmla="val 50000"/>
                <a:gd name="adj2" fmla="val 47214"/>
              </a:avLst>
            </a:prstGeom>
            <a:solidFill>
              <a:srgbClr val="8BABD9"/>
            </a:solidFill>
            <a:ln w="9525">
              <a:solidFill>
                <a:srgbClr val="000000"/>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n-US" altLang="en-US" sz="2400">
                <a:solidFill>
                  <a:srgbClr val="000000"/>
                </a:solidFill>
                <a:latin typeface="Arial" pitchFamily="34" charset="0"/>
              </a:endParaRPr>
            </a:p>
          </p:txBody>
        </p:sp>
        <p:sp>
          <p:nvSpPr>
            <p:cNvPr id="12" name="Line 12"/>
            <p:cNvSpPr>
              <a:spLocks noChangeShapeType="1"/>
            </p:cNvSpPr>
            <p:nvPr/>
          </p:nvSpPr>
          <p:spPr bwMode="auto">
            <a:xfrm>
              <a:off x="4400" y="859"/>
              <a:ext cx="777" cy="0"/>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 name="Line 13"/>
            <p:cNvSpPr>
              <a:spLocks noChangeShapeType="1"/>
            </p:cNvSpPr>
            <p:nvPr/>
          </p:nvSpPr>
          <p:spPr bwMode="auto">
            <a:xfrm>
              <a:off x="4400" y="2842"/>
              <a:ext cx="777" cy="0"/>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4" name="Text Box 14"/>
            <p:cNvSpPr txBox="1">
              <a:spLocks noChangeArrowheads="1"/>
            </p:cNvSpPr>
            <p:nvPr/>
          </p:nvSpPr>
          <p:spPr bwMode="auto">
            <a:xfrm>
              <a:off x="3625" y="341"/>
              <a:ext cx="906" cy="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9436" tIns="29718" rIns="59436" bIns="29718">
              <a:spAutoFit/>
            </a:bodyPr>
            <a:lstStyle>
              <a:lvl1pPr marL="342900" indent="-34290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100">
                  <a:solidFill>
                    <a:srgbClr val="000000"/>
                  </a:solidFill>
                  <a:latin typeface="Arial" pitchFamily="34" charset="0"/>
                </a:rPr>
                <a:t>environment</a:t>
              </a:r>
              <a:endParaRPr lang="en-GB" altLang="en-US" sz="2400">
                <a:solidFill>
                  <a:srgbClr val="000000"/>
                </a:solidFill>
                <a:latin typeface="Arial" pitchFamily="34" charset="0"/>
              </a:endParaRPr>
            </a:p>
          </p:txBody>
        </p:sp>
        <p:sp>
          <p:nvSpPr>
            <p:cNvPr id="15" name="Text Box 15"/>
            <p:cNvSpPr txBox="1">
              <a:spLocks noChangeArrowheads="1"/>
            </p:cNvSpPr>
            <p:nvPr/>
          </p:nvSpPr>
          <p:spPr bwMode="auto">
            <a:xfrm>
              <a:off x="3582" y="686"/>
              <a:ext cx="688"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9436" tIns="29718" rIns="59436" bIns="29718">
              <a:spAutoFit/>
            </a:bodyPr>
            <a:lstStyle>
              <a:lvl1pPr marL="342900" indent="-34290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100">
                  <a:solidFill>
                    <a:srgbClr val="000000"/>
                  </a:solidFill>
                  <a:latin typeface="Arial" pitchFamily="34" charset="0"/>
                </a:rPr>
                <a:t>person</a:t>
              </a:r>
              <a:endParaRPr lang="en-GB" altLang="en-US" sz="2400">
                <a:solidFill>
                  <a:srgbClr val="000000"/>
                </a:solidFill>
                <a:latin typeface="Arial" pitchFamily="34" charset="0"/>
              </a:endParaRPr>
            </a:p>
          </p:txBody>
        </p:sp>
        <p:sp>
          <p:nvSpPr>
            <p:cNvPr id="16" name="Text Box 16"/>
            <p:cNvSpPr txBox="1">
              <a:spLocks noChangeArrowheads="1"/>
            </p:cNvSpPr>
            <p:nvPr/>
          </p:nvSpPr>
          <p:spPr bwMode="auto">
            <a:xfrm>
              <a:off x="3625" y="1033"/>
              <a:ext cx="819"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9436" tIns="29718" rIns="59436" bIns="29718">
              <a:spAutoFit/>
            </a:bodyPr>
            <a:lstStyle>
              <a:lvl1pPr marL="342900" indent="-34290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100">
                  <a:solidFill>
                    <a:srgbClr val="000000"/>
                  </a:solidFill>
                  <a:latin typeface="Arial" pitchFamily="34" charset="0"/>
                </a:rPr>
                <a:t>occupation</a:t>
              </a:r>
              <a:endParaRPr lang="en-GB" altLang="en-US" sz="2400">
                <a:solidFill>
                  <a:srgbClr val="000000"/>
                </a:solidFill>
                <a:latin typeface="Arial" pitchFamily="34" charset="0"/>
              </a:endParaRPr>
            </a:p>
          </p:txBody>
        </p:sp>
        <p:sp>
          <p:nvSpPr>
            <p:cNvPr id="17" name="Text Box 20"/>
            <p:cNvSpPr txBox="1">
              <a:spLocks noChangeArrowheads="1"/>
            </p:cNvSpPr>
            <p:nvPr/>
          </p:nvSpPr>
          <p:spPr bwMode="auto">
            <a:xfrm>
              <a:off x="4694" y="1207"/>
              <a:ext cx="148" cy="103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9436" tIns="29718" rIns="59436" bIns="29718">
              <a:spAutoFit/>
            </a:bodyPr>
            <a:lstStyle>
              <a:lvl1pPr marL="342900" indent="-34290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100" b="1">
                  <a:solidFill>
                    <a:srgbClr val="000000"/>
                  </a:solidFill>
                  <a:latin typeface="Arial" pitchFamily="34" charset="0"/>
                </a:rPr>
                <a:t>OT</a:t>
              </a:r>
            </a:p>
            <a:p>
              <a:pPr eaLnBrk="1" hangingPunct="1">
                <a:spcBef>
                  <a:spcPct val="0"/>
                </a:spcBef>
                <a:buFontTx/>
                <a:buNone/>
              </a:pPr>
              <a:r>
                <a:rPr lang="en-GB" altLang="en-US" sz="1100">
                  <a:solidFill>
                    <a:srgbClr val="000000"/>
                  </a:solidFill>
                  <a:latin typeface="Arial" pitchFamily="34" charset="0"/>
                </a:rPr>
                <a:t> </a:t>
              </a:r>
              <a:r>
                <a:rPr lang="en-GB" altLang="en-US" sz="1100" b="1">
                  <a:solidFill>
                    <a:srgbClr val="000000"/>
                  </a:solidFill>
                  <a:latin typeface="Arial" pitchFamily="34" charset="0"/>
                </a:rPr>
                <a:t>Domain</a:t>
              </a:r>
              <a:endParaRPr lang="en-GB" altLang="en-US" sz="2400">
                <a:solidFill>
                  <a:srgbClr val="000000"/>
                </a:solidFill>
                <a:latin typeface="Arial" pitchFamily="34" charset="0"/>
              </a:endParaRPr>
            </a:p>
          </p:txBody>
        </p:sp>
      </p:grpSp>
    </p:spTree>
    <p:extLst>
      <p:ext uri="{BB962C8B-B14F-4D97-AF65-F5344CB8AC3E}">
        <p14:creationId xmlns:p14="http://schemas.microsoft.com/office/powerpoint/2010/main" val="18848979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537</TotalTime>
  <Words>2929</Words>
  <Application>Microsoft Office PowerPoint</Application>
  <PresentationFormat>On-screen Show (4:3)</PresentationFormat>
  <Paragraphs>337</Paragraphs>
  <Slides>29</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Wingdings</vt:lpstr>
      <vt:lpstr>Wingdings 2</vt:lpstr>
      <vt:lpstr>Office Theme</vt:lpstr>
      <vt:lpstr>Occupational Therapy </vt:lpstr>
      <vt:lpstr>Occupational therapy</vt:lpstr>
      <vt:lpstr>We are all Occupational Beings</vt:lpstr>
      <vt:lpstr>Occupational Therapy Facilitates  Adaptation</vt:lpstr>
      <vt:lpstr>Occupational Therapy </vt:lpstr>
      <vt:lpstr>PEOP model Occupational</vt:lpstr>
      <vt:lpstr>Model of human Occupation-MOHO </vt:lpstr>
      <vt:lpstr>PowerPoint Presentation</vt:lpstr>
      <vt:lpstr>The Canadian Model of Performance and Engagement </vt:lpstr>
      <vt:lpstr>Why do we use theory and models </vt:lpstr>
      <vt:lpstr>Occupational therapy </vt:lpstr>
      <vt:lpstr>Occupational Therapy in NHS </vt:lpstr>
      <vt:lpstr>Occupational therapy role in adult social care </vt:lpstr>
      <vt:lpstr> current legislation </vt:lpstr>
      <vt:lpstr>The change in legislation has changed practice</vt:lpstr>
      <vt:lpstr> Adults social care </vt:lpstr>
      <vt:lpstr> Factors considered when arriving at decisions </vt:lpstr>
      <vt:lpstr> Solutions must be substantiated </vt:lpstr>
      <vt:lpstr>Risk taking for positive outcomes </vt:lpstr>
      <vt:lpstr>Positive Risk Taking</vt:lpstr>
      <vt:lpstr>Current DFG </vt:lpstr>
      <vt:lpstr>Procedures </vt:lpstr>
      <vt:lpstr>What’s Occupational Therapy got to do with you </vt:lpstr>
      <vt:lpstr>Review </vt:lpstr>
      <vt:lpstr>minor adaptations equipment  and eligibility </vt:lpstr>
      <vt:lpstr>Moving and handling </vt:lpstr>
      <vt:lpstr>Wellbeing principle </vt:lpstr>
      <vt:lpstr> </vt:lpstr>
      <vt:lpstr>References </vt:lpstr>
    </vt:vector>
  </TitlesOfParts>
  <Company>Cumbria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Occupational Therapy</dc:title>
  <dc:creator>Singleton, Doreen</dc:creator>
  <cp:lastModifiedBy>Windows User</cp:lastModifiedBy>
  <cp:revision>76</cp:revision>
  <cp:lastPrinted>2016-10-13T09:45:23Z</cp:lastPrinted>
  <dcterms:created xsi:type="dcterms:W3CDTF">2016-10-12T08:50:43Z</dcterms:created>
  <dcterms:modified xsi:type="dcterms:W3CDTF">2019-07-16T12:39:40Z</dcterms:modified>
</cp:coreProperties>
</file>