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Bottomley" initials="TB" lastIdx="1" clrIdx="0">
    <p:extLst>
      <p:ext uri="{19B8F6BF-5375-455C-9EA6-DF929625EA0E}">
        <p15:presenceInfo xmlns:p15="http://schemas.microsoft.com/office/powerpoint/2012/main" userId="S-1-5-21-681349041-2113462961-2323054184-684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4AB7-9CD6-4958-9532-DD2AFCA5860D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BABB-ACEB-402A-8D85-0CE413D213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31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4AB7-9CD6-4958-9532-DD2AFCA5860D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BABB-ACEB-402A-8D85-0CE413D213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27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4AB7-9CD6-4958-9532-DD2AFCA5860D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BABB-ACEB-402A-8D85-0CE413D213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13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4AB7-9CD6-4958-9532-DD2AFCA5860D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BABB-ACEB-402A-8D85-0CE413D213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58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4AB7-9CD6-4958-9532-DD2AFCA5860D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BABB-ACEB-402A-8D85-0CE413D213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4AB7-9CD6-4958-9532-DD2AFCA5860D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BABB-ACEB-402A-8D85-0CE413D213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88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4AB7-9CD6-4958-9532-DD2AFCA5860D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BABB-ACEB-402A-8D85-0CE413D213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3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4AB7-9CD6-4958-9532-DD2AFCA5860D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BABB-ACEB-402A-8D85-0CE413D213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03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4AB7-9CD6-4958-9532-DD2AFCA5860D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BABB-ACEB-402A-8D85-0CE413D213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30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4AB7-9CD6-4958-9532-DD2AFCA5860D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BABB-ACEB-402A-8D85-0CE413D213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64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4AB7-9CD6-4958-9532-DD2AFCA5860D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BABB-ACEB-402A-8D85-0CE413D213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0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64AB7-9CD6-4958-9532-DD2AFCA5860D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5BABB-ACEB-402A-8D85-0CE413D213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79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0198" y="1803566"/>
            <a:ext cx="1026955" cy="8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Service Business Support Managerial order/source IT equipment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119801" y="244273"/>
            <a:ext cx="5921749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2000" b="1" dirty="0"/>
              <a:t>INDUCTION PROCESS FLOW DIAGRAM AND TIME-LINE</a:t>
            </a:r>
            <a:endParaRPr lang="en-GB" sz="2000" b="1" dirty="0">
              <a:cs typeface="Calibri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640637" y="2166929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963761" y="1829471"/>
            <a:ext cx="938388" cy="835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Recruiting manager sends letter to New Starter with induction details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796634" y="2166981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420699" y="1810781"/>
            <a:ext cx="1210513" cy="835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dirty="0"/>
              <a:t>Managerial Support or HR to inform Manager if  Refs/DBS or SWE info not received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6498111" y="2165185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837555" y="1794426"/>
            <a:ext cx="1210513" cy="835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Manager to complete Risk Assessments if required</a:t>
            </a:r>
          </a:p>
        </p:txBody>
      </p:sp>
      <p:sp>
        <p:nvSpPr>
          <p:cNvPr id="80" name="Rectangle 79"/>
          <p:cNvSpPr/>
          <p:nvPr/>
        </p:nvSpPr>
        <p:spPr>
          <a:xfrm>
            <a:off x="8242292" y="1794182"/>
            <a:ext cx="938388" cy="835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Business Support to pass IT log in details  to SWA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7920061" y="2159855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9384983" y="1789055"/>
            <a:ext cx="938388" cy="1033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09:00 </a:t>
            </a:r>
          </a:p>
          <a:p>
            <a:pPr algn="ctr"/>
            <a:r>
              <a:rPr lang="en-GB" sz="800" dirty="0"/>
              <a:t>Manager to meet new starter in reception prior to Induction. Remote working access to be processed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9091472" y="2149968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10527674" y="1795532"/>
            <a:ext cx="938388" cy="835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09:30 </a:t>
            </a:r>
          </a:p>
          <a:p>
            <a:pPr algn="ctr"/>
            <a:r>
              <a:rPr lang="en-GB" sz="800" dirty="0"/>
              <a:t>2 day Trust Induction starts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10227405" y="2149967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38855" y="1517380"/>
            <a:ext cx="5668" cy="295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3438780" y="1510072"/>
            <a:ext cx="5668" cy="304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6047402" y="1482722"/>
            <a:ext cx="5668" cy="304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449374" y="1483445"/>
            <a:ext cx="5668" cy="338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8682675" y="1482722"/>
            <a:ext cx="14327" cy="312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9836859" y="1457467"/>
            <a:ext cx="2991" cy="330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63843" y="816924"/>
            <a:ext cx="1910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Day 1 and 2 of employment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685644" y="840617"/>
            <a:ext cx="970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 week prior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298190" y="766181"/>
            <a:ext cx="0" cy="51820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9244631" y="766181"/>
            <a:ext cx="0" cy="51820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1525090" y="735402"/>
            <a:ext cx="0" cy="51820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355643" y="1148394"/>
            <a:ext cx="382503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625002" y="784871"/>
            <a:ext cx="0" cy="51820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780715" y="1148394"/>
            <a:ext cx="2517475" cy="186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872252" y="852899"/>
            <a:ext cx="1029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 weeks prior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1676841" y="1819802"/>
            <a:ext cx="1026955" cy="1288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Localities or Managerial Support request new user set up from IT (depends on which recruitment process has been undertaken so check with your business support)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122423" y="1814286"/>
            <a:ext cx="1026955" cy="8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Manager ensures that all relevant reviews and probation meetings are booked into diary and added to Induction Plan</a:t>
            </a:r>
          </a:p>
        </p:txBody>
      </p:sp>
      <p:cxnSp>
        <p:nvCxnSpPr>
          <p:cNvPr id="122" name="Straight Arrow Connector 121"/>
          <p:cNvCxnSpPr/>
          <p:nvPr/>
        </p:nvCxnSpPr>
        <p:spPr>
          <a:xfrm flipV="1">
            <a:off x="2991981" y="4303128"/>
            <a:ext cx="475949" cy="346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3462075" y="3915242"/>
            <a:ext cx="938388" cy="895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Supervisions take place induction checklist reviewed</a:t>
            </a:r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4400871" y="4258873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8874985" y="5170023"/>
            <a:ext cx="938388" cy="835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Probation Status Confirmed and service manager informed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2000628" y="4643028"/>
            <a:ext cx="1018296" cy="1362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dirty="0"/>
              <a:t>Manager meets new employee – goes through induction checklist and  2 week Team Induction plan and introduces buddy, issues IT equipment, new starter follows 2 week plan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2282322" y="3310934"/>
            <a:ext cx="5328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Day 3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4737870" y="3913962"/>
            <a:ext cx="1167447" cy="904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dirty="0"/>
              <a:t>Supervision takes place, Probation Review takes place, any issues are discussed and a plan put in place if improvement is required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6206491" y="3914498"/>
            <a:ext cx="938388" cy="895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Supervision takes place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8846798" y="3894074"/>
            <a:ext cx="938388" cy="890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Final Formal Probation Review takes place, (probation Form to be completed) Outcome entered on ERP Gold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352174" y="3310935"/>
            <a:ext cx="110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Month 1 and 2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892535" y="3311033"/>
            <a:ext cx="721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Month 3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6208191" y="3306067"/>
            <a:ext cx="721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Month 4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613308" y="3304072"/>
            <a:ext cx="721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Month 5</a:t>
            </a:r>
          </a:p>
        </p:txBody>
      </p:sp>
      <p:cxnSp>
        <p:nvCxnSpPr>
          <p:cNvPr id="163" name="Straight Arrow Connector 162"/>
          <p:cNvCxnSpPr/>
          <p:nvPr/>
        </p:nvCxnSpPr>
        <p:spPr>
          <a:xfrm flipV="1">
            <a:off x="5868959" y="4279324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V="1">
            <a:off x="7185535" y="4282856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V="1">
            <a:off x="8538566" y="4282860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8969851" y="3329018"/>
            <a:ext cx="721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Month 6</a:t>
            </a:r>
          </a:p>
        </p:txBody>
      </p:sp>
      <p:cxnSp>
        <p:nvCxnSpPr>
          <p:cNvPr id="167" name="Straight Connector 166"/>
          <p:cNvCxnSpPr/>
          <p:nvPr/>
        </p:nvCxnSpPr>
        <p:spPr>
          <a:xfrm>
            <a:off x="3207836" y="3162161"/>
            <a:ext cx="0" cy="51820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4757295" y="3175479"/>
            <a:ext cx="0" cy="51820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5971274" y="3172407"/>
            <a:ext cx="0" cy="51820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7341248" y="3172407"/>
            <a:ext cx="0" cy="51820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8694279" y="3149888"/>
            <a:ext cx="0" cy="51820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9840095" y="3132116"/>
            <a:ext cx="0" cy="51820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2040630" y="3183469"/>
            <a:ext cx="0" cy="51820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3216194" y="3572951"/>
            <a:ext cx="1541101" cy="81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4765652" y="3583759"/>
            <a:ext cx="1189585" cy="31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5981636" y="3577892"/>
            <a:ext cx="1356101" cy="95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7366908" y="3578079"/>
            <a:ext cx="1305487" cy="88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8719272" y="3572951"/>
            <a:ext cx="11175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2070379" y="3566088"/>
            <a:ext cx="113341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9306814" y="1138819"/>
            <a:ext cx="2218276" cy="95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277111" y="60354"/>
            <a:ext cx="22151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As soon as employment </a:t>
            </a:r>
          </a:p>
          <a:p>
            <a:pPr algn="ctr"/>
            <a:r>
              <a:rPr lang="en-GB" sz="1200" dirty="0"/>
              <a:t>is agreed contact by manager following letter confirming the appointment followed by at least monthly contact whilst waiting for the new employee to start employment 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5123321" y="2166929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1368652" y="2159855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637700" y="1461736"/>
            <a:ext cx="14327" cy="356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241147" y="2831121"/>
            <a:ext cx="2110578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1200" b="1" dirty="0"/>
              <a:t>First 6 months of Employment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BA7DB3-27AD-453B-AB0D-827B0ED50E7B}"/>
              </a:ext>
            </a:extLst>
          </p:cNvPr>
          <p:cNvSpPr txBox="1"/>
          <p:nvPr/>
        </p:nvSpPr>
        <p:spPr>
          <a:xfrm>
            <a:off x="559376" y="4100946"/>
            <a:ext cx="114126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If Probation is progressing well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CB02F6F-ED4A-4686-B075-ACDC83C823DF}"/>
              </a:ext>
            </a:extLst>
          </p:cNvPr>
          <p:cNvSpPr txBox="1"/>
          <p:nvPr/>
        </p:nvSpPr>
        <p:spPr>
          <a:xfrm>
            <a:off x="559376" y="5408469"/>
            <a:ext cx="133176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/>
              <a:t>If Probation is not progressing well – please refer to full policy for additional information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9E89E85-8FCB-4C62-AB42-6D0565399EAF}"/>
              </a:ext>
            </a:extLst>
          </p:cNvPr>
          <p:cNvCxnSpPr/>
          <p:nvPr/>
        </p:nvCxnSpPr>
        <p:spPr>
          <a:xfrm>
            <a:off x="2595130" y="3573607"/>
            <a:ext cx="5195" cy="325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D1D0D75-8CB1-4433-8AB4-2C4E850F3322}"/>
              </a:ext>
            </a:extLst>
          </p:cNvPr>
          <p:cNvCxnSpPr>
            <a:cxnSpLocks/>
          </p:cNvCxnSpPr>
          <p:nvPr/>
        </p:nvCxnSpPr>
        <p:spPr>
          <a:xfrm>
            <a:off x="3945948" y="3582266"/>
            <a:ext cx="5195" cy="325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443C275-6DF9-40DA-BDEB-749CE18C32C9}"/>
              </a:ext>
            </a:extLst>
          </p:cNvPr>
          <p:cNvCxnSpPr>
            <a:cxnSpLocks/>
          </p:cNvCxnSpPr>
          <p:nvPr/>
        </p:nvCxnSpPr>
        <p:spPr>
          <a:xfrm>
            <a:off x="8024380" y="3573607"/>
            <a:ext cx="5195" cy="325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761C073-25B0-4E0B-9740-00DF59313A5C}"/>
              </a:ext>
            </a:extLst>
          </p:cNvPr>
          <p:cNvCxnSpPr>
            <a:cxnSpLocks/>
          </p:cNvCxnSpPr>
          <p:nvPr/>
        </p:nvCxnSpPr>
        <p:spPr>
          <a:xfrm>
            <a:off x="5331402" y="3573606"/>
            <a:ext cx="5195" cy="325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0A89FEF-6981-4273-814D-43367834EB7A}"/>
              </a:ext>
            </a:extLst>
          </p:cNvPr>
          <p:cNvCxnSpPr>
            <a:cxnSpLocks/>
          </p:cNvCxnSpPr>
          <p:nvPr/>
        </p:nvCxnSpPr>
        <p:spPr>
          <a:xfrm>
            <a:off x="6638925" y="3582266"/>
            <a:ext cx="5195" cy="325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05C90A9-DDEC-44FA-AFD8-25040B4F29FD}"/>
              </a:ext>
            </a:extLst>
          </p:cNvPr>
          <p:cNvCxnSpPr>
            <a:cxnSpLocks/>
          </p:cNvCxnSpPr>
          <p:nvPr/>
        </p:nvCxnSpPr>
        <p:spPr>
          <a:xfrm>
            <a:off x="9323243" y="3564947"/>
            <a:ext cx="5195" cy="325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879688E7-587F-4118-9E39-C7A0839ADEDA}"/>
              </a:ext>
            </a:extLst>
          </p:cNvPr>
          <p:cNvSpPr/>
          <p:nvPr/>
        </p:nvSpPr>
        <p:spPr>
          <a:xfrm>
            <a:off x="3479393" y="5023605"/>
            <a:ext cx="920459" cy="14932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Supervisions take place, any issues are discussed and a plan put in place – it is recommended that if major issues are experienced manager contact HR for advice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0235BACC-C9B0-44B8-8068-405DAF8B6863}"/>
              </a:ext>
            </a:extLst>
          </p:cNvPr>
          <p:cNvCxnSpPr>
            <a:cxnSpLocks/>
          </p:cNvCxnSpPr>
          <p:nvPr/>
        </p:nvCxnSpPr>
        <p:spPr>
          <a:xfrm>
            <a:off x="3017958" y="5376856"/>
            <a:ext cx="475949" cy="37233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DD7B438D-8998-4F29-809C-1EF564DEED76}"/>
              </a:ext>
            </a:extLst>
          </p:cNvPr>
          <p:cNvSpPr/>
          <p:nvPr/>
        </p:nvSpPr>
        <p:spPr>
          <a:xfrm>
            <a:off x="4804798" y="5021207"/>
            <a:ext cx="964365" cy="15018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dirty="0">
                <a:solidFill>
                  <a:srgbClr val="000000"/>
                </a:solidFill>
              </a:rPr>
              <a:t>Probation Review takes place, taking into account any plans that have been put in place during month 1 and 2 (If issues have not progressed 1st formal review can be </a:t>
            </a:r>
            <a:r>
              <a:rPr lang="en-GB" sz="800" dirty="0" err="1">
                <a:solidFill>
                  <a:srgbClr val="000000"/>
                </a:solidFill>
              </a:rPr>
              <a:t>broug</a:t>
            </a:r>
            <a:r>
              <a:rPr lang="en-GB" sz="800" dirty="0">
                <a:solidFill>
                  <a:srgbClr val="000000"/>
                </a:solidFill>
              </a:rPr>
              <a:t> forward</a:t>
            </a:r>
            <a:endParaRPr lang="en-GB" sz="800" dirty="0">
              <a:solidFill>
                <a:srgbClr val="000000"/>
              </a:solidFill>
              <a:cs typeface="Calibri"/>
            </a:endParaRP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E6F8D663-56AD-4472-B582-E0E015904215}"/>
              </a:ext>
            </a:extLst>
          </p:cNvPr>
          <p:cNvCxnSpPr>
            <a:cxnSpLocks/>
          </p:cNvCxnSpPr>
          <p:nvPr/>
        </p:nvCxnSpPr>
        <p:spPr>
          <a:xfrm flipV="1">
            <a:off x="4441806" y="5743265"/>
            <a:ext cx="311427" cy="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23D3A31-8B6C-4F1C-84BC-1DA81857069D}"/>
              </a:ext>
            </a:extLst>
          </p:cNvPr>
          <p:cNvSpPr/>
          <p:nvPr/>
        </p:nvSpPr>
        <p:spPr>
          <a:xfrm>
            <a:off x="6207570" y="5021207"/>
            <a:ext cx="964365" cy="15018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dirty="0">
                <a:solidFill>
                  <a:srgbClr val="000000"/>
                </a:solidFill>
                <a:cs typeface="Calibri"/>
              </a:rPr>
              <a:t> Formal Probation Review takes place and decision is taken whether to terminate employment or extend probation period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90921648-E063-4B37-849C-892A92CA8969}"/>
              </a:ext>
            </a:extLst>
          </p:cNvPr>
          <p:cNvCxnSpPr>
            <a:cxnSpLocks/>
          </p:cNvCxnSpPr>
          <p:nvPr/>
        </p:nvCxnSpPr>
        <p:spPr>
          <a:xfrm flipV="1">
            <a:off x="5861896" y="5725946"/>
            <a:ext cx="311427" cy="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CB4D5F08-A0B8-4FB2-9CF8-E2712D402B62}"/>
              </a:ext>
            </a:extLst>
          </p:cNvPr>
          <p:cNvCxnSpPr>
            <a:cxnSpLocks/>
          </p:cNvCxnSpPr>
          <p:nvPr/>
        </p:nvCxnSpPr>
        <p:spPr>
          <a:xfrm flipV="1">
            <a:off x="5788866" y="4788037"/>
            <a:ext cx="432654" cy="242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F623DAD4-2638-41D8-B769-2BEFCFFAA21C}"/>
              </a:ext>
            </a:extLst>
          </p:cNvPr>
          <p:cNvSpPr/>
          <p:nvPr/>
        </p:nvSpPr>
        <p:spPr>
          <a:xfrm>
            <a:off x="7540511" y="4935182"/>
            <a:ext cx="938388" cy="791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dirty="0">
                <a:cs typeface="Calibri"/>
              </a:rPr>
              <a:t>Probation review/Supervision takes place, progress is noted and monitoring continues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99220A3-10E6-4CFA-812B-445A4F1474FF}"/>
              </a:ext>
            </a:extLst>
          </p:cNvPr>
          <p:cNvSpPr/>
          <p:nvPr/>
        </p:nvSpPr>
        <p:spPr>
          <a:xfrm>
            <a:off x="7549170" y="5783773"/>
            <a:ext cx="964365" cy="7398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dirty="0">
                <a:solidFill>
                  <a:srgbClr val="000000"/>
                </a:solidFill>
                <a:cs typeface="Calibri"/>
              </a:rPr>
              <a:t>Employment terminated, probation status and end dates confirmed on ERP Gold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1E8AE6D5-2851-4100-BA90-E993A14D78DC}"/>
              </a:ext>
            </a:extLst>
          </p:cNvPr>
          <p:cNvCxnSpPr>
            <a:cxnSpLocks/>
          </p:cNvCxnSpPr>
          <p:nvPr/>
        </p:nvCxnSpPr>
        <p:spPr>
          <a:xfrm flipV="1">
            <a:off x="7195396" y="6150241"/>
            <a:ext cx="311427" cy="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5D9E37D6-0951-4562-AA9E-8884A010D859}"/>
              </a:ext>
            </a:extLst>
          </p:cNvPr>
          <p:cNvCxnSpPr>
            <a:cxnSpLocks/>
          </p:cNvCxnSpPr>
          <p:nvPr/>
        </p:nvCxnSpPr>
        <p:spPr>
          <a:xfrm flipV="1">
            <a:off x="7232051" y="5368196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F6E2180-D84D-4323-83D8-046EE3DDA600}"/>
              </a:ext>
            </a:extLst>
          </p:cNvPr>
          <p:cNvCxnSpPr/>
          <p:nvPr/>
        </p:nvCxnSpPr>
        <p:spPr>
          <a:xfrm>
            <a:off x="906607" y="1486766"/>
            <a:ext cx="5195" cy="325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8E780D4-87CF-426C-B131-D3CB3712FD48}"/>
              </a:ext>
            </a:extLst>
          </p:cNvPr>
          <p:cNvCxnSpPr>
            <a:cxnSpLocks/>
          </p:cNvCxnSpPr>
          <p:nvPr/>
        </p:nvCxnSpPr>
        <p:spPr>
          <a:xfrm>
            <a:off x="10994447" y="1460788"/>
            <a:ext cx="5195" cy="351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4F532F-3A37-4E2F-8AD8-CC92D6793C14}"/>
              </a:ext>
            </a:extLst>
          </p:cNvPr>
          <p:cNvCxnSpPr/>
          <p:nvPr/>
        </p:nvCxnSpPr>
        <p:spPr>
          <a:xfrm flipV="1">
            <a:off x="906606" y="1452129"/>
            <a:ext cx="10087840" cy="25977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E7A3139-9B62-4D86-85D2-122E9AE6D358}"/>
              </a:ext>
            </a:extLst>
          </p:cNvPr>
          <p:cNvSpPr/>
          <p:nvPr/>
        </p:nvSpPr>
        <p:spPr>
          <a:xfrm>
            <a:off x="7526877" y="3892348"/>
            <a:ext cx="938388" cy="895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Supervision takes place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8E0E7BCA-13FE-4568-B776-63EA6379687F}"/>
              </a:ext>
            </a:extLst>
          </p:cNvPr>
          <p:cNvCxnSpPr>
            <a:cxnSpLocks/>
          </p:cNvCxnSpPr>
          <p:nvPr/>
        </p:nvCxnSpPr>
        <p:spPr>
          <a:xfrm>
            <a:off x="9318048" y="4785065"/>
            <a:ext cx="5195" cy="325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30D7D157-E440-42AC-9D9D-0396BE1253F2}"/>
              </a:ext>
            </a:extLst>
          </p:cNvPr>
          <p:cNvCxnSpPr/>
          <p:nvPr/>
        </p:nvCxnSpPr>
        <p:spPr>
          <a:xfrm flipV="1">
            <a:off x="8563558" y="5309991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14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D692FEEE5734E89DA95F301D0E89C" ma:contentTypeVersion="4" ma:contentTypeDescription="Create a new document." ma:contentTypeScope="" ma:versionID="da38cee41d5e729519d44bbebffb8510">
  <xsd:schema xmlns:xsd="http://www.w3.org/2001/XMLSchema" xmlns:xs="http://www.w3.org/2001/XMLSchema" xmlns:p="http://schemas.microsoft.com/office/2006/metadata/properties" xmlns:ns2="35ae1b50-444d-4658-8661-bbbbb784a16c" targetNamespace="http://schemas.microsoft.com/office/2006/metadata/properties" ma:root="true" ma:fieldsID="a66f8f04d1878d03dff5cc33d538cce5" ns2:_="">
    <xsd:import namespace="35ae1b50-444d-4658-8661-bbbbb784a1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e1b50-444d-4658-8661-bbbbb784a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DB6591-8E43-4CCB-AF8E-86BD2B69152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5ae1b50-444d-4658-8661-bbbbb784a16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BC76B4-9A98-4B51-BC0A-955364FC5A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ae1b50-444d-4658-8661-bbbbb784a1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1CB4CD-3AE8-4039-A77D-D55FD2C22E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403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Northamptonshire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Bottomley</dc:creator>
  <cp:lastModifiedBy>Susan Stevenson</cp:lastModifiedBy>
  <cp:revision>181</cp:revision>
  <cp:lastPrinted>2021-08-27T10:46:58Z</cp:lastPrinted>
  <dcterms:created xsi:type="dcterms:W3CDTF">2021-08-27T07:54:17Z</dcterms:created>
  <dcterms:modified xsi:type="dcterms:W3CDTF">2022-06-24T14:25:06Z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0x010100BF8D692FEEE5734E89DA95F301D0E89C</vt:lpwstr>
  </property>
</Properties>
</file>