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0" r:id="rId7"/>
    <p:sldId id="262" r:id="rId8"/>
    <p:sldId id="270" r:id="rId9"/>
    <p:sldId id="261" r:id="rId10"/>
    <p:sldId id="264" r:id="rId11"/>
    <p:sldId id="265" r:id="rId12"/>
    <p:sldId id="266" r:id="rId13"/>
    <p:sldId id="273" r:id="rId14"/>
    <p:sldId id="274" r:id="rId15"/>
    <p:sldId id="275" r:id="rId16"/>
    <p:sldId id="276" r:id="rId17"/>
    <p:sldId id="277" r:id="rId18"/>
    <p:sldId id="281" r:id="rId19"/>
    <p:sldId id="278" r:id="rId20"/>
    <p:sldId id="279" r:id="rId21"/>
    <p:sldId id="280" r:id="rId22"/>
    <p:sldId id="282" r:id="rId23"/>
    <p:sldId id="283" r:id="rId24"/>
    <p:sldId id="284" r:id="rId25"/>
    <p:sldId id="287" r:id="rId26"/>
    <p:sldId id="285" r:id="rId27"/>
    <p:sldId id="288"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905CFA4-CE02-409D-97CF-9EF91A7C5D64}" v="11" dt="2022-06-30T12:18:31.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3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cey, Laura" userId="d5b8ef46-7f6f-446e-b3bc-2af7e3ccdaeb" providerId="ADAL" clId="{7905CFA4-CE02-409D-97CF-9EF91A7C5D64}"/>
    <pc:docChg chg="custSel addSld delSld modSld sldOrd">
      <pc:chgData name="Lacey, Laura" userId="d5b8ef46-7f6f-446e-b3bc-2af7e3ccdaeb" providerId="ADAL" clId="{7905CFA4-CE02-409D-97CF-9EF91A7C5D64}" dt="2022-06-30T12:21:31.995" v="1471"/>
      <pc:docMkLst>
        <pc:docMk/>
      </pc:docMkLst>
      <pc:sldChg chg="modSp mod">
        <pc:chgData name="Lacey, Laura" userId="d5b8ef46-7f6f-446e-b3bc-2af7e3ccdaeb" providerId="ADAL" clId="{7905CFA4-CE02-409D-97CF-9EF91A7C5D64}" dt="2022-06-30T10:10:15.002" v="223" actId="20577"/>
        <pc:sldMkLst>
          <pc:docMk/>
          <pc:sldMk cId="2419230446" sldId="256"/>
        </pc:sldMkLst>
        <pc:spChg chg="mod">
          <ac:chgData name="Lacey, Laura" userId="d5b8ef46-7f6f-446e-b3bc-2af7e3ccdaeb" providerId="ADAL" clId="{7905CFA4-CE02-409D-97CF-9EF91A7C5D64}" dt="2022-06-30T10:10:15.002" v="223" actId="20577"/>
          <ac:spMkLst>
            <pc:docMk/>
            <pc:sldMk cId="2419230446" sldId="256"/>
            <ac:spMk id="3" creationId="{98A31284-5E24-4039-8ECA-7B66721D34E8}"/>
          </ac:spMkLst>
        </pc:spChg>
      </pc:sldChg>
      <pc:sldChg chg="modSp mod">
        <pc:chgData name="Lacey, Laura" userId="d5b8ef46-7f6f-446e-b3bc-2af7e3ccdaeb" providerId="ADAL" clId="{7905CFA4-CE02-409D-97CF-9EF91A7C5D64}" dt="2022-06-30T08:56:11.260" v="8" actId="20577"/>
        <pc:sldMkLst>
          <pc:docMk/>
          <pc:sldMk cId="2595926462" sldId="259"/>
        </pc:sldMkLst>
        <pc:spChg chg="mod">
          <ac:chgData name="Lacey, Laura" userId="d5b8ef46-7f6f-446e-b3bc-2af7e3ccdaeb" providerId="ADAL" clId="{7905CFA4-CE02-409D-97CF-9EF91A7C5D64}" dt="2022-06-30T08:56:11.260" v="8" actId="20577"/>
          <ac:spMkLst>
            <pc:docMk/>
            <pc:sldMk cId="2595926462" sldId="259"/>
            <ac:spMk id="3" creationId="{53C21850-AD71-442C-AEC1-662E1451B0F7}"/>
          </ac:spMkLst>
        </pc:spChg>
      </pc:sldChg>
      <pc:sldChg chg="modSp mod">
        <pc:chgData name="Lacey, Laura" userId="d5b8ef46-7f6f-446e-b3bc-2af7e3ccdaeb" providerId="ADAL" clId="{7905CFA4-CE02-409D-97CF-9EF91A7C5D64}" dt="2022-06-30T10:10:25.331" v="224" actId="20577"/>
        <pc:sldMkLst>
          <pc:docMk/>
          <pc:sldMk cId="938484809" sldId="260"/>
        </pc:sldMkLst>
        <pc:spChg chg="mod">
          <ac:chgData name="Lacey, Laura" userId="d5b8ef46-7f6f-446e-b3bc-2af7e3ccdaeb" providerId="ADAL" clId="{7905CFA4-CE02-409D-97CF-9EF91A7C5D64}" dt="2022-06-30T10:10:25.331" v="224" actId="20577"/>
          <ac:spMkLst>
            <pc:docMk/>
            <pc:sldMk cId="938484809" sldId="260"/>
            <ac:spMk id="3" creationId="{66C8961F-7354-421E-A94F-AC3D0B101D67}"/>
          </ac:spMkLst>
        </pc:spChg>
      </pc:sldChg>
      <pc:sldChg chg="modSp mod">
        <pc:chgData name="Lacey, Laura" userId="d5b8ef46-7f6f-446e-b3bc-2af7e3ccdaeb" providerId="ADAL" clId="{7905CFA4-CE02-409D-97CF-9EF91A7C5D64}" dt="2022-06-30T10:11:22.888" v="228" actId="255"/>
        <pc:sldMkLst>
          <pc:docMk/>
          <pc:sldMk cId="2493242722" sldId="266"/>
        </pc:sldMkLst>
        <pc:spChg chg="mod">
          <ac:chgData name="Lacey, Laura" userId="d5b8ef46-7f6f-446e-b3bc-2af7e3ccdaeb" providerId="ADAL" clId="{7905CFA4-CE02-409D-97CF-9EF91A7C5D64}" dt="2022-06-30T10:11:22.888" v="228" actId="255"/>
          <ac:spMkLst>
            <pc:docMk/>
            <pc:sldMk cId="2493242722" sldId="266"/>
            <ac:spMk id="3" creationId="{C0AC9D51-7BB2-4CCF-9CFB-94C9B3BE87E7}"/>
          </ac:spMkLst>
        </pc:spChg>
      </pc:sldChg>
      <pc:sldChg chg="del">
        <pc:chgData name="Lacey, Laura" userId="d5b8ef46-7f6f-446e-b3bc-2af7e3ccdaeb" providerId="ADAL" clId="{7905CFA4-CE02-409D-97CF-9EF91A7C5D64}" dt="2022-06-30T09:34:07.375" v="9" actId="2696"/>
        <pc:sldMkLst>
          <pc:docMk/>
          <pc:sldMk cId="2380947222" sldId="267"/>
        </pc:sldMkLst>
      </pc:sldChg>
      <pc:sldChg chg="del">
        <pc:chgData name="Lacey, Laura" userId="d5b8ef46-7f6f-446e-b3bc-2af7e3ccdaeb" providerId="ADAL" clId="{7905CFA4-CE02-409D-97CF-9EF91A7C5D64}" dt="2022-06-30T09:34:11.570" v="10" actId="2696"/>
        <pc:sldMkLst>
          <pc:docMk/>
          <pc:sldMk cId="1881625745" sldId="271"/>
        </pc:sldMkLst>
      </pc:sldChg>
      <pc:sldChg chg="modSp mod">
        <pc:chgData name="Lacey, Laura" userId="d5b8ef46-7f6f-446e-b3bc-2af7e3ccdaeb" providerId="ADAL" clId="{7905CFA4-CE02-409D-97CF-9EF91A7C5D64}" dt="2022-06-30T10:12:55.443" v="267" actId="20577"/>
        <pc:sldMkLst>
          <pc:docMk/>
          <pc:sldMk cId="173230251" sldId="276"/>
        </pc:sldMkLst>
        <pc:spChg chg="mod">
          <ac:chgData name="Lacey, Laura" userId="d5b8ef46-7f6f-446e-b3bc-2af7e3ccdaeb" providerId="ADAL" clId="{7905CFA4-CE02-409D-97CF-9EF91A7C5D64}" dt="2022-06-30T10:12:55.443" v="267" actId="20577"/>
          <ac:spMkLst>
            <pc:docMk/>
            <pc:sldMk cId="173230251" sldId="276"/>
            <ac:spMk id="3" creationId="{F140DEF9-529C-42F9-A6C0-9C38FF56494F}"/>
          </ac:spMkLst>
        </pc:spChg>
      </pc:sldChg>
      <pc:sldChg chg="modSp mod">
        <pc:chgData name="Lacey, Laura" userId="d5b8ef46-7f6f-446e-b3bc-2af7e3ccdaeb" providerId="ADAL" clId="{7905CFA4-CE02-409D-97CF-9EF91A7C5D64}" dt="2022-06-30T10:13:23.738" v="311" actId="113"/>
        <pc:sldMkLst>
          <pc:docMk/>
          <pc:sldMk cId="1478879237" sldId="278"/>
        </pc:sldMkLst>
        <pc:spChg chg="mod">
          <ac:chgData name="Lacey, Laura" userId="d5b8ef46-7f6f-446e-b3bc-2af7e3ccdaeb" providerId="ADAL" clId="{7905CFA4-CE02-409D-97CF-9EF91A7C5D64}" dt="2022-06-30T10:13:23.738" v="311" actId="113"/>
          <ac:spMkLst>
            <pc:docMk/>
            <pc:sldMk cId="1478879237" sldId="278"/>
            <ac:spMk id="3" creationId="{8499A331-4D64-438F-A308-CBAE9702F820}"/>
          </ac:spMkLst>
        </pc:spChg>
      </pc:sldChg>
      <pc:sldChg chg="modSp mod">
        <pc:chgData name="Lacey, Laura" userId="d5b8ef46-7f6f-446e-b3bc-2af7e3ccdaeb" providerId="ADAL" clId="{7905CFA4-CE02-409D-97CF-9EF91A7C5D64}" dt="2022-06-30T09:34:30.708" v="31" actId="20577"/>
        <pc:sldMkLst>
          <pc:docMk/>
          <pc:sldMk cId="3941152695" sldId="280"/>
        </pc:sldMkLst>
        <pc:spChg chg="mod">
          <ac:chgData name="Lacey, Laura" userId="d5b8ef46-7f6f-446e-b3bc-2af7e3ccdaeb" providerId="ADAL" clId="{7905CFA4-CE02-409D-97CF-9EF91A7C5D64}" dt="2022-06-30T08:48:01.947" v="5" actId="20577"/>
          <ac:spMkLst>
            <pc:docMk/>
            <pc:sldMk cId="3941152695" sldId="280"/>
            <ac:spMk id="2" creationId="{EA37CC11-A1E0-47A2-A3A4-1E589E8AC2F2}"/>
          </ac:spMkLst>
        </pc:spChg>
        <pc:spChg chg="mod">
          <ac:chgData name="Lacey, Laura" userId="d5b8ef46-7f6f-446e-b3bc-2af7e3ccdaeb" providerId="ADAL" clId="{7905CFA4-CE02-409D-97CF-9EF91A7C5D64}" dt="2022-06-30T09:34:30.708" v="31" actId="20577"/>
          <ac:spMkLst>
            <pc:docMk/>
            <pc:sldMk cId="3941152695" sldId="280"/>
            <ac:spMk id="3" creationId="{C7F0C523-EE84-4C1B-8777-D600CA61AC2B}"/>
          </ac:spMkLst>
        </pc:spChg>
      </pc:sldChg>
      <pc:sldChg chg="modSp mod">
        <pc:chgData name="Lacey, Laura" userId="d5b8ef46-7f6f-446e-b3bc-2af7e3ccdaeb" providerId="ADAL" clId="{7905CFA4-CE02-409D-97CF-9EF91A7C5D64}" dt="2022-06-30T10:13:54.701" v="321" actId="20577"/>
        <pc:sldMkLst>
          <pc:docMk/>
          <pc:sldMk cId="1344200866" sldId="282"/>
        </pc:sldMkLst>
        <pc:spChg chg="mod">
          <ac:chgData name="Lacey, Laura" userId="d5b8ef46-7f6f-446e-b3bc-2af7e3ccdaeb" providerId="ADAL" clId="{7905CFA4-CE02-409D-97CF-9EF91A7C5D64}" dt="2022-06-30T10:13:54.701" v="321" actId="20577"/>
          <ac:spMkLst>
            <pc:docMk/>
            <pc:sldMk cId="1344200866" sldId="282"/>
            <ac:spMk id="3" creationId="{FA178297-55F1-45B1-8BD6-965C01D49711}"/>
          </ac:spMkLst>
        </pc:spChg>
      </pc:sldChg>
      <pc:sldChg chg="modSp mod">
        <pc:chgData name="Lacey, Laura" userId="d5b8ef46-7f6f-446e-b3bc-2af7e3ccdaeb" providerId="ADAL" clId="{7905CFA4-CE02-409D-97CF-9EF91A7C5D64}" dt="2022-06-30T09:35:42.196" v="203" actId="20577"/>
        <pc:sldMkLst>
          <pc:docMk/>
          <pc:sldMk cId="2372524731" sldId="284"/>
        </pc:sldMkLst>
        <pc:spChg chg="mod">
          <ac:chgData name="Lacey, Laura" userId="d5b8ef46-7f6f-446e-b3bc-2af7e3ccdaeb" providerId="ADAL" clId="{7905CFA4-CE02-409D-97CF-9EF91A7C5D64}" dt="2022-06-30T09:35:42.196" v="203" actId="20577"/>
          <ac:spMkLst>
            <pc:docMk/>
            <pc:sldMk cId="2372524731" sldId="284"/>
            <ac:spMk id="3" creationId="{DE40E6B7-3794-4B94-91A8-1C7B7D167709}"/>
          </ac:spMkLst>
        </pc:spChg>
      </pc:sldChg>
      <pc:sldChg chg="modSp mod">
        <pc:chgData name="Lacey, Laura" userId="d5b8ef46-7f6f-446e-b3bc-2af7e3ccdaeb" providerId="ADAL" clId="{7905CFA4-CE02-409D-97CF-9EF91A7C5D64}" dt="2022-06-30T12:13:09.934" v="1110" actId="20577"/>
        <pc:sldMkLst>
          <pc:docMk/>
          <pc:sldMk cId="3244157585" sldId="285"/>
        </pc:sldMkLst>
        <pc:spChg chg="mod">
          <ac:chgData name="Lacey, Laura" userId="d5b8ef46-7f6f-446e-b3bc-2af7e3ccdaeb" providerId="ADAL" clId="{7905CFA4-CE02-409D-97CF-9EF91A7C5D64}" dt="2022-06-30T12:13:09.934" v="1110" actId="20577"/>
          <ac:spMkLst>
            <pc:docMk/>
            <pc:sldMk cId="3244157585" sldId="285"/>
            <ac:spMk id="3" creationId="{7196DFBD-2E2A-4192-A9D1-5A7062A6EBE5}"/>
          </ac:spMkLst>
        </pc:spChg>
      </pc:sldChg>
      <pc:sldChg chg="modSp mod">
        <pc:chgData name="Lacey, Laura" userId="d5b8ef46-7f6f-446e-b3bc-2af7e3ccdaeb" providerId="ADAL" clId="{7905CFA4-CE02-409D-97CF-9EF91A7C5D64}" dt="2022-06-30T12:03:06.444" v="1063" actId="20577"/>
        <pc:sldMkLst>
          <pc:docMk/>
          <pc:sldMk cId="2508960356" sldId="287"/>
        </pc:sldMkLst>
        <pc:spChg chg="mod">
          <ac:chgData name="Lacey, Laura" userId="d5b8ef46-7f6f-446e-b3bc-2af7e3ccdaeb" providerId="ADAL" clId="{7905CFA4-CE02-409D-97CF-9EF91A7C5D64}" dt="2022-06-30T12:03:06.444" v="1063" actId="20577"/>
          <ac:spMkLst>
            <pc:docMk/>
            <pc:sldMk cId="2508960356" sldId="287"/>
            <ac:spMk id="2" creationId="{29311BAA-477D-4C71-BCDD-96F93A60D161}"/>
          </ac:spMkLst>
        </pc:spChg>
        <pc:spChg chg="mod">
          <ac:chgData name="Lacey, Laura" userId="d5b8ef46-7f6f-446e-b3bc-2af7e3ccdaeb" providerId="ADAL" clId="{7905CFA4-CE02-409D-97CF-9EF91A7C5D64}" dt="2022-06-30T12:02:54.817" v="1029" actId="313"/>
          <ac:spMkLst>
            <pc:docMk/>
            <pc:sldMk cId="2508960356" sldId="287"/>
            <ac:spMk id="3" creationId="{BDBFD9CC-F6E2-445E-A2E5-980CCBE79DD1}"/>
          </ac:spMkLst>
        </pc:spChg>
      </pc:sldChg>
      <pc:sldChg chg="modSp new mod ord">
        <pc:chgData name="Lacey, Laura" userId="d5b8ef46-7f6f-446e-b3bc-2af7e3ccdaeb" providerId="ADAL" clId="{7905CFA4-CE02-409D-97CF-9EF91A7C5D64}" dt="2022-06-30T12:21:31.995" v="1471"/>
        <pc:sldMkLst>
          <pc:docMk/>
          <pc:sldMk cId="127142888" sldId="288"/>
        </pc:sldMkLst>
        <pc:spChg chg="mod">
          <ac:chgData name="Lacey, Laura" userId="d5b8ef46-7f6f-446e-b3bc-2af7e3ccdaeb" providerId="ADAL" clId="{7905CFA4-CE02-409D-97CF-9EF91A7C5D64}" dt="2022-06-30T12:13:25.824" v="1127" actId="20577"/>
          <ac:spMkLst>
            <pc:docMk/>
            <pc:sldMk cId="127142888" sldId="288"/>
            <ac:spMk id="2" creationId="{41B8E38E-C679-416A-8257-985EAF452B75}"/>
          </ac:spMkLst>
        </pc:spChg>
        <pc:spChg chg="mod">
          <ac:chgData name="Lacey, Laura" userId="d5b8ef46-7f6f-446e-b3bc-2af7e3ccdaeb" providerId="ADAL" clId="{7905CFA4-CE02-409D-97CF-9EF91A7C5D64}" dt="2022-06-30T12:21:25.890" v="1469" actId="5793"/>
          <ac:spMkLst>
            <pc:docMk/>
            <pc:sldMk cId="127142888" sldId="288"/>
            <ac:spMk id="3" creationId="{A3C97841-63C8-43DE-9F39-11BFF6C82DE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1A14C-23B7-4F36-A325-31E427BC11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776E6F2-4DCE-439F-904E-34202B0CBBF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3555948-F1C4-4D99-B167-758BE75CEBD0}"/>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5" name="Footer Placeholder 4">
            <a:extLst>
              <a:ext uri="{FF2B5EF4-FFF2-40B4-BE49-F238E27FC236}">
                <a16:creationId xmlns:a16="http://schemas.microsoft.com/office/drawing/2014/main" id="{026DCE60-4BBE-4201-8E55-5CFB3D67B9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02AB0E-B421-4330-AAB3-C61FB3DF2009}"/>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236482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EE69D-CE45-46E3-ACD5-F050C34A24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87C965F-21EC-4BAD-ABBE-9F03B1C4D7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BA601E-4416-414F-A129-A5BA3ABB8251}"/>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5" name="Footer Placeholder 4">
            <a:extLst>
              <a:ext uri="{FF2B5EF4-FFF2-40B4-BE49-F238E27FC236}">
                <a16:creationId xmlns:a16="http://schemas.microsoft.com/office/drawing/2014/main" id="{FF115450-8451-491E-8636-B464B7B7F6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3584C8-1316-4E2A-BB63-9B8CFDFC237B}"/>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2608525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C6CE05-E38A-4CD4-8ABE-61609ABBCE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5B02169-04B4-4B93-9400-A9B9F5650D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5D3FC6-3B5F-4FAE-9DB4-A6B2D088F194}"/>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5" name="Footer Placeholder 4">
            <a:extLst>
              <a:ext uri="{FF2B5EF4-FFF2-40B4-BE49-F238E27FC236}">
                <a16:creationId xmlns:a16="http://schemas.microsoft.com/office/drawing/2014/main" id="{6B0D68EE-0488-4295-B7A4-EF4C5BEA10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295861-8977-46AC-A720-17E9A0140A5F}"/>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2846533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9E793-0401-4841-AE53-A7F40AD169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1832A0-0223-4F4B-96A0-E59049F4DB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2ACB29-672C-4DA8-B325-DBE6E138ABA4}"/>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5" name="Footer Placeholder 4">
            <a:extLst>
              <a:ext uri="{FF2B5EF4-FFF2-40B4-BE49-F238E27FC236}">
                <a16:creationId xmlns:a16="http://schemas.microsoft.com/office/drawing/2014/main" id="{0865FA75-1799-4F0F-A7B6-24FC79D05E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57F1C2-BE1D-40EA-8EFC-72112AA89FE9}"/>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386991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EC47-BF65-4DB9-8DC2-419BA4BC9F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C3C040-A10B-42AD-BD2F-74B3F5DEB2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73A7D60-4987-4079-8E33-719A8486C549}"/>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5" name="Footer Placeholder 4">
            <a:extLst>
              <a:ext uri="{FF2B5EF4-FFF2-40B4-BE49-F238E27FC236}">
                <a16:creationId xmlns:a16="http://schemas.microsoft.com/office/drawing/2014/main" id="{F70C75FB-9DB6-4804-A75B-367173F72B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BC3213-F36B-4DAF-B59A-79C70711D375}"/>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2444039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7B928-EF4A-45FB-9907-94520AE2C3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B1DB5D-D93E-4BBC-9110-C1B8645B5D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C83F71-A431-4EEA-A3D7-DAE8E501A7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691D186-1E68-4958-9FD7-6D7CD50547DC}"/>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6" name="Footer Placeholder 5">
            <a:extLst>
              <a:ext uri="{FF2B5EF4-FFF2-40B4-BE49-F238E27FC236}">
                <a16:creationId xmlns:a16="http://schemas.microsoft.com/office/drawing/2014/main" id="{D8B9BA26-22D3-4295-B77F-BB6088AB24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73FDBE-E8F5-43B7-96B9-ACFAF53809D4}"/>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262260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D67F4-6712-4B74-9475-4A48DC4BC8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F51A35-9A8B-4335-B1E9-0619185CD4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5BE6B9-D854-472F-BE77-CE8174EFC5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F777397-E3EC-4814-914C-7833265418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C2CFA8-08D9-4D5D-A511-CD76188F4D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6CD626E-31C5-4423-A2A8-4F4BC6935CA8}"/>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8" name="Footer Placeholder 7">
            <a:extLst>
              <a:ext uri="{FF2B5EF4-FFF2-40B4-BE49-F238E27FC236}">
                <a16:creationId xmlns:a16="http://schemas.microsoft.com/office/drawing/2014/main" id="{6A3EFB5C-1DC9-4420-A924-3EB6C1C5D7B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907E8F7-D80D-4970-9B98-A1838DB96F23}"/>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218934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01D5-E987-4864-BE33-45EAC52B43C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7A3162-5E7B-4F94-BF61-DD2CAB8518BE}"/>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4" name="Footer Placeholder 3">
            <a:extLst>
              <a:ext uri="{FF2B5EF4-FFF2-40B4-BE49-F238E27FC236}">
                <a16:creationId xmlns:a16="http://schemas.microsoft.com/office/drawing/2014/main" id="{A585FAB1-3E90-48E5-9A7F-8F5BE72508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93721E7-59DB-4A4D-938C-DB62E4F267C0}"/>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2263854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58AF97C-2AF1-4D0C-B2A3-F461979A0FC8}"/>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3" name="Footer Placeholder 2">
            <a:extLst>
              <a:ext uri="{FF2B5EF4-FFF2-40B4-BE49-F238E27FC236}">
                <a16:creationId xmlns:a16="http://schemas.microsoft.com/office/drawing/2014/main" id="{2E016B3B-6AD0-4772-8B20-C8C17CD0FB8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23229D8-D29F-4422-88DB-DB7C5C63F194}"/>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2032896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AC8F-A560-4FA5-A5A9-6E97C24EAB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D8E61C-B840-4AEB-BE23-A00719D4F4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56D48EF-8EBF-4516-948B-D973161B77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482312-68A4-49BD-A005-4A97ABC0C824}"/>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6" name="Footer Placeholder 5">
            <a:extLst>
              <a:ext uri="{FF2B5EF4-FFF2-40B4-BE49-F238E27FC236}">
                <a16:creationId xmlns:a16="http://schemas.microsoft.com/office/drawing/2014/main" id="{47EF8B0F-ABB6-4AAD-8CDA-406B0A18B1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AC0435-C0AD-4E18-9972-418AF822B488}"/>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4219527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D6262-B13A-4140-83D7-65435636D0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C3FE83-C9A0-4F8E-8504-0B134FB94A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009F1B8-AA40-42AE-AD9A-2BB07D3D1A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2BF3FC-4954-46CA-9A35-DBE4E960C74E}"/>
              </a:ext>
            </a:extLst>
          </p:cNvPr>
          <p:cNvSpPr>
            <a:spLocks noGrp="1"/>
          </p:cNvSpPr>
          <p:nvPr>
            <p:ph type="dt" sz="half" idx="10"/>
          </p:nvPr>
        </p:nvSpPr>
        <p:spPr/>
        <p:txBody>
          <a:bodyPr/>
          <a:lstStyle/>
          <a:p>
            <a:fld id="{7A9A96B3-1325-401E-BDED-2BAACA227C92}" type="datetimeFigureOut">
              <a:rPr lang="en-GB" smtClean="0"/>
              <a:t>30/06/2022</a:t>
            </a:fld>
            <a:endParaRPr lang="en-GB"/>
          </a:p>
        </p:txBody>
      </p:sp>
      <p:sp>
        <p:nvSpPr>
          <p:cNvPr id="6" name="Footer Placeholder 5">
            <a:extLst>
              <a:ext uri="{FF2B5EF4-FFF2-40B4-BE49-F238E27FC236}">
                <a16:creationId xmlns:a16="http://schemas.microsoft.com/office/drawing/2014/main" id="{DCC9F945-E099-4F72-BB59-652C2F7F69D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144639E-7A2E-45B0-B3D6-F874949F11EC}"/>
              </a:ext>
            </a:extLst>
          </p:cNvPr>
          <p:cNvSpPr>
            <a:spLocks noGrp="1"/>
          </p:cNvSpPr>
          <p:nvPr>
            <p:ph type="sldNum" sz="quarter" idx="12"/>
          </p:nvPr>
        </p:nvSpPr>
        <p:spPr/>
        <p:txBody>
          <a:bodyPr/>
          <a:lstStyle/>
          <a:p>
            <a:fld id="{F4060A65-51FD-4F68-B95E-6FC92EBB7FBD}" type="slidenum">
              <a:rPr lang="en-GB" smtClean="0"/>
              <a:t>‹#›</a:t>
            </a:fld>
            <a:endParaRPr lang="en-GB"/>
          </a:p>
        </p:txBody>
      </p:sp>
    </p:spTree>
    <p:extLst>
      <p:ext uri="{BB962C8B-B14F-4D97-AF65-F5344CB8AC3E}">
        <p14:creationId xmlns:p14="http://schemas.microsoft.com/office/powerpoint/2010/main" val="377506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0B0DFB-97EF-4F4F-9664-0B539D5FA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DB4EBE-6E32-4474-83C5-272439FF39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063CED-7580-43ED-9267-88C66B7DB1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9A96B3-1325-401E-BDED-2BAACA227C92}" type="datetimeFigureOut">
              <a:rPr lang="en-GB" smtClean="0"/>
              <a:t>30/06/2022</a:t>
            </a:fld>
            <a:endParaRPr lang="en-GB"/>
          </a:p>
        </p:txBody>
      </p:sp>
      <p:sp>
        <p:nvSpPr>
          <p:cNvPr id="5" name="Footer Placeholder 4">
            <a:extLst>
              <a:ext uri="{FF2B5EF4-FFF2-40B4-BE49-F238E27FC236}">
                <a16:creationId xmlns:a16="http://schemas.microsoft.com/office/drawing/2014/main" id="{68C7802B-B81F-4A1E-BCEB-EC2425C0FB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8074415-0303-45E7-9C5F-CB0400FB35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60A65-51FD-4F68-B95E-6FC92EBB7FBD}" type="slidenum">
              <a:rPr lang="en-GB" smtClean="0"/>
              <a:t>‹#›</a:t>
            </a:fld>
            <a:endParaRPr lang="en-GB"/>
          </a:p>
        </p:txBody>
      </p:sp>
      <p:sp>
        <p:nvSpPr>
          <p:cNvPr id="8" name="TextBox 7">
            <a:extLst>
              <a:ext uri="{FF2B5EF4-FFF2-40B4-BE49-F238E27FC236}">
                <a16:creationId xmlns:a16="http://schemas.microsoft.com/office/drawing/2014/main" id="{AD3CBD6E-048B-4B71-AC32-181508B7FA46}"/>
              </a:ext>
            </a:extLst>
          </p:cNvPr>
          <p:cNvSpPr txBox="1"/>
          <p:nvPr>
            <p:extLst>
              <p:ext uri="{1162E1C5-73C7-4A58-AE30-91384D911F3F}">
                <p184:classification xmlns:p184="http://schemas.microsoft.com/office/powerpoint/2018/4/main" val="hdr"/>
              </p:ext>
            </p:extLst>
          </p:nvPr>
        </p:nvSpPr>
        <p:spPr>
          <a:xfrm>
            <a:off x="0" y="0"/>
            <a:ext cx="388938"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222693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met.police.uk/SysSiteAssets/media/downloads/central/services/accessing-information/child-abuse/the-london-child-exploitation-operating_protocol_202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richmondandwandsworth.sharepoint.com/sites/Mosaic/SitePages/MARVE.aspx#how-to-complete-contextual-safeguarding-sectio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view.officeapps.live.com/op/view.aspx?src=https%3A%2F%2Fwww.londonsafeguardingchildrenprocedures.co.uk%2Ffiles%2Fform_87a_referral_to_police.docx&amp;wdOrigin=BROWSELINK" TargetMode="External"/><Relationship Id="rId2" Type="http://schemas.openxmlformats.org/officeDocument/2006/relationships/hyperlink" Target="https://www.londonsafeguardingchildrenprocedures.co.uk/" TargetMode="External"/><Relationship Id="rId1" Type="http://schemas.openxmlformats.org/officeDocument/2006/relationships/slideLayout" Target="../slideLayouts/slideLayout2.xml"/><Relationship Id="rId6" Type="http://schemas.openxmlformats.org/officeDocument/2006/relationships/hyperlink" Target="https://www.met.police.uk/SysSiteAssets/media/downloads/central/services/accessing-information/child-abuse/the-london-child-exploitation-operating_protocol_2021.pdf" TargetMode="External"/><Relationship Id="rId5" Type="http://schemas.openxmlformats.org/officeDocument/2006/relationships/hyperlink" Target="https://nwgnetwork.org/" TargetMode="External"/><Relationship Id="rId4" Type="http://schemas.openxmlformats.org/officeDocument/2006/relationships/hyperlink" Target="https://csnetwork.org.uk/"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wmailbox.safeguardingcaitreferrals@met.police.uk" TargetMode="External"/><Relationship Id="rId2" Type="http://schemas.openxmlformats.org/officeDocument/2006/relationships/hyperlink" Target="https://view.officeapps.live.com/op/view.aspx?src=https%3A%2F%2Fwww.londonsafeguardingchildrenprocedures.co.uk%2Ffiles%2Fform_87a_referral_to_police.docx&amp;wdOrigin=BROWSELIN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B26DF-0764-4C6F-A98E-0B401A5F8C79}"/>
              </a:ext>
            </a:extLst>
          </p:cNvPr>
          <p:cNvSpPr>
            <a:spLocks noGrp="1"/>
          </p:cNvSpPr>
          <p:nvPr>
            <p:ph type="ctrTitle"/>
          </p:nvPr>
        </p:nvSpPr>
        <p:spPr/>
        <p:txBody>
          <a:bodyPr>
            <a:normAutofit/>
          </a:bodyPr>
          <a:lstStyle/>
          <a:p>
            <a:r>
              <a:rPr lang="en-GB" sz="4000" b="1" dirty="0"/>
              <a:t>How do exploitation strategy meetings and MARVE work for children at risk of contextual harm</a:t>
            </a:r>
          </a:p>
        </p:txBody>
      </p:sp>
      <p:sp>
        <p:nvSpPr>
          <p:cNvPr id="3" name="Subtitle 2">
            <a:extLst>
              <a:ext uri="{FF2B5EF4-FFF2-40B4-BE49-F238E27FC236}">
                <a16:creationId xmlns:a16="http://schemas.microsoft.com/office/drawing/2014/main" id="{98A31284-5E24-4039-8ECA-7B66721D34E8}"/>
              </a:ext>
            </a:extLst>
          </p:cNvPr>
          <p:cNvSpPr>
            <a:spLocks noGrp="1"/>
          </p:cNvSpPr>
          <p:nvPr>
            <p:ph type="subTitle" idx="1"/>
          </p:nvPr>
        </p:nvSpPr>
        <p:spPr/>
        <p:txBody>
          <a:bodyPr/>
          <a:lstStyle/>
          <a:p>
            <a:r>
              <a:rPr lang="en-GB" dirty="0"/>
              <a:t>Laura Lacey - EVOLVE</a:t>
            </a:r>
          </a:p>
        </p:txBody>
      </p:sp>
    </p:spTree>
    <p:extLst>
      <p:ext uri="{BB962C8B-B14F-4D97-AF65-F5344CB8AC3E}">
        <p14:creationId xmlns:p14="http://schemas.microsoft.com/office/powerpoint/2010/main" val="2419230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3680B-8359-4508-9E05-F33003165C27}"/>
              </a:ext>
            </a:extLst>
          </p:cNvPr>
          <p:cNvSpPr>
            <a:spLocks noGrp="1"/>
          </p:cNvSpPr>
          <p:nvPr>
            <p:ph type="title"/>
          </p:nvPr>
        </p:nvSpPr>
        <p:spPr/>
        <p:txBody>
          <a:bodyPr/>
          <a:lstStyle/>
          <a:p>
            <a:r>
              <a:rPr lang="en-GB" b="1" dirty="0"/>
              <a:t>Continued……..</a:t>
            </a:r>
          </a:p>
        </p:txBody>
      </p:sp>
      <p:sp>
        <p:nvSpPr>
          <p:cNvPr id="3" name="Content Placeholder 2">
            <a:extLst>
              <a:ext uri="{FF2B5EF4-FFF2-40B4-BE49-F238E27FC236}">
                <a16:creationId xmlns:a16="http://schemas.microsoft.com/office/drawing/2014/main" id="{EC54BE6A-4D63-4476-A02E-60F6C7632B42}"/>
              </a:ext>
            </a:extLst>
          </p:cNvPr>
          <p:cNvSpPr>
            <a:spLocks noGrp="1"/>
          </p:cNvSpPr>
          <p:nvPr>
            <p:ph idx="1"/>
          </p:nvPr>
        </p:nvSpPr>
        <p:spPr/>
        <p:txBody>
          <a:bodyPr>
            <a:normAutofit/>
          </a:bodyPr>
          <a:lstStyle/>
          <a:p>
            <a:r>
              <a:rPr lang="en-GB" b="1" dirty="0"/>
              <a:t>Make sure you complete the exploitation section at the bottom of the form.</a:t>
            </a:r>
          </a:p>
          <a:p>
            <a:r>
              <a:rPr lang="en-GB" dirty="0"/>
              <a:t>Make sure you add all the relevant details.  You may be referring primarily about criminal exploitation but don’t forget to add any incidents that may relate to missing or CSE.</a:t>
            </a:r>
          </a:p>
          <a:p>
            <a:r>
              <a:rPr lang="en-GB" dirty="0"/>
              <a:t>If pattern and length of missing episodes is a concern then you need to be clear about the details.  Do not assume the Police know or will be able to see easily on their database.</a:t>
            </a:r>
          </a:p>
        </p:txBody>
      </p:sp>
    </p:spTree>
    <p:extLst>
      <p:ext uri="{BB962C8B-B14F-4D97-AF65-F5344CB8AC3E}">
        <p14:creationId xmlns:p14="http://schemas.microsoft.com/office/powerpoint/2010/main" val="15830349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69109-418D-4351-8A04-D7238AD80D06}"/>
              </a:ext>
            </a:extLst>
          </p:cNvPr>
          <p:cNvSpPr>
            <a:spLocks noGrp="1"/>
          </p:cNvSpPr>
          <p:nvPr>
            <p:ph type="title"/>
          </p:nvPr>
        </p:nvSpPr>
        <p:spPr/>
        <p:txBody>
          <a:bodyPr/>
          <a:lstStyle/>
          <a:p>
            <a:r>
              <a:rPr lang="en-GB" b="1" dirty="0"/>
              <a:t>Specific detail is important – this is where your chronology will help you</a:t>
            </a:r>
          </a:p>
        </p:txBody>
      </p:sp>
      <p:sp>
        <p:nvSpPr>
          <p:cNvPr id="3" name="Content Placeholder 2">
            <a:extLst>
              <a:ext uri="{FF2B5EF4-FFF2-40B4-BE49-F238E27FC236}">
                <a16:creationId xmlns:a16="http://schemas.microsoft.com/office/drawing/2014/main" id="{07D26A16-E9AC-4E2F-99A9-7C26C5FC62A2}"/>
              </a:ext>
            </a:extLst>
          </p:cNvPr>
          <p:cNvSpPr>
            <a:spLocks noGrp="1"/>
          </p:cNvSpPr>
          <p:nvPr>
            <p:ph idx="1"/>
          </p:nvPr>
        </p:nvSpPr>
        <p:spPr/>
        <p:txBody>
          <a:bodyPr>
            <a:normAutofit/>
          </a:bodyPr>
          <a:lstStyle/>
          <a:p>
            <a:r>
              <a:rPr lang="en-GB" dirty="0"/>
              <a:t>Jessie has had 17 missing episodes in the last 3 months.  These have ranged from 1-8 days and tend to take place over the weekend.</a:t>
            </a:r>
          </a:p>
          <a:p>
            <a:r>
              <a:rPr lang="en-GB" dirty="0"/>
              <a:t>It is suspected that Jessie is collected and brought back by car or taxi from placement as she has returned in socks or sliders in rain and had dry clothes and feet and the bus stop is a long walk from placement.  Staff have reviewed CCTV but been unable to identify a car.</a:t>
            </a:r>
          </a:p>
          <a:p>
            <a:r>
              <a:rPr lang="en-GB" dirty="0"/>
              <a:t>Phone work completed whilst missing has suggested Jessie is travelling between London and various locations on the south coast.</a:t>
            </a:r>
          </a:p>
        </p:txBody>
      </p:sp>
    </p:spTree>
    <p:extLst>
      <p:ext uri="{BB962C8B-B14F-4D97-AF65-F5344CB8AC3E}">
        <p14:creationId xmlns:p14="http://schemas.microsoft.com/office/powerpoint/2010/main" val="2827588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E54B2-37DE-4252-81FB-CC5C3A2FCAF3}"/>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510E94B-36B9-4DAF-AFB8-431A81EB8CC6}"/>
              </a:ext>
            </a:extLst>
          </p:cNvPr>
          <p:cNvSpPr>
            <a:spLocks noGrp="1"/>
          </p:cNvSpPr>
          <p:nvPr>
            <p:ph idx="1"/>
          </p:nvPr>
        </p:nvSpPr>
        <p:spPr/>
        <p:txBody>
          <a:bodyPr>
            <a:normAutofit lnSpcReduction="10000"/>
          </a:bodyPr>
          <a:lstStyle/>
          <a:p>
            <a:r>
              <a:rPr lang="en-GB" dirty="0"/>
              <a:t>Jessie has attended the sexual health clinic 3 times in the last year with STI’s.</a:t>
            </a:r>
          </a:p>
          <a:p>
            <a:r>
              <a:rPr lang="en-GB" dirty="0"/>
              <a:t>Jessie’s best friend Sarah told her social worker on 15/05/22 that Jessie is in a relationship with a 30 year old man but Jessie denied this when asked about it.</a:t>
            </a:r>
          </a:p>
          <a:p>
            <a:r>
              <a:rPr lang="en-GB" dirty="0"/>
              <a:t>In May 2021 Jessie told her keyworker that she had been raped several times, but then quickly retracted and said she was joking.</a:t>
            </a:r>
          </a:p>
          <a:p>
            <a:r>
              <a:rPr lang="en-GB" dirty="0"/>
              <a:t>Jessie was located in a car in Portsmouth on 20/10/2021 with 2 adult males and had visible bruising to her neck. CAD reference </a:t>
            </a:r>
            <a:r>
              <a:rPr lang="en-GB" dirty="0" err="1"/>
              <a:t>xxxx</a:t>
            </a:r>
            <a:r>
              <a:rPr lang="en-GB" dirty="0"/>
              <a:t>  Jessie said this one of the men was her boyfriend and said the marks were love bites.</a:t>
            </a:r>
          </a:p>
          <a:p>
            <a:endParaRPr lang="en-GB" dirty="0"/>
          </a:p>
          <a:p>
            <a:endParaRPr lang="en-GB" dirty="0"/>
          </a:p>
        </p:txBody>
      </p:sp>
    </p:spTree>
    <p:extLst>
      <p:ext uri="{BB962C8B-B14F-4D97-AF65-F5344CB8AC3E}">
        <p14:creationId xmlns:p14="http://schemas.microsoft.com/office/powerpoint/2010/main" val="3497597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C774-8912-4425-8D49-2A74441E554E}"/>
              </a:ext>
            </a:extLst>
          </p:cNvPr>
          <p:cNvSpPr>
            <a:spLocks noGrp="1"/>
          </p:cNvSpPr>
          <p:nvPr>
            <p:ph type="title"/>
          </p:nvPr>
        </p:nvSpPr>
        <p:spPr/>
        <p:txBody>
          <a:bodyPr/>
          <a:lstStyle/>
          <a:p>
            <a:r>
              <a:rPr lang="en-GB" b="1" dirty="0"/>
              <a:t>What happens next?</a:t>
            </a:r>
          </a:p>
        </p:txBody>
      </p:sp>
      <p:sp>
        <p:nvSpPr>
          <p:cNvPr id="3" name="Content Placeholder 2">
            <a:extLst>
              <a:ext uri="{FF2B5EF4-FFF2-40B4-BE49-F238E27FC236}">
                <a16:creationId xmlns:a16="http://schemas.microsoft.com/office/drawing/2014/main" id="{F140DEF9-529C-42F9-A6C0-9C38FF56494F}"/>
              </a:ext>
            </a:extLst>
          </p:cNvPr>
          <p:cNvSpPr>
            <a:spLocks noGrp="1"/>
          </p:cNvSpPr>
          <p:nvPr>
            <p:ph idx="1"/>
          </p:nvPr>
        </p:nvSpPr>
        <p:spPr/>
        <p:txBody>
          <a:bodyPr>
            <a:normAutofit fontScale="92500" lnSpcReduction="10000"/>
          </a:bodyPr>
          <a:lstStyle/>
          <a:p>
            <a:r>
              <a:rPr lang="en-GB" dirty="0"/>
              <a:t>CAIT police will complete screening on the 87a.</a:t>
            </a:r>
          </a:p>
          <a:p>
            <a:r>
              <a:rPr lang="en-GB" dirty="0"/>
              <a:t>They will assess the information and determine risk level.</a:t>
            </a:r>
          </a:p>
          <a:p>
            <a:r>
              <a:rPr lang="en-GB" dirty="0"/>
              <a:t>Police will complete research from their databases based on the information in the 87a.</a:t>
            </a:r>
          </a:p>
          <a:p>
            <a:r>
              <a:rPr lang="en-GB" dirty="0"/>
              <a:t>Police systems are quite complicated and not like mosaic etc.  If you just put in a couple of recent incidents and not full details, their research and where and how far back they look will be informed by this.</a:t>
            </a:r>
          </a:p>
          <a:p>
            <a:r>
              <a:rPr lang="en-GB" dirty="0"/>
              <a:t>If it is considered green (rag rating), a CAIT officer will attend the strategy meeting who has good understanding of exploitation.</a:t>
            </a:r>
          </a:p>
          <a:p>
            <a:r>
              <a:rPr lang="en-GB" dirty="0"/>
              <a:t>If it is considered amber/red, a specialist sergeant from the exploitation team will attend.</a:t>
            </a:r>
          </a:p>
        </p:txBody>
      </p:sp>
    </p:spTree>
    <p:extLst>
      <p:ext uri="{BB962C8B-B14F-4D97-AF65-F5344CB8AC3E}">
        <p14:creationId xmlns:p14="http://schemas.microsoft.com/office/powerpoint/2010/main" val="173230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1C780-C499-4FC7-AED9-AAAEE67799A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ABC3C18-E3B9-4F66-8BB1-E6D9456CEBE0}"/>
              </a:ext>
            </a:extLst>
          </p:cNvPr>
          <p:cNvSpPr>
            <a:spLocks noGrp="1"/>
          </p:cNvSpPr>
          <p:nvPr>
            <p:ph idx="1"/>
          </p:nvPr>
        </p:nvSpPr>
        <p:spPr/>
        <p:txBody>
          <a:bodyPr>
            <a:normAutofit/>
          </a:bodyPr>
          <a:lstStyle/>
          <a:p>
            <a:r>
              <a:rPr lang="en-GB" dirty="0"/>
              <a:t>If you don’t hear back for more than 2 days, please follow up and escalate via managers.  </a:t>
            </a:r>
          </a:p>
          <a:p>
            <a:r>
              <a:rPr lang="en-GB" dirty="0"/>
              <a:t>London Safeguarding Children Procedures state: </a:t>
            </a:r>
          </a:p>
          <a:p>
            <a:pPr marL="0" indent="0">
              <a:buNone/>
            </a:pPr>
            <a:r>
              <a:rPr lang="en-GB" b="0" i="0" dirty="0">
                <a:effectLst/>
              </a:rPr>
              <a:t>“Where the concerns are particularly complex (e.g. organised abuse / allegations against staff) the strategy meeting / discussion must be held within a maximum of five working days, but sooner if there is a need to provide immediate protection to a child.”</a:t>
            </a:r>
          </a:p>
          <a:p>
            <a:r>
              <a:rPr lang="en-GB" dirty="0"/>
              <a:t>Do invite education and health representatives as well as social care and other key professionals.</a:t>
            </a:r>
          </a:p>
        </p:txBody>
      </p:sp>
    </p:spTree>
    <p:extLst>
      <p:ext uri="{BB962C8B-B14F-4D97-AF65-F5344CB8AC3E}">
        <p14:creationId xmlns:p14="http://schemas.microsoft.com/office/powerpoint/2010/main" val="4122540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A036B-3B7F-4E1C-A77B-ECBFE2EA690B}"/>
              </a:ext>
            </a:extLst>
          </p:cNvPr>
          <p:cNvSpPr>
            <a:spLocks noGrp="1"/>
          </p:cNvSpPr>
          <p:nvPr>
            <p:ph type="title"/>
          </p:nvPr>
        </p:nvSpPr>
        <p:spPr/>
        <p:txBody>
          <a:bodyPr/>
          <a:lstStyle/>
          <a:p>
            <a:r>
              <a:rPr lang="en-GB" dirty="0"/>
              <a:t>Complex exploitation concerns or evidence</a:t>
            </a:r>
          </a:p>
        </p:txBody>
      </p:sp>
      <p:sp>
        <p:nvSpPr>
          <p:cNvPr id="3" name="Content Placeholder 2">
            <a:extLst>
              <a:ext uri="{FF2B5EF4-FFF2-40B4-BE49-F238E27FC236}">
                <a16:creationId xmlns:a16="http://schemas.microsoft.com/office/drawing/2014/main" id="{64BAA826-E26E-475C-AA3B-5E3BEC35BA0C}"/>
              </a:ext>
            </a:extLst>
          </p:cNvPr>
          <p:cNvSpPr>
            <a:spLocks noGrp="1"/>
          </p:cNvSpPr>
          <p:nvPr>
            <p:ph idx="1"/>
          </p:nvPr>
        </p:nvSpPr>
        <p:spPr/>
        <p:txBody>
          <a:bodyPr/>
          <a:lstStyle/>
          <a:p>
            <a:r>
              <a:rPr lang="en-GB" dirty="0"/>
              <a:t>When exploitation has been identified and there are concerns that the abuse involves one or more abuser, multiple victims, a group or location where additional focus is required to monitor peer networks and activity, consideration should be given as to whether this falls within the Organised and Complex Abuse procedures as outlined in chapter 8 of the CP procedures (CE Pan London procedures 2021).</a:t>
            </a:r>
          </a:p>
        </p:txBody>
      </p:sp>
    </p:spTree>
    <p:extLst>
      <p:ext uri="{BB962C8B-B14F-4D97-AF65-F5344CB8AC3E}">
        <p14:creationId xmlns:p14="http://schemas.microsoft.com/office/powerpoint/2010/main" val="1319706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D306C-6E61-4F09-BB9B-C16A0176A665}"/>
              </a:ext>
            </a:extLst>
          </p:cNvPr>
          <p:cNvSpPr>
            <a:spLocks noGrp="1"/>
          </p:cNvSpPr>
          <p:nvPr>
            <p:ph type="title"/>
          </p:nvPr>
        </p:nvSpPr>
        <p:spPr/>
        <p:txBody>
          <a:bodyPr/>
          <a:lstStyle/>
          <a:p>
            <a:r>
              <a:rPr lang="en-GB" dirty="0"/>
              <a:t>At the strategy meeting:</a:t>
            </a:r>
          </a:p>
        </p:txBody>
      </p:sp>
      <p:sp>
        <p:nvSpPr>
          <p:cNvPr id="3" name="Content Placeholder 2">
            <a:extLst>
              <a:ext uri="{FF2B5EF4-FFF2-40B4-BE49-F238E27FC236}">
                <a16:creationId xmlns:a16="http://schemas.microsoft.com/office/drawing/2014/main" id="{8499A331-4D64-438F-A308-CBAE9702F820}"/>
              </a:ext>
            </a:extLst>
          </p:cNvPr>
          <p:cNvSpPr>
            <a:spLocks noGrp="1"/>
          </p:cNvSpPr>
          <p:nvPr>
            <p:ph idx="1"/>
          </p:nvPr>
        </p:nvSpPr>
        <p:spPr/>
        <p:txBody>
          <a:bodyPr/>
          <a:lstStyle/>
          <a:p>
            <a:r>
              <a:rPr lang="en-GB" dirty="0"/>
              <a:t>The usual outcomes apply;</a:t>
            </a:r>
          </a:p>
          <a:p>
            <a:r>
              <a:rPr lang="en-GB" dirty="0"/>
              <a:t>Continue with plan already in place, joint or single S47, a review strategy meeting (where clear rationale such as significant gap in information that is needed to make decision).</a:t>
            </a:r>
          </a:p>
          <a:p>
            <a:r>
              <a:rPr lang="en-GB" dirty="0"/>
              <a:t>Other outcomes for an </a:t>
            </a:r>
            <a:r>
              <a:rPr lang="en-GB" b="1" dirty="0"/>
              <a:t>exploitation</a:t>
            </a:r>
            <a:r>
              <a:rPr lang="en-GB" dirty="0"/>
              <a:t> strategy meeting;</a:t>
            </a:r>
          </a:p>
          <a:p>
            <a:r>
              <a:rPr lang="en-GB" dirty="0"/>
              <a:t>Whether the exploitation police team will open to their team and allocate a specific specialist officer.</a:t>
            </a:r>
          </a:p>
          <a:p>
            <a:r>
              <a:rPr lang="en-GB" dirty="0"/>
              <a:t>Whether a young person should be referred to MARVE – this is a joint agreement with the Police and Social Care/meeting participants.</a:t>
            </a:r>
          </a:p>
        </p:txBody>
      </p:sp>
    </p:spTree>
    <p:extLst>
      <p:ext uri="{BB962C8B-B14F-4D97-AF65-F5344CB8AC3E}">
        <p14:creationId xmlns:p14="http://schemas.microsoft.com/office/powerpoint/2010/main" val="1478879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64336-8098-4502-9E64-478FEC0C2E20}"/>
              </a:ext>
            </a:extLst>
          </p:cNvPr>
          <p:cNvSpPr>
            <a:spLocks noGrp="1"/>
          </p:cNvSpPr>
          <p:nvPr>
            <p:ph type="title"/>
          </p:nvPr>
        </p:nvSpPr>
        <p:spPr/>
        <p:txBody>
          <a:bodyPr/>
          <a:lstStyle/>
          <a:p>
            <a:r>
              <a:rPr lang="en-GB" dirty="0"/>
              <a:t>Tricky points to be aware of	</a:t>
            </a:r>
          </a:p>
        </p:txBody>
      </p:sp>
      <p:sp>
        <p:nvSpPr>
          <p:cNvPr id="6" name="Content Placeholder 5">
            <a:extLst>
              <a:ext uri="{FF2B5EF4-FFF2-40B4-BE49-F238E27FC236}">
                <a16:creationId xmlns:a16="http://schemas.microsoft.com/office/drawing/2014/main" id="{C1D98DF6-9147-4706-9CD0-76CBC6D83AF7}"/>
              </a:ext>
            </a:extLst>
          </p:cNvPr>
          <p:cNvSpPr>
            <a:spLocks noGrp="1"/>
          </p:cNvSpPr>
          <p:nvPr>
            <p:ph idx="1"/>
          </p:nvPr>
        </p:nvSpPr>
        <p:spPr/>
        <p:txBody>
          <a:bodyPr>
            <a:normAutofit fontScale="92500" lnSpcReduction="10000"/>
          </a:bodyPr>
          <a:lstStyle/>
          <a:p>
            <a:r>
              <a:rPr lang="en-GB" dirty="0"/>
              <a:t>Police teams are not all joined up and do not know all the info from different investigations. </a:t>
            </a:r>
          </a:p>
          <a:p>
            <a:r>
              <a:rPr lang="en-GB" dirty="0"/>
              <a:t>If you are having a strategy meeting with an investigating officer from CID or missing police etc because of a specific incident, they will not know about MARVE or be able to give agreement, needs to be exploitation police team.</a:t>
            </a:r>
          </a:p>
          <a:p>
            <a:r>
              <a:rPr lang="en-GB" dirty="0"/>
              <a:t>If you want a strategy meeting that </a:t>
            </a:r>
            <a:r>
              <a:rPr lang="en-GB" b="1" dirty="0"/>
              <a:t>includes</a:t>
            </a:r>
            <a:r>
              <a:rPr lang="en-GB" dirty="0"/>
              <a:t> consideration for MARVE then make sure its clear on request and follow up during arrangements for strategy meeting so that the police understand that you are doing a strategy meeting for an incident </a:t>
            </a:r>
            <a:r>
              <a:rPr lang="en-GB" b="1" i="1" dirty="0"/>
              <a:t>and</a:t>
            </a:r>
            <a:r>
              <a:rPr lang="en-GB" dirty="0"/>
              <a:t> ongoing exploitation concerns.  Then the right officers can be alerted and will reduce or avoid duplication of </a:t>
            </a:r>
            <a:r>
              <a:rPr lang="en-GB" dirty="0" err="1"/>
              <a:t>strats</a:t>
            </a:r>
            <a:r>
              <a:rPr lang="en-GB" dirty="0"/>
              <a:t>.</a:t>
            </a:r>
          </a:p>
        </p:txBody>
      </p:sp>
    </p:spTree>
    <p:extLst>
      <p:ext uri="{BB962C8B-B14F-4D97-AF65-F5344CB8AC3E}">
        <p14:creationId xmlns:p14="http://schemas.microsoft.com/office/powerpoint/2010/main" val="521894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37CC11-A1E0-47A2-A3A4-1E589E8AC2F2}"/>
              </a:ext>
            </a:extLst>
          </p:cNvPr>
          <p:cNvSpPr>
            <a:spLocks noGrp="1"/>
          </p:cNvSpPr>
          <p:nvPr>
            <p:ph type="title"/>
          </p:nvPr>
        </p:nvSpPr>
        <p:spPr/>
        <p:txBody>
          <a:bodyPr/>
          <a:lstStyle/>
          <a:p>
            <a:r>
              <a:rPr lang="en-GB" b="1" dirty="0"/>
              <a:t>Moving on to MARVE</a:t>
            </a:r>
          </a:p>
        </p:txBody>
      </p:sp>
      <p:sp>
        <p:nvSpPr>
          <p:cNvPr id="3" name="Content Placeholder 2">
            <a:extLst>
              <a:ext uri="{FF2B5EF4-FFF2-40B4-BE49-F238E27FC236}">
                <a16:creationId xmlns:a16="http://schemas.microsoft.com/office/drawing/2014/main" id="{C7F0C523-EE84-4C1B-8777-D600CA61AC2B}"/>
              </a:ext>
            </a:extLst>
          </p:cNvPr>
          <p:cNvSpPr>
            <a:spLocks noGrp="1"/>
          </p:cNvSpPr>
          <p:nvPr>
            <p:ph idx="1"/>
          </p:nvPr>
        </p:nvSpPr>
        <p:spPr/>
        <p:txBody>
          <a:bodyPr>
            <a:normAutofit lnSpcReduction="10000"/>
          </a:bodyPr>
          <a:lstStyle/>
          <a:p>
            <a:r>
              <a:rPr lang="en-GB" dirty="0"/>
              <a:t>MARVE is a multi-agency panel that discusses children at medium and high risk of extra-familial harm- (pre-MACE level).</a:t>
            </a:r>
          </a:p>
          <a:p>
            <a:r>
              <a:rPr lang="en-GB" dirty="0"/>
              <a:t>Jointly chaired by Police and Social Care.</a:t>
            </a:r>
          </a:p>
          <a:p>
            <a:r>
              <a:rPr lang="en-GB" dirty="0"/>
              <a:t>The young people discussed at MARVE will be those experiencing harm, not those where concerns are emerging or vulnerabilities have been identified.</a:t>
            </a:r>
          </a:p>
          <a:p>
            <a:r>
              <a:rPr lang="en-GB" dirty="0"/>
              <a:t>MARVE is informed by the London Child Exploitation Operating Protocol 2021</a:t>
            </a:r>
          </a:p>
          <a:p>
            <a:r>
              <a:rPr lang="en-GB" dirty="0">
                <a:hlinkClick r:id="rId2"/>
              </a:rPr>
              <a:t>the-london-child-exploitation-operating_protocol_2021.pdf (met.police.uk)</a:t>
            </a:r>
            <a:endParaRPr lang="en-GB" dirty="0"/>
          </a:p>
          <a:p>
            <a:endParaRPr lang="en-GB" dirty="0"/>
          </a:p>
        </p:txBody>
      </p:sp>
    </p:spTree>
    <p:extLst>
      <p:ext uri="{BB962C8B-B14F-4D97-AF65-F5344CB8AC3E}">
        <p14:creationId xmlns:p14="http://schemas.microsoft.com/office/powerpoint/2010/main" val="3941152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C9C79-0C2C-4708-922E-CB2F1AAD7400}"/>
              </a:ext>
            </a:extLst>
          </p:cNvPr>
          <p:cNvSpPr>
            <a:spLocks noGrp="1"/>
          </p:cNvSpPr>
          <p:nvPr>
            <p:ph type="title"/>
          </p:nvPr>
        </p:nvSpPr>
        <p:spPr/>
        <p:txBody>
          <a:bodyPr/>
          <a:lstStyle/>
          <a:p>
            <a:r>
              <a:rPr lang="en-GB" b="1" dirty="0"/>
              <a:t>MARVE continued</a:t>
            </a:r>
          </a:p>
        </p:txBody>
      </p:sp>
      <p:sp>
        <p:nvSpPr>
          <p:cNvPr id="3" name="Content Placeholder 2">
            <a:extLst>
              <a:ext uri="{FF2B5EF4-FFF2-40B4-BE49-F238E27FC236}">
                <a16:creationId xmlns:a16="http://schemas.microsoft.com/office/drawing/2014/main" id="{FA178297-55F1-45B1-8BD6-965C01D49711}"/>
              </a:ext>
            </a:extLst>
          </p:cNvPr>
          <p:cNvSpPr>
            <a:spLocks noGrp="1"/>
          </p:cNvSpPr>
          <p:nvPr>
            <p:ph idx="1"/>
          </p:nvPr>
        </p:nvSpPr>
        <p:spPr/>
        <p:txBody>
          <a:bodyPr>
            <a:normAutofit/>
          </a:bodyPr>
          <a:lstStyle/>
          <a:p>
            <a:pPr marL="342900" lvl="0" indent="-342900">
              <a:buFont typeface="Arial" panose="020B0604020202020204" pitchFamily="34" charset="0"/>
              <a:buChar char="•"/>
              <a:tabLst>
                <a:tab pos="457200" algn="l"/>
              </a:tabLst>
            </a:pPr>
            <a:r>
              <a:rPr lang="en-GB" sz="3000" dirty="0">
                <a:effectLst/>
                <a:latin typeface="Calibri" panose="020F0502020204030204" pitchFamily="34" charset="0"/>
                <a:ea typeface="Times New Roman" panose="02020603050405020304" pitchFamily="18" charset="0"/>
                <a:cs typeface="Times New Roman" panose="02020603050405020304" pitchFamily="18" charset="0"/>
              </a:rPr>
              <a:t>Once MARVE agreed, complete or update the Contextual Safeguarding section of the Child and Family Assessment, </a:t>
            </a:r>
            <a:r>
              <a:rPr lang="en-GB" sz="3000" dirty="0" err="1">
                <a:effectLst/>
                <a:latin typeface="Calibri" panose="020F0502020204030204" pitchFamily="34" charset="0"/>
                <a:ea typeface="Times New Roman" panose="02020603050405020304" pitchFamily="18" charset="0"/>
                <a:cs typeface="Times New Roman" panose="02020603050405020304" pitchFamily="18" charset="0"/>
              </a:rPr>
              <a:t>CiN</a:t>
            </a:r>
            <a:r>
              <a:rPr lang="en-GB" sz="3000" dirty="0">
                <a:effectLst/>
                <a:latin typeface="Calibri" panose="020F0502020204030204" pitchFamily="34" charset="0"/>
                <a:ea typeface="Times New Roman" panose="02020603050405020304" pitchFamily="18" charset="0"/>
                <a:cs typeface="Times New Roman" panose="02020603050405020304" pitchFamily="18" charset="0"/>
              </a:rPr>
              <a:t> Review, </a:t>
            </a:r>
            <a:r>
              <a:rPr lang="en-GB" sz="3000" dirty="0" err="1">
                <a:effectLst/>
                <a:latin typeface="Calibri" panose="020F0502020204030204" pitchFamily="34" charset="0"/>
                <a:ea typeface="Times New Roman" panose="02020603050405020304" pitchFamily="18" charset="0"/>
                <a:cs typeface="Times New Roman" panose="02020603050405020304" pitchFamily="18" charset="0"/>
              </a:rPr>
              <a:t>CiN</a:t>
            </a:r>
            <a:r>
              <a:rPr lang="en-GB" sz="3000" dirty="0">
                <a:effectLst/>
                <a:latin typeface="Calibri" panose="020F0502020204030204" pitchFamily="34" charset="0"/>
                <a:ea typeface="Times New Roman" panose="02020603050405020304" pitchFamily="18" charset="0"/>
                <a:cs typeface="Times New Roman" panose="02020603050405020304" pitchFamily="18" charset="0"/>
              </a:rPr>
              <a:t>/CP Updated Assessment or Looked After Children’s Pathway Plan with comprehensive information.</a:t>
            </a:r>
            <a:endParaRPr lang="en-GB" sz="3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Arial" panose="020B0604020202020204" pitchFamily="34" charset="0"/>
              <a:buChar char="•"/>
              <a:tabLst>
                <a:tab pos="457200" algn="l"/>
              </a:tabLst>
            </a:pPr>
            <a:r>
              <a:rPr lang="en-GB" sz="3000" dirty="0">
                <a:effectLst/>
                <a:latin typeface="Calibri" panose="020F0502020204030204" pitchFamily="34" charset="0"/>
                <a:ea typeface="Times New Roman" panose="02020603050405020304" pitchFamily="18" charset="0"/>
                <a:cs typeface="Times New Roman" panose="02020603050405020304" pitchFamily="18" charset="0"/>
              </a:rPr>
              <a:t>This section of the mosaic episode forms the referral to MARVE. It allows you to send the </a:t>
            </a:r>
            <a:r>
              <a:rPr lang="en-GB" sz="3000" dirty="0" err="1">
                <a:effectLst/>
                <a:latin typeface="Calibri" panose="020F0502020204030204" pitchFamily="34" charset="0"/>
                <a:ea typeface="Times New Roman" panose="02020603050405020304" pitchFamily="18" charset="0"/>
                <a:cs typeface="Times New Roman" panose="02020603050405020304" pitchFamily="18" charset="0"/>
              </a:rPr>
              <a:t>workstep</a:t>
            </a:r>
            <a:r>
              <a:rPr lang="en-GB" sz="3000" dirty="0">
                <a:effectLst/>
                <a:latin typeface="Calibri" panose="020F0502020204030204" pitchFamily="34" charset="0"/>
                <a:ea typeface="Times New Roman" panose="02020603050405020304" pitchFamily="18" charset="0"/>
                <a:cs typeface="Times New Roman" panose="02020603050405020304" pitchFamily="18" charset="0"/>
              </a:rPr>
              <a:t> early, so you can task this </a:t>
            </a:r>
            <a:r>
              <a:rPr lang="en-GB" sz="3000" u="sng" dirty="0">
                <a:effectLst/>
                <a:latin typeface="Calibri" panose="020F0502020204030204" pitchFamily="34" charset="0"/>
                <a:ea typeface="Times New Roman" panose="02020603050405020304" pitchFamily="18" charset="0"/>
                <a:cs typeface="Times New Roman" panose="02020603050405020304" pitchFamily="18" charset="0"/>
              </a:rPr>
              <a:t>immediately</a:t>
            </a:r>
            <a:r>
              <a:rPr lang="en-GB" sz="3000" dirty="0">
                <a:effectLst/>
                <a:latin typeface="Calibri" panose="020F0502020204030204" pitchFamily="34" charset="0"/>
                <a:ea typeface="Times New Roman" panose="02020603050405020304" pitchFamily="18" charset="0"/>
                <a:cs typeface="Times New Roman" panose="02020603050405020304" pitchFamily="18" charset="0"/>
              </a:rPr>
              <a:t> to </a:t>
            </a:r>
            <a:r>
              <a:rPr lang="en-GB" sz="3000" b="1"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3000" b="1" dirty="0" err="1">
                <a:effectLst/>
                <a:latin typeface="Calibri" panose="020F0502020204030204" pitchFamily="34" charset="0"/>
                <a:ea typeface="Times New Roman" panose="02020603050405020304" pitchFamily="18" charset="0"/>
                <a:cs typeface="Times New Roman" panose="02020603050405020304" pitchFamily="18" charset="0"/>
              </a:rPr>
              <a:t>Marve</a:t>
            </a:r>
            <a:r>
              <a:rPr lang="en-GB" sz="3000" b="1" dirty="0">
                <a:effectLst/>
                <a:latin typeface="Calibri" panose="020F0502020204030204" pitchFamily="34" charset="0"/>
                <a:ea typeface="Times New Roman" panose="02020603050405020304" pitchFamily="18" charset="0"/>
                <a:cs typeface="Times New Roman" panose="02020603050405020304" pitchFamily="18" charset="0"/>
              </a:rPr>
              <a:t> Decision’ </a:t>
            </a:r>
            <a:r>
              <a:rPr lang="en-GB" sz="3000" dirty="0">
                <a:effectLst/>
                <a:latin typeface="Calibri" panose="020F0502020204030204" pitchFamily="34" charset="0"/>
                <a:ea typeface="Times New Roman" panose="02020603050405020304" pitchFamily="18" charset="0"/>
                <a:cs typeface="Times New Roman" panose="02020603050405020304" pitchFamily="18" charset="0"/>
              </a:rPr>
              <a:t>and it will go in the </a:t>
            </a:r>
            <a:r>
              <a:rPr lang="en-GB" sz="3000" dirty="0" err="1">
                <a:effectLst/>
                <a:latin typeface="Calibri" panose="020F0502020204030204" pitchFamily="34" charset="0"/>
                <a:ea typeface="Times New Roman" panose="02020603050405020304" pitchFamily="18" charset="0"/>
                <a:cs typeface="Times New Roman" panose="02020603050405020304" pitchFamily="18" charset="0"/>
              </a:rPr>
              <a:t>marve</a:t>
            </a:r>
            <a:r>
              <a:rPr lang="en-GB" sz="3000" dirty="0">
                <a:effectLst/>
                <a:latin typeface="Calibri" panose="020F0502020204030204" pitchFamily="34" charset="0"/>
                <a:ea typeface="Times New Roman" panose="02020603050405020304" pitchFamily="18" charset="0"/>
                <a:cs typeface="Times New Roman" panose="02020603050405020304" pitchFamily="18" charset="0"/>
              </a:rPr>
              <a:t> referrals incoming work.</a:t>
            </a:r>
          </a:p>
          <a:p>
            <a:pPr marL="342900" lvl="0" indent="-342900">
              <a:buFont typeface="Arial" panose="020B0604020202020204" pitchFamily="34" charset="0"/>
              <a:buChar char="•"/>
              <a:tabLst>
                <a:tab pos="457200" algn="l"/>
              </a:tabLst>
            </a:pPr>
            <a:r>
              <a:rPr lang="en-GB" sz="3000" dirty="0">
                <a:hlinkClick r:id="rId2"/>
              </a:rPr>
              <a:t>MARVE - Child exploitation (sharepoint.com)</a:t>
            </a:r>
            <a:endParaRPr lang="en-GB" sz="3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5000"/>
              </a:lnSpc>
            </a:pPr>
            <a:endParaRPr lang="en-GB" sz="30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34420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895A9-1199-4691-A472-36E968745FEF}"/>
              </a:ext>
            </a:extLst>
          </p:cNvPr>
          <p:cNvSpPr>
            <a:spLocks noGrp="1"/>
          </p:cNvSpPr>
          <p:nvPr>
            <p:ph type="title"/>
          </p:nvPr>
        </p:nvSpPr>
        <p:spPr/>
        <p:txBody>
          <a:bodyPr/>
          <a:lstStyle/>
          <a:p>
            <a:r>
              <a:rPr lang="en-GB" b="1" dirty="0"/>
              <a:t>What this webinar will cover:</a:t>
            </a:r>
          </a:p>
        </p:txBody>
      </p:sp>
      <p:sp>
        <p:nvSpPr>
          <p:cNvPr id="3" name="Content Placeholder 2">
            <a:extLst>
              <a:ext uri="{FF2B5EF4-FFF2-40B4-BE49-F238E27FC236}">
                <a16:creationId xmlns:a16="http://schemas.microsoft.com/office/drawing/2014/main" id="{53C21850-AD71-442C-AEC1-662E1451B0F7}"/>
              </a:ext>
            </a:extLst>
          </p:cNvPr>
          <p:cNvSpPr>
            <a:spLocks noGrp="1"/>
          </p:cNvSpPr>
          <p:nvPr>
            <p:ph idx="1"/>
          </p:nvPr>
        </p:nvSpPr>
        <p:spPr/>
        <p:txBody>
          <a:bodyPr>
            <a:normAutofit/>
          </a:bodyPr>
          <a:lstStyle/>
          <a:p>
            <a:r>
              <a:rPr lang="en-GB" sz="3600" dirty="0"/>
              <a:t>What an exploitation strategy meeting is and how to make an effective referral.</a:t>
            </a:r>
          </a:p>
          <a:p>
            <a:r>
              <a:rPr lang="en-GB" sz="3600" dirty="0"/>
              <a:t>What MARVE is, how and why would a young person be referred to it and how to do the referral?</a:t>
            </a:r>
          </a:p>
          <a:p>
            <a:r>
              <a:rPr lang="en-GB" sz="3600" dirty="0"/>
              <a:t>The presentation and associated documents will be circulated after the webinar including the questions and answers at the end.</a:t>
            </a:r>
          </a:p>
          <a:p>
            <a:endParaRPr lang="en-GB" sz="3600" dirty="0"/>
          </a:p>
          <a:p>
            <a:endParaRPr lang="en-GB" dirty="0"/>
          </a:p>
        </p:txBody>
      </p:sp>
    </p:spTree>
    <p:extLst>
      <p:ext uri="{BB962C8B-B14F-4D97-AF65-F5344CB8AC3E}">
        <p14:creationId xmlns:p14="http://schemas.microsoft.com/office/powerpoint/2010/main" val="2595926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09D84-97A9-44C7-9FB4-F36C29AA951F}"/>
              </a:ext>
            </a:extLst>
          </p:cNvPr>
          <p:cNvSpPr>
            <a:spLocks noGrp="1"/>
          </p:cNvSpPr>
          <p:nvPr>
            <p:ph type="title"/>
          </p:nvPr>
        </p:nvSpPr>
        <p:spPr/>
        <p:txBody>
          <a:bodyPr/>
          <a:lstStyle/>
          <a:p>
            <a:r>
              <a:rPr lang="en-GB" b="1" dirty="0"/>
              <a:t>The MARVE panel meeting</a:t>
            </a:r>
          </a:p>
        </p:txBody>
      </p:sp>
      <p:sp>
        <p:nvSpPr>
          <p:cNvPr id="3" name="Content Placeholder 2">
            <a:extLst>
              <a:ext uri="{FF2B5EF4-FFF2-40B4-BE49-F238E27FC236}">
                <a16:creationId xmlns:a16="http://schemas.microsoft.com/office/drawing/2014/main" id="{7D6926F4-F418-427A-8A01-E3C6911E25AE}"/>
              </a:ext>
            </a:extLst>
          </p:cNvPr>
          <p:cNvSpPr>
            <a:spLocks noGrp="1"/>
          </p:cNvSpPr>
          <p:nvPr>
            <p:ph idx="1"/>
          </p:nvPr>
        </p:nvSpPr>
        <p:spPr/>
        <p:txBody>
          <a:bodyPr>
            <a:normAutofit fontScale="92500" lnSpcReduction="20000"/>
          </a:bodyPr>
          <a:lstStyle/>
          <a:p>
            <a:pPr algn="just">
              <a:lnSpc>
                <a:spcPct val="105000"/>
              </a:lnSpc>
            </a:pPr>
            <a:r>
              <a:rPr lang="en-GB" sz="3600" dirty="0">
                <a:effectLst/>
                <a:latin typeface="Calibri" panose="020F0502020204030204" pitchFamily="34" charset="0"/>
                <a:ea typeface="Calibri" panose="020F0502020204030204" pitchFamily="34" charset="0"/>
                <a:cs typeface="Calibri" panose="020F0502020204030204" pitchFamily="34" charset="0"/>
              </a:rPr>
              <a:t>Multi-agency stakeholders in the meeting will contribute with intelligence, information sharing and resources to enhance safety and protective measures. </a:t>
            </a:r>
          </a:p>
          <a:p>
            <a:pPr algn="just">
              <a:lnSpc>
                <a:spcPct val="105000"/>
              </a:lnSpc>
            </a:pPr>
            <a:r>
              <a:rPr lang="en-GB" sz="3600" dirty="0">
                <a:effectLst/>
                <a:latin typeface="Calibri" panose="020F0502020204030204" pitchFamily="34" charset="0"/>
                <a:ea typeface="Calibri" panose="020F0502020204030204" pitchFamily="34" charset="0"/>
                <a:cs typeface="Calibri" panose="020F0502020204030204" pitchFamily="34" charset="0"/>
              </a:rPr>
              <a:t>Representatives will be from Police, health, education, housing, voluntary sector etc.  </a:t>
            </a:r>
          </a:p>
          <a:p>
            <a:pPr algn="just">
              <a:lnSpc>
                <a:spcPct val="105000"/>
              </a:lnSpc>
            </a:pPr>
            <a:r>
              <a:rPr lang="en-GB" sz="3600" dirty="0">
                <a:latin typeface="Calibri" panose="020F0502020204030204" pitchFamily="34" charset="0"/>
                <a:ea typeface="Calibri" panose="020F0502020204030204" pitchFamily="34" charset="0"/>
                <a:cs typeface="Calibri" panose="020F0502020204030204" pitchFamily="34" charset="0"/>
              </a:rPr>
              <a:t>The goal is to make sure there is a multi-agency plan to disrupt exploitation and support the young people.</a:t>
            </a:r>
          </a:p>
          <a:p>
            <a:pPr algn="just">
              <a:lnSpc>
                <a:spcPct val="105000"/>
              </a:lnSpc>
            </a:pPr>
            <a:r>
              <a:rPr lang="en-GB" sz="3600" dirty="0">
                <a:effectLst/>
                <a:latin typeface="Calibri" panose="020F0502020204030204" pitchFamily="34" charset="0"/>
                <a:ea typeface="Calibri" panose="020F0502020204030204" pitchFamily="34" charset="0"/>
                <a:cs typeface="Calibri" panose="020F0502020204030204" pitchFamily="34" charset="0"/>
              </a:rPr>
              <a:t>MARVE also discusses locations of concern and people who may be harmful to others.</a:t>
            </a:r>
          </a:p>
          <a:p>
            <a:pPr marL="0" indent="0" algn="just">
              <a:lnSpc>
                <a:spcPct val="105000"/>
              </a:lnSpc>
              <a:buNone/>
            </a:pPr>
            <a:endParaRPr lang="en-GB" dirty="0"/>
          </a:p>
        </p:txBody>
      </p:sp>
    </p:spTree>
    <p:extLst>
      <p:ext uri="{BB962C8B-B14F-4D97-AF65-F5344CB8AC3E}">
        <p14:creationId xmlns:p14="http://schemas.microsoft.com/office/powerpoint/2010/main" val="2804294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B40D2-75CB-460E-8F14-24D96BC8B4AA}"/>
              </a:ext>
            </a:extLst>
          </p:cNvPr>
          <p:cNvSpPr>
            <a:spLocks noGrp="1"/>
          </p:cNvSpPr>
          <p:nvPr>
            <p:ph type="title"/>
          </p:nvPr>
        </p:nvSpPr>
        <p:spPr/>
        <p:txBody>
          <a:bodyPr/>
          <a:lstStyle/>
          <a:p>
            <a:r>
              <a:rPr lang="en-GB" b="1" dirty="0"/>
              <a:t>MARVE continued</a:t>
            </a:r>
          </a:p>
        </p:txBody>
      </p:sp>
      <p:sp>
        <p:nvSpPr>
          <p:cNvPr id="3" name="Content Placeholder 2">
            <a:extLst>
              <a:ext uri="{FF2B5EF4-FFF2-40B4-BE49-F238E27FC236}">
                <a16:creationId xmlns:a16="http://schemas.microsoft.com/office/drawing/2014/main" id="{DE40E6B7-3794-4B94-91A8-1C7B7D167709}"/>
              </a:ext>
            </a:extLst>
          </p:cNvPr>
          <p:cNvSpPr>
            <a:spLocks noGrp="1"/>
          </p:cNvSpPr>
          <p:nvPr>
            <p:ph idx="1"/>
          </p:nvPr>
        </p:nvSpPr>
        <p:spPr/>
        <p:txBody>
          <a:bodyPr>
            <a:normAutofit fontScale="92500"/>
          </a:bodyPr>
          <a:lstStyle/>
          <a:p>
            <a:r>
              <a:rPr lang="en-GB" sz="3000" dirty="0"/>
              <a:t>A decision will be made about risk level and any actions to be completed that will enhance the work the network is doing to support the child and family and disrupt the contextual harm.</a:t>
            </a:r>
          </a:p>
          <a:p>
            <a:r>
              <a:rPr lang="en-GB" sz="3000" dirty="0"/>
              <a:t>If the young person will be continuing to be discussed at MARVE on consecutive month/s, you will be asked to feedback on any actions and provide a written update for panel prior to the next date.</a:t>
            </a:r>
          </a:p>
          <a:p>
            <a:r>
              <a:rPr lang="en-GB" sz="3000" dirty="0"/>
              <a:t>Really important that you complete your actions and feedback so that the panel can be effective and ensure plans are progressing.</a:t>
            </a:r>
          </a:p>
          <a:p>
            <a:r>
              <a:rPr lang="en-GB" sz="3000" dirty="0"/>
              <a:t>The MARVE administrator will contact you to request this information.</a:t>
            </a:r>
          </a:p>
          <a:p>
            <a:endParaRPr lang="en-GB" sz="3000" dirty="0"/>
          </a:p>
          <a:p>
            <a:pPr marL="0" indent="0">
              <a:buNone/>
            </a:pPr>
            <a:endParaRPr lang="en-GB" sz="3000" dirty="0"/>
          </a:p>
        </p:txBody>
      </p:sp>
    </p:spTree>
    <p:extLst>
      <p:ext uri="{BB962C8B-B14F-4D97-AF65-F5344CB8AC3E}">
        <p14:creationId xmlns:p14="http://schemas.microsoft.com/office/powerpoint/2010/main" val="2372524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11BAA-477D-4C71-BCDD-96F93A60D161}"/>
              </a:ext>
            </a:extLst>
          </p:cNvPr>
          <p:cNvSpPr>
            <a:spLocks noGrp="1"/>
          </p:cNvSpPr>
          <p:nvPr>
            <p:ph type="title"/>
          </p:nvPr>
        </p:nvSpPr>
        <p:spPr/>
        <p:txBody>
          <a:bodyPr/>
          <a:lstStyle/>
          <a:p>
            <a:r>
              <a:rPr lang="en-GB" b="1" dirty="0"/>
              <a:t>Questions that were asked in the webinar:</a:t>
            </a:r>
          </a:p>
        </p:txBody>
      </p:sp>
      <p:sp>
        <p:nvSpPr>
          <p:cNvPr id="3" name="Content Placeholder 2">
            <a:extLst>
              <a:ext uri="{FF2B5EF4-FFF2-40B4-BE49-F238E27FC236}">
                <a16:creationId xmlns:a16="http://schemas.microsoft.com/office/drawing/2014/main" id="{BDBFD9CC-F6E2-445E-A2E5-980CCBE79DD1}"/>
              </a:ext>
            </a:extLst>
          </p:cNvPr>
          <p:cNvSpPr>
            <a:spLocks noGrp="1"/>
          </p:cNvSpPr>
          <p:nvPr>
            <p:ph idx="1"/>
          </p:nvPr>
        </p:nvSpPr>
        <p:spPr/>
        <p:txBody>
          <a:bodyPr>
            <a:normAutofit fontScale="92500" lnSpcReduction="20000"/>
          </a:bodyPr>
          <a:lstStyle/>
          <a:p>
            <a:pPr marL="0" indent="0">
              <a:buNone/>
            </a:pPr>
            <a:r>
              <a:rPr lang="en-GB" dirty="0"/>
              <a:t>Q. What does MARVE stand for?</a:t>
            </a:r>
          </a:p>
          <a:p>
            <a:pPr marL="0" indent="0">
              <a:buNone/>
            </a:pPr>
            <a:r>
              <a:rPr lang="en-GB" dirty="0"/>
              <a:t>A. Multi-Agency Risk Vulnerability and Exploitation</a:t>
            </a:r>
          </a:p>
          <a:p>
            <a:pPr marL="0" indent="0">
              <a:buNone/>
            </a:pPr>
            <a:r>
              <a:rPr lang="en-GB" dirty="0"/>
              <a:t>Q. What does MACE stand for?</a:t>
            </a:r>
          </a:p>
          <a:p>
            <a:pPr marL="0" indent="0">
              <a:buNone/>
            </a:pPr>
            <a:r>
              <a:rPr lang="en-GB" dirty="0"/>
              <a:t>A. Multi-Agency Child Exploitation</a:t>
            </a:r>
          </a:p>
          <a:p>
            <a:pPr marL="0" indent="0">
              <a:buNone/>
            </a:pPr>
            <a:r>
              <a:rPr lang="en-GB" dirty="0"/>
              <a:t>Q. What is MARVE vs MACE? </a:t>
            </a:r>
          </a:p>
          <a:p>
            <a:pPr marL="0" indent="0">
              <a:buNone/>
            </a:pPr>
            <a:r>
              <a:rPr lang="en-GB" dirty="0"/>
              <a:t>A. </a:t>
            </a:r>
            <a:r>
              <a:rPr lang="en-GB" dirty="0" err="1"/>
              <a:t>Marve</a:t>
            </a:r>
            <a:r>
              <a:rPr lang="en-GB" dirty="0"/>
              <a:t> is operational level, discussions about specific children.  MACE is strategic, themes and broader information and how to address borough wide issues.</a:t>
            </a:r>
          </a:p>
          <a:p>
            <a:pPr marL="0" indent="0">
              <a:buNone/>
            </a:pPr>
            <a:r>
              <a:rPr lang="en-GB" dirty="0"/>
              <a:t>Q. Can non statutory professionals attend the meeting?</a:t>
            </a:r>
          </a:p>
          <a:p>
            <a:pPr marL="0" indent="0">
              <a:buNone/>
            </a:pPr>
            <a:r>
              <a:rPr lang="en-GB" dirty="0"/>
              <a:t>A. Strategy meeting, yes they should if key to the child's network.  MARVE panel, this is just for lead professional and manager to attend as it is a summary of what's happening, not a case discussion.</a:t>
            </a:r>
          </a:p>
          <a:p>
            <a:pPr marL="0" indent="0">
              <a:buNone/>
            </a:pPr>
            <a:endParaRPr lang="en-GB" dirty="0"/>
          </a:p>
        </p:txBody>
      </p:sp>
    </p:spTree>
    <p:extLst>
      <p:ext uri="{BB962C8B-B14F-4D97-AF65-F5344CB8AC3E}">
        <p14:creationId xmlns:p14="http://schemas.microsoft.com/office/powerpoint/2010/main" val="2508960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98A93-AED8-49A4-8923-519C6612544D}"/>
              </a:ext>
            </a:extLst>
          </p:cNvPr>
          <p:cNvSpPr>
            <a:spLocks noGrp="1"/>
          </p:cNvSpPr>
          <p:nvPr>
            <p:ph type="title"/>
          </p:nvPr>
        </p:nvSpPr>
        <p:spPr/>
        <p:txBody>
          <a:bodyPr/>
          <a:lstStyle/>
          <a:p>
            <a:r>
              <a:rPr lang="en-GB" b="1" dirty="0"/>
              <a:t>You made it this far!</a:t>
            </a:r>
          </a:p>
        </p:txBody>
      </p:sp>
      <p:sp>
        <p:nvSpPr>
          <p:cNvPr id="3" name="Content Placeholder 2">
            <a:extLst>
              <a:ext uri="{FF2B5EF4-FFF2-40B4-BE49-F238E27FC236}">
                <a16:creationId xmlns:a16="http://schemas.microsoft.com/office/drawing/2014/main" id="{7196DFBD-2E2A-4192-A9D1-5A7062A6EBE5}"/>
              </a:ext>
            </a:extLst>
          </p:cNvPr>
          <p:cNvSpPr>
            <a:spLocks noGrp="1"/>
          </p:cNvSpPr>
          <p:nvPr>
            <p:ph idx="1"/>
          </p:nvPr>
        </p:nvSpPr>
        <p:spPr/>
        <p:txBody>
          <a:bodyPr>
            <a:normAutofit lnSpcReduction="10000"/>
          </a:bodyPr>
          <a:lstStyle/>
          <a:p>
            <a:r>
              <a:rPr lang="en-GB" dirty="0"/>
              <a:t>Hopefully you now have an understanding of the processes and how to get the best out of them.</a:t>
            </a:r>
          </a:p>
          <a:p>
            <a:r>
              <a:rPr lang="en-GB" dirty="0"/>
              <a:t>Please do familiarise yourself with the guidance and documents mentioned in the webinar.  Documents and links will be circulated.</a:t>
            </a:r>
          </a:p>
          <a:p>
            <a:r>
              <a:rPr lang="en-GB" dirty="0"/>
              <a:t>Some website links are on the next slide too.</a:t>
            </a:r>
          </a:p>
          <a:p>
            <a:r>
              <a:rPr lang="en-GB" dirty="0"/>
              <a:t>For broader training on extra familial/contextual harm, do book onto the EVOLVE training.  </a:t>
            </a:r>
          </a:p>
          <a:p>
            <a:r>
              <a:rPr lang="en-GB" dirty="0"/>
              <a:t>A webinar is also being planned to go through some of the tools that help when working with young people about this – risk assessments, safety plans etc so keep an eye out for comms.</a:t>
            </a:r>
          </a:p>
        </p:txBody>
      </p:sp>
    </p:spTree>
    <p:extLst>
      <p:ext uri="{BB962C8B-B14F-4D97-AF65-F5344CB8AC3E}">
        <p14:creationId xmlns:p14="http://schemas.microsoft.com/office/powerpoint/2010/main" val="3244157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8E38E-C679-416A-8257-985EAF452B75}"/>
              </a:ext>
            </a:extLst>
          </p:cNvPr>
          <p:cNvSpPr>
            <a:spLocks noGrp="1"/>
          </p:cNvSpPr>
          <p:nvPr>
            <p:ph type="title"/>
          </p:nvPr>
        </p:nvSpPr>
        <p:spPr/>
        <p:txBody>
          <a:bodyPr/>
          <a:lstStyle/>
          <a:p>
            <a:r>
              <a:rPr lang="en-GB" dirty="0"/>
              <a:t>Useful websites:</a:t>
            </a:r>
          </a:p>
        </p:txBody>
      </p:sp>
      <p:sp>
        <p:nvSpPr>
          <p:cNvPr id="3" name="Content Placeholder 2">
            <a:extLst>
              <a:ext uri="{FF2B5EF4-FFF2-40B4-BE49-F238E27FC236}">
                <a16:creationId xmlns:a16="http://schemas.microsoft.com/office/drawing/2014/main" id="{A3C97841-63C8-43DE-9F39-11BFF6C82DE2}"/>
              </a:ext>
            </a:extLst>
          </p:cNvPr>
          <p:cNvSpPr>
            <a:spLocks noGrp="1"/>
          </p:cNvSpPr>
          <p:nvPr>
            <p:ph idx="1"/>
          </p:nvPr>
        </p:nvSpPr>
        <p:spPr/>
        <p:txBody>
          <a:bodyPr>
            <a:normAutofit fontScale="92500" lnSpcReduction="10000"/>
          </a:bodyPr>
          <a:lstStyle/>
          <a:p>
            <a:r>
              <a:rPr lang="en-GB" dirty="0">
                <a:hlinkClick r:id="rId2"/>
              </a:rPr>
              <a:t>London Child Protection Procedures (londonsafeguardingchildrenprocedures.co.uk)</a:t>
            </a:r>
            <a:endParaRPr lang="en-GB" dirty="0"/>
          </a:p>
          <a:p>
            <a:r>
              <a:rPr lang="en-GB" dirty="0">
                <a:hlinkClick r:id="rId3"/>
              </a:rPr>
              <a:t>form_87a_referral_to_police.docx (live.com)</a:t>
            </a:r>
            <a:r>
              <a:rPr lang="en-GB" dirty="0"/>
              <a:t> – link to document</a:t>
            </a:r>
          </a:p>
          <a:p>
            <a:r>
              <a:rPr lang="en-GB" dirty="0">
                <a:hlinkClick r:id="rId4"/>
              </a:rPr>
              <a:t>Homepage (csnetwork.org.uk)</a:t>
            </a:r>
            <a:r>
              <a:rPr lang="en-GB" dirty="0"/>
              <a:t> This website is for practitioners and you can join as a member for free and then get access to lots of resources, podcasts, guidance and research etc.</a:t>
            </a:r>
          </a:p>
          <a:p>
            <a:r>
              <a:rPr lang="en-GB" dirty="0">
                <a:hlinkClick r:id="rId5"/>
              </a:rPr>
              <a:t>Welcome to the NWG Network</a:t>
            </a:r>
            <a:r>
              <a:rPr lang="en-GB" dirty="0"/>
              <a:t> great organisation with loads of information about extra-familial harm.</a:t>
            </a:r>
          </a:p>
          <a:p>
            <a:r>
              <a:rPr lang="en-GB" dirty="0">
                <a:hlinkClick r:id="rId6"/>
              </a:rPr>
              <a:t>https://www.met.police.uk/SysSiteAssets/media/downloads/central/services/accessing-information/child-abuse/the-london-child-exploitation-operating_protocol_2021.pdf</a:t>
            </a:r>
            <a:r>
              <a:rPr lang="en-GB" dirty="0"/>
              <a:t> Pan London CE protocol 2021.</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271428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CE406-79CE-4E5D-98EC-7783E77EE469}"/>
              </a:ext>
            </a:extLst>
          </p:cNvPr>
          <p:cNvSpPr>
            <a:spLocks noGrp="1"/>
          </p:cNvSpPr>
          <p:nvPr>
            <p:ph type="ctrTitle"/>
          </p:nvPr>
        </p:nvSpPr>
        <p:spPr/>
        <p:txBody>
          <a:bodyPr>
            <a:normAutofit/>
          </a:bodyPr>
          <a:lstStyle/>
          <a:p>
            <a:r>
              <a:rPr lang="en-GB" dirty="0">
                <a:effectLst>
                  <a:innerShdw blurRad="114300">
                    <a:prstClr val="black"/>
                  </a:innerShdw>
                </a:effectLst>
              </a:rPr>
              <a:t>Thank you all and have a lovely day!</a:t>
            </a:r>
          </a:p>
        </p:txBody>
      </p:sp>
      <p:sp>
        <p:nvSpPr>
          <p:cNvPr id="3" name="Subtitle 2">
            <a:extLst>
              <a:ext uri="{FF2B5EF4-FFF2-40B4-BE49-F238E27FC236}">
                <a16:creationId xmlns:a16="http://schemas.microsoft.com/office/drawing/2014/main" id="{8CC9D8FA-9779-4EE6-8C46-E941DFC9C5FE}"/>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4119069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51498-E912-48C6-867C-69FC520EFD35}"/>
              </a:ext>
            </a:extLst>
          </p:cNvPr>
          <p:cNvSpPr>
            <a:spLocks noGrp="1"/>
          </p:cNvSpPr>
          <p:nvPr>
            <p:ph type="title"/>
          </p:nvPr>
        </p:nvSpPr>
        <p:spPr/>
        <p:txBody>
          <a:bodyPr/>
          <a:lstStyle/>
          <a:p>
            <a:r>
              <a:rPr lang="en-GB" b="1" dirty="0"/>
              <a:t>What this webinar will not cover:</a:t>
            </a:r>
          </a:p>
        </p:txBody>
      </p:sp>
      <p:sp>
        <p:nvSpPr>
          <p:cNvPr id="3" name="Content Placeholder 2">
            <a:extLst>
              <a:ext uri="{FF2B5EF4-FFF2-40B4-BE49-F238E27FC236}">
                <a16:creationId xmlns:a16="http://schemas.microsoft.com/office/drawing/2014/main" id="{66C8961F-7354-421E-A94F-AC3D0B101D67}"/>
              </a:ext>
            </a:extLst>
          </p:cNvPr>
          <p:cNvSpPr>
            <a:spLocks noGrp="1"/>
          </p:cNvSpPr>
          <p:nvPr>
            <p:ph idx="1"/>
          </p:nvPr>
        </p:nvSpPr>
        <p:spPr/>
        <p:txBody>
          <a:bodyPr>
            <a:normAutofit/>
          </a:bodyPr>
          <a:lstStyle/>
          <a:p>
            <a:r>
              <a:rPr lang="en-GB" sz="3600" dirty="0"/>
              <a:t>General exploitation/contextual safeguarding training.</a:t>
            </a:r>
          </a:p>
          <a:p>
            <a:r>
              <a:rPr lang="en-GB" sz="3600" dirty="0"/>
              <a:t>For this, please sign up on TPD online for the Evolve one day training, next one is in September.</a:t>
            </a:r>
          </a:p>
          <a:p>
            <a:r>
              <a:rPr lang="en-GB" sz="3600" dirty="0"/>
              <a:t>Course title is ‘</a:t>
            </a:r>
            <a:r>
              <a:rPr lang="fr-FR" sz="3600" i="0" u="none" strike="noStrike" dirty="0">
                <a:effectLst/>
              </a:rPr>
              <a:t>Adolescent Exploitation: </a:t>
            </a:r>
            <a:r>
              <a:rPr lang="fr-FR" sz="3600" i="0" u="none" strike="noStrike" dirty="0" err="1">
                <a:effectLst/>
              </a:rPr>
              <a:t>Sexual</a:t>
            </a:r>
            <a:r>
              <a:rPr lang="fr-FR" sz="3600" i="0" u="none" strike="noStrike" dirty="0">
                <a:effectLst/>
              </a:rPr>
              <a:t> and Criminal’</a:t>
            </a:r>
            <a:endParaRPr lang="en-GB" sz="3600" i="0" u="none" strike="noStrike" dirty="0">
              <a:effectLst/>
            </a:endParaRPr>
          </a:p>
          <a:p>
            <a:r>
              <a:rPr lang="en-GB" sz="3600" dirty="0"/>
              <a:t>This is a one day in person training delivered by Evolve run several times a year.</a:t>
            </a:r>
          </a:p>
        </p:txBody>
      </p:sp>
    </p:spTree>
    <p:extLst>
      <p:ext uri="{BB962C8B-B14F-4D97-AF65-F5344CB8AC3E}">
        <p14:creationId xmlns:p14="http://schemas.microsoft.com/office/powerpoint/2010/main" val="938484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5433F-F90A-48BE-9CC7-7906C04FCBEE}"/>
              </a:ext>
            </a:extLst>
          </p:cNvPr>
          <p:cNvSpPr>
            <a:spLocks noGrp="1"/>
          </p:cNvSpPr>
          <p:nvPr>
            <p:ph type="title"/>
          </p:nvPr>
        </p:nvSpPr>
        <p:spPr/>
        <p:txBody>
          <a:bodyPr/>
          <a:lstStyle/>
          <a:p>
            <a:r>
              <a:rPr lang="en-GB" b="1" dirty="0"/>
              <a:t>What is extra familial harm?</a:t>
            </a:r>
          </a:p>
        </p:txBody>
      </p:sp>
      <p:sp>
        <p:nvSpPr>
          <p:cNvPr id="3" name="Content Placeholder 2">
            <a:extLst>
              <a:ext uri="{FF2B5EF4-FFF2-40B4-BE49-F238E27FC236}">
                <a16:creationId xmlns:a16="http://schemas.microsoft.com/office/drawing/2014/main" id="{A8EAA463-3FF6-4354-9229-1C7FB0F9AF2E}"/>
              </a:ext>
            </a:extLst>
          </p:cNvPr>
          <p:cNvSpPr>
            <a:spLocks noGrp="1"/>
          </p:cNvSpPr>
          <p:nvPr>
            <p:ph idx="1"/>
          </p:nvPr>
        </p:nvSpPr>
        <p:spPr/>
        <p:txBody>
          <a:bodyPr>
            <a:normAutofit fontScale="92500" lnSpcReduction="10000"/>
          </a:bodyPr>
          <a:lstStyle/>
          <a:p>
            <a:r>
              <a:rPr lang="en-GB" dirty="0"/>
              <a:t>Harm that children and young people experience </a:t>
            </a:r>
            <a:r>
              <a:rPr lang="en-GB" i="1" dirty="0"/>
              <a:t>outside</a:t>
            </a:r>
            <a:r>
              <a:rPr lang="en-GB" dirty="0"/>
              <a:t> of their family boundaries.</a:t>
            </a:r>
          </a:p>
          <a:p>
            <a:r>
              <a:rPr lang="en-GB" dirty="0"/>
              <a:t>May involve sexual exploitation, criminal exploitation, serious youth violence, going missing, association with ‘gangs’. Is often a combination of several.</a:t>
            </a:r>
          </a:p>
          <a:p>
            <a:r>
              <a:rPr lang="en-GB" dirty="0"/>
              <a:t>Happens to young people of all genders and backgrounds.</a:t>
            </a:r>
          </a:p>
          <a:p>
            <a:r>
              <a:rPr lang="en-GB" dirty="0"/>
              <a:t>Often coincides with adolescence as young people spend more time with friends, doing independent activities and travel, wanting to create an identity separate to their family unit.</a:t>
            </a:r>
          </a:p>
          <a:p>
            <a:r>
              <a:rPr lang="en-GB" dirty="0"/>
              <a:t>Can involve grooming and exploitation of young people in parks, schools and college, shopping centres, parties, buses and social media.</a:t>
            </a:r>
          </a:p>
          <a:p>
            <a:endParaRPr lang="en-GB" dirty="0"/>
          </a:p>
        </p:txBody>
      </p:sp>
    </p:spTree>
    <p:extLst>
      <p:ext uri="{BB962C8B-B14F-4D97-AF65-F5344CB8AC3E}">
        <p14:creationId xmlns:p14="http://schemas.microsoft.com/office/powerpoint/2010/main" val="323349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AB98B-7193-41C6-B7B3-B56143981EB4}"/>
              </a:ext>
            </a:extLst>
          </p:cNvPr>
          <p:cNvSpPr>
            <a:spLocks noGrp="1"/>
          </p:cNvSpPr>
          <p:nvPr>
            <p:ph type="title"/>
          </p:nvPr>
        </p:nvSpPr>
        <p:spPr>
          <a:xfrm>
            <a:off x="831850" y="1709739"/>
            <a:ext cx="10515600" cy="1500188"/>
          </a:xfrm>
        </p:spPr>
        <p:txBody>
          <a:bodyPr/>
          <a:lstStyle/>
          <a:p>
            <a:pPr algn="ctr"/>
            <a:r>
              <a:rPr lang="en-GB" b="1" dirty="0"/>
              <a:t>Ok so getting into the details…..</a:t>
            </a:r>
          </a:p>
        </p:txBody>
      </p:sp>
      <p:sp>
        <p:nvSpPr>
          <p:cNvPr id="3" name="Text Placeholder 2">
            <a:extLst>
              <a:ext uri="{FF2B5EF4-FFF2-40B4-BE49-F238E27FC236}">
                <a16:creationId xmlns:a16="http://schemas.microsoft.com/office/drawing/2014/main" id="{E80EE5C4-41AB-4298-B27A-CFC0D2D98648}"/>
              </a:ext>
            </a:extLst>
          </p:cNvPr>
          <p:cNvSpPr>
            <a:spLocks noGrp="1"/>
          </p:cNvSpPr>
          <p:nvPr>
            <p:ph type="body" idx="1"/>
          </p:nvPr>
        </p:nvSpPr>
        <p:spPr>
          <a:xfrm>
            <a:off x="831850" y="3535681"/>
            <a:ext cx="10515600" cy="2553970"/>
          </a:xfrm>
        </p:spPr>
        <p:txBody>
          <a:bodyPr/>
          <a:lstStyle/>
          <a:p>
            <a:pPr marL="342900" indent="-342900">
              <a:buFont typeface="Arial" panose="020B0604020202020204" pitchFamily="34" charset="0"/>
              <a:buChar char="•"/>
            </a:pPr>
            <a:r>
              <a:rPr lang="en-GB" dirty="0">
                <a:solidFill>
                  <a:schemeClr val="tx1"/>
                </a:solidFill>
              </a:rPr>
              <a:t>You have identified there are worries about extra familial harm.</a:t>
            </a:r>
          </a:p>
          <a:p>
            <a:pPr marL="342900" indent="-342900">
              <a:buFont typeface="Arial" panose="020B0604020202020204" pitchFamily="34" charset="0"/>
              <a:buChar char="•"/>
            </a:pPr>
            <a:r>
              <a:rPr lang="en-GB" dirty="0">
                <a:solidFill>
                  <a:schemeClr val="tx1"/>
                </a:solidFill>
              </a:rPr>
              <a:t>Perhaps a new referral has come in about a young person, or you have been working with a young person and their family for a while and information has started to show a worrying picture.</a:t>
            </a:r>
          </a:p>
        </p:txBody>
      </p:sp>
    </p:spTree>
    <p:extLst>
      <p:ext uri="{BB962C8B-B14F-4D97-AF65-F5344CB8AC3E}">
        <p14:creationId xmlns:p14="http://schemas.microsoft.com/office/powerpoint/2010/main" val="1734396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352B2-2EBA-4E89-8877-EB60142FD211}"/>
              </a:ext>
            </a:extLst>
          </p:cNvPr>
          <p:cNvSpPr>
            <a:spLocks noGrp="1"/>
          </p:cNvSpPr>
          <p:nvPr>
            <p:ph type="title"/>
          </p:nvPr>
        </p:nvSpPr>
        <p:spPr/>
        <p:txBody>
          <a:bodyPr/>
          <a:lstStyle/>
          <a:p>
            <a:r>
              <a:rPr lang="en-GB" b="1" dirty="0"/>
              <a:t>Do I need a strategy meeting?</a:t>
            </a:r>
          </a:p>
        </p:txBody>
      </p:sp>
      <p:sp>
        <p:nvSpPr>
          <p:cNvPr id="3" name="Content Placeholder 2">
            <a:extLst>
              <a:ext uri="{FF2B5EF4-FFF2-40B4-BE49-F238E27FC236}">
                <a16:creationId xmlns:a16="http://schemas.microsoft.com/office/drawing/2014/main" id="{F00A4172-D3D2-4657-8663-8A51C2D5C158}"/>
              </a:ext>
            </a:extLst>
          </p:cNvPr>
          <p:cNvSpPr>
            <a:spLocks noGrp="1"/>
          </p:cNvSpPr>
          <p:nvPr>
            <p:ph idx="1"/>
          </p:nvPr>
        </p:nvSpPr>
        <p:spPr/>
        <p:txBody>
          <a:bodyPr>
            <a:normAutofit fontScale="92500"/>
          </a:bodyPr>
          <a:lstStyle/>
          <a:p>
            <a:r>
              <a:rPr lang="en-GB" dirty="0"/>
              <a:t>Extra familial harm is a safeguarding issue and will require consideration for threshold for strategy meeting / Section 47.</a:t>
            </a:r>
          </a:p>
          <a:p>
            <a:r>
              <a:rPr lang="en-GB" dirty="0"/>
              <a:t>Exploitation strategy meeting is the same as any other strategy meeting, but will focus on issues relating to contextual harm/exploitation.</a:t>
            </a:r>
          </a:p>
          <a:p>
            <a:r>
              <a:rPr lang="en-GB" dirty="0"/>
              <a:t>Manager will take a view about whether strategy meeting needed.</a:t>
            </a:r>
          </a:p>
          <a:p>
            <a:r>
              <a:rPr lang="en-GB" dirty="0"/>
              <a:t>Wont be relevant for young people who are </a:t>
            </a:r>
            <a:r>
              <a:rPr lang="en-GB" i="1" dirty="0"/>
              <a:t>vulnerable</a:t>
            </a:r>
            <a:r>
              <a:rPr lang="en-GB" dirty="0"/>
              <a:t> to exploitation.</a:t>
            </a:r>
          </a:p>
          <a:p>
            <a:r>
              <a:rPr lang="en-GB" dirty="0"/>
              <a:t>Will be for those where there is some evidence to suggest a risk of significant harm, </a:t>
            </a:r>
            <a:r>
              <a:rPr lang="en-GB" dirty="0" err="1"/>
              <a:t>eg</a:t>
            </a:r>
            <a:r>
              <a:rPr lang="en-GB" dirty="0"/>
              <a:t> incident, disclosure, injury, patterns or length of missing episodes.</a:t>
            </a:r>
          </a:p>
          <a:p>
            <a:endParaRPr lang="en-GB" dirty="0"/>
          </a:p>
          <a:p>
            <a:endParaRPr lang="en-GB" dirty="0"/>
          </a:p>
          <a:p>
            <a:endParaRPr lang="en-GB" dirty="0"/>
          </a:p>
        </p:txBody>
      </p:sp>
    </p:spTree>
    <p:extLst>
      <p:ext uri="{BB962C8B-B14F-4D97-AF65-F5344CB8AC3E}">
        <p14:creationId xmlns:p14="http://schemas.microsoft.com/office/powerpoint/2010/main" val="2132437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36344-72A4-4A5D-A25D-479615EA08B0}"/>
              </a:ext>
            </a:extLst>
          </p:cNvPr>
          <p:cNvSpPr>
            <a:spLocks noGrp="1"/>
          </p:cNvSpPr>
          <p:nvPr>
            <p:ph type="title"/>
          </p:nvPr>
        </p:nvSpPr>
        <p:spPr/>
        <p:txBody>
          <a:bodyPr/>
          <a:lstStyle/>
          <a:p>
            <a:r>
              <a:rPr lang="en-GB" b="1" dirty="0"/>
              <a:t>How to refer for an exploitation strategy meeting</a:t>
            </a:r>
          </a:p>
        </p:txBody>
      </p:sp>
      <p:sp>
        <p:nvSpPr>
          <p:cNvPr id="3" name="Content Placeholder 2">
            <a:extLst>
              <a:ext uri="{FF2B5EF4-FFF2-40B4-BE49-F238E27FC236}">
                <a16:creationId xmlns:a16="http://schemas.microsoft.com/office/drawing/2014/main" id="{B8A98756-9911-4506-BA01-7665EE2F4A76}"/>
              </a:ext>
            </a:extLst>
          </p:cNvPr>
          <p:cNvSpPr>
            <a:spLocks noGrp="1"/>
          </p:cNvSpPr>
          <p:nvPr>
            <p:ph idx="1"/>
          </p:nvPr>
        </p:nvSpPr>
        <p:spPr/>
        <p:txBody>
          <a:bodyPr>
            <a:normAutofit/>
          </a:bodyPr>
          <a:lstStyle/>
          <a:p>
            <a:r>
              <a:rPr lang="en-GB" sz="3600" dirty="0">
                <a:hlinkClick r:id="rId2"/>
              </a:rPr>
              <a:t>form_87a_referral_to_police.docx (live.com)</a:t>
            </a:r>
            <a:endParaRPr lang="en-GB" sz="3600" dirty="0"/>
          </a:p>
          <a:p>
            <a:r>
              <a:rPr lang="en-GB" sz="3600" dirty="0"/>
              <a:t>Same as all strategy meetings. </a:t>
            </a:r>
          </a:p>
          <a:p>
            <a:r>
              <a:rPr lang="en-GB" sz="3600" dirty="0"/>
              <a:t>Complete an 87a and email to CAIT:</a:t>
            </a:r>
          </a:p>
          <a:p>
            <a:pPr marL="0" indent="0">
              <a:buNone/>
            </a:pPr>
            <a:r>
              <a:rPr lang="en-GB" sz="3600" dirty="0">
                <a:hlinkClick r:id="rId3"/>
              </a:rPr>
              <a:t>swmailbox.safeguardingcaitreferrals@met.police.uk</a:t>
            </a:r>
            <a:endParaRPr lang="en-GB" sz="3600" dirty="0"/>
          </a:p>
          <a:p>
            <a:r>
              <a:rPr lang="en-GB" sz="3600" dirty="0"/>
              <a:t>Make contact details clear.</a:t>
            </a:r>
          </a:p>
          <a:p>
            <a:r>
              <a:rPr lang="en-GB" sz="3600" dirty="0"/>
              <a:t>Fill out ALL sections.</a:t>
            </a:r>
          </a:p>
          <a:p>
            <a:pPr marL="0" indent="0">
              <a:buNone/>
            </a:pPr>
            <a:endParaRPr lang="en-GB" sz="3600" dirty="0"/>
          </a:p>
        </p:txBody>
      </p:sp>
    </p:spTree>
    <p:extLst>
      <p:ext uri="{BB962C8B-B14F-4D97-AF65-F5344CB8AC3E}">
        <p14:creationId xmlns:p14="http://schemas.microsoft.com/office/powerpoint/2010/main" val="482812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B646C-A7A3-4A47-A0B3-E038D96BB006}"/>
              </a:ext>
            </a:extLst>
          </p:cNvPr>
          <p:cNvSpPr>
            <a:spLocks noGrp="1"/>
          </p:cNvSpPr>
          <p:nvPr>
            <p:ph type="title"/>
          </p:nvPr>
        </p:nvSpPr>
        <p:spPr/>
        <p:txBody>
          <a:bodyPr/>
          <a:lstStyle/>
          <a:p>
            <a:r>
              <a:rPr lang="en-GB" b="1" dirty="0"/>
              <a:t>Top tips for 87a – how to make it effective </a:t>
            </a:r>
          </a:p>
        </p:txBody>
      </p:sp>
      <p:sp>
        <p:nvSpPr>
          <p:cNvPr id="3" name="Content Placeholder 2">
            <a:extLst>
              <a:ext uri="{FF2B5EF4-FFF2-40B4-BE49-F238E27FC236}">
                <a16:creationId xmlns:a16="http://schemas.microsoft.com/office/drawing/2014/main" id="{38C7886C-95E2-4C15-A054-562E62F0A5C0}"/>
              </a:ext>
            </a:extLst>
          </p:cNvPr>
          <p:cNvSpPr>
            <a:spLocks noGrp="1"/>
          </p:cNvSpPr>
          <p:nvPr>
            <p:ph idx="1"/>
          </p:nvPr>
        </p:nvSpPr>
        <p:spPr/>
        <p:txBody>
          <a:bodyPr>
            <a:normAutofit/>
          </a:bodyPr>
          <a:lstStyle/>
          <a:p>
            <a:r>
              <a:rPr lang="en-GB" sz="3200" dirty="0"/>
              <a:t>Include all details, be thorough, ensure all family members and possible perpetrators filled out.</a:t>
            </a:r>
          </a:p>
          <a:p>
            <a:r>
              <a:rPr lang="en-GB" sz="3200" dirty="0"/>
              <a:t>Be clear about what you want……………..an exploitation strategy meeting, consideration for S47, consideration for MARVE</a:t>
            </a:r>
          </a:p>
          <a:p>
            <a:r>
              <a:rPr lang="en-GB" sz="3200" dirty="0"/>
              <a:t>Avoid vague or general statements.</a:t>
            </a:r>
          </a:p>
          <a:p>
            <a:r>
              <a:rPr lang="en-GB" sz="3200" dirty="0"/>
              <a:t>Detail any disclosures made, what, to who and when.</a:t>
            </a:r>
          </a:p>
          <a:p>
            <a:r>
              <a:rPr lang="en-GB" sz="3200" dirty="0"/>
              <a:t>Clearly detail incidents or evidence of concerns.</a:t>
            </a:r>
          </a:p>
          <a:p>
            <a:endParaRPr lang="en-GB" dirty="0"/>
          </a:p>
        </p:txBody>
      </p:sp>
    </p:spTree>
    <p:extLst>
      <p:ext uri="{BB962C8B-B14F-4D97-AF65-F5344CB8AC3E}">
        <p14:creationId xmlns:p14="http://schemas.microsoft.com/office/powerpoint/2010/main" val="29322812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9AFDE-F211-438F-AF53-2773677E14B5}"/>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0AC9D51-7BB2-4CCF-9CFB-94C9B3BE87E7}"/>
              </a:ext>
            </a:extLst>
          </p:cNvPr>
          <p:cNvSpPr>
            <a:spLocks noGrp="1"/>
          </p:cNvSpPr>
          <p:nvPr>
            <p:ph idx="1"/>
          </p:nvPr>
        </p:nvSpPr>
        <p:spPr/>
        <p:txBody>
          <a:bodyPr>
            <a:normAutofit/>
          </a:bodyPr>
          <a:lstStyle/>
          <a:p>
            <a:r>
              <a:rPr lang="en-GB" sz="3200" dirty="0"/>
              <a:t>Can be helpful for Police if you use headings of themes.</a:t>
            </a:r>
          </a:p>
          <a:p>
            <a:r>
              <a:rPr lang="en-GB" sz="3200" dirty="0"/>
              <a:t>Can be helpful to list things in chronology form.</a:t>
            </a:r>
          </a:p>
          <a:p>
            <a:r>
              <a:rPr lang="en-GB" sz="3200" dirty="0"/>
              <a:t>Use of chronology’s generally in the area of extra familial harm is effective as it enables you to build a picture, understand themes and identify what is happening by piecing information together. Cannot rely on young people disclosing so this is often where you will be able to collate evidence.</a:t>
            </a:r>
          </a:p>
        </p:txBody>
      </p:sp>
    </p:spTree>
    <p:extLst>
      <p:ext uri="{BB962C8B-B14F-4D97-AF65-F5344CB8AC3E}">
        <p14:creationId xmlns:p14="http://schemas.microsoft.com/office/powerpoint/2010/main" val="24932427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25D4C53B709484390B15EDBB6B364AE" ma:contentTypeVersion="18" ma:contentTypeDescription="Create a new document." ma:contentTypeScope="" ma:versionID="9e7860f0678ee8323aa6596a939997dc">
  <xsd:schema xmlns:xsd="http://www.w3.org/2001/XMLSchema" xmlns:xs="http://www.w3.org/2001/XMLSchema" xmlns:p="http://schemas.microsoft.com/office/2006/metadata/properties" xmlns:ns1="http://schemas.microsoft.com/sharepoint/v3" xmlns:ns2="495d7853-d783-47a7-a6c3-ec88bccaab5b" xmlns:ns3="38a809ab-bf8d-4391-94ea-7f25297ee6a0" targetNamespace="http://schemas.microsoft.com/office/2006/metadata/properties" ma:root="true" ma:fieldsID="11ea88788b22aee7c43633f77c9d96e4" ns1:_="" ns2:_="" ns3:_="">
    <xsd:import namespace="http://schemas.microsoft.com/sharepoint/v3"/>
    <xsd:import namespace="495d7853-d783-47a7-a6c3-ec88bccaab5b"/>
    <xsd:import namespace="38a809ab-bf8d-4391-94ea-7f25297ee6a0"/>
    <xsd:element name="properties">
      <xsd:complexType>
        <xsd:sequence>
          <xsd:element name="documentManagement">
            <xsd:complexType>
              <xsd:all>
                <xsd:element ref="ns1:_ip_UnifiedCompliancePolicyProperties" minOccurs="0"/>
                <xsd:element ref="ns1:_ip_UnifiedCompliancePolicyUIAction" minOccurs="0"/>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95d7853-d783-47a7-a6c3-ec88bccaab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8084b5b8-5c41-402a-93b7-1e2a455a055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8a809ab-bf8d-4391-94ea-7f25297ee6a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59e10404-3d50-4167-8390-20cc72836134}" ma:internalName="TaxCatchAll" ma:showField="CatchAllData" ma:web="38a809ab-bf8d-4391-94ea-7f25297ee6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495d7853-d783-47a7-a6c3-ec88bccaab5b">
      <Terms xmlns="http://schemas.microsoft.com/office/infopath/2007/PartnerControls"/>
    </lcf76f155ced4ddcb4097134ff3c332f>
    <_ip_UnifiedCompliancePolicyProperties xmlns="http://schemas.microsoft.com/sharepoint/v3" xsi:nil="true"/>
    <TaxCatchAll xmlns="38a809ab-bf8d-4391-94ea-7f25297ee6a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E9DCB4-3515-4E59-AF37-C1E865ABDA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95d7853-d783-47a7-a6c3-ec88bccaab5b"/>
    <ds:schemaRef ds:uri="38a809ab-bf8d-4391-94ea-7f25297ee6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6093E3F-920F-4DA9-A75F-832906101C79}">
  <ds:schemaRefs>
    <ds:schemaRef ds:uri="http://schemas.microsoft.com/office/2006/metadata/properties"/>
    <ds:schemaRef ds:uri="http://schemas.microsoft.com/office/infopath/2007/PartnerControls"/>
    <ds:schemaRef ds:uri="http://schemas.microsoft.com/sharepoint/v3"/>
    <ds:schemaRef ds:uri="495d7853-d783-47a7-a6c3-ec88bccaab5b"/>
    <ds:schemaRef ds:uri="38a809ab-bf8d-4391-94ea-7f25297ee6a0"/>
  </ds:schemaRefs>
</ds:datastoreItem>
</file>

<file path=customXml/itemProps3.xml><?xml version="1.0" encoding="utf-8"?>
<ds:datastoreItem xmlns:ds="http://schemas.openxmlformats.org/officeDocument/2006/customXml" ds:itemID="{59B2E7EF-2406-4484-A5B2-60557DB1D215}">
  <ds:schemaRefs>
    <ds:schemaRef ds:uri="http://schemas.microsoft.com/sharepoint/v3/contenttype/forms"/>
  </ds:schemaRefs>
</ds:datastoreItem>
</file>

<file path=docMetadata/LabelInfo.xml><?xml version="1.0" encoding="utf-8"?>
<clbl:labelList xmlns:clbl="http://schemas.microsoft.com/office/2020/mipLabelMetadata">
  <clbl:label id="{763da656-5c75-4f6d-9461-4a3ce9a537cc}" enabled="1" method="Standard" siteId="{d9d3f5ac-f803-49be-949f-14a7074d74a7}" removed="0"/>
</clbl:labelList>
</file>

<file path=docProps/app.xml><?xml version="1.0" encoding="utf-8"?>
<Properties xmlns="http://schemas.openxmlformats.org/officeDocument/2006/extended-properties" xmlns:vt="http://schemas.openxmlformats.org/officeDocument/2006/docPropsVTypes">
  <TotalTime>5955</TotalTime>
  <Words>2169</Words>
  <Application>Microsoft Office PowerPoint</Application>
  <PresentationFormat>Widescreen</PresentationFormat>
  <Paragraphs>121</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How do exploitation strategy meetings and MARVE work for children at risk of contextual harm</vt:lpstr>
      <vt:lpstr>What this webinar will cover:</vt:lpstr>
      <vt:lpstr>What this webinar will not cover:</vt:lpstr>
      <vt:lpstr>What is extra familial harm?</vt:lpstr>
      <vt:lpstr>Ok so getting into the details…..</vt:lpstr>
      <vt:lpstr>Do I need a strategy meeting?</vt:lpstr>
      <vt:lpstr>How to refer for an exploitation strategy meeting</vt:lpstr>
      <vt:lpstr>Top tips for 87a – how to make it effective </vt:lpstr>
      <vt:lpstr>PowerPoint Presentation</vt:lpstr>
      <vt:lpstr>Continued……..</vt:lpstr>
      <vt:lpstr>Specific detail is important – this is where your chronology will help you</vt:lpstr>
      <vt:lpstr>PowerPoint Presentation</vt:lpstr>
      <vt:lpstr>What happens next?</vt:lpstr>
      <vt:lpstr>PowerPoint Presentation</vt:lpstr>
      <vt:lpstr>Complex exploitation concerns or evidence</vt:lpstr>
      <vt:lpstr>At the strategy meeting:</vt:lpstr>
      <vt:lpstr>Tricky points to be aware of </vt:lpstr>
      <vt:lpstr>Moving on to MARVE</vt:lpstr>
      <vt:lpstr>MARVE continued</vt:lpstr>
      <vt:lpstr>The MARVE panel meeting</vt:lpstr>
      <vt:lpstr>MARVE continued</vt:lpstr>
      <vt:lpstr>Questions that were asked in the webinar:</vt:lpstr>
      <vt:lpstr>You made it this far!</vt:lpstr>
      <vt:lpstr>Useful websites:</vt:lpstr>
      <vt:lpstr>Thank you all and have a lovely 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exploitation strategy meetings and MARVE work for children at risk of contextual harm</dc:title>
  <dc:creator>Lacey, Laura</dc:creator>
  <cp:lastModifiedBy>Lacey, Laura</cp:lastModifiedBy>
  <cp:revision>3</cp:revision>
  <dcterms:created xsi:type="dcterms:W3CDTF">2022-06-24T11:20:47Z</dcterms:created>
  <dcterms:modified xsi:type="dcterms:W3CDTF">2022-06-30T12:21:36Z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0x010100025D4C53B709484390B15EDBB6B364AE</vt:lpwstr>
  </property>
  <property fmtid="{D5CDD505-2E9C-101B-9397-08002B2CF9AE}" pid="3" name="MediaServiceImageTags">
    <vt:lpwstr/>
  </property>
  <property fmtid="{D5CDD505-2E9C-101B-9397-08002B2CF9AE}" pid="4" name="ClassificationContentMarkingHeaderLocations">
    <vt:lpwstr>Office Theme:8</vt:lpwstr>
  </property>
  <property fmtid="{D5CDD505-2E9C-101B-9397-08002B2CF9AE}" pid="5" name="ClassificationContentMarkingHeaderText">
    <vt:lpwstr>Official</vt:lpwstr>
  </property>
</Properties>
</file>