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8" r:id="rId5"/>
    <p:sldId id="269" r:id="rId6"/>
    <p:sldId id="259" r:id="rId7"/>
    <p:sldId id="270" r:id="rId8"/>
    <p:sldId id="258" r:id="rId9"/>
    <p:sldId id="261" r:id="rId10"/>
    <p:sldId id="262" r:id="rId11"/>
    <p:sldId id="264" r:id="rId12"/>
    <p:sldId id="272" r:id="rId13"/>
    <p:sldId id="265" r:id="rId14"/>
    <p:sldId id="263" r:id="rId15"/>
    <p:sldId id="266" r:id="rId16"/>
    <p:sldId id="271"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r Bartle" initials="CB" lastIdx="1" clrIdx="0">
    <p:extLst>
      <p:ext uri="{19B8F6BF-5375-455C-9EA6-DF929625EA0E}">
        <p15:presenceInfo xmlns:p15="http://schemas.microsoft.com/office/powerpoint/2012/main" userId="S::Christopher.Bartle@durham.gov.uk::ad1bae45-006e-4911-94a9-c272da172b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22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3CB87E-4591-47A1-9046-CF63F17215EF}" type="datetime2">
              <a:rPr lang="en-US" smtClean="0"/>
              <a:t>Tuesday, February 22, 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Sample Footer Text</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3A4F6043-7A67-491B-98BC-F933DED7226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190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17F0E-8070-4DFE-A821-9A699EDBAD7E}" type="datetime2">
              <a:rPr lang="en-US" smtClean="0"/>
              <a:t>Tuesday, February 22,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14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D34AE-C7BF-46E5-A968-01C6641F6476}" type="datetime2">
              <a:rPr lang="en-US" smtClean="0"/>
              <a:t>Tuesday, February 22,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3845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DE70B-B772-416E-A790-995760B1742E}" type="datetime2">
              <a:rPr lang="en-US" smtClean="0"/>
              <a:t>Tuesday, February 22, 2022</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472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60CDE-A6F1-4138-AF12-ED09E8E5FB6B}" type="datetime2">
              <a:rPr lang="en-US" smtClean="0"/>
              <a:t>Tuesday, February 22, 2022</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3A4F6043-7A67-491B-98BC-F933DED7226D}"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594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15F8B1-DB7B-4D28-A97D-40FB2DD1EF78}" type="datetime2">
              <a:rPr lang="en-US" smtClean="0"/>
              <a:t>Tuesday, February 22, 2022</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412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039161-23B8-4738-9069-73EBE8884FDD}" type="datetime2">
              <a:rPr lang="en-US" smtClean="0"/>
              <a:t>Tuesday, February 22, 2022</a:t>
            </a:fld>
            <a:endParaRPr lang="en-US"/>
          </a:p>
        </p:txBody>
      </p:sp>
      <p:sp>
        <p:nvSpPr>
          <p:cNvPr id="8" name="Footer Placeholder 7"/>
          <p:cNvSpPr>
            <a:spLocks noGrp="1"/>
          </p:cNvSpPr>
          <p:nvPr>
            <p:ph type="ftr" sz="quarter" idx="11"/>
          </p:nvPr>
        </p:nvSpPr>
        <p:spPr/>
        <p:txBody>
          <a:bodyPr/>
          <a:lstStyle/>
          <a:p>
            <a:r>
              <a:rPr lang="en-US"/>
              <a:t>Sample Footer Text</a:t>
            </a:r>
          </a:p>
        </p:txBody>
      </p:sp>
      <p:sp>
        <p:nvSpPr>
          <p:cNvPr id="9" name="Slide Number Placeholder 8"/>
          <p:cNvSpPr>
            <a:spLocks noGrp="1"/>
          </p:cNvSpPr>
          <p:nvPr>
            <p:ph type="sldNum" sz="quarter" idx="12"/>
          </p:nvPr>
        </p:nvSpPr>
        <p:spPr/>
        <p:txBody>
          <a:bodyPr/>
          <a:lstStyle/>
          <a:p>
            <a:fld id="{3A4F6043-7A67-491B-98BC-F933DED7226D}"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876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994D44-7693-499F-AC6C-11696134FE3F}" type="datetime2">
              <a:rPr lang="en-US" smtClean="0"/>
              <a:t>Tuesday, February 22, 2022</a:t>
            </a:fld>
            <a:endParaRPr lang="en-US"/>
          </a:p>
        </p:txBody>
      </p:sp>
      <p:sp>
        <p:nvSpPr>
          <p:cNvPr id="4" name="Footer Placeholder 3"/>
          <p:cNvSpPr>
            <a:spLocks noGrp="1"/>
          </p:cNvSpPr>
          <p:nvPr>
            <p:ph type="ftr" sz="quarter" idx="11"/>
          </p:nvPr>
        </p:nvSpPr>
        <p:spPr/>
        <p:txBody>
          <a:bodyPr/>
          <a:lstStyle/>
          <a:p>
            <a:r>
              <a:rPr lang="en-US"/>
              <a:t>Sample Footer Text</a:t>
            </a:r>
          </a:p>
        </p:txBody>
      </p:sp>
      <p:sp>
        <p:nvSpPr>
          <p:cNvPr id="5" name="Slide Number Placeholder 4"/>
          <p:cNvSpPr>
            <a:spLocks noGrp="1"/>
          </p:cNvSpPr>
          <p:nvPr>
            <p:ph type="sldNum" sz="quarter" idx="12"/>
          </p:nvPr>
        </p:nvSpPr>
        <p:spPr/>
        <p:txBody>
          <a:bodyPr/>
          <a:lstStyle/>
          <a:p>
            <a:fld id="{3A4F6043-7A67-491B-98BC-F933DED7226D}"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755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AF2AE-472C-4EF3-ABB2-24BAA9AE3CF7}" type="datetime2">
              <a:rPr lang="en-US" smtClean="0"/>
              <a:t>Tuesday, February 22, 2022</a:t>
            </a:fld>
            <a:endParaRPr lang="en-US"/>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883034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EA162C-A7C1-4263-9453-1BAFF8C39559}" type="datetime2">
              <a:rPr lang="en-US" smtClean="0"/>
              <a:t>Tuesday, February 22, 2022</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549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4DF6793-3458-4587-8168-65F0C37A92D2}" type="datetime2">
              <a:rPr lang="en-US" smtClean="0"/>
              <a:t>Tuesday, February 22, 2022</a:t>
            </a:fld>
            <a:endParaRPr lang="en-US"/>
          </a:p>
        </p:txBody>
      </p:sp>
      <p:sp>
        <p:nvSpPr>
          <p:cNvPr id="6" name="Footer Placeholder 5"/>
          <p:cNvSpPr>
            <a:spLocks noGrp="1"/>
          </p:cNvSpPr>
          <p:nvPr>
            <p:ph type="ftr" sz="quarter" idx="11"/>
          </p:nvPr>
        </p:nvSpPr>
        <p:spPr>
          <a:xfrm>
            <a:off x="1447382" y="318640"/>
            <a:ext cx="5541004" cy="320931"/>
          </a:xfrm>
        </p:spPr>
        <p:txBody>
          <a:bodyPr/>
          <a:lstStyle/>
          <a:p>
            <a:r>
              <a:rPr lang="en-US"/>
              <a:t>Sample Footer Text</a:t>
            </a:r>
          </a:p>
        </p:txBody>
      </p:sp>
      <p:sp>
        <p:nvSpPr>
          <p:cNvPr id="7" name="Slide Number Placeholder 6"/>
          <p:cNvSpPr>
            <a:spLocks noGrp="1"/>
          </p:cNvSpPr>
          <p:nvPr>
            <p:ph type="sldNum" sz="quarter" idx="12"/>
          </p:nvPr>
        </p:nvSpPr>
        <p:spPr/>
        <p:txBody>
          <a:bodyPr/>
          <a:lstStyle/>
          <a:p>
            <a:fld id="{3A4F6043-7A67-491B-98BC-F933DED7226D}"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3180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8352ED3-3C46-4C9A-9738-67B2D875E7E2}" type="datetime2">
              <a:rPr lang="en-US" smtClean="0"/>
              <a:pPr/>
              <a:t>Tuesday, February 22, 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A4F6043-7A67-491B-98BC-F933DED7226D}"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328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856F0283-88F7-4156-A9F2-05A8C088C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a:extLst>
              <a:ext uri="{FF2B5EF4-FFF2-40B4-BE49-F238E27FC236}">
                <a16:creationId xmlns:a16="http://schemas.microsoft.com/office/drawing/2014/main" id="{0532B2B2-6094-43C4-9F8C-62F8CCB648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C7973CC-4BC3-4755-A319-524F6270C3DD}"/>
              </a:ext>
            </a:extLst>
          </p:cNvPr>
          <p:cNvSpPr>
            <a:spLocks noGrp="1"/>
          </p:cNvSpPr>
          <p:nvPr>
            <p:ph type="ctrTitle"/>
          </p:nvPr>
        </p:nvSpPr>
        <p:spPr>
          <a:xfrm>
            <a:off x="1452617" y="963699"/>
            <a:ext cx="4960388" cy="2380031"/>
          </a:xfrm>
        </p:spPr>
        <p:txBody>
          <a:bodyPr>
            <a:normAutofit/>
          </a:bodyPr>
          <a:lstStyle/>
          <a:p>
            <a:r>
              <a:rPr lang="en-GB" sz="5000" dirty="0"/>
              <a:t>What Makes a good Foster Carer Review?    </a:t>
            </a:r>
          </a:p>
        </p:txBody>
      </p:sp>
      <p:sp>
        <p:nvSpPr>
          <p:cNvPr id="3" name="Subtitle 2">
            <a:extLst>
              <a:ext uri="{FF2B5EF4-FFF2-40B4-BE49-F238E27FC236}">
                <a16:creationId xmlns:a16="http://schemas.microsoft.com/office/drawing/2014/main" id="{74C106BE-95F2-4400-AD66-51972654227A}"/>
              </a:ext>
            </a:extLst>
          </p:cNvPr>
          <p:cNvSpPr>
            <a:spLocks noGrp="1"/>
          </p:cNvSpPr>
          <p:nvPr>
            <p:ph type="subTitle" idx="1"/>
          </p:nvPr>
        </p:nvSpPr>
        <p:spPr>
          <a:xfrm>
            <a:off x="1452617" y="3531204"/>
            <a:ext cx="4960388" cy="1610643"/>
          </a:xfrm>
        </p:spPr>
        <p:txBody>
          <a:bodyPr>
            <a:normAutofit/>
          </a:bodyPr>
          <a:lstStyle/>
          <a:p>
            <a:r>
              <a:rPr lang="en-GB"/>
              <a:t> </a:t>
            </a:r>
          </a:p>
        </p:txBody>
      </p:sp>
      <p:cxnSp>
        <p:nvCxnSpPr>
          <p:cNvPr id="25" name="Straight Connector 12">
            <a:extLst>
              <a:ext uri="{FF2B5EF4-FFF2-40B4-BE49-F238E27FC236}">
                <a16:creationId xmlns:a16="http://schemas.microsoft.com/office/drawing/2014/main" id="{C67059AD-6209-40DC-A746-1390D850FB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960388"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6" name="Group 14">
            <a:extLst>
              <a:ext uri="{FF2B5EF4-FFF2-40B4-BE49-F238E27FC236}">
                <a16:creationId xmlns:a16="http://schemas.microsoft.com/office/drawing/2014/main" id="{9875FB44-3446-426C-AA71-B6228AFFD5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99254" y="482171"/>
            <a:ext cx="4652668" cy="5149101"/>
            <a:chOff x="6885125" y="583365"/>
            <a:chExt cx="4652668" cy="5181928"/>
          </a:xfrm>
        </p:grpSpPr>
        <p:sp>
          <p:nvSpPr>
            <p:cNvPr id="27" name="Rectangle 15">
              <a:extLst>
                <a:ext uri="{FF2B5EF4-FFF2-40B4-BE49-F238E27FC236}">
                  <a16:creationId xmlns:a16="http://schemas.microsoft.com/office/drawing/2014/main" id="{CE9FCCDC-43BA-4086-8A5E-83A77A40A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85125" y="583365"/>
              <a:ext cx="4652668"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16">
              <a:extLst>
                <a:ext uri="{FF2B5EF4-FFF2-40B4-BE49-F238E27FC236}">
                  <a16:creationId xmlns:a16="http://schemas.microsoft.com/office/drawing/2014/main" id="{2D4D4223-F2FD-44C5-B8B3-C58FB41853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25358" y="915807"/>
              <a:ext cx="400124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3" descr="Lightbulb off with illuminated background">
            <a:extLst>
              <a:ext uri="{FF2B5EF4-FFF2-40B4-BE49-F238E27FC236}">
                <a16:creationId xmlns:a16="http://schemas.microsoft.com/office/drawing/2014/main" id="{78851393-0273-4E10-BFD9-7E92820932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55450" y="1929696"/>
            <a:ext cx="3360025" cy="2239469"/>
          </a:xfrm>
          <a:prstGeom prst="rect">
            <a:avLst/>
          </a:prstGeom>
        </p:spPr>
      </p:pic>
      <p:pic>
        <p:nvPicPr>
          <p:cNvPr id="29" name="Picture 18">
            <a:extLst>
              <a:ext uri="{FF2B5EF4-FFF2-40B4-BE49-F238E27FC236}">
                <a16:creationId xmlns:a16="http://schemas.microsoft.com/office/drawing/2014/main" id="{C5A25AE9-BB09-4E49-9702-B01FB2FE27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0">
            <a:extLst>
              <a:ext uri="{FF2B5EF4-FFF2-40B4-BE49-F238E27FC236}">
                <a16:creationId xmlns:a16="http://schemas.microsoft.com/office/drawing/2014/main" id="{97B655F3-9B93-4D27-982D-1145D7144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056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E113C9-141E-4D53-B974-09586DE8D3EB}"/>
              </a:ext>
            </a:extLst>
          </p:cNvPr>
          <p:cNvSpPr/>
          <p:nvPr/>
        </p:nvSpPr>
        <p:spPr>
          <a:xfrm>
            <a:off x="377767" y="726902"/>
            <a:ext cx="7159106" cy="5365443"/>
          </a:xfrm>
          <a:prstGeom prst="rect">
            <a:avLst/>
          </a:prstGeom>
        </p:spPr>
        <p:txBody>
          <a:bodyPr wrap="square">
            <a:spAutoFit/>
          </a:bodyPr>
          <a:lstStyle/>
          <a:p>
            <a:r>
              <a:rPr lang="en-GB" sz="1600" b="1" dirty="0">
                <a:latin typeface="Calibri" panose="020F0502020204030204" pitchFamily="34" charset="0"/>
                <a:ea typeface="Calibri" panose="020F0502020204030204" pitchFamily="34" charset="0"/>
                <a:cs typeface="Times New Roman" panose="02020603050405020304" pitchFamily="18" charset="0"/>
              </a:rPr>
              <a:t>What have carers done well and what do they need to work on; </a:t>
            </a:r>
          </a:p>
          <a:p>
            <a:endParaRPr lang="en-GB" sz="1600" b="1" dirty="0">
              <a:latin typeface="Calibri" panose="020F0502020204030204" pitchFamily="34" charset="0"/>
              <a:ea typeface="Calibri" panose="020F0502020204030204" pitchFamily="34" charset="0"/>
              <a:cs typeface="Times New Roman" panose="02020603050405020304" pitchFamily="18" charset="0"/>
            </a:endParaRPr>
          </a:p>
          <a:p>
            <a:r>
              <a:rPr lang="en-GB" sz="1600" dirty="0">
                <a:latin typeface="Calibri" panose="020F0502020204030204" pitchFamily="34" charset="0"/>
                <a:ea typeface="Calibri" panose="020F0502020204030204" pitchFamily="34" charset="0"/>
                <a:cs typeface="Times New Roman" panose="02020603050405020304" pitchFamily="18" charset="0"/>
              </a:rPr>
              <a:t>The LA have adopted the Signs Of Safety approach to working with each other, children and their families. This includes those who care for them on behalf of the Local Authority. The following is now the structure that most people have now adopted.     </a:t>
            </a:r>
          </a:p>
          <a:p>
            <a:r>
              <a:rPr lang="en-GB" sz="1600" dirty="0">
                <a:latin typeface="Calibri" panose="020F0502020204030204" pitchFamily="34" charset="0"/>
                <a:ea typeface="Calibri" panose="020F0502020204030204" pitchFamily="34" charset="0"/>
                <a:cs typeface="Times New Roman" panose="02020603050405020304" pitchFamily="18" charset="0"/>
              </a:rPr>
              <a:t> </a:t>
            </a:r>
          </a:p>
          <a:p>
            <a:r>
              <a:rPr lang="en-GB"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Please note;</a:t>
            </a:r>
            <a:r>
              <a:rPr lang="en-GB" sz="1600" dirty="0">
                <a:latin typeface="Calibri" panose="020F0502020204030204" pitchFamily="34" charset="0"/>
                <a:ea typeface="Calibri" panose="020F0502020204030204" pitchFamily="34" charset="0"/>
                <a:cs typeface="Times New Roman" panose="02020603050405020304" pitchFamily="18" charset="0"/>
              </a:rPr>
              <a:t> Remember this is about the carer’s skills and qualities and what they bring to the table and how they adapt and use these skills to provide the best quality care for our children.           </a:t>
            </a:r>
            <a:r>
              <a:rPr lang="en-GB" sz="1600" b="1" dirty="0">
                <a:latin typeface="Calibri" panose="020F0502020204030204" pitchFamily="34" charset="0"/>
                <a:ea typeface="Calibri" panose="020F0502020204030204" pitchFamily="34"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b="1" dirty="0">
                <a:latin typeface="Calibri" panose="020F0502020204030204" pitchFamily="34" charset="0"/>
                <a:ea typeface="Calibri" panose="020F0502020204030204" pitchFamily="34"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i="1" dirty="0">
                <a:latin typeface="Calibri" panose="020F0502020204030204" pitchFamily="34" charset="0"/>
                <a:ea typeface="Calibri" panose="020F0502020204030204" pitchFamily="34" charset="0"/>
                <a:cs typeface="Times New Roman" panose="02020603050405020304" pitchFamily="18" charset="0"/>
              </a:rPr>
              <a:t>What is working well,</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i="1" dirty="0">
                <a:latin typeface="Calibri" panose="020F0502020204030204" pitchFamily="34" charset="0"/>
                <a:ea typeface="Calibri" panose="020F0502020204030204" pitchFamily="34" charset="0"/>
                <a:cs typeface="Times New Roman" panose="02020603050405020304" pitchFamily="18" charset="0"/>
              </a:rPr>
              <a:t>What are we worried about,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i="1" dirty="0">
                <a:latin typeface="Calibri" panose="020F0502020204030204" pitchFamily="34" charset="0"/>
                <a:ea typeface="Calibri" panose="020F0502020204030204" pitchFamily="34" charset="0"/>
                <a:cs typeface="Times New Roman" panose="02020603050405020304" pitchFamily="18" charset="0"/>
              </a:rPr>
              <a:t>Complicating factors,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i="1" dirty="0">
                <a:latin typeface="Calibri" panose="020F0502020204030204" pitchFamily="34" charset="0"/>
                <a:ea typeface="Calibri" panose="020F0502020204030204" pitchFamily="34" charset="0"/>
                <a:cs typeface="Times New Roman" panose="02020603050405020304" pitchFamily="18" charset="0"/>
              </a:rPr>
              <a:t>What are we worried about if nothing changes,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600" i="1" dirty="0">
                <a:latin typeface="Calibri" panose="020F0502020204030204" pitchFamily="34" charset="0"/>
                <a:ea typeface="Calibri" panose="020F0502020204030204" pitchFamily="34" charset="0"/>
                <a:cs typeface="Times New Roman" panose="02020603050405020304" pitchFamily="18" charset="0"/>
              </a:rPr>
              <a:t>Next steps.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Please note;</a:t>
            </a:r>
            <a:r>
              <a:rPr lang="en-GB"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sz="1600" dirty="0">
                <a:latin typeface="Calibri" panose="020F0502020204030204" pitchFamily="34" charset="0"/>
                <a:ea typeface="Calibri" panose="020F0502020204030204" pitchFamily="34" charset="0"/>
                <a:cs typeface="Times New Roman" panose="02020603050405020304" pitchFamily="18" charset="0"/>
              </a:rPr>
              <a:t>There is no analysis required in this section, it needs to be short and snappy so the reader can grasp the strengths and vulnerabilities.  The ‘meat to bones’ is provided at the end of the report (which we will come onto)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Picture 2" descr="Text, whiteboard&#10;&#10;Description automatically generated">
            <a:extLst>
              <a:ext uri="{FF2B5EF4-FFF2-40B4-BE49-F238E27FC236}">
                <a16:creationId xmlns:a16="http://schemas.microsoft.com/office/drawing/2014/main" id="{87E0345E-B7C1-4C4D-B793-32258263D886}"/>
              </a:ext>
            </a:extLst>
          </p:cNvPr>
          <p:cNvPicPr>
            <a:picLocks noChangeAspect="1"/>
          </p:cNvPicPr>
          <p:nvPr/>
        </p:nvPicPr>
        <p:blipFill>
          <a:blip r:embed="rId2"/>
          <a:stretch>
            <a:fillRect/>
          </a:stretch>
        </p:blipFill>
        <p:spPr>
          <a:xfrm>
            <a:off x="7749309" y="1551598"/>
            <a:ext cx="3971348" cy="2234590"/>
          </a:xfrm>
          <a:prstGeom prst="rect">
            <a:avLst/>
          </a:prstGeom>
        </p:spPr>
      </p:pic>
    </p:spTree>
    <p:extLst>
      <p:ext uri="{BB962C8B-B14F-4D97-AF65-F5344CB8AC3E}">
        <p14:creationId xmlns:p14="http://schemas.microsoft.com/office/powerpoint/2010/main" val="1503110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D20742-C2C2-4252-84DA-24A2CD22D094}"/>
              </a:ext>
            </a:extLst>
          </p:cNvPr>
          <p:cNvSpPr/>
          <p:nvPr/>
        </p:nvSpPr>
        <p:spPr>
          <a:xfrm>
            <a:off x="1762125" y="514350"/>
            <a:ext cx="9027795" cy="3658374"/>
          </a:xfrm>
          <a:prstGeom prst="rect">
            <a:avLst/>
          </a:prstGeom>
        </p:spPr>
        <p:txBody>
          <a:bodyPr wrap="square">
            <a:spAutoFit/>
          </a:bodyPr>
          <a:lstStyle/>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Work with Children and Families, </a:t>
            </a:r>
            <a:r>
              <a:rPr lang="en-GB"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The STANDARDS;</a:t>
            </a:r>
          </a:p>
          <a:p>
            <a:pPr marL="285750" indent="-28575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This is where the analysis part of the review needs to be. </a:t>
            </a:r>
          </a:p>
          <a:p>
            <a:pPr marL="285750" indent="-28575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The evidence recorded from supervision sessions automatically populate this section of the review report so the actual evidence is already there.</a:t>
            </a:r>
          </a:p>
          <a:p>
            <a:pPr marL="285750" indent="-28575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FSSW must then summarise what this evidence tells us and explain to the reader </a:t>
            </a:r>
            <a:r>
              <a:rPr lang="en-GB"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what that means for the child who is living there</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 . </a:t>
            </a:r>
          </a:p>
          <a:p>
            <a:pPr marL="285750" indent="-28575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In contrast, summarise what the carers struggle with and </a:t>
            </a:r>
            <a:r>
              <a:rPr lang="en-GB"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what this means for the child who is living there      </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Stack of files">
            <a:extLst>
              <a:ext uri="{FF2B5EF4-FFF2-40B4-BE49-F238E27FC236}">
                <a16:creationId xmlns:a16="http://schemas.microsoft.com/office/drawing/2014/main" id="{61FEA366-E8EB-45EF-85ED-E1A5DF5E19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40" y="3840480"/>
            <a:ext cx="2926080" cy="1584960"/>
          </a:xfrm>
          <a:prstGeom prst="rect">
            <a:avLst/>
          </a:prstGeom>
        </p:spPr>
      </p:pic>
    </p:spTree>
    <p:extLst>
      <p:ext uri="{BB962C8B-B14F-4D97-AF65-F5344CB8AC3E}">
        <p14:creationId xmlns:p14="http://schemas.microsoft.com/office/powerpoint/2010/main" val="163261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09A2AF-EF9A-41CE-B0BB-78B968C09C0E}"/>
              </a:ext>
            </a:extLst>
          </p:cNvPr>
          <p:cNvSpPr/>
          <p:nvPr/>
        </p:nvSpPr>
        <p:spPr>
          <a:xfrm>
            <a:off x="904875" y="295275"/>
            <a:ext cx="8239125" cy="5386090"/>
          </a:xfrm>
          <a:prstGeom prst="rect">
            <a:avLst/>
          </a:prstGeom>
        </p:spPr>
        <p:txBody>
          <a:bodyPr wrap="square">
            <a:spAutoFit/>
          </a:bodyPr>
          <a:lstStyle/>
          <a:p>
            <a:r>
              <a:rPr lang="en-GB" sz="1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STANDARD 7, </a:t>
            </a:r>
            <a:r>
              <a:rPr lang="en-GB" sz="1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‘leisure activities’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400" b="1" dirty="0">
                <a:latin typeface="Calibri" panose="020F0502020204030204" pitchFamily="34" charset="0"/>
                <a:ea typeface="Calibri" panose="020F0502020204030204" pitchFamily="34" charset="0"/>
                <a:cs typeface="Times New Roman" panose="02020603050405020304" pitchFamily="18" charset="0"/>
              </a:rPr>
              <a:t>Evidence, </a:t>
            </a:r>
            <a:r>
              <a:rPr lang="en-GB" sz="1400" dirty="0">
                <a:latin typeface="Calibri" panose="020F0502020204030204" pitchFamily="34" charset="0"/>
                <a:ea typeface="Calibri" panose="020F0502020204030204" pitchFamily="34" charset="0"/>
                <a:cs typeface="Times New Roman" panose="02020603050405020304" pitchFamily="18" charset="0"/>
              </a:rPr>
              <a:t>has already populated this box</a:t>
            </a:r>
            <a:r>
              <a:rPr lang="en-GB" sz="1400" b="1"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400" b="1"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400" i="1" dirty="0">
                <a:latin typeface="Calibri" panose="020F0502020204030204" pitchFamily="34" charset="0"/>
                <a:ea typeface="Calibri" panose="020F0502020204030204" pitchFamily="34" charset="0"/>
                <a:cs typeface="Times New Roman" panose="02020603050405020304" pitchFamily="18" charset="0"/>
              </a:rPr>
              <a:t>(Summary bit comes next</a:t>
            </a:r>
            <a:r>
              <a:rPr lang="en-GB" sz="1400" dirty="0">
                <a:latin typeface="Calibri" panose="020F0502020204030204" pitchFamily="34" charset="0"/>
                <a:ea typeface="Calibri" panose="020F0502020204030204" pitchFamily="34" charset="0"/>
                <a:cs typeface="Times New Roman" panose="02020603050405020304" pitchFamily="18" charset="0"/>
              </a:rPr>
              <a:t>) The evidence suggests that Bill and Ben recognise the importance of children’s leisure time. Bill and Ben utilize after school clubs and have been proactive in looking for local football clubs for Penfold. Bill and Ben take turns  to take Penfold to training twice a week, it is clear he loves football and Bill and Ben enjoy going to watch Penfold play every weekend and cheer him on. Bill and Ben also appreciate how important friends are to young people. Bill and Ben therefore love to invite Penfold’s friends over for tea and encourage him to play with friends nearby. Bill spends lots of one to one time with Penfold helping him/ teaching him with wood work and how to mend his bike.  </a:t>
            </a:r>
          </a:p>
          <a:p>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400" dirty="0">
                <a:latin typeface="Calibri" panose="020F0502020204030204" pitchFamily="34" charset="0"/>
                <a:ea typeface="Calibri" panose="020F0502020204030204" pitchFamily="34" charset="0"/>
                <a:cs typeface="Times New Roman" panose="02020603050405020304" pitchFamily="18" charset="0"/>
              </a:rPr>
              <a:t>(Analysis- impact on child)  Penfold feels important, he is part of a team, he is learning how to communicate and work with other children who have the same goal. Penfold feels proud of his achievements, he reacts positively to praise, he has a real excitement the night before the games, this serves as a distraction from the worries he has about his family. Penfold is learning to develop and sustain friendships, he learns from the good and bad times when he may fall out with them. Penfold is playing, he is learning to enjoy life and catch up on areas in his life that he has missed out on. Bill and Ben spend time with Penfold, he senses that the carers are fond of him and that he is a valued part of the family. Penfold is feels that he has a sense of worth, his self-esteem is boosted and he is learning a trade. </a:t>
            </a:r>
          </a:p>
          <a:p>
            <a:endParaRPr lang="en-GB" sz="1400" b="1" dirty="0">
              <a:latin typeface="Calibri" panose="020F0502020204030204" pitchFamily="34" charset="0"/>
              <a:ea typeface="Calibri" panose="020F0502020204030204" pitchFamily="34" charset="0"/>
              <a:cs typeface="Times New Roman" panose="02020603050405020304" pitchFamily="18" charset="0"/>
            </a:endParaRPr>
          </a:p>
          <a:p>
            <a:r>
              <a:rPr lang="en-GB" sz="1400" b="1" dirty="0">
                <a:latin typeface="Calibri" panose="020F0502020204030204" pitchFamily="34" charset="0"/>
                <a:ea typeface="Calibri" panose="020F0502020204030204" pitchFamily="34" charset="0"/>
                <a:cs typeface="Times New Roman" panose="02020603050405020304" pitchFamily="18" charset="0"/>
              </a:rPr>
              <a:t>Or, if you prefer, use bullet points  or side headings…………………..</a:t>
            </a:r>
          </a:p>
          <a:p>
            <a:r>
              <a:rPr lang="en-GB" sz="1400" dirty="0">
                <a:latin typeface="Calibri" panose="020F0502020204030204" pitchFamily="34" charset="0"/>
                <a:ea typeface="Calibri" panose="020F0502020204030204" pitchFamily="34" charset="0"/>
                <a:cs typeface="Times New Roman" panose="02020603050405020304" pitchFamily="18" charset="0"/>
              </a:rPr>
              <a:t> </a:t>
            </a:r>
          </a:p>
          <a:p>
            <a:r>
              <a:rPr lang="en-GB" sz="1400" dirty="0">
                <a:latin typeface="Calibri" panose="020F0502020204030204" pitchFamily="34" charset="0"/>
                <a:ea typeface="Calibri" panose="020F0502020204030204" pitchFamily="34" charset="0"/>
                <a:cs typeface="Times New Roman" panose="02020603050405020304" pitchFamily="18" charset="0"/>
              </a:rPr>
              <a:t>                              </a:t>
            </a:r>
            <a:r>
              <a:rPr lang="en-GB" sz="1400" b="1"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800" dirty="0">
                <a:latin typeface="Calibri" panose="020F0502020204030204" pitchFamily="34"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2176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F69C0E-AE0B-4562-8F8C-99CDB0565B88}"/>
              </a:ext>
            </a:extLst>
          </p:cNvPr>
          <p:cNvSpPr/>
          <p:nvPr/>
        </p:nvSpPr>
        <p:spPr>
          <a:xfrm>
            <a:off x="1534160" y="818673"/>
            <a:ext cx="9123679" cy="5052089"/>
          </a:xfrm>
          <a:prstGeom prst="rect">
            <a:avLst/>
          </a:prstGeom>
        </p:spPr>
        <p:txBody>
          <a:bodyPr wrap="square">
            <a:spAutoFit/>
          </a:bodyPr>
          <a:lstStyle/>
          <a:p>
            <a:pPr>
              <a:lnSpc>
                <a:spcPct val="107000"/>
              </a:lnSpc>
              <a:spcAft>
                <a:spcPts val="800"/>
              </a:spcAft>
            </a:pPr>
            <a:r>
              <a:rPr lang="en-GB" sz="1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STANDARD 9, ‘Promoting and Supporting Contact’</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Calibri" panose="020F0502020204030204" pitchFamily="34" charset="0"/>
                <a:ea typeface="Calibri" panose="020F0502020204030204" pitchFamily="34" charset="0"/>
                <a:cs typeface="Times New Roman" panose="02020603050405020304" pitchFamily="18" charset="0"/>
              </a:rPr>
              <a:t>Evidence</a:t>
            </a:r>
            <a:r>
              <a:rPr lang="en-GB" sz="1400" dirty="0">
                <a:latin typeface="Calibri" panose="020F0502020204030204" pitchFamily="34" charset="0"/>
                <a:ea typeface="Calibri" panose="020F0502020204030204" pitchFamily="34" charset="0"/>
                <a:cs typeface="Times New Roman" panose="02020603050405020304" pitchFamily="18" charset="0"/>
              </a:rPr>
              <a:t> has already populated this box (which means that any new worker picking up the case will have information on what the carers are capable of).</a:t>
            </a:r>
          </a:p>
          <a:p>
            <a:pPr>
              <a:lnSpc>
                <a:spcPct val="107000"/>
              </a:lnSpc>
              <a:spcAft>
                <a:spcPts val="800"/>
              </a:spcAft>
            </a:pPr>
            <a:r>
              <a:rPr lang="en-GB" sz="1400" b="1" dirty="0">
                <a:latin typeface="Calibri" panose="020F0502020204030204" pitchFamily="34" charset="0"/>
                <a:ea typeface="Calibri" panose="020F0502020204030204" pitchFamily="34" charset="0"/>
                <a:cs typeface="Times New Roman" panose="02020603050405020304" pitchFamily="18" charset="0"/>
              </a:rPr>
              <a:t>Summary </a:t>
            </a:r>
            <a:r>
              <a:rPr lang="en-GB"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The evidence highlights that Bill and Ben have a healthy attitude to contact. Bill and Ben communicate effectively with Mr Spoon, they do this through contact books, text messages and emails. Bill and Ben talk to Penfold about his mum and dad and his brothers and sisters, they encourage him to talk about the good times and listen when he talks about the challenging times. Bill and Ben recognise the importance of gaining the trust of Penfold’s parents, they can see why they may feel powerless and upset at the loss of their child. Bill and Ben’s commitment is also extended to sibling relationships, they communicate and meet up with the foster carers of Penfold’s bothers and sisters.</a:t>
            </a:r>
          </a:p>
          <a:p>
            <a:pPr>
              <a:lnSpc>
                <a:spcPct val="107000"/>
              </a:lnSpc>
              <a:spcAft>
                <a:spcPts val="800"/>
              </a:spcAft>
            </a:pPr>
            <a:r>
              <a:rPr lang="en-GB" sz="1400" b="1" dirty="0">
                <a:latin typeface="Calibri" panose="020F0502020204030204" pitchFamily="34" charset="0"/>
                <a:ea typeface="Calibri" panose="020F0502020204030204" pitchFamily="34" charset="0"/>
                <a:cs typeface="Times New Roman" panose="02020603050405020304" pitchFamily="18" charset="0"/>
              </a:rPr>
              <a:t>Analysis (Impact on child) </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Penfold does not feel that Bill and Ben are trying to take over the role of his parents. </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Penfold is able to see that Bill and Ben respect his mum and dad, they both talk to Penfold  about them and listen to him. </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Penfold doesn’t feel that this is a subject that needs to be avoided. Penfold can see that his carers and his parents are working together, he recognises that his parents support Bill and Ben’s rules.  </a:t>
            </a:r>
          </a:p>
          <a:p>
            <a:pPr marL="285750" indent="-285750">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Penfold is able to see his brothers and sisters, they are important to him, he misses them and looks forward to their visits.                 </a:t>
            </a:r>
          </a:p>
        </p:txBody>
      </p:sp>
    </p:spTree>
    <p:extLst>
      <p:ext uri="{BB962C8B-B14F-4D97-AF65-F5344CB8AC3E}">
        <p14:creationId xmlns:p14="http://schemas.microsoft.com/office/powerpoint/2010/main" val="96840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159F359-B17E-4EDD-B934-12BCE4F97B19}"/>
              </a:ext>
            </a:extLst>
          </p:cNvPr>
          <p:cNvSpPr/>
          <p:nvPr/>
        </p:nvSpPr>
        <p:spPr>
          <a:xfrm>
            <a:off x="1341120" y="426720"/>
            <a:ext cx="9144000" cy="4159921"/>
          </a:xfrm>
          <a:prstGeom prst="rect">
            <a:avLst/>
          </a:prstGeom>
        </p:spPr>
        <p:txBody>
          <a:bodyPr wrap="square">
            <a:spAutoFit/>
          </a:bodyPr>
          <a:lstStyle/>
          <a:p>
            <a:pPr lvl="0">
              <a:lnSpc>
                <a:spcPct val="107000"/>
              </a:lnSpc>
              <a:spcAft>
                <a:spcPts val="800"/>
              </a:spcAft>
            </a:pPr>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Safe care; </a:t>
            </a:r>
          </a:p>
          <a:p>
            <a:pPr lvl="0">
              <a:lnSpc>
                <a:spcPct val="107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There should be 2 policies uploaded onto the system; </a:t>
            </a:r>
          </a:p>
          <a:p>
            <a:pPr marL="342900" lvl="0" indent="-342900">
              <a:lnSpc>
                <a:spcPct val="107000"/>
              </a:lnSpc>
              <a:spcAft>
                <a:spcPts val="800"/>
              </a:spcAft>
              <a:buAutoNum type="arabicParen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Generic </a:t>
            </a:r>
          </a:p>
          <a:p>
            <a:pPr marL="342900" lvl="0" indent="-342900">
              <a:lnSpc>
                <a:spcPct val="107000"/>
              </a:lnSpc>
              <a:spcAft>
                <a:spcPts val="800"/>
              </a:spcAft>
              <a:buAutoNum type="arabicParen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Individual to the needs of the child in placement  </a:t>
            </a:r>
          </a:p>
          <a:p>
            <a:pPr lvl="0">
              <a:lnSpc>
                <a:spcPct val="107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It is important that these are updated on a regular basis, especially where there are risks from aggression, allegations, self-harm and social media.   </a:t>
            </a:r>
          </a:p>
          <a:p>
            <a:pPr lvl="0">
              <a:lnSpc>
                <a:spcPct val="107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ts val="800"/>
              </a:spcAft>
            </a:pPr>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Complaints/ allegations/ un-planned endings;</a:t>
            </a:r>
          </a:p>
          <a:p>
            <a:pPr lvl="0">
              <a:lnSpc>
                <a:spcPct val="107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There is a section on the foster carers liquid file where these are to be recorded. </a:t>
            </a:r>
          </a:p>
          <a:p>
            <a:pPr lvl="0">
              <a:lnSpc>
                <a:spcPct val="107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minutes of Standards Of Care meetings and Disruption Meetings must be recorded and shared promptly following meetings. This will delay a Foster Carer Review and could be avoided. </a:t>
            </a:r>
          </a:p>
        </p:txBody>
      </p:sp>
      <p:pic>
        <p:nvPicPr>
          <p:cNvPr id="2" name="Picture 1">
            <a:extLst>
              <a:ext uri="{FF2B5EF4-FFF2-40B4-BE49-F238E27FC236}">
                <a16:creationId xmlns:a16="http://schemas.microsoft.com/office/drawing/2014/main" id="{4670EF8B-D41B-4AC3-A259-FAFC5F002603}"/>
              </a:ext>
            </a:extLst>
          </p:cNvPr>
          <p:cNvPicPr>
            <a:picLocks noChangeAspect="1"/>
          </p:cNvPicPr>
          <p:nvPr/>
        </p:nvPicPr>
        <p:blipFill>
          <a:blip r:embed="rId2"/>
          <a:stretch>
            <a:fillRect/>
          </a:stretch>
        </p:blipFill>
        <p:spPr>
          <a:xfrm>
            <a:off x="9763760" y="4566920"/>
            <a:ext cx="1437726" cy="1437726"/>
          </a:xfrm>
          <a:prstGeom prst="rect">
            <a:avLst/>
          </a:prstGeom>
        </p:spPr>
      </p:pic>
    </p:spTree>
    <p:extLst>
      <p:ext uri="{BB962C8B-B14F-4D97-AF65-F5344CB8AC3E}">
        <p14:creationId xmlns:p14="http://schemas.microsoft.com/office/powerpoint/2010/main" val="2739447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357BC9-9E81-41A8-AE67-27730555C131}"/>
              </a:ext>
            </a:extLst>
          </p:cNvPr>
          <p:cNvSpPr/>
          <p:nvPr/>
        </p:nvSpPr>
        <p:spPr>
          <a:xfrm>
            <a:off x="676102" y="843280"/>
            <a:ext cx="7526654" cy="3248005"/>
          </a:xfrm>
          <a:prstGeom prst="rect">
            <a:avLst/>
          </a:prstGeom>
        </p:spPr>
        <p:txBody>
          <a:bodyPr wrap="square">
            <a:spAutoFit/>
          </a:bodyPr>
          <a:lstStyle/>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Recommendation; </a:t>
            </a:r>
            <a:r>
              <a:rPr lang="en-GB" dirty="0">
                <a:latin typeface="Calibri" panose="020F0502020204030204" pitchFamily="34" charset="0"/>
                <a:ea typeface="Calibri" panose="020F0502020204030204" pitchFamily="34" charset="0"/>
                <a:cs typeface="Times New Roman" panose="02020603050405020304" pitchFamily="18" charset="0"/>
              </a:rPr>
              <a:t>This should be short, concise. Is approval category to remain the same?, Are levels and preferences to remain the same?. There should be very little in terms of description here, any major changes to approval should have been explained in previous sections.   </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Development plan; </a:t>
            </a:r>
            <a:r>
              <a:rPr lang="en-GB" dirty="0">
                <a:latin typeface="Calibri" panose="020F0502020204030204" pitchFamily="34" charset="0"/>
                <a:ea typeface="Calibri" panose="020F0502020204030204" pitchFamily="34" charset="0"/>
                <a:cs typeface="Times New Roman" panose="02020603050405020304" pitchFamily="18" charset="0"/>
              </a:rPr>
              <a:t>This is the last and most important section for the year ahead. It is not just an action list but a plan of what the carers need to focus on/ do in the year ahead to work on vulnerabilities. It is very similar to our appraisals, all too often they are bank but very few of us are perfect in all areas of work, it is the same with foster carers!        </a:t>
            </a:r>
          </a:p>
        </p:txBody>
      </p:sp>
      <p:pic>
        <p:nvPicPr>
          <p:cNvPr id="3" name="Picture 2">
            <a:extLst>
              <a:ext uri="{FF2B5EF4-FFF2-40B4-BE49-F238E27FC236}">
                <a16:creationId xmlns:a16="http://schemas.microsoft.com/office/drawing/2014/main" id="{09CC8071-9649-41A2-96A8-53C2B4609244}"/>
              </a:ext>
            </a:extLst>
          </p:cNvPr>
          <p:cNvPicPr>
            <a:picLocks noChangeAspect="1"/>
          </p:cNvPicPr>
          <p:nvPr/>
        </p:nvPicPr>
        <p:blipFill>
          <a:blip r:embed="rId2"/>
          <a:stretch>
            <a:fillRect/>
          </a:stretch>
        </p:blipFill>
        <p:spPr>
          <a:xfrm>
            <a:off x="9352194" y="3921674"/>
            <a:ext cx="1981372" cy="1981372"/>
          </a:xfrm>
          <a:prstGeom prst="rect">
            <a:avLst/>
          </a:prstGeom>
        </p:spPr>
      </p:pic>
    </p:spTree>
    <p:extLst>
      <p:ext uri="{BB962C8B-B14F-4D97-AF65-F5344CB8AC3E}">
        <p14:creationId xmlns:p14="http://schemas.microsoft.com/office/powerpoint/2010/main" val="2850890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57741D-8769-48A0-B09D-A66DB8FAFF5D}"/>
              </a:ext>
            </a:extLst>
          </p:cNvPr>
          <p:cNvSpPr/>
          <p:nvPr/>
        </p:nvSpPr>
        <p:spPr>
          <a:xfrm>
            <a:off x="1635760" y="406400"/>
            <a:ext cx="8981440" cy="4214231"/>
          </a:xfrm>
          <a:prstGeom prst="rect">
            <a:avLst/>
          </a:prstGeom>
        </p:spPr>
        <p:txBody>
          <a:bodyPr wrap="square">
            <a:spAutoFit/>
          </a:bodyPr>
          <a:lstStyle/>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Training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Improvements need to be made in terms of;</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Training plans, </a:t>
            </a: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Evidencing training, carers need to evidence and discuss in supervisions, this needs to be recorded in the appropriate section on Liquid file</a:t>
            </a: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Crucial that new carers complete the 11 mandatory courses,</a:t>
            </a: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Crucial that </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FIRST AID </a:t>
            </a:r>
            <a:r>
              <a:rPr lang="en-GB" dirty="0">
                <a:latin typeface="Calibri" panose="020F0502020204030204" pitchFamily="34" charset="0"/>
                <a:ea typeface="Calibri" panose="020F0502020204030204" pitchFamily="34" charset="0"/>
                <a:cs typeface="Times New Roman" panose="02020603050405020304" pitchFamily="18" charset="0"/>
              </a:rPr>
              <a:t>and </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FOOD HYGEINE </a:t>
            </a:r>
            <a:r>
              <a:rPr lang="en-GB" dirty="0">
                <a:latin typeface="Calibri" panose="020F0502020204030204" pitchFamily="34" charset="0"/>
                <a:ea typeface="Calibri" panose="020F0502020204030204" pitchFamily="34" charset="0"/>
                <a:cs typeface="Times New Roman" panose="02020603050405020304" pitchFamily="18" charset="0"/>
              </a:rPr>
              <a:t>are renewed </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every 3 years.   </a:t>
            </a:r>
          </a:p>
          <a:p>
            <a:r>
              <a:rPr lang="en-GB" sz="1800" dirty="0">
                <a:latin typeface="Calibri" panose="020F0502020204030204" pitchFamily="34" charset="0"/>
                <a:ea typeface="Calibri" panose="020F0502020204030204" pitchFamily="34" charset="0"/>
                <a:cs typeface="Times New Roman" panose="02020603050405020304" pitchFamily="18" charset="0"/>
              </a:rPr>
              <a:t> </a:t>
            </a:r>
          </a:p>
          <a:p>
            <a:r>
              <a:rPr lang="en-GB" sz="1800" b="1" dirty="0">
                <a:latin typeface="Calibri" panose="020F0502020204030204" pitchFamily="34" charset="0"/>
                <a:ea typeface="Calibri" panose="020F0502020204030204" pitchFamily="34" charset="0"/>
                <a:cs typeface="Times New Roman" panose="02020603050405020304" pitchFamily="18" charset="0"/>
              </a:rPr>
              <a:t>Previous Actions;</a:t>
            </a:r>
            <a:r>
              <a:rPr lang="en-GB" sz="1800" u="sng" dirty="0">
                <a:latin typeface="Calibri" panose="020F0502020204030204" pitchFamily="34" charset="0"/>
                <a:ea typeface="Calibri" panose="020F0502020204030204" pitchFamily="34" charset="0"/>
                <a:cs typeface="Times New Roman" panose="02020603050405020304" pitchFamily="18" charset="0"/>
              </a:rPr>
              <a:t> </a:t>
            </a:r>
            <a:r>
              <a:rPr lang="en-GB" sz="1800" dirty="0">
                <a:latin typeface="Calibri" panose="020F0502020204030204" pitchFamily="34" charset="0"/>
                <a:ea typeface="Calibri" panose="020F0502020204030204" pitchFamily="34" charset="0"/>
                <a:cs typeface="Times New Roman" panose="02020603050405020304" pitchFamily="18" charset="0"/>
              </a:rPr>
              <a:t>A lot of the actions requested at historical reviews are not always completed. As a result of this the IRO will now be setting time in the diary to check that actions have been completed and approvals accurate.  SORRY:</a:t>
            </a:r>
            <a:r>
              <a:rPr lang="en-GB"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800" dirty="0">
                <a:latin typeface="Calibri" panose="020F0502020204030204" pitchFamily="34" charset="0"/>
                <a:ea typeface="Calibri" panose="020F0502020204030204" pitchFamily="34" charset="0"/>
                <a:cs typeface="Times New Roman" panose="02020603050405020304" pitchFamily="18" charset="0"/>
              </a:rPr>
              <a:t>  </a:t>
            </a:r>
          </a:p>
          <a:p>
            <a:pPr lvl="0"/>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 </a:t>
            </a:r>
          </a:p>
          <a:p>
            <a:r>
              <a:rPr lang="en-GB"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79430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AEBAB-4D15-409B-9F6E-9F7F67110891}"/>
              </a:ext>
            </a:extLst>
          </p:cNvPr>
          <p:cNvSpPr/>
          <p:nvPr/>
        </p:nvSpPr>
        <p:spPr>
          <a:xfrm>
            <a:off x="4632961" y="1341120"/>
            <a:ext cx="3120390" cy="721736"/>
          </a:xfrm>
          <a:prstGeom prst="rect">
            <a:avLst/>
          </a:prstGeom>
        </p:spPr>
        <p:txBody>
          <a:bodyPr wrap="square">
            <a:spAutoFit/>
          </a:bodyPr>
          <a:lstStyle/>
          <a:p>
            <a:pPr>
              <a:lnSpc>
                <a:spcPct val="107000"/>
              </a:lnSpc>
              <a:spcAft>
                <a:spcPts val="800"/>
              </a:spcAft>
            </a:pPr>
            <a:r>
              <a:rPr lang="en-GB" sz="4000" b="1" dirty="0">
                <a:latin typeface="Calibri" panose="020F0502020204030204" pitchFamily="34" charset="0"/>
                <a:ea typeface="Calibri" panose="020F0502020204030204" pitchFamily="34" charset="0"/>
                <a:cs typeface="Times New Roman" panose="02020603050405020304" pitchFamily="18" charset="0"/>
              </a:rPr>
              <a:t>QUESTIONS</a:t>
            </a:r>
            <a:endParaRPr lang="en-GB"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613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3ED11E-0DB1-40FE-9030-2650B32A6167}"/>
              </a:ext>
            </a:extLst>
          </p:cNvPr>
          <p:cNvSpPr/>
          <p:nvPr/>
        </p:nvSpPr>
        <p:spPr>
          <a:xfrm>
            <a:off x="897714" y="292404"/>
            <a:ext cx="8141511" cy="6017032"/>
          </a:xfrm>
          <a:prstGeom prst="rect">
            <a:avLst/>
          </a:prstGeom>
        </p:spPr>
        <p:txBody>
          <a:bodyPr wrap="square">
            <a:spAutoFit/>
          </a:bodyPr>
          <a:lstStyle/>
          <a:p>
            <a:pPr lvl="0"/>
            <a:endParaRPr lang="en-GB" sz="1100" dirty="0">
              <a:latin typeface="Calibri" panose="020F0502020204030204" pitchFamily="34" charset="0"/>
              <a:ea typeface="Calibri" panose="020F0502020204030204" pitchFamily="34" charset="0"/>
              <a:cs typeface="Times New Roman" panose="02020603050405020304" pitchFamily="18" charset="0"/>
            </a:endParaRPr>
          </a:p>
          <a:p>
            <a:r>
              <a:rPr lang="en-GB" b="1" dirty="0">
                <a:latin typeface="Calibri" panose="020F0502020204030204" pitchFamily="34" charset="0"/>
                <a:ea typeface="Calibri" panose="020F0502020204030204" pitchFamily="34" charset="0"/>
                <a:cs typeface="Times New Roman" panose="02020603050405020304" pitchFamily="18" charset="0"/>
              </a:rPr>
              <a:t>THE LIQUID REVIEW PROCESS; </a:t>
            </a:r>
          </a:p>
          <a:p>
            <a:r>
              <a:rPr lang="en-GB" dirty="0">
                <a:latin typeface="Calibri" panose="020F0502020204030204" pitchFamily="34" charset="0"/>
                <a:ea typeface="Calibri" panose="020F0502020204030204" pitchFamily="34" charset="0"/>
                <a:cs typeface="Times New Roman" panose="02020603050405020304" pitchFamily="18" charset="0"/>
              </a:rPr>
              <a:t> </a:t>
            </a:r>
          </a:p>
          <a:p>
            <a:pPr lvl="0"/>
            <a:r>
              <a:rPr lang="en-GB" dirty="0">
                <a:latin typeface="Calibri" panose="020F0502020204030204" pitchFamily="34" charset="0"/>
                <a:ea typeface="Calibri" panose="020F0502020204030204" pitchFamily="34" charset="0"/>
                <a:cs typeface="Times New Roman" panose="02020603050405020304" pitchFamily="18" charset="0"/>
              </a:rPr>
              <a:t>1. FSSW Creates the review form,</a:t>
            </a:r>
          </a:p>
          <a:p>
            <a:pPr marL="1600200"/>
            <a:r>
              <a:rPr lang="en-GB" dirty="0">
                <a:latin typeface="Calibri" panose="020F0502020204030204" pitchFamily="34" charset="0"/>
                <a:ea typeface="Calibri" panose="020F0502020204030204" pitchFamily="34" charset="0"/>
                <a:cs typeface="Times New Roman" panose="02020603050405020304" pitchFamily="18" charset="0"/>
              </a:rPr>
              <a:t> </a:t>
            </a:r>
          </a:p>
          <a:p>
            <a:pPr lvl="0"/>
            <a:r>
              <a:rPr lang="en-GB" dirty="0">
                <a:latin typeface="Calibri" panose="020F0502020204030204" pitchFamily="34" charset="0"/>
                <a:ea typeface="Calibri" panose="020F0502020204030204" pitchFamily="34" charset="0"/>
                <a:cs typeface="Times New Roman" panose="02020603050405020304" pitchFamily="18" charset="0"/>
              </a:rPr>
              <a:t>2. Within the FSSW review form is the FSSW report. Once you have finished the report you must send it</a:t>
            </a:r>
            <a:r>
              <a:rPr lang="en-GB" b="1" dirty="0">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to the Manager for their approval </a:t>
            </a:r>
            <a:r>
              <a:rPr lang="en-GB" sz="1600" dirty="0">
                <a:latin typeface="Calibri" panose="020F0502020204030204" pitchFamily="34" charset="0"/>
                <a:ea typeface="Calibri" panose="020F0502020204030204" pitchFamily="34" charset="0"/>
                <a:cs typeface="Times New Roman" panose="02020603050405020304" pitchFamily="18" charset="0"/>
              </a:rPr>
              <a:t>(tab at the top of the page).</a:t>
            </a:r>
          </a:p>
          <a:p>
            <a:pPr lvl="0"/>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lvl="0"/>
            <a:r>
              <a:rPr lang="en-GB" dirty="0">
                <a:latin typeface="Calibri" panose="020F0502020204030204" pitchFamily="34" charset="0"/>
                <a:ea typeface="Calibri" panose="020F0502020204030204" pitchFamily="34" charset="0"/>
                <a:cs typeface="Times New Roman" panose="02020603050405020304" pitchFamily="18" charset="0"/>
              </a:rPr>
              <a:t>3. The Manager may send the report back for alterations once quality assured, if so just repeat the process. </a:t>
            </a:r>
            <a:r>
              <a:rPr lang="en-GB"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Please give yourself time for this. Do not leave the report until the last minute!)</a:t>
            </a:r>
          </a:p>
          <a:p>
            <a:pPr marL="1600200"/>
            <a:r>
              <a:rPr lang="en-GB" dirty="0">
                <a:latin typeface="Calibri" panose="020F0502020204030204" pitchFamily="34" charset="0"/>
                <a:ea typeface="Calibri" panose="020F0502020204030204" pitchFamily="34" charset="0"/>
                <a:cs typeface="Times New Roman" panose="02020603050405020304" pitchFamily="18" charset="0"/>
              </a:rPr>
              <a:t> </a:t>
            </a:r>
          </a:p>
          <a:p>
            <a:pPr lvl="0"/>
            <a:r>
              <a:rPr lang="en-GB" dirty="0">
                <a:latin typeface="Calibri" panose="020F0502020204030204" pitchFamily="34" charset="0"/>
                <a:ea typeface="Calibri" panose="020F0502020204030204" pitchFamily="34" charset="0"/>
                <a:cs typeface="Times New Roman" panose="02020603050405020304" pitchFamily="18" charset="0"/>
              </a:rPr>
              <a:t>4. When the Manager is happy with the report they will approve the document. This will automatically send the report back to FSSW task tray. </a:t>
            </a:r>
          </a:p>
          <a:p>
            <a:pPr lvl="0"/>
            <a:endParaRPr lang="en-GB" dirty="0">
              <a:latin typeface="Calibri" panose="020F0502020204030204" pitchFamily="34" charset="0"/>
              <a:ea typeface="Calibri" panose="020F0502020204030204" pitchFamily="34" charset="0"/>
              <a:cs typeface="Times New Roman" panose="02020603050405020304" pitchFamily="18" charset="0"/>
            </a:endParaRPr>
          </a:p>
          <a:p>
            <a:pPr lvl="0"/>
            <a:r>
              <a:rPr lang="en-GB" dirty="0">
                <a:latin typeface="Calibri" panose="020F0502020204030204" pitchFamily="34" charset="0"/>
                <a:ea typeface="Calibri" panose="020F0502020204030204" pitchFamily="34" charset="0"/>
                <a:cs typeface="Times New Roman" panose="02020603050405020304" pitchFamily="18" charset="0"/>
              </a:rPr>
              <a:t>5. Once you have received the Report in your task tray you must then progress the whole review form to the Manager. The review form will then disappear from your task tray and into your Managers tray.</a:t>
            </a:r>
          </a:p>
          <a:p>
            <a:pPr marL="1600200"/>
            <a:r>
              <a:rPr lang="en-GB" b="1" dirty="0">
                <a:latin typeface="Calibri" panose="020F050202020403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r>
              <a:rPr lang="en-GB" dirty="0">
                <a:latin typeface="Calibri" panose="020F0502020204030204" pitchFamily="34" charset="0"/>
                <a:ea typeface="Calibri" panose="020F0502020204030204" pitchFamily="34" charset="0"/>
                <a:cs typeface="Times New Roman" panose="02020603050405020304" pitchFamily="18" charset="0"/>
              </a:rPr>
              <a:t>6. The Manager writes their comments and progresses the document to the Fostering IRO.  </a:t>
            </a:r>
          </a:p>
          <a:p>
            <a:pPr lvl="0"/>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Logo, company name&#10;&#10;Description automatically generated">
            <a:extLst>
              <a:ext uri="{FF2B5EF4-FFF2-40B4-BE49-F238E27FC236}">
                <a16:creationId xmlns:a16="http://schemas.microsoft.com/office/drawing/2014/main" id="{4096CEE4-A762-4FDF-A02B-C12D74DB2184}"/>
              </a:ext>
            </a:extLst>
          </p:cNvPr>
          <p:cNvPicPr>
            <a:picLocks noChangeAspect="1"/>
          </p:cNvPicPr>
          <p:nvPr/>
        </p:nvPicPr>
        <p:blipFill>
          <a:blip r:embed="rId2"/>
          <a:stretch>
            <a:fillRect/>
          </a:stretch>
        </p:blipFill>
        <p:spPr>
          <a:xfrm>
            <a:off x="9548035" y="732876"/>
            <a:ext cx="2072691" cy="1554518"/>
          </a:xfrm>
          <a:prstGeom prst="rect">
            <a:avLst/>
          </a:prstGeom>
          <a:ln w="57150" cmpd="thickThin">
            <a:solidFill>
              <a:srgbClr val="7F7F7F"/>
            </a:solidFill>
            <a:miter lim="800000"/>
          </a:ln>
        </p:spPr>
      </p:pic>
    </p:spTree>
    <p:extLst>
      <p:ext uri="{BB962C8B-B14F-4D97-AF65-F5344CB8AC3E}">
        <p14:creationId xmlns:p14="http://schemas.microsoft.com/office/powerpoint/2010/main" val="226695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1EEF90-07B9-4575-8092-BB52EA4407CD}"/>
              </a:ext>
            </a:extLst>
          </p:cNvPr>
          <p:cNvSpPr txBox="1"/>
          <p:nvPr/>
        </p:nvSpPr>
        <p:spPr>
          <a:xfrm>
            <a:off x="1095375" y="800098"/>
            <a:ext cx="8753475" cy="4647426"/>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There are a number of supporting documents that need to updated and available for the review. These documents will be Quality Assured by Team Managers prior to the review being forwarded to the IRO. These documents are;  </a:t>
            </a:r>
          </a:p>
          <a:p>
            <a:endParaRPr lang="en-GB" sz="2000" b="1" dirty="0">
              <a:latin typeface="Calibri" panose="020F0502020204030204" pitchFamily="34" charset="0"/>
              <a:cs typeface="Calibri" panose="020F0502020204030204" pitchFamily="34" charset="0"/>
            </a:endParaRPr>
          </a:p>
          <a:p>
            <a:endParaRPr lang="en-GB" dirty="0"/>
          </a:p>
          <a:p>
            <a:pPr marL="2114550" lvl="4" indent="-285750">
              <a:buFont typeface="Wingdings" panose="05000000000000000000" pitchFamily="2" charset="2"/>
              <a:buChar char="ü"/>
            </a:pPr>
            <a:r>
              <a:rPr lang="en-GB" dirty="0">
                <a:solidFill>
                  <a:prstClr val="black"/>
                </a:solidFill>
              </a:rPr>
              <a:t>Health and safety questionnaires </a:t>
            </a:r>
          </a:p>
          <a:p>
            <a:pPr marL="2114550" lvl="4" indent="-285750">
              <a:buFont typeface="Wingdings" panose="05000000000000000000" pitchFamily="2" charset="2"/>
              <a:buChar char="ü"/>
            </a:pPr>
            <a:r>
              <a:rPr lang="en-GB" dirty="0">
                <a:solidFill>
                  <a:prstClr val="black"/>
                </a:solidFill>
              </a:rPr>
              <a:t>Safe care policies</a:t>
            </a:r>
          </a:p>
          <a:p>
            <a:pPr marL="2114550" lvl="4" indent="-285750">
              <a:buFont typeface="Wingdings" panose="05000000000000000000" pitchFamily="2" charset="2"/>
              <a:buChar char="ü"/>
            </a:pPr>
            <a:r>
              <a:rPr lang="en-GB" dirty="0">
                <a:solidFill>
                  <a:prstClr val="black"/>
                </a:solidFill>
              </a:rPr>
              <a:t>Animal risk assessments  </a:t>
            </a:r>
          </a:p>
          <a:p>
            <a:pPr marL="2114550" lvl="4" indent="-285750">
              <a:buFont typeface="Wingdings" panose="05000000000000000000" pitchFamily="2" charset="2"/>
              <a:buChar char="ü"/>
            </a:pPr>
            <a:r>
              <a:rPr lang="en-GB" dirty="0">
                <a:solidFill>
                  <a:prstClr val="black"/>
                </a:solidFill>
              </a:rPr>
              <a:t>Fire policy </a:t>
            </a:r>
          </a:p>
          <a:p>
            <a:pPr marL="2114550" lvl="4" indent="-285750">
              <a:buFont typeface="Wingdings" panose="05000000000000000000" pitchFamily="2" charset="2"/>
              <a:buChar char="ü"/>
            </a:pPr>
            <a:r>
              <a:rPr lang="en-GB" dirty="0">
                <a:solidFill>
                  <a:prstClr val="black"/>
                </a:solidFill>
              </a:rPr>
              <a:t>Unannounced visit form</a:t>
            </a:r>
          </a:p>
          <a:p>
            <a:pPr marL="3028950" lvl="6" indent="-285750">
              <a:buFont typeface="Wingdings" panose="05000000000000000000" pitchFamily="2" charset="2"/>
              <a:buChar char="ü"/>
            </a:pPr>
            <a:endParaRPr lang="en-GB" dirty="0"/>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endParaRPr lang="en-GB" dirty="0"/>
          </a:p>
          <a:p>
            <a:endParaRPr lang="en-GB" dirty="0"/>
          </a:p>
        </p:txBody>
      </p:sp>
      <p:pic>
        <p:nvPicPr>
          <p:cNvPr id="4" name="Picture 3">
            <a:extLst>
              <a:ext uri="{FF2B5EF4-FFF2-40B4-BE49-F238E27FC236}">
                <a16:creationId xmlns:a16="http://schemas.microsoft.com/office/drawing/2014/main" id="{395BCAB4-C299-47F4-8972-D7FAE4BA6FD9}"/>
              </a:ext>
            </a:extLst>
          </p:cNvPr>
          <p:cNvPicPr>
            <a:picLocks noChangeAspect="1"/>
          </p:cNvPicPr>
          <p:nvPr/>
        </p:nvPicPr>
        <p:blipFill>
          <a:blip r:embed="rId2"/>
          <a:stretch>
            <a:fillRect/>
          </a:stretch>
        </p:blipFill>
        <p:spPr>
          <a:xfrm>
            <a:off x="9218209" y="3429000"/>
            <a:ext cx="1981372" cy="1981372"/>
          </a:xfrm>
          <a:prstGeom prst="rect">
            <a:avLst/>
          </a:prstGeom>
        </p:spPr>
      </p:pic>
    </p:spTree>
    <p:extLst>
      <p:ext uri="{BB962C8B-B14F-4D97-AF65-F5344CB8AC3E}">
        <p14:creationId xmlns:p14="http://schemas.microsoft.com/office/powerpoint/2010/main" val="1495825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7C3E-20AC-46E8-9B95-3097DC84B9E8}"/>
              </a:ext>
            </a:extLst>
          </p:cNvPr>
          <p:cNvSpPr>
            <a:spLocks noGrp="1"/>
          </p:cNvSpPr>
          <p:nvPr>
            <p:ph type="title"/>
          </p:nvPr>
        </p:nvSpPr>
        <p:spPr/>
        <p:txBody>
          <a:bodyPr/>
          <a:lstStyle/>
          <a:p>
            <a:r>
              <a:rPr lang="en-GB" dirty="0"/>
              <a:t>Process and compliance </a:t>
            </a:r>
          </a:p>
        </p:txBody>
      </p:sp>
      <p:sp>
        <p:nvSpPr>
          <p:cNvPr id="3" name="Rectangle 2">
            <a:extLst>
              <a:ext uri="{FF2B5EF4-FFF2-40B4-BE49-F238E27FC236}">
                <a16:creationId xmlns:a16="http://schemas.microsoft.com/office/drawing/2014/main" id="{D8BE3831-5EA9-4DDF-8F1D-E484D06898D3}"/>
              </a:ext>
            </a:extLst>
          </p:cNvPr>
          <p:cNvSpPr/>
          <p:nvPr/>
        </p:nvSpPr>
        <p:spPr>
          <a:xfrm>
            <a:off x="3048000" y="2076450"/>
            <a:ext cx="5972175" cy="3724096"/>
          </a:xfrm>
          <a:prstGeom prst="rect">
            <a:avLst/>
          </a:prstGeom>
        </p:spPr>
        <p:txBody>
          <a:bodyPr wrap="square">
            <a:spAutoFit/>
          </a:bodyPr>
          <a:lstStyle/>
          <a:p>
            <a:pPr lvl="0"/>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Using the Liquid Logic Review Process. </a:t>
            </a: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All forms should now be consolidated. FSSW report to be forwarded to Team Manager 2 weeks prior to review date.  </a:t>
            </a:r>
          </a:p>
          <a:p>
            <a:pPr lvl="0"/>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All supporting documents should be forwarded to admin 2 weeks prior to review date. Fostering admin are now responsible for uploading the documents as ‘attachments’ on to the review form. By doing so, attachments will also automatically save in ‘Documents’ store.</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(There should be no need for any documents to be sent direct to the Fostering IRO or Team Managers as they should be on the system)</a:t>
            </a:r>
          </a:p>
          <a:p>
            <a:pPr lvl="0"/>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Symbol" panose="05050102010706020507" pitchFamily="18" charset="2"/>
              <a:buChar char=""/>
            </a:pPr>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645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DB54E-2009-47FA-82CC-C90DAB902155}"/>
              </a:ext>
            </a:extLst>
          </p:cNvPr>
          <p:cNvSpPr>
            <a:spLocks noGrp="1"/>
          </p:cNvSpPr>
          <p:nvPr>
            <p:ph type="title"/>
          </p:nvPr>
        </p:nvSpPr>
        <p:spPr>
          <a:xfrm>
            <a:off x="1451579" y="804519"/>
            <a:ext cx="9603275" cy="1049235"/>
          </a:xfrm>
        </p:spPr>
        <p:txBody>
          <a:bodyPr>
            <a:normAutofit/>
          </a:bodyPr>
          <a:lstStyle/>
          <a:p>
            <a:r>
              <a:rPr lang="en-GB" dirty="0"/>
              <a:t>The key to good quality and success! </a:t>
            </a:r>
          </a:p>
        </p:txBody>
      </p:sp>
      <p:pic>
        <p:nvPicPr>
          <p:cNvPr id="3" name="Picture 2">
            <a:extLst>
              <a:ext uri="{FF2B5EF4-FFF2-40B4-BE49-F238E27FC236}">
                <a16:creationId xmlns:a16="http://schemas.microsoft.com/office/drawing/2014/main" id="{57AEDA94-4222-4A6B-968E-F553D5522FCF}"/>
              </a:ext>
            </a:extLst>
          </p:cNvPr>
          <p:cNvPicPr>
            <a:picLocks noChangeAspect="1"/>
          </p:cNvPicPr>
          <p:nvPr/>
        </p:nvPicPr>
        <p:blipFill>
          <a:blip r:embed="rId2"/>
          <a:stretch>
            <a:fillRect/>
          </a:stretch>
        </p:blipFill>
        <p:spPr>
          <a:xfrm>
            <a:off x="9561334" y="4298746"/>
            <a:ext cx="1493520" cy="1493520"/>
          </a:xfrm>
          <a:prstGeom prst="rect">
            <a:avLst/>
          </a:prstGeom>
        </p:spPr>
      </p:pic>
      <p:pic>
        <p:nvPicPr>
          <p:cNvPr id="5" name="Picture 4">
            <a:extLst>
              <a:ext uri="{FF2B5EF4-FFF2-40B4-BE49-F238E27FC236}">
                <a16:creationId xmlns:a16="http://schemas.microsoft.com/office/drawing/2014/main" id="{0F29674B-6C7F-490A-8421-95750100D3B6}"/>
              </a:ext>
            </a:extLst>
          </p:cNvPr>
          <p:cNvPicPr>
            <a:picLocks noChangeAspect="1"/>
          </p:cNvPicPr>
          <p:nvPr/>
        </p:nvPicPr>
        <p:blipFill>
          <a:blip r:embed="rId3"/>
          <a:stretch>
            <a:fillRect/>
          </a:stretch>
        </p:blipFill>
        <p:spPr>
          <a:xfrm>
            <a:off x="1206584" y="2160922"/>
            <a:ext cx="9778832" cy="2536156"/>
          </a:xfrm>
          <a:prstGeom prst="rect">
            <a:avLst/>
          </a:prstGeom>
        </p:spPr>
      </p:pic>
    </p:spTree>
    <p:extLst>
      <p:ext uri="{BB962C8B-B14F-4D97-AF65-F5344CB8AC3E}">
        <p14:creationId xmlns:p14="http://schemas.microsoft.com/office/powerpoint/2010/main" val="1272912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39D587-E8CC-44B1-94C5-48E086A36079}"/>
              </a:ext>
            </a:extLst>
          </p:cNvPr>
          <p:cNvSpPr/>
          <p:nvPr/>
        </p:nvSpPr>
        <p:spPr>
          <a:xfrm>
            <a:off x="569282" y="598135"/>
            <a:ext cx="7900464" cy="3785652"/>
          </a:xfrm>
          <a:prstGeom prst="rect">
            <a:avLst/>
          </a:prstGeom>
        </p:spPr>
        <p:txBody>
          <a:bodyPr wrap="square">
            <a:spAutoFit/>
          </a:bodyPr>
          <a:lstStyle/>
          <a:p>
            <a:r>
              <a:rPr lang="en-GB" sz="1600" b="1" dirty="0">
                <a:latin typeface="Calibri" panose="020F0502020204030204" pitchFamily="34" charset="0"/>
                <a:ea typeface="Calibri" panose="020F0502020204030204" pitchFamily="34" charset="0"/>
                <a:cs typeface="Times New Roman" panose="02020603050405020304" pitchFamily="18" charset="0"/>
              </a:rPr>
              <a:t>Children’s feedback is vital;</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Meet and talk to young people in placement. They should know who you are and why you visit.  </a:t>
            </a:r>
          </a:p>
          <a:p>
            <a:pPr marL="342900" lvl="0" indent="-342900">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Explain to young people what the Foster Carer review is for and ask them if they want to contribute. Children can contribute in a number of ways. (MO </a:t>
            </a:r>
            <a:r>
              <a:rPr lang="en-GB" sz="1600" dirty="0" err="1">
                <a:latin typeface="Calibri" panose="020F0502020204030204" pitchFamily="34" charset="0"/>
                <a:ea typeface="Calibri" panose="020F0502020204030204" pitchFamily="34" charset="0"/>
                <a:cs typeface="Times New Roman" panose="02020603050405020304" pitchFamily="18" charset="0"/>
              </a:rPr>
              <a:t>MO</a:t>
            </a:r>
            <a:r>
              <a:rPr lang="en-GB" sz="1600" dirty="0">
                <a:latin typeface="Calibri" panose="020F0502020204030204" pitchFamily="34" charset="0"/>
                <a:ea typeface="Calibri" panose="020F0502020204030204" pitchFamily="34" charset="0"/>
                <a:cs typeface="Times New Roman" panose="02020603050405020304" pitchFamily="18" charset="0"/>
              </a:rPr>
              <a:t>, written questionnaire, by having a discussion with you or by using any other means that they may prefer)    </a:t>
            </a:r>
          </a:p>
          <a:p>
            <a:pPr marL="342900" lvl="0" indent="-342900">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If young people don’t wish to contribute then this is ok. But please write about your observations on your visits, what does it tell you?  </a:t>
            </a:r>
          </a:p>
          <a:p>
            <a:pPr marL="342900" lvl="0" indent="-342900">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Foster carers should not be filling children’s response in with them!</a:t>
            </a:r>
          </a:p>
          <a:p>
            <a:pPr marL="342900" lvl="0" indent="-342900">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It is not just about foster children but also carer’s children, they are still sometimes over- looked.</a:t>
            </a:r>
          </a:p>
          <a:p>
            <a:pPr marL="342900" lvl="0" indent="-342900">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Adult household members views should also be sought and documented.       </a:t>
            </a:r>
          </a:p>
          <a:p>
            <a:r>
              <a:rPr lang="en-GB" sz="1600" dirty="0">
                <a:latin typeface="Calibri" panose="020F0502020204030204" pitchFamily="34" charset="0"/>
                <a:ea typeface="Calibri" panose="020F0502020204030204" pitchFamily="34" charset="0"/>
                <a:cs typeface="Times New Roman" panose="02020603050405020304" pitchFamily="18" charset="0"/>
              </a:rPr>
              <a:t> </a:t>
            </a:r>
          </a:p>
          <a:p>
            <a:r>
              <a:rPr lang="en-GB" sz="1600"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Picture 2">
            <a:extLst>
              <a:ext uri="{FF2B5EF4-FFF2-40B4-BE49-F238E27FC236}">
                <a16:creationId xmlns:a16="http://schemas.microsoft.com/office/drawing/2014/main" id="{2E7B8427-9F72-4F57-BD43-2E68B74A1BE8}"/>
              </a:ext>
            </a:extLst>
          </p:cNvPr>
          <p:cNvPicPr>
            <a:picLocks noChangeAspect="1"/>
          </p:cNvPicPr>
          <p:nvPr/>
        </p:nvPicPr>
        <p:blipFill rotWithShape="1">
          <a:blip r:embed="rId2"/>
          <a:srcRect t="7871" b="293"/>
          <a:stretch/>
        </p:blipFill>
        <p:spPr>
          <a:xfrm>
            <a:off x="8109559" y="3815464"/>
            <a:ext cx="3400586" cy="1912814"/>
          </a:xfrm>
          <a:prstGeom prst="rect">
            <a:avLst/>
          </a:prstGeom>
          <a:ln w="57150" cmpd="thickThin">
            <a:solidFill>
              <a:srgbClr val="7F7F7F"/>
            </a:solidFill>
            <a:miter lim="800000"/>
          </a:ln>
        </p:spPr>
      </p:pic>
    </p:spTree>
    <p:extLst>
      <p:ext uri="{BB962C8B-B14F-4D97-AF65-F5344CB8AC3E}">
        <p14:creationId xmlns:p14="http://schemas.microsoft.com/office/powerpoint/2010/main" val="2842442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27A6A2-5122-4FC7-9546-76EA8015DEB3}"/>
              </a:ext>
            </a:extLst>
          </p:cNvPr>
          <p:cNvSpPr/>
          <p:nvPr/>
        </p:nvSpPr>
        <p:spPr>
          <a:xfrm>
            <a:off x="1371601" y="695325"/>
            <a:ext cx="8162924" cy="3293209"/>
          </a:xfrm>
          <a:prstGeom prst="rect">
            <a:avLst/>
          </a:prstGeom>
        </p:spPr>
        <p:txBody>
          <a:bodyPr wrap="square">
            <a:spAutoFit/>
          </a:bodyPr>
          <a:lstStyle/>
          <a:p>
            <a:pPr lvl="0"/>
            <a:r>
              <a:rPr lang="en-GB"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 note on SW feedback;</a:t>
            </a:r>
          </a:p>
          <a:p>
            <a:pPr lvl="0"/>
            <a:endPar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forms should now be sent to SW through liquid. (The allocated SW must be allocated the form otherwise this just sits in the task tray)   </a:t>
            </a:r>
          </a:p>
          <a:p>
            <a:pPr marL="342900" lvl="0" indent="-342900">
              <a:buFont typeface="Symbol" panose="05050102010706020507" pitchFamily="18" charset="2"/>
              <a:buChar char=""/>
            </a:pPr>
            <a:r>
              <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If the form is not returned then please follow up on this. </a:t>
            </a:r>
            <a:r>
              <a:rPr lang="en-GB" sz="1600" dirty="0">
                <a:latin typeface="Calibri" panose="020F0502020204030204" pitchFamily="34" charset="0"/>
                <a:ea typeface="Calibri" panose="020F0502020204030204" pitchFamily="34" charset="0"/>
                <a:cs typeface="Times New Roman" panose="02020603050405020304" pitchFamily="18" charset="0"/>
              </a:rPr>
              <a:t>Even an email response is better than nothing at all! </a:t>
            </a:r>
          </a:p>
          <a:p>
            <a:pPr marL="342900" lvl="0" indent="-342900">
              <a:buFont typeface="Symbol" panose="05050102010706020507" pitchFamily="18" charset="2"/>
              <a:buChar char=""/>
            </a:pPr>
            <a:r>
              <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Don’t wait until the review is due, collate this throughout the year and celebrate the carers successes at each point of the year.</a:t>
            </a:r>
          </a:p>
          <a:p>
            <a:pPr marL="342900" lvl="0" indent="-342900">
              <a:buFont typeface="Symbol" panose="05050102010706020507" pitchFamily="18" charset="2"/>
              <a:buChar char=""/>
            </a:pPr>
            <a:r>
              <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Learn and reflect from feedback.</a:t>
            </a:r>
          </a:p>
          <a:p>
            <a:pPr marL="342900" lvl="0" indent="-342900">
              <a:buFont typeface="Symbol" panose="05050102010706020507" pitchFamily="18" charset="2"/>
              <a:buChar char=""/>
            </a:pPr>
            <a:r>
              <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SW feedback is important, not only from a procedural perspective but also for the carers who, especially this year, have had such a tough time.       </a:t>
            </a:r>
          </a:p>
          <a:p>
            <a:pPr marL="342900" lvl="0" indent="-342900">
              <a:buFont typeface="Symbol" panose="05050102010706020507" pitchFamily="18" charset="2"/>
              <a:buChar char=""/>
            </a:pPr>
            <a:endPar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endPar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FEA98EB2-4582-4FE5-8348-FFFEB7E6FBE5}"/>
              </a:ext>
            </a:extLst>
          </p:cNvPr>
          <p:cNvPicPr>
            <a:picLocks noChangeAspect="1"/>
          </p:cNvPicPr>
          <p:nvPr/>
        </p:nvPicPr>
        <p:blipFill>
          <a:blip r:embed="rId2"/>
          <a:stretch>
            <a:fillRect/>
          </a:stretch>
        </p:blipFill>
        <p:spPr>
          <a:xfrm>
            <a:off x="8543838" y="3647903"/>
            <a:ext cx="1981372" cy="1981372"/>
          </a:xfrm>
          <a:prstGeom prst="rect">
            <a:avLst/>
          </a:prstGeom>
        </p:spPr>
      </p:pic>
    </p:spTree>
    <p:extLst>
      <p:ext uri="{BB962C8B-B14F-4D97-AF65-F5344CB8AC3E}">
        <p14:creationId xmlns:p14="http://schemas.microsoft.com/office/powerpoint/2010/main" val="176008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57AF52-F74A-44E7-81D9-A25F9A9FB2DB}"/>
              </a:ext>
            </a:extLst>
          </p:cNvPr>
          <p:cNvSpPr txBox="1"/>
          <p:nvPr/>
        </p:nvSpPr>
        <p:spPr>
          <a:xfrm>
            <a:off x="1333501" y="689789"/>
            <a:ext cx="10010774" cy="923330"/>
          </a:xfrm>
          <a:prstGeom prst="rect">
            <a:avLst/>
          </a:prstGeom>
          <a:noFill/>
        </p:spPr>
        <p:txBody>
          <a:bodyPr wrap="square" rtlCol="0">
            <a:spAutoFit/>
          </a:bodyPr>
          <a:lstStyle/>
          <a:p>
            <a:pPr marL="285750" indent="-285750">
              <a:buFont typeface="Wingdings" panose="05000000000000000000" pitchFamily="2" charset="2"/>
              <a:buChar char="ü"/>
            </a:pPr>
            <a:endParaRPr lang="en-GB"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endParaRPr lang="en-GB" dirty="0">
              <a:latin typeface="Calibri" panose="020F0502020204030204" pitchFamily="34" charset="0"/>
              <a:cs typeface="Calibri" panose="020F0502020204030204" pitchFamily="34" charset="0"/>
            </a:endParaRPr>
          </a:p>
          <a:p>
            <a:endParaRPr lang="en-GB" dirty="0"/>
          </a:p>
        </p:txBody>
      </p:sp>
      <p:pic>
        <p:nvPicPr>
          <p:cNvPr id="4" name="Picture 3" descr="Shape, arrow&#10;&#10;Description automatically generated">
            <a:extLst>
              <a:ext uri="{FF2B5EF4-FFF2-40B4-BE49-F238E27FC236}">
                <a16:creationId xmlns:a16="http://schemas.microsoft.com/office/drawing/2014/main" id="{44FC3710-2A2A-4A71-B8C2-6B6FF98A67D8}"/>
              </a:ext>
            </a:extLst>
          </p:cNvPr>
          <p:cNvPicPr>
            <a:picLocks noChangeAspect="1"/>
          </p:cNvPicPr>
          <p:nvPr/>
        </p:nvPicPr>
        <p:blipFill>
          <a:blip r:embed="rId2"/>
          <a:stretch>
            <a:fillRect/>
          </a:stretch>
        </p:blipFill>
        <p:spPr>
          <a:xfrm>
            <a:off x="9127179" y="3697474"/>
            <a:ext cx="1858237" cy="1858237"/>
          </a:xfrm>
          <a:prstGeom prst="rect">
            <a:avLst/>
          </a:prstGeom>
          <a:ln w="57150" cmpd="thickThin">
            <a:solidFill>
              <a:srgbClr val="7F7F7F"/>
            </a:solidFill>
            <a:miter lim="800000"/>
          </a:ln>
        </p:spPr>
      </p:pic>
      <p:pic>
        <p:nvPicPr>
          <p:cNvPr id="5" name="Picture 4">
            <a:extLst>
              <a:ext uri="{FF2B5EF4-FFF2-40B4-BE49-F238E27FC236}">
                <a16:creationId xmlns:a16="http://schemas.microsoft.com/office/drawing/2014/main" id="{EC6C01BE-915B-4EED-A97D-A8F323B36DE3}"/>
              </a:ext>
            </a:extLst>
          </p:cNvPr>
          <p:cNvPicPr>
            <a:picLocks noChangeAspect="1"/>
          </p:cNvPicPr>
          <p:nvPr/>
        </p:nvPicPr>
        <p:blipFill>
          <a:blip r:embed="rId3"/>
          <a:stretch>
            <a:fillRect/>
          </a:stretch>
        </p:blipFill>
        <p:spPr>
          <a:xfrm>
            <a:off x="1517895" y="689789"/>
            <a:ext cx="5935983" cy="2577286"/>
          </a:xfrm>
          <a:prstGeom prst="rect">
            <a:avLst/>
          </a:prstGeom>
        </p:spPr>
      </p:pic>
    </p:spTree>
    <p:extLst>
      <p:ext uri="{BB962C8B-B14F-4D97-AF65-F5344CB8AC3E}">
        <p14:creationId xmlns:p14="http://schemas.microsoft.com/office/powerpoint/2010/main" val="30461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EA46D1-33CF-4448-A56D-CB649B0354A8}"/>
              </a:ext>
            </a:extLst>
          </p:cNvPr>
          <p:cNvSpPr/>
          <p:nvPr/>
        </p:nvSpPr>
        <p:spPr>
          <a:xfrm>
            <a:off x="1666240" y="761999"/>
            <a:ext cx="8864599" cy="4216539"/>
          </a:xfrm>
          <a:prstGeom prst="rect">
            <a:avLst/>
          </a:prstGeom>
        </p:spPr>
        <p:txBody>
          <a:bodyPr wrap="square">
            <a:spAutoFit/>
          </a:bodyPr>
          <a:lstStyle/>
          <a:p>
            <a:r>
              <a:rPr lang="en-GB" sz="2800" b="1" dirty="0">
                <a:latin typeface="Calibri" panose="020F0502020204030204" pitchFamily="34" charset="0"/>
                <a:ea typeface="Calibri" panose="020F0502020204030204" pitchFamily="34" charset="0"/>
                <a:cs typeface="Times New Roman" panose="02020603050405020304" pitchFamily="18" charset="0"/>
              </a:rPr>
              <a:t>The FSSW report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r>
              <a:rPr lang="en-GB" sz="1600" b="1" dirty="0">
                <a:latin typeface="Calibri" panose="020F0502020204030204" pitchFamily="34" charset="0"/>
                <a:ea typeface="Calibri" panose="020F0502020204030204" pitchFamily="34"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endPar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endParaRPr>
          </a:p>
          <a:p>
            <a:endPar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rPr>
              <a:t>It is clear, taking into account the Local Authority’s adoption of Signs of Safety and observations made by OFSTED in 2019, more consistency is required. </a:t>
            </a:r>
          </a:p>
          <a:p>
            <a:endPar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rPr>
              <a:t>There is currently too much variation,</a:t>
            </a:r>
          </a:p>
          <a:p>
            <a:pPr marL="285750" indent="-285750">
              <a:buFont typeface="Arial" panose="020B0604020202020204" pitchFamily="34" charset="0"/>
              <a:buChar char="•"/>
            </a:pPr>
            <a:r>
              <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rPr>
              <a:t>sometimes too little information, sometimes too much, sometimes enough but in the wrong section!. </a:t>
            </a:r>
          </a:p>
          <a:p>
            <a:pPr marL="285750" indent="-285750">
              <a:buFont typeface="Arial" panose="020B0604020202020204" pitchFamily="34" charset="0"/>
              <a:buChar char="•"/>
            </a:pPr>
            <a:r>
              <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rPr>
              <a:t>In general, reports need to be more succinct and less descriptive with clear development plans.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endPar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endParaRPr>
          </a:p>
          <a:p>
            <a:endParaRPr lang="en-GB" sz="1600" dirty="0">
              <a:latin typeface="Calibri" panose="020F0502020204030204" pitchFamily="34" charset="0"/>
              <a:ea typeface="Calibri" panose="020F0502020204030204" pitchFamily="34" charset="0"/>
              <a:cs typeface="Times New Roman" panose="02020603050405020304" pitchFamily="18" charset="0"/>
            </a:endParaRPr>
          </a:p>
          <a:p>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b="1" dirty="0">
                <a:solidFill>
                  <a:srgbClr val="548235"/>
                </a:solidFill>
                <a:latin typeface="Calibri" panose="020F0502020204030204" pitchFamily="34" charset="0"/>
                <a:ea typeface="Calibri" panose="020F0502020204030204" pitchFamily="34"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041590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268</TotalTime>
  <Words>1943</Words>
  <Application>Microsoft Office PowerPoint</Application>
  <PresentationFormat>Widescreen</PresentationFormat>
  <Paragraphs>131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Gill Sans MT</vt:lpstr>
      <vt:lpstr>Symbol</vt:lpstr>
      <vt:lpstr>Wingdings</vt:lpstr>
      <vt:lpstr>Gallery</vt:lpstr>
      <vt:lpstr>What Makes a good Foster Carer Review?    </vt:lpstr>
      <vt:lpstr>PowerPoint Presentation</vt:lpstr>
      <vt:lpstr>PowerPoint Presentation</vt:lpstr>
      <vt:lpstr>Process and compliance </vt:lpstr>
      <vt:lpstr>The key to good quality and success!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a good Foster Carer Review</dc:title>
  <dc:creator>Christopher Bartle</dc:creator>
  <cp:lastModifiedBy>Nicola Brown  Project and Inspection Support Manager</cp:lastModifiedBy>
  <cp:revision>33</cp:revision>
  <dcterms:created xsi:type="dcterms:W3CDTF">2021-02-10T09:56:30Z</dcterms:created>
  <dcterms:modified xsi:type="dcterms:W3CDTF">2022-02-22T17:35:12Z</dcterms:modified>
</cp:coreProperties>
</file>