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6" r:id="rId3"/>
    <p:sldId id="261" r:id="rId4"/>
    <p:sldId id="298" r:id="rId5"/>
    <p:sldId id="301" r:id="rId6"/>
    <p:sldId id="302" r:id="rId7"/>
    <p:sldId id="303" r:id="rId8"/>
    <p:sldId id="304" r:id="rId9"/>
    <p:sldId id="305" r:id="rId10"/>
    <p:sldId id="306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haparral Pro" panose="02060503040505020203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B338A"/>
    <a:srgbClr val="333399"/>
    <a:srgbClr val="006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B6554-9A82-4082-BC4F-039DAEFE5E60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B369BCBA-343E-4B2C-8769-A2CB029D97CE}">
      <dgm:prSet/>
      <dgm:spPr/>
      <dgm:t>
        <a:bodyPr/>
        <a:lstStyle/>
        <a:p>
          <a:r>
            <a:rPr lang="en-GB" dirty="0"/>
            <a:t>In the UK, there are around </a:t>
          </a:r>
          <a:r>
            <a:rPr lang="en-GB" b="1" dirty="0"/>
            <a:t>180,000</a:t>
          </a:r>
          <a:r>
            <a:rPr lang="en-GB" dirty="0"/>
            <a:t> children being raised in kinship care</a:t>
          </a:r>
          <a:endParaRPr lang="en-US" dirty="0"/>
        </a:p>
      </dgm:t>
    </dgm:pt>
    <dgm:pt modelId="{7F151405-A5D7-48B7-9053-6B2A943225E2}" type="parTrans" cxnId="{0A569831-F6E1-4D10-BDC6-DAF2672079F6}">
      <dgm:prSet/>
      <dgm:spPr/>
      <dgm:t>
        <a:bodyPr/>
        <a:lstStyle/>
        <a:p>
          <a:endParaRPr lang="en-US"/>
        </a:p>
      </dgm:t>
    </dgm:pt>
    <dgm:pt modelId="{20CEC869-6769-487A-9CB2-9BBD8C6F15FF}" type="sibTrans" cxnId="{0A569831-F6E1-4D10-BDC6-DAF2672079F6}">
      <dgm:prSet/>
      <dgm:spPr/>
      <dgm:t>
        <a:bodyPr/>
        <a:lstStyle/>
        <a:p>
          <a:endParaRPr lang="en-US"/>
        </a:p>
      </dgm:t>
    </dgm:pt>
    <dgm:pt modelId="{63D7E74D-4672-4349-8964-860A18235773}">
      <dgm:prSet/>
      <dgm:spPr/>
      <dgm:t>
        <a:bodyPr/>
        <a:lstStyle/>
        <a:p>
          <a:r>
            <a:rPr lang="en-GB" dirty="0"/>
            <a:t>There are more SGOs being made than AOs!</a:t>
          </a:r>
          <a:endParaRPr lang="en-US" dirty="0"/>
        </a:p>
      </dgm:t>
    </dgm:pt>
    <dgm:pt modelId="{F53BC28B-2CD7-4DA0-8251-217AA7188D2C}" type="parTrans" cxnId="{B6494814-8D1B-4BB3-AB53-0203F0F7EE24}">
      <dgm:prSet/>
      <dgm:spPr/>
      <dgm:t>
        <a:bodyPr/>
        <a:lstStyle/>
        <a:p>
          <a:endParaRPr lang="en-US"/>
        </a:p>
      </dgm:t>
    </dgm:pt>
    <dgm:pt modelId="{8FEA2C10-27E6-4244-9475-42497742561E}" type="sibTrans" cxnId="{B6494814-8D1B-4BB3-AB53-0203F0F7EE24}">
      <dgm:prSet/>
      <dgm:spPr/>
      <dgm:t>
        <a:bodyPr/>
        <a:lstStyle/>
        <a:p>
          <a:endParaRPr lang="en-US"/>
        </a:p>
      </dgm:t>
    </dgm:pt>
    <dgm:pt modelId="{6502ECB2-BDD1-4645-8863-5749A179C118}">
      <dgm:prSet/>
      <dgm:spPr/>
      <dgm:t>
        <a:bodyPr/>
        <a:lstStyle/>
        <a:p>
          <a:r>
            <a:rPr lang="en-GB" dirty="0"/>
            <a:t>2019 – The development of the SGO Team </a:t>
          </a:r>
          <a:endParaRPr lang="en-US" dirty="0"/>
        </a:p>
      </dgm:t>
    </dgm:pt>
    <dgm:pt modelId="{8A1BB7D7-7A09-4359-9C9A-2DD90344B191}" type="parTrans" cxnId="{F12818B0-0084-411A-A3FC-A871CF0E28D4}">
      <dgm:prSet/>
      <dgm:spPr/>
      <dgm:t>
        <a:bodyPr/>
        <a:lstStyle/>
        <a:p>
          <a:endParaRPr lang="en-US"/>
        </a:p>
      </dgm:t>
    </dgm:pt>
    <dgm:pt modelId="{EA246281-2E46-4F98-83A9-E23E17F43459}" type="sibTrans" cxnId="{F12818B0-0084-411A-A3FC-A871CF0E28D4}">
      <dgm:prSet/>
      <dgm:spPr/>
      <dgm:t>
        <a:bodyPr/>
        <a:lstStyle/>
        <a:p>
          <a:endParaRPr lang="en-US"/>
        </a:p>
      </dgm:t>
    </dgm:pt>
    <dgm:pt modelId="{0F864BA3-6F51-4E64-930E-AD790E8203DD}" type="pres">
      <dgm:prSet presAssocID="{C94B6554-9A82-4082-BC4F-039DAEFE5E60}" presName="vert0" presStyleCnt="0">
        <dgm:presLayoutVars>
          <dgm:dir/>
          <dgm:animOne val="branch"/>
          <dgm:animLvl val="lvl"/>
        </dgm:presLayoutVars>
      </dgm:prSet>
      <dgm:spPr/>
    </dgm:pt>
    <dgm:pt modelId="{5EBBBAF7-5E79-4049-B5E6-BDAC51A92122}" type="pres">
      <dgm:prSet presAssocID="{B369BCBA-343E-4B2C-8769-A2CB029D97CE}" presName="thickLine" presStyleLbl="alignNode1" presStyleIdx="0" presStyleCnt="3"/>
      <dgm:spPr/>
    </dgm:pt>
    <dgm:pt modelId="{E37035A7-4F6B-4A25-AE97-6333979742E3}" type="pres">
      <dgm:prSet presAssocID="{B369BCBA-343E-4B2C-8769-A2CB029D97CE}" presName="horz1" presStyleCnt="0"/>
      <dgm:spPr/>
    </dgm:pt>
    <dgm:pt modelId="{AF7CBCD5-9A35-4CFB-9D8A-C2E541FE40D5}" type="pres">
      <dgm:prSet presAssocID="{B369BCBA-343E-4B2C-8769-A2CB029D97CE}" presName="tx1" presStyleLbl="revTx" presStyleIdx="0" presStyleCnt="3"/>
      <dgm:spPr/>
    </dgm:pt>
    <dgm:pt modelId="{16886B8C-98C5-4259-A639-B65FAE2ADD69}" type="pres">
      <dgm:prSet presAssocID="{B369BCBA-343E-4B2C-8769-A2CB029D97CE}" presName="vert1" presStyleCnt="0"/>
      <dgm:spPr/>
    </dgm:pt>
    <dgm:pt modelId="{DC6A688E-583B-4F22-9B17-B33BC0A6344A}" type="pres">
      <dgm:prSet presAssocID="{63D7E74D-4672-4349-8964-860A18235773}" presName="thickLine" presStyleLbl="alignNode1" presStyleIdx="1" presStyleCnt="3"/>
      <dgm:spPr/>
    </dgm:pt>
    <dgm:pt modelId="{88071EE7-F865-49F3-A23B-1D2E52FC6ED4}" type="pres">
      <dgm:prSet presAssocID="{63D7E74D-4672-4349-8964-860A18235773}" presName="horz1" presStyleCnt="0"/>
      <dgm:spPr/>
    </dgm:pt>
    <dgm:pt modelId="{83100D6F-831F-41CA-98F7-C4E051710D7B}" type="pres">
      <dgm:prSet presAssocID="{63D7E74D-4672-4349-8964-860A18235773}" presName="tx1" presStyleLbl="revTx" presStyleIdx="1" presStyleCnt="3"/>
      <dgm:spPr/>
    </dgm:pt>
    <dgm:pt modelId="{AD8C2FBD-9531-495B-B2CF-5F4AD23BA237}" type="pres">
      <dgm:prSet presAssocID="{63D7E74D-4672-4349-8964-860A18235773}" presName="vert1" presStyleCnt="0"/>
      <dgm:spPr/>
    </dgm:pt>
    <dgm:pt modelId="{673F49F0-4220-497B-ABDA-CFDB91D0773A}" type="pres">
      <dgm:prSet presAssocID="{6502ECB2-BDD1-4645-8863-5749A179C118}" presName="thickLine" presStyleLbl="alignNode1" presStyleIdx="2" presStyleCnt="3"/>
      <dgm:spPr/>
    </dgm:pt>
    <dgm:pt modelId="{F110914E-1ABB-45BE-8705-ADA8B17D42A3}" type="pres">
      <dgm:prSet presAssocID="{6502ECB2-BDD1-4645-8863-5749A179C118}" presName="horz1" presStyleCnt="0"/>
      <dgm:spPr/>
    </dgm:pt>
    <dgm:pt modelId="{48F3D433-DBE2-4498-B5B0-6B5BD0E52242}" type="pres">
      <dgm:prSet presAssocID="{6502ECB2-BDD1-4645-8863-5749A179C118}" presName="tx1" presStyleLbl="revTx" presStyleIdx="2" presStyleCnt="3"/>
      <dgm:spPr/>
    </dgm:pt>
    <dgm:pt modelId="{1C5951C4-D529-496A-999A-5B6C3FD67BB6}" type="pres">
      <dgm:prSet presAssocID="{6502ECB2-BDD1-4645-8863-5749A179C118}" presName="vert1" presStyleCnt="0"/>
      <dgm:spPr/>
    </dgm:pt>
  </dgm:ptLst>
  <dgm:cxnLst>
    <dgm:cxn modelId="{B6494814-8D1B-4BB3-AB53-0203F0F7EE24}" srcId="{C94B6554-9A82-4082-BC4F-039DAEFE5E60}" destId="{63D7E74D-4672-4349-8964-860A18235773}" srcOrd="1" destOrd="0" parTransId="{F53BC28B-2CD7-4DA0-8251-217AA7188D2C}" sibTransId="{8FEA2C10-27E6-4244-9475-42497742561E}"/>
    <dgm:cxn modelId="{E15F4124-B9DE-4B43-94D1-6ACB6BF67B3A}" type="presOf" srcId="{B369BCBA-343E-4B2C-8769-A2CB029D97CE}" destId="{AF7CBCD5-9A35-4CFB-9D8A-C2E541FE40D5}" srcOrd="0" destOrd="0" presId="urn:microsoft.com/office/officeart/2008/layout/LinedList"/>
    <dgm:cxn modelId="{0A569831-F6E1-4D10-BDC6-DAF2672079F6}" srcId="{C94B6554-9A82-4082-BC4F-039DAEFE5E60}" destId="{B369BCBA-343E-4B2C-8769-A2CB029D97CE}" srcOrd="0" destOrd="0" parTransId="{7F151405-A5D7-48B7-9053-6B2A943225E2}" sibTransId="{20CEC869-6769-487A-9CB2-9BBD8C6F15FF}"/>
    <dgm:cxn modelId="{70836C38-71F1-447E-B65F-336A6DFD63A4}" type="presOf" srcId="{C94B6554-9A82-4082-BC4F-039DAEFE5E60}" destId="{0F864BA3-6F51-4E64-930E-AD790E8203DD}" srcOrd="0" destOrd="0" presId="urn:microsoft.com/office/officeart/2008/layout/LinedList"/>
    <dgm:cxn modelId="{F12818B0-0084-411A-A3FC-A871CF0E28D4}" srcId="{C94B6554-9A82-4082-BC4F-039DAEFE5E60}" destId="{6502ECB2-BDD1-4645-8863-5749A179C118}" srcOrd="2" destOrd="0" parTransId="{8A1BB7D7-7A09-4359-9C9A-2DD90344B191}" sibTransId="{EA246281-2E46-4F98-83A9-E23E17F43459}"/>
    <dgm:cxn modelId="{A3DBD0C3-B43A-401E-9F4C-FB5C3422DCFA}" type="presOf" srcId="{6502ECB2-BDD1-4645-8863-5749A179C118}" destId="{48F3D433-DBE2-4498-B5B0-6B5BD0E52242}" srcOrd="0" destOrd="0" presId="urn:microsoft.com/office/officeart/2008/layout/LinedList"/>
    <dgm:cxn modelId="{1BBA4BE5-7615-4CB6-A18A-AFBCAD43E9B2}" type="presOf" srcId="{63D7E74D-4672-4349-8964-860A18235773}" destId="{83100D6F-831F-41CA-98F7-C4E051710D7B}" srcOrd="0" destOrd="0" presId="urn:microsoft.com/office/officeart/2008/layout/LinedList"/>
    <dgm:cxn modelId="{D4AC9199-3748-433C-A385-6905755880F2}" type="presParOf" srcId="{0F864BA3-6F51-4E64-930E-AD790E8203DD}" destId="{5EBBBAF7-5E79-4049-B5E6-BDAC51A92122}" srcOrd="0" destOrd="0" presId="urn:microsoft.com/office/officeart/2008/layout/LinedList"/>
    <dgm:cxn modelId="{30E4411B-A3ED-4F3F-8BC0-2053EB6CACA9}" type="presParOf" srcId="{0F864BA3-6F51-4E64-930E-AD790E8203DD}" destId="{E37035A7-4F6B-4A25-AE97-6333979742E3}" srcOrd="1" destOrd="0" presId="urn:microsoft.com/office/officeart/2008/layout/LinedList"/>
    <dgm:cxn modelId="{943FE3BC-EA5A-4DBF-A1A1-A3340498A2A3}" type="presParOf" srcId="{E37035A7-4F6B-4A25-AE97-6333979742E3}" destId="{AF7CBCD5-9A35-4CFB-9D8A-C2E541FE40D5}" srcOrd="0" destOrd="0" presId="urn:microsoft.com/office/officeart/2008/layout/LinedList"/>
    <dgm:cxn modelId="{5D09625E-91F4-4576-9F3B-612D3597A941}" type="presParOf" srcId="{E37035A7-4F6B-4A25-AE97-6333979742E3}" destId="{16886B8C-98C5-4259-A639-B65FAE2ADD69}" srcOrd="1" destOrd="0" presId="urn:microsoft.com/office/officeart/2008/layout/LinedList"/>
    <dgm:cxn modelId="{5E32136C-A037-49B4-92C8-0253B21BFA0D}" type="presParOf" srcId="{0F864BA3-6F51-4E64-930E-AD790E8203DD}" destId="{DC6A688E-583B-4F22-9B17-B33BC0A6344A}" srcOrd="2" destOrd="0" presId="urn:microsoft.com/office/officeart/2008/layout/LinedList"/>
    <dgm:cxn modelId="{8DA33808-2940-42E9-9866-E5FDEB51BB10}" type="presParOf" srcId="{0F864BA3-6F51-4E64-930E-AD790E8203DD}" destId="{88071EE7-F865-49F3-A23B-1D2E52FC6ED4}" srcOrd="3" destOrd="0" presId="urn:microsoft.com/office/officeart/2008/layout/LinedList"/>
    <dgm:cxn modelId="{BDC12231-FFFB-4A45-BF86-3F7BB8579667}" type="presParOf" srcId="{88071EE7-F865-49F3-A23B-1D2E52FC6ED4}" destId="{83100D6F-831F-41CA-98F7-C4E051710D7B}" srcOrd="0" destOrd="0" presId="urn:microsoft.com/office/officeart/2008/layout/LinedList"/>
    <dgm:cxn modelId="{9835BDC6-8E14-47A8-B884-C5B24876CBC5}" type="presParOf" srcId="{88071EE7-F865-49F3-A23B-1D2E52FC6ED4}" destId="{AD8C2FBD-9531-495B-B2CF-5F4AD23BA237}" srcOrd="1" destOrd="0" presId="urn:microsoft.com/office/officeart/2008/layout/LinedList"/>
    <dgm:cxn modelId="{B6FCFC87-2CCE-4F2E-BC0C-0062856EE81F}" type="presParOf" srcId="{0F864BA3-6F51-4E64-930E-AD790E8203DD}" destId="{673F49F0-4220-497B-ABDA-CFDB91D0773A}" srcOrd="4" destOrd="0" presId="urn:microsoft.com/office/officeart/2008/layout/LinedList"/>
    <dgm:cxn modelId="{D1754C0A-4317-4D03-A113-1687CCFCB772}" type="presParOf" srcId="{0F864BA3-6F51-4E64-930E-AD790E8203DD}" destId="{F110914E-1ABB-45BE-8705-ADA8B17D42A3}" srcOrd="5" destOrd="0" presId="urn:microsoft.com/office/officeart/2008/layout/LinedList"/>
    <dgm:cxn modelId="{8E9E968B-A368-4DE3-9406-D488B4483CFA}" type="presParOf" srcId="{F110914E-1ABB-45BE-8705-ADA8B17D42A3}" destId="{48F3D433-DBE2-4498-B5B0-6B5BD0E52242}" srcOrd="0" destOrd="0" presId="urn:microsoft.com/office/officeart/2008/layout/LinedList"/>
    <dgm:cxn modelId="{3892805E-698B-4922-B51C-DDC8005059E2}" type="presParOf" srcId="{F110914E-1ABB-45BE-8705-ADA8B17D42A3}" destId="{1C5951C4-D529-496A-999A-5B6C3FD67B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1F4E7-EE34-4F9A-BE19-B1A544A70937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F6367FB-D1CD-40A9-A7DE-1221D0CB4DFC}">
      <dgm:prSet/>
      <dgm:spPr/>
      <dgm:t>
        <a:bodyPr/>
        <a:lstStyle/>
        <a:p>
          <a:r>
            <a:rPr lang="en-GB" dirty="0"/>
            <a:t>Carers have access to face to face and virtual support groups</a:t>
          </a:r>
          <a:endParaRPr lang="en-US" dirty="0"/>
        </a:p>
      </dgm:t>
    </dgm:pt>
    <dgm:pt modelId="{9065AE75-A68D-49F5-B2EC-0382BEB5D27B}" type="parTrans" cxnId="{FA0862EF-5EA0-4C74-B3B0-18BFD738A544}">
      <dgm:prSet/>
      <dgm:spPr/>
      <dgm:t>
        <a:bodyPr/>
        <a:lstStyle/>
        <a:p>
          <a:endParaRPr lang="en-US"/>
        </a:p>
      </dgm:t>
    </dgm:pt>
    <dgm:pt modelId="{70A382CF-5804-413A-8966-1B6493ECE8CE}" type="sibTrans" cxnId="{FA0862EF-5EA0-4C74-B3B0-18BFD738A544}">
      <dgm:prSet/>
      <dgm:spPr/>
      <dgm:t>
        <a:bodyPr/>
        <a:lstStyle/>
        <a:p>
          <a:endParaRPr lang="en-US"/>
        </a:p>
      </dgm:t>
    </dgm:pt>
    <dgm:pt modelId="{01712414-5A25-409C-A2C4-560E0E7F0B1F}">
      <dgm:prSet/>
      <dgm:spPr/>
      <dgm:t>
        <a:bodyPr/>
        <a:lstStyle/>
        <a:p>
          <a:r>
            <a:rPr lang="en-GB" dirty="0"/>
            <a:t>The group is </a:t>
          </a:r>
          <a:r>
            <a:rPr lang="en-GB" b="1" dirty="0"/>
            <a:t>fully constitutionalised </a:t>
          </a:r>
          <a:r>
            <a:rPr lang="en-GB" dirty="0"/>
            <a:t>which means they can raise funds in their own right</a:t>
          </a:r>
          <a:endParaRPr lang="en-US" dirty="0"/>
        </a:p>
      </dgm:t>
    </dgm:pt>
    <dgm:pt modelId="{D0971D65-65CF-4B1E-ACBB-ABB0ADDB468A}" type="parTrans" cxnId="{66F3EBAC-41C4-4865-8B26-DA118D1AD38F}">
      <dgm:prSet/>
      <dgm:spPr/>
      <dgm:t>
        <a:bodyPr/>
        <a:lstStyle/>
        <a:p>
          <a:endParaRPr lang="en-US"/>
        </a:p>
      </dgm:t>
    </dgm:pt>
    <dgm:pt modelId="{EA12C4EE-355E-4E61-8CEF-3C1A0C8E895E}" type="sibTrans" cxnId="{66F3EBAC-41C4-4865-8B26-DA118D1AD38F}">
      <dgm:prSet/>
      <dgm:spPr/>
      <dgm:t>
        <a:bodyPr/>
        <a:lstStyle/>
        <a:p>
          <a:endParaRPr lang="en-US"/>
        </a:p>
      </dgm:t>
    </dgm:pt>
    <dgm:pt modelId="{C0AAD59E-71D4-4EB9-AE75-123108ECC739}" type="pres">
      <dgm:prSet presAssocID="{0F41F4E7-EE34-4F9A-BE19-B1A544A70937}" presName="vert0" presStyleCnt="0">
        <dgm:presLayoutVars>
          <dgm:dir/>
          <dgm:animOne val="branch"/>
          <dgm:animLvl val="lvl"/>
        </dgm:presLayoutVars>
      </dgm:prSet>
      <dgm:spPr/>
    </dgm:pt>
    <dgm:pt modelId="{6854CAE7-3F73-4E2F-BEC6-A86E0E5CF71B}" type="pres">
      <dgm:prSet presAssocID="{BF6367FB-D1CD-40A9-A7DE-1221D0CB4DFC}" presName="thickLine" presStyleLbl="alignNode1" presStyleIdx="0" presStyleCnt="2"/>
      <dgm:spPr/>
    </dgm:pt>
    <dgm:pt modelId="{157D7E1E-A1BD-400B-8B92-6869B8807399}" type="pres">
      <dgm:prSet presAssocID="{BF6367FB-D1CD-40A9-A7DE-1221D0CB4DFC}" presName="horz1" presStyleCnt="0"/>
      <dgm:spPr/>
    </dgm:pt>
    <dgm:pt modelId="{77D1DCE0-C88B-4D93-B0D6-EC44A19CA619}" type="pres">
      <dgm:prSet presAssocID="{BF6367FB-D1CD-40A9-A7DE-1221D0CB4DFC}" presName="tx1" presStyleLbl="revTx" presStyleIdx="0" presStyleCnt="2"/>
      <dgm:spPr/>
    </dgm:pt>
    <dgm:pt modelId="{C47C899C-764E-4A80-9C3A-E6FD0DE04551}" type="pres">
      <dgm:prSet presAssocID="{BF6367FB-D1CD-40A9-A7DE-1221D0CB4DFC}" presName="vert1" presStyleCnt="0"/>
      <dgm:spPr/>
    </dgm:pt>
    <dgm:pt modelId="{8CEAC753-107E-4D1F-A82F-BF62C9F0E8A4}" type="pres">
      <dgm:prSet presAssocID="{01712414-5A25-409C-A2C4-560E0E7F0B1F}" presName="thickLine" presStyleLbl="alignNode1" presStyleIdx="1" presStyleCnt="2"/>
      <dgm:spPr/>
    </dgm:pt>
    <dgm:pt modelId="{8DEA8808-8C99-47E1-A043-B706938CDEA4}" type="pres">
      <dgm:prSet presAssocID="{01712414-5A25-409C-A2C4-560E0E7F0B1F}" presName="horz1" presStyleCnt="0"/>
      <dgm:spPr/>
    </dgm:pt>
    <dgm:pt modelId="{27FEDF1B-389B-4FE2-AF8F-44F92902FEF8}" type="pres">
      <dgm:prSet presAssocID="{01712414-5A25-409C-A2C4-560E0E7F0B1F}" presName="tx1" presStyleLbl="revTx" presStyleIdx="1" presStyleCnt="2"/>
      <dgm:spPr/>
    </dgm:pt>
    <dgm:pt modelId="{C27DBB54-3573-46B6-8C76-757E28366455}" type="pres">
      <dgm:prSet presAssocID="{01712414-5A25-409C-A2C4-560E0E7F0B1F}" presName="vert1" presStyleCnt="0"/>
      <dgm:spPr/>
    </dgm:pt>
  </dgm:ptLst>
  <dgm:cxnLst>
    <dgm:cxn modelId="{2F2B6B23-8A42-40A3-8D4F-1BF48AE82237}" type="presOf" srcId="{01712414-5A25-409C-A2C4-560E0E7F0B1F}" destId="{27FEDF1B-389B-4FE2-AF8F-44F92902FEF8}" srcOrd="0" destOrd="0" presId="urn:microsoft.com/office/officeart/2008/layout/LinedList"/>
    <dgm:cxn modelId="{BBF3665F-614C-4D36-8007-EBA4C3A41106}" type="presOf" srcId="{0F41F4E7-EE34-4F9A-BE19-B1A544A70937}" destId="{C0AAD59E-71D4-4EB9-AE75-123108ECC739}" srcOrd="0" destOrd="0" presId="urn:microsoft.com/office/officeart/2008/layout/LinedList"/>
    <dgm:cxn modelId="{66F3EBAC-41C4-4865-8B26-DA118D1AD38F}" srcId="{0F41F4E7-EE34-4F9A-BE19-B1A544A70937}" destId="{01712414-5A25-409C-A2C4-560E0E7F0B1F}" srcOrd="1" destOrd="0" parTransId="{D0971D65-65CF-4B1E-ACBB-ABB0ADDB468A}" sibTransId="{EA12C4EE-355E-4E61-8CEF-3C1A0C8E895E}"/>
    <dgm:cxn modelId="{A5EA3CDE-6C3C-4B33-98C7-B169F6A112C0}" type="presOf" srcId="{BF6367FB-D1CD-40A9-A7DE-1221D0CB4DFC}" destId="{77D1DCE0-C88B-4D93-B0D6-EC44A19CA619}" srcOrd="0" destOrd="0" presId="urn:microsoft.com/office/officeart/2008/layout/LinedList"/>
    <dgm:cxn modelId="{FA0862EF-5EA0-4C74-B3B0-18BFD738A544}" srcId="{0F41F4E7-EE34-4F9A-BE19-B1A544A70937}" destId="{BF6367FB-D1CD-40A9-A7DE-1221D0CB4DFC}" srcOrd="0" destOrd="0" parTransId="{9065AE75-A68D-49F5-B2EC-0382BEB5D27B}" sibTransId="{70A382CF-5804-413A-8966-1B6493ECE8CE}"/>
    <dgm:cxn modelId="{155FEE6C-9659-41EB-8EF8-325D4B5B9FB6}" type="presParOf" srcId="{C0AAD59E-71D4-4EB9-AE75-123108ECC739}" destId="{6854CAE7-3F73-4E2F-BEC6-A86E0E5CF71B}" srcOrd="0" destOrd="0" presId="urn:microsoft.com/office/officeart/2008/layout/LinedList"/>
    <dgm:cxn modelId="{85D008AE-FCE9-4165-B041-E34F34BA26A2}" type="presParOf" srcId="{C0AAD59E-71D4-4EB9-AE75-123108ECC739}" destId="{157D7E1E-A1BD-400B-8B92-6869B8807399}" srcOrd="1" destOrd="0" presId="urn:microsoft.com/office/officeart/2008/layout/LinedList"/>
    <dgm:cxn modelId="{480D4EAB-06E9-481F-98B3-98A6747657D2}" type="presParOf" srcId="{157D7E1E-A1BD-400B-8B92-6869B8807399}" destId="{77D1DCE0-C88B-4D93-B0D6-EC44A19CA619}" srcOrd="0" destOrd="0" presId="urn:microsoft.com/office/officeart/2008/layout/LinedList"/>
    <dgm:cxn modelId="{7835DAD6-55E9-43E6-B611-7A39DDCD22A7}" type="presParOf" srcId="{157D7E1E-A1BD-400B-8B92-6869B8807399}" destId="{C47C899C-764E-4A80-9C3A-E6FD0DE04551}" srcOrd="1" destOrd="0" presId="urn:microsoft.com/office/officeart/2008/layout/LinedList"/>
    <dgm:cxn modelId="{4B004EA0-FF01-4161-96EB-0B509E43604C}" type="presParOf" srcId="{C0AAD59E-71D4-4EB9-AE75-123108ECC739}" destId="{8CEAC753-107E-4D1F-A82F-BF62C9F0E8A4}" srcOrd="2" destOrd="0" presId="urn:microsoft.com/office/officeart/2008/layout/LinedList"/>
    <dgm:cxn modelId="{5E7F8D1A-E163-41D1-9CE3-3DBC45A8775E}" type="presParOf" srcId="{C0AAD59E-71D4-4EB9-AE75-123108ECC739}" destId="{8DEA8808-8C99-47E1-A043-B706938CDEA4}" srcOrd="3" destOrd="0" presId="urn:microsoft.com/office/officeart/2008/layout/LinedList"/>
    <dgm:cxn modelId="{4EE8D7ED-BD14-42E4-A57B-5E58216E4A4B}" type="presParOf" srcId="{8DEA8808-8C99-47E1-A043-B706938CDEA4}" destId="{27FEDF1B-389B-4FE2-AF8F-44F92902FEF8}" srcOrd="0" destOrd="0" presId="urn:microsoft.com/office/officeart/2008/layout/LinedList"/>
    <dgm:cxn modelId="{7298548B-CA52-4535-A99D-17A2FF17BD5E}" type="presParOf" srcId="{8DEA8808-8C99-47E1-A043-B706938CDEA4}" destId="{C27DBB54-3573-46B6-8C76-757E283664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BBAF7-5E79-4049-B5E6-BDAC51A92122}">
      <dsp:nvSpPr>
        <dsp:cNvPr id="0" name=""/>
        <dsp:cNvSpPr/>
      </dsp:nvSpPr>
      <dsp:spPr>
        <a:xfrm>
          <a:off x="0" y="1900"/>
          <a:ext cx="1122172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CBCD5-9A35-4CFB-9D8A-C2E541FE40D5}">
      <dsp:nvSpPr>
        <dsp:cNvPr id="0" name=""/>
        <dsp:cNvSpPr/>
      </dsp:nvSpPr>
      <dsp:spPr>
        <a:xfrm>
          <a:off x="0" y="1900"/>
          <a:ext cx="11221721" cy="1295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In the UK, there are around </a:t>
          </a:r>
          <a:r>
            <a:rPr lang="en-GB" sz="3600" b="1" kern="1200" dirty="0"/>
            <a:t>180,000</a:t>
          </a:r>
          <a:r>
            <a:rPr lang="en-GB" sz="3600" kern="1200" dirty="0"/>
            <a:t> children being raised in kinship care</a:t>
          </a:r>
          <a:endParaRPr lang="en-US" sz="3600" kern="1200" dirty="0"/>
        </a:p>
      </dsp:txBody>
      <dsp:txXfrm>
        <a:off x="0" y="1900"/>
        <a:ext cx="11221721" cy="1295826"/>
      </dsp:txXfrm>
    </dsp:sp>
    <dsp:sp modelId="{DC6A688E-583B-4F22-9B17-B33BC0A6344A}">
      <dsp:nvSpPr>
        <dsp:cNvPr id="0" name=""/>
        <dsp:cNvSpPr/>
      </dsp:nvSpPr>
      <dsp:spPr>
        <a:xfrm>
          <a:off x="0" y="1297726"/>
          <a:ext cx="1122172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00D6F-831F-41CA-98F7-C4E051710D7B}">
      <dsp:nvSpPr>
        <dsp:cNvPr id="0" name=""/>
        <dsp:cNvSpPr/>
      </dsp:nvSpPr>
      <dsp:spPr>
        <a:xfrm>
          <a:off x="0" y="1297726"/>
          <a:ext cx="11221721" cy="1295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There are more SGOs being made than AOs!</a:t>
          </a:r>
          <a:endParaRPr lang="en-US" sz="3600" kern="1200" dirty="0"/>
        </a:p>
      </dsp:txBody>
      <dsp:txXfrm>
        <a:off x="0" y="1297726"/>
        <a:ext cx="11221721" cy="1295826"/>
      </dsp:txXfrm>
    </dsp:sp>
    <dsp:sp modelId="{673F49F0-4220-497B-ABDA-CFDB91D0773A}">
      <dsp:nvSpPr>
        <dsp:cNvPr id="0" name=""/>
        <dsp:cNvSpPr/>
      </dsp:nvSpPr>
      <dsp:spPr>
        <a:xfrm>
          <a:off x="0" y="2593552"/>
          <a:ext cx="1122172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3D433-DBE2-4498-B5B0-6B5BD0E52242}">
      <dsp:nvSpPr>
        <dsp:cNvPr id="0" name=""/>
        <dsp:cNvSpPr/>
      </dsp:nvSpPr>
      <dsp:spPr>
        <a:xfrm>
          <a:off x="0" y="2593552"/>
          <a:ext cx="11221721" cy="1295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2019 – The development of the SGO Team </a:t>
          </a:r>
          <a:endParaRPr lang="en-US" sz="3600" kern="1200" dirty="0"/>
        </a:p>
      </dsp:txBody>
      <dsp:txXfrm>
        <a:off x="0" y="2593552"/>
        <a:ext cx="11221721" cy="1295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4CAE7-3F73-4E2F-BEC6-A86E0E5CF71B}">
      <dsp:nvSpPr>
        <dsp:cNvPr id="0" name=""/>
        <dsp:cNvSpPr/>
      </dsp:nvSpPr>
      <dsp:spPr>
        <a:xfrm>
          <a:off x="0" y="0"/>
          <a:ext cx="59812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D1DCE0-C88B-4D93-B0D6-EC44A19CA619}">
      <dsp:nvSpPr>
        <dsp:cNvPr id="0" name=""/>
        <dsp:cNvSpPr/>
      </dsp:nvSpPr>
      <dsp:spPr>
        <a:xfrm>
          <a:off x="0" y="0"/>
          <a:ext cx="5981277" cy="1845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Carers have access to face to face and virtual support groups</a:t>
          </a:r>
          <a:endParaRPr lang="en-US" sz="3000" kern="1200" dirty="0"/>
        </a:p>
      </dsp:txBody>
      <dsp:txXfrm>
        <a:off x="0" y="0"/>
        <a:ext cx="5981277" cy="1845275"/>
      </dsp:txXfrm>
    </dsp:sp>
    <dsp:sp modelId="{8CEAC753-107E-4D1F-A82F-BF62C9F0E8A4}">
      <dsp:nvSpPr>
        <dsp:cNvPr id="0" name=""/>
        <dsp:cNvSpPr/>
      </dsp:nvSpPr>
      <dsp:spPr>
        <a:xfrm>
          <a:off x="0" y="1845275"/>
          <a:ext cx="59812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FEDF1B-389B-4FE2-AF8F-44F92902FEF8}">
      <dsp:nvSpPr>
        <dsp:cNvPr id="0" name=""/>
        <dsp:cNvSpPr/>
      </dsp:nvSpPr>
      <dsp:spPr>
        <a:xfrm>
          <a:off x="0" y="1845275"/>
          <a:ext cx="5981277" cy="1845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The group is </a:t>
          </a:r>
          <a:r>
            <a:rPr lang="en-GB" sz="3000" b="1" kern="1200" dirty="0"/>
            <a:t>fully constitutionalised </a:t>
          </a:r>
          <a:r>
            <a:rPr lang="en-GB" sz="3000" kern="1200" dirty="0"/>
            <a:t>which means they can raise funds in their own right</a:t>
          </a:r>
          <a:endParaRPr lang="en-US" sz="3000" kern="1200" dirty="0"/>
        </a:p>
      </dsp:txBody>
      <dsp:txXfrm>
        <a:off x="0" y="1845275"/>
        <a:ext cx="5981277" cy="1845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48FF-762B-4EC0-83E3-ECB28C132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52367-027E-4384-B385-CFC6AFDAC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E47B7-AD52-4C71-920E-B02CE9F3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FD56-C491-4CE5-A3D7-979ECED0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E5206-5A86-4361-A0BC-1E3443C1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77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4240-7CE1-4238-A00B-C632529D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FB7E44-B31D-4B55-97DB-CBFCD76B8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5FA4C-05F8-4353-BD34-FE261324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0E4E8-4362-4F84-94EA-24344D37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37274-F38B-4D6D-B2B1-338A3A4F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89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790AF-D086-41BF-8BA3-345952D93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F324D-2946-44B9-8D73-765465698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CAFBD-88DE-4264-A565-D3355387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EA5CC-8560-4937-BC5D-95F884E4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D2877-9669-4FFD-999D-DD27E10A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03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963E-76BA-4186-85AA-4F30A650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EC46-89AD-4920-ABA3-DFDD9FF09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D0F8B-31CF-4DB0-B8E8-10F127B2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B934E-59E6-4641-899E-E728B6B3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6203B-3ED6-4481-AF22-D72CD797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2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5280-1FDD-4D56-943F-1B7F1ADC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FFCDD-206E-4205-AD46-0627B4286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C8C65-88C3-4847-B915-360B4F40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517D-86B0-43E0-A97F-11A63B92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1CEB-36F6-4574-869E-F2B68806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39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3C46-9A8C-4A3B-8180-85AEDE33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581C5-53E7-4B82-A5E7-BEFC0FFA0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61017-CA90-41A7-97F2-18691797C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D6B99-0005-446D-96C5-8BCC8E9E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D3849-871B-459F-A724-F2427DCF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F4BE6-ACBB-4DE7-817B-046C5942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52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B4D4-7C7C-4CE2-B282-8B994BF4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D44F8-ACDD-4218-8F62-CB170DB2A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571A2-958B-4F75-A7EC-26CCA67D8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20C213-D04A-428C-A4BA-635E92F68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74C33E-8F8A-4F4D-A677-9A8A358E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FF5F-147B-44A9-AC6B-059A01EC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7DD5A-3608-4387-8767-29075EDE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579584-126D-408F-B25B-3285AF90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5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6242-E975-4A25-922E-36A5BA6B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53329-CD74-451D-ABA7-6F738B5D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2D1B6-87BC-4863-A3C2-93EC1B60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34DAC-1BC4-4E85-B119-B2934C22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55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675DDD-543D-4644-A80C-D23755F8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129F9-3311-44A4-9E10-7A5DDD0E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4881F-DF35-4066-AECC-8B906D62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89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00A78-7EDB-486D-AE86-8A7542A3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AC040-6C6A-43D3-82F6-4B8B0B25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22368-58CA-4A7A-A25C-C84FFD398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41D24-53F4-42B8-964B-ECE2CC6E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53DAB-C0D7-47F4-9277-D3457230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CF6DB-839D-4B98-A541-5437DA78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0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3C15-9B76-462F-8754-802D7607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D0819-3157-42DE-A9CF-E09942801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078A7-6341-4931-8E42-03A07B505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50550-4615-4040-B564-E53CE2CC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A0F9B-CD53-4328-8E99-56F8A7E2B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60109-D775-4796-8A63-5328C1B0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62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BBB4E-1A92-480A-9B8A-F20FD0FF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54B49-349E-4E6B-A0AA-5D0A7632A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E8CC2-2FBF-4C50-8362-B4EA201F4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3D3B7-BC36-41E9-907D-04961E090B02}" type="datetimeFigureOut">
              <a:rPr lang="en-GB" smtClean="0"/>
              <a:t>26/01/2022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00074-D701-4A83-9013-36DF9332A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9C53A-DDEA-406C-8AE5-22EA547D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E433F-2653-4CC9-AB0D-51F84CF535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6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sinfonet.org.uk/" TargetMode="External"/><Relationship Id="rId2" Type="http://schemas.openxmlformats.org/officeDocument/2006/relationships/hyperlink" Target="mailto:SGOTeam@redcar-Cleveland.gov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cid:F72C980F-A170-447D-B377-7992E195F5D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hyperlink" Target="https://youtu.be/F18FsiPMFh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.png"/><Relationship Id="rId5" Type="http://schemas.openxmlformats.org/officeDocument/2006/relationships/diagramData" Target="../diagrams/data2.xml"/><Relationship Id="rId10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cid:E9418D68-75F7-49CF-87E6-1B60401EAD5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earing boots&#10;&#10;Description automatically generated with low confidence">
            <a:extLst>
              <a:ext uri="{FF2B5EF4-FFF2-40B4-BE49-F238E27FC236}">
                <a16:creationId xmlns:a16="http://schemas.microsoft.com/office/drawing/2014/main" id="{A477D3E0-A3E0-423F-A67B-71FCF20F2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1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808A-FFF3-4FED-992D-D1EE21FA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1"/>
            <a:ext cx="10515600" cy="1790700"/>
          </a:xfrm>
        </p:spPr>
        <p:txBody>
          <a:bodyPr>
            <a:normAutofit/>
          </a:bodyPr>
          <a:lstStyle/>
          <a:p>
            <a:pPr algn="ctr"/>
            <a:br>
              <a:rPr lang="en-GB" b="1" i="1" dirty="0">
                <a:solidFill>
                  <a:srgbClr val="4B338A"/>
                </a:solidFill>
              </a:rPr>
            </a:br>
            <a:r>
              <a:rPr lang="en-GB" b="1" i="1" dirty="0">
                <a:solidFill>
                  <a:srgbClr val="4B338A"/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4567-A19A-490A-BD04-28E3F0864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1"/>
            <a:ext cx="10515600" cy="5422517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To make a referral or to discuss a family, please call us on </a:t>
            </a:r>
            <a:r>
              <a:rPr lang="en-GB" sz="3200" b="1" dirty="0"/>
              <a:t>(01642) 444121</a:t>
            </a:r>
            <a:r>
              <a:rPr lang="en-GB" sz="3200" dirty="0"/>
              <a:t> or email </a:t>
            </a:r>
          </a:p>
          <a:p>
            <a:pPr marL="0" indent="0">
              <a:buNone/>
            </a:pPr>
            <a:r>
              <a:rPr lang="en-GB" sz="3200" dirty="0">
                <a:hlinkClick r:id="rId2"/>
              </a:rPr>
              <a:t>SGOTeam@redcar-cleveland.gov.uk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You can also find us on the Peoples Information Network</a:t>
            </a:r>
          </a:p>
          <a:p>
            <a:pPr marL="0" indent="0">
              <a:buNone/>
            </a:pPr>
            <a:r>
              <a:rPr lang="en-GB" sz="3200" dirty="0">
                <a:hlinkClick r:id="rId3"/>
              </a:rPr>
              <a:t>www.peoplesinfonet.org.uk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7" descr="pin2">
            <a:extLst>
              <a:ext uri="{FF2B5EF4-FFF2-40B4-BE49-F238E27FC236}">
                <a16:creationId xmlns:a16="http://schemas.microsoft.com/office/drawing/2014/main" id="{96940B75-0F05-4F03-8504-3BACA193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 b="557"/>
          <a:stretch>
            <a:fillRect/>
          </a:stretch>
        </p:blipFill>
        <p:spPr bwMode="auto">
          <a:xfrm>
            <a:off x="5802009" y="4692459"/>
            <a:ext cx="1852612" cy="676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F73CDD-42F5-41BA-A094-4586B2DE5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8839D8-863E-462D-8D06-EAFD3D59C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65C3C-10DB-4CE3-B8ED-E3E7D7150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4501"/>
            <a:ext cx="9011478" cy="1990724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4B338A"/>
                </a:solidFill>
                <a:latin typeface="Chaparral Pro"/>
              </a:rPr>
              <a:t>Redcar and Cleveland SGO Team</a:t>
            </a:r>
            <a:br>
              <a:rPr lang="en-GB" sz="2200" b="0" i="0" u="none" strike="noStrike" baseline="0" dirty="0">
                <a:latin typeface="Chaparral Pro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6EE-82BD-4D70-A234-FA10911B5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9144000" cy="3040061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Avenir LT Std 35 Light" panose="020B0402020203020204" pitchFamily="34" charset="0"/>
              </a:rPr>
              <a:t>Rachel McGillicuddy – SGO Social Worker</a:t>
            </a:r>
          </a:p>
          <a:p>
            <a:r>
              <a:rPr lang="en-GB" sz="2800" b="1" dirty="0">
                <a:latin typeface="Avenir LT Std 35 Light" panose="020B0402020203020204" pitchFamily="34" charset="0"/>
              </a:rPr>
              <a:t>Charlotte Williams – SGO Support Worker</a:t>
            </a:r>
          </a:p>
        </p:txBody>
      </p:sp>
      <p:pic>
        <p:nvPicPr>
          <p:cNvPr id="6" name="Picture 5" descr="A picture containing indoor, wall, standing, posing&#10;&#10;Description automatically generated">
            <a:extLst>
              <a:ext uri="{FF2B5EF4-FFF2-40B4-BE49-F238E27FC236}">
                <a16:creationId xmlns:a16="http://schemas.microsoft.com/office/drawing/2014/main" id="{A76729B7-F173-4722-B363-E0220FB6F64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2963" y="2769936"/>
            <a:ext cx="3170074" cy="3508625"/>
          </a:xfrm>
          <a:prstGeom prst="rect">
            <a:avLst/>
          </a:prstGeom>
          <a:noFill/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09811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E473-3C7C-4FC3-B056-6D866F42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18" y="365125"/>
            <a:ext cx="10758182" cy="884835"/>
          </a:xfrm>
        </p:spPr>
        <p:txBody>
          <a:bodyPr>
            <a:normAutofit fontScale="90000"/>
          </a:bodyPr>
          <a:lstStyle/>
          <a:p>
            <a:r>
              <a:rPr lang="en-GB" sz="4900" b="1" dirty="0">
                <a:solidFill>
                  <a:srgbClr val="7030A0"/>
                </a:solidFill>
              </a:rPr>
              <a:t>What’s a Special Guardian?</a:t>
            </a:r>
            <a:br>
              <a:rPr lang="en-GB" dirty="0"/>
            </a:br>
            <a:endParaRPr lang="en-GB" b="1" dirty="0">
              <a:solidFill>
                <a:srgbClr val="4B338A"/>
              </a:solidFill>
              <a:latin typeface="Avenir LT Std 65 Medium" panose="020B06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FBFF6-ACE7-4830-9606-D6063F3CF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18" y="1530241"/>
            <a:ext cx="11308360" cy="257503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2800" b="1" dirty="0">
                <a:solidFill>
                  <a:srgbClr val="4B338A"/>
                </a:solidFill>
                <a:latin typeface="+mn-lt"/>
              </a:rPr>
              <a:t>Kinship care</a:t>
            </a:r>
            <a:r>
              <a:rPr lang="en-GB" sz="12800" b="1" dirty="0">
                <a:solidFill>
                  <a:srgbClr val="4B338A"/>
                </a:solidFill>
              </a:rPr>
              <a:t>: </a:t>
            </a:r>
            <a:r>
              <a:rPr lang="en-GB" sz="12800" b="1" dirty="0"/>
              <a:t>Anyone, outside of fostering and adoption who is looking after a child that is not their own by birth.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28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2800" b="1" dirty="0">
                <a:solidFill>
                  <a:srgbClr val="000000"/>
                </a:solidFill>
              </a:rPr>
              <a:t>A Special Guardian is a type of kinship carer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2800" b="1" dirty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12800" b="1" dirty="0">
                <a:solidFill>
                  <a:srgbClr val="4B338A"/>
                </a:solidFill>
              </a:rPr>
              <a:t>SGO: </a:t>
            </a:r>
            <a:r>
              <a:rPr lang="en-GB" sz="12800" b="1" dirty="0"/>
              <a:t>A Special Guardianship Order (SGO) is a legal order that provides kinship carers greater parental responsibility of the child in their care.  </a:t>
            </a:r>
            <a:r>
              <a:rPr lang="en-GB" sz="12800" b="1" dirty="0">
                <a:solidFill>
                  <a:schemeClr val="bg1"/>
                </a:solidFill>
              </a:rPr>
              <a:t>A SPECIAL </a:t>
            </a:r>
            <a:r>
              <a:rPr lang="en-GB" sz="8000" b="1" dirty="0">
                <a:solidFill>
                  <a:schemeClr val="bg1"/>
                </a:solidFill>
              </a:rPr>
              <a:t>GUARDIANSHIP ORDER (SGO) IS A LEGAL ORDER WHICH PROVIDENSHIP CARERS GREATER PARENTAL RESPONSIBILITY FOR THE </a:t>
            </a:r>
            <a:r>
              <a:rPr lang="en-GB" sz="3200" b="1" dirty="0">
                <a:solidFill>
                  <a:schemeClr val="bg1"/>
                </a:solidFill>
              </a:rPr>
              <a:t>CHILD IN THEIR CARE.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b="1" dirty="0">
                <a:solidFill>
                  <a:schemeClr val="bg1"/>
                </a:solidFill>
                <a:latin typeface="+mn-lt"/>
              </a:rPr>
              <a:t>A carer can be identified as anyone, outside f fostering and adoption, who is looking after a child that is NOT their own by birth. This may be a family member, </a:t>
            </a:r>
            <a:br>
              <a:rPr lang="en-GB" sz="2800" b="1" dirty="0">
                <a:solidFill>
                  <a:schemeClr val="bg1"/>
                </a:solidFill>
                <a:latin typeface="+mn-lt"/>
              </a:rPr>
            </a:br>
            <a:endParaRPr lang="en-GB" sz="3000" dirty="0"/>
          </a:p>
          <a:p>
            <a:pPr marL="0" indent="0">
              <a:lnSpc>
                <a:spcPct val="110000"/>
              </a:lnSpc>
              <a:buNone/>
            </a:pPr>
            <a:endParaRPr lang="en-GB" sz="3000" dirty="0">
              <a:latin typeface="Avenir LT Std 45 Book" panose="020B0502020203020204" pitchFamily="34" charset="0"/>
            </a:endParaRPr>
          </a:p>
          <a:p>
            <a:pPr marL="0" indent="0">
              <a:buNone/>
            </a:pPr>
            <a:endParaRPr lang="en-GB" dirty="0">
              <a:latin typeface="Avenir LT Std 35 Light" panose="020B0402020203020204" pitchFamily="34" charset="0"/>
            </a:endParaRPr>
          </a:p>
        </p:txBody>
      </p:sp>
      <p:pic>
        <p:nvPicPr>
          <p:cNvPr id="5" name="Picture 2" descr="iStock-855520044">
            <a:extLst>
              <a:ext uri="{FF2B5EF4-FFF2-40B4-BE49-F238E27FC236}">
                <a16:creationId xmlns:a16="http://schemas.microsoft.com/office/drawing/2014/main" id="{91AAC75F-0958-489F-9183-2EBF9017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95" y="-119883"/>
            <a:ext cx="4188643" cy="17910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D72BAE48-A978-4753-99B5-90EE6211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82843-3A50-4942-AB16-EE42B7B6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838794" cy="1819882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rgbClr val="4B338A"/>
                </a:solidFill>
              </a:rPr>
              <a:t>The number of children in kinship care arrangements is increasing</a:t>
            </a:r>
          </a:p>
        </p:txBody>
      </p:sp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34527A0-5917-4F32-8BF6-E02ED744A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4" y="1819882"/>
            <a:ext cx="5365375" cy="301802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2ABAFB-221A-439A-AD54-E2A50BDA1F41}"/>
              </a:ext>
            </a:extLst>
          </p:cNvPr>
          <p:cNvSpPr txBox="1"/>
          <p:nvPr/>
        </p:nvSpPr>
        <p:spPr>
          <a:xfrm>
            <a:off x="638176" y="2209800"/>
            <a:ext cx="3947106" cy="102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142B340-F5B3-444B-A46C-E73D4D5279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677932"/>
              </p:ext>
            </p:extLst>
          </p:nvPr>
        </p:nvGraphicFramePr>
        <p:xfrm>
          <a:off x="838199" y="1910081"/>
          <a:ext cx="11221721" cy="3891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4" name="Picture 5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59663B3-DDA1-495D-9BEB-83018EB08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41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A45AF-7BF6-4C50-9844-71D55267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68876"/>
            <a:ext cx="5981278" cy="160737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4B338A"/>
                </a:solidFill>
              </a:rPr>
              <a:t>Support for Carers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B189-5CE5-47D1-94B9-E44CB5B17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7876"/>
            <a:ext cx="5981278" cy="4702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coke bottle effect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b="1" dirty="0"/>
              <a:t>Advice and Information</a:t>
            </a:r>
          </a:p>
          <a:p>
            <a:pPr marL="0" indent="0">
              <a:buNone/>
            </a:pPr>
            <a:r>
              <a:rPr lang="en-GB" dirty="0"/>
              <a:t>The SGO Team provide all kinship carers optional ongoing support via telephone or home visits.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b="1" dirty="0"/>
              <a:t>Training  and Parenting Programmes</a:t>
            </a:r>
          </a:p>
          <a:p>
            <a:pPr marL="0" indent="0">
              <a:buNone/>
            </a:pPr>
            <a:r>
              <a:rPr lang="en-GB" dirty="0"/>
              <a:t>We source tailored training for carers. Sessions address trauma and attachment difficulties.</a:t>
            </a:r>
          </a:p>
        </p:txBody>
      </p:sp>
      <p:pic>
        <p:nvPicPr>
          <p:cNvPr id="8" name="Picture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636FC2D-0619-4ED8-9CAB-3EFBAB099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5" y="168876"/>
            <a:ext cx="4679091" cy="2631989"/>
          </a:xfrm>
          <a:prstGeom prst="rect">
            <a:avLst/>
          </a:prstGeom>
        </p:spPr>
      </p:pic>
      <p:pic>
        <p:nvPicPr>
          <p:cNvPr id="4" name="Picture 3" descr="A picture containing indoor, table, person&#10;&#10;Description automatically generated">
            <a:extLst>
              <a:ext uri="{FF2B5EF4-FFF2-40B4-BE49-F238E27FC236}">
                <a16:creationId xmlns:a16="http://schemas.microsoft.com/office/drawing/2014/main" id="{2FAB8052-31DB-4243-9F14-109024A4EC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3900" b="2"/>
          <a:stretch/>
        </p:blipFill>
        <p:spPr>
          <a:xfrm>
            <a:off x="7253415" y="3913174"/>
            <a:ext cx="3389058" cy="2531921"/>
          </a:xfrm>
          <a:prstGeom prst="rect">
            <a:avLst/>
          </a:prstGeom>
          <a:effectLst>
            <a:outerShdw blurRad="228600" dist="50800" dir="5400000" algn="ctr" rotWithShape="0">
              <a:srgbClr val="000000">
                <a:alpha val="43137"/>
              </a:srgbClr>
            </a:outerShdw>
            <a:softEdge rad="152400"/>
          </a:effectLst>
        </p:spPr>
      </p:pic>
      <p:pic>
        <p:nvPicPr>
          <p:cNvPr id="17" name="Picture 16" descr="A picture containing person, indoor, window, person&#10;&#10;Description automatically generated">
            <a:extLst>
              <a:ext uri="{FF2B5EF4-FFF2-40B4-BE49-F238E27FC236}">
                <a16:creationId xmlns:a16="http://schemas.microsoft.com/office/drawing/2014/main" id="{19EC8A49-F214-4A9A-A2A1-3F358F500C1B}"/>
              </a:ext>
            </a:extLst>
          </p:cNvPr>
          <p:cNvPicPr/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7" y="1484870"/>
            <a:ext cx="3591859" cy="215241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</p:spPr>
      </p:pic>
      <p:pic>
        <p:nvPicPr>
          <p:cNvPr id="19" name="Picture 1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DA1B703-7190-406A-A795-6F0EB5B81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1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Stock-520414862">
            <a:extLst>
              <a:ext uri="{FF2B5EF4-FFF2-40B4-BE49-F238E27FC236}">
                <a16:creationId xmlns:a16="http://schemas.microsoft.com/office/drawing/2014/main" id="{52D36D8B-0E54-4DE7-A4D5-F5BAB7FD7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6113" r="20450" b="1"/>
          <a:stretch/>
        </p:blipFill>
        <p:spPr bwMode="auto">
          <a:xfrm>
            <a:off x="3561046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162AC-816D-40AE-8888-156356E8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6" y="161924"/>
            <a:ext cx="7502012" cy="1628776"/>
          </a:xfrm>
        </p:spPr>
        <p:txBody>
          <a:bodyPr anchor="b">
            <a:noAutofit/>
          </a:bodyPr>
          <a:lstStyle/>
          <a:p>
            <a:r>
              <a:rPr lang="en-GB" b="1" dirty="0">
                <a:solidFill>
                  <a:srgbClr val="4B338A"/>
                </a:solidFill>
              </a:rPr>
              <a:t>Emotional Support and Outreach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6D8C-4DFF-43C7-BC62-0949ED89F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6" y="2238373"/>
            <a:ext cx="7936206" cy="363492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GB" sz="3200" b="1"/>
          </a:p>
          <a:p>
            <a:pPr marL="0" indent="0">
              <a:buNone/>
            </a:pPr>
            <a:r>
              <a:rPr lang="en-GB" sz="3200" b="1"/>
              <a:t>SGO family referrals can be made for:</a:t>
            </a:r>
          </a:p>
          <a:p>
            <a:r>
              <a:rPr lang="en-GB"/>
              <a:t>Emotional Regulation Support (1-1)</a:t>
            </a:r>
          </a:p>
          <a:p>
            <a:r>
              <a:rPr lang="en-GB"/>
              <a:t>Outreach in the Community </a:t>
            </a:r>
          </a:p>
          <a:p>
            <a:pPr marL="0" indent="0">
              <a:buNone/>
            </a:pPr>
            <a:endParaRPr lang="en-GB" sz="3200"/>
          </a:p>
          <a:p>
            <a:pPr marL="0" indent="0">
              <a:buNone/>
            </a:pPr>
            <a:r>
              <a:rPr lang="en-GB" sz="3200" b="1"/>
              <a:t>Adoption Support Fund (ASF)</a:t>
            </a:r>
          </a:p>
          <a:p>
            <a:r>
              <a:rPr lang="en-GB"/>
              <a:t>Specialist Therapeutic Support</a:t>
            </a:r>
          </a:p>
          <a:p>
            <a:pPr marL="0" indent="0">
              <a:buNone/>
            </a:pPr>
            <a:endParaRPr lang="en-GB" sz="1700"/>
          </a:p>
          <a:p>
            <a:endParaRPr lang="en-GB" sz="1700" dirty="0"/>
          </a:p>
        </p:txBody>
      </p:sp>
      <p:pic>
        <p:nvPicPr>
          <p:cNvPr id="25" name="Picture 2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234F38A-68DD-42C5-913B-FCFBCF9E4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7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115B0-DAC9-41CE-B312-89612C76B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39578"/>
            <a:ext cx="7439151" cy="168463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333399"/>
                </a:solidFill>
              </a:rPr>
              <a:t>Kinship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333399"/>
                </a:solidFill>
              </a:rPr>
              <a:t>Care Support Group</a:t>
            </a:r>
          </a:p>
        </p:txBody>
      </p:sp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11B3CC0-2A94-4BC4-8DA5-4646231E7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5" y="168876"/>
            <a:ext cx="4679091" cy="2631989"/>
          </a:xfrm>
          <a:prstGeom prst="rect">
            <a:avLst/>
          </a:prstGeom>
        </p:spPr>
      </p:pic>
      <p:pic>
        <p:nvPicPr>
          <p:cNvPr id="4" name="Picture 3" descr="A picture containing grass, sky, outdoor, stone&#10;&#10;Description automatically generated">
            <a:extLst>
              <a:ext uri="{FF2B5EF4-FFF2-40B4-BE49-F238E27FC236}">
                <a16:creationId xmlns:a16="http://schemas.microsoft.com/office/drawing/2014/main" id="{FE31CCA8-0F4B-4579-A512-CAB61954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18520"/>
            <a:ext cx="3646270" cy="2631989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3137"/>
              </a:srgbClr>
            </a:outerShdw>
            <a:softEdge rad="292100"/>
          </a:effectLst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12A1F73-0472-4BF0-A513-31B89F4212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139056"/>
              </p:ext>
            </p:extLst>
          </p:nvPr>
        </p:nvGraphicFramePr>
        <p:xfrm>
          <a:off x="838201" y="2409568"/>
          <a:ext cx="5981278" cy="3690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FE51A62-0380-4232-893E-54FA8771C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423919"/>
            <a:ext cx="3898061" cy="3434081"/>
          </a:xfrm>
          <a:prstGeom prst="rect">
            <a:avLst/>
          </a:prstGeom>
          <a:noFill/>
          <a:ln>
            <a:noFill/>
          </a:ln>
          <a:effectLst>
            <a:outerShdw blurRad="622300" dist="38100" dir="2700000" algn="tl" rotWithShape="0">
              <a:prstClr val="black">
                <a:alpha val="43000"/>
              </a:prstClr>
            </a:outerShdw>
            <a:reflection blurRad="469900" stA="0" endPos="55500" dist="101600" dir="5400000" sy="-100000" algn="bl" rotWithShape="0"/>
            <a:softEdge rad="241300"/>
          </a:effectLst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73441F7-EE3B-4F5F-A66E-F453767FCD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9044-A70B-4067-884E-06997269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4650"/>
          </a:xfrm>
        </p:spPr>
        <p:txBody>
          <a:bodyPr/>
          <a:lstStyle/>
          <a:p>
            <a:r>
              <a:rPr lang="en-GB" b="1" dirty="0">
                <a:solidFill>
                  <a:srgbClr val="4B338A"/>
                </a:solidFill>
              </a:rPr>
              <a:t>Seasonal Events and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44176-063C-4B8E-9764-A15AE44D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b="1" dirty="0"/>
              <a:t>The SGO Team are responsible for organising </a:t>
            </a:r>
          </a:p>
          <a:p>
            <a:pPr marL="0" indent="0" algn="ctr">
              <a:buNone/>
            </a:pPr>
            <a:r>
              <a:rPr lang="en-GB" sz="3600" b="1" dirty="0"/>
              <a:t>days out, activities, and events.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B4AC3-CA2C-40DD-BD89-D519D72B83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33" y="3657023"/>
            <a:ext cx="3913427" cy="2376461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A group of people standing in a wooded area&#10;&#10;Description automatically generated with low confidence">
            <a:extLst>
              <a:ext uri="{FF2B5EF4-FFF2-40B4-BE49-F238E27FC236}">
                <a16:creationId xmlns:a16="http://schemas.microsoft.com/office/drawing/2014/main" id="{5F518826-079B-46DE-BE3F-AAFBF666B195}"/>
              </a:ext>
            </a:extLst>
          </p:cNvPr>
          <p:cNvPicPr/>
          <p:nvPr/>
        </p:nvPicPr>
        <p:blipFill>
          <a:blip r:embed="rId3" r:link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3" y="3706226"/>
            <a:ext cx="3786023" cy="2278057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8000"/>
              </a:schemeClr>
            </a:glow>
            <a:softEdge rad="254000"/>
          </a:effectLst>
        </p:spPr>
      </p:pic>
      <p:pic>
        <p:nvPicPr>
          <p:cNvPr id="7" name="Picture 6" descr="A person sitting at 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9EC9B97F-8C8A-4EC6-AC43-A5970FDD1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03" y="3741907"/>
            <a:ext cx="3552163" cy="220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51112AB-DFCE-4FBB-960C-E17AD0CFB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8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21CF6-DD90-4C03-AB81-81C4AEB3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612994" cy="145405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4B338A"/>
                </a:solidFill>
              </a:rPr>
              <a:t>Working in Partnership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798816-F94F-4862-A548-DD3AA8BD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3200" dirty="0"/>
              <a:t>The SGO Team works with regional authorities, schools, and voluntary agencies 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b="1" dirty="0"/>
              <a:t>We are proud of what we do!</a:t>
            </a:r>
          </a:p>
          <a:p>
            <a:pPr marL="0" indent="0">
              <a:buNone/>
            </a:pPr>
            <a:endParaRPr lang="en-GB" sz="32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Schoolhouse">
            <a:extLst>
              <a:ext uri="{FF2B5EF4-FFF2-40B4-BE49-F238E27FC236}">
                <a16:creationId xmlns:a16="http://schemas.microsoft.com/office/drawing/2014/main" id="{830C1007-3915-4AF6-8136-6BC7B5A43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CE36674-F5A4-49E3-9919-7C552B061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380</Words>
  <Application>Microsoft Office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Avenir LT Std 45 Book</vt:lpstr>
      <vt:lpstr>Calibri Light</vt:lpstr>
      <vt:lpstr>Arial</vt:lpstr>
      <vt:lpstr>Avenir LT Std 35 Light</vt:lpstr>
      <vt:lpstr>Calibri</vt:lpstr>
      <vt:lpstr>Chaparral Pro</vt:lpstr>
      <vt:lpstr>Avenir LT Std 65 Medium</vt:lpstr>
      <vt:lpstr>Office Theme</vt:lpstr>
      <vt:lpstr>PowerPoint Presentation</vt:lpstr>
      <vt:lpstr>Redcar and Cleveland SGO Team </vt:lpstr>
      <vt:lpstr>What’s a Special Guardian? </vt:lpstr>
      <vt:lpstr>The number of children in kinship care arrangements is increasing</vt:lpstr>
      <vt:lpstr>Support for Carers </vt:lpstr>
      <vt:lpstr>Emotional Support and Outreach</vt:lpstr>
      <vt:lpstr>Kinship Care Support Group</vt:lpstr>
      <vt:lpstr>Seasonal Events and Activities </vt:lpstr>
      <vt:lpstr>Working in Partnership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 of wellies and thriving children branding…</dc:title>
  <dc:creator>Linda Bulmer</dc:creator>
  <cp:lastModifiedBy>Rachel McGillicuddy</cp:lastModifiedBy>
  <cp:revision>15</cp:revision>
  <dcterms:created xsi:type="dcterms:W3CDTF">2021-08-10T13:09:41Z</dcterms:created>
  <dcterms:modified xsi:type="dcterms:W3CDTF">2022-01-26T11:53:19Z</dcterms:modified>
</cp:coreProperties>
</file>