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4" r:id="rId4"/>
    <p:sldId id="258" r:id="rId5"/>
    <p:sldId id="259" r:id="rId6"/>
    <p:sldId id="260" r:id="rId7"/>
    <p:sldId id="261" r:id="rId8"/>
    <p:sldId id="262" r:id="rId9"/>
    <p:sldId id="263" r:id="rId10"/>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45" autoAdjust="0"/>
    <p:restoredTop sz="61111" autoAdjust="0"/>
  </p:normalViewPr>
  <p:slideViewPr>
    <p:cSldViewPr>
      <p:cViewPr>
        <p:scale>
          <a:sx n="60" d="100"/>
          <a:sy n="60" d="100"/>
        </p:scale>
        <p:origin x="-1422" y="66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D75FBBAF-E354-45F6-A7F3-8A56FD7B79B9}" type="datetimeFigureOut">
              <a:rPr lang="en-GB" smtClean="0"/>
              <a:pPr/>
              <a:t>19/09/2013</a:t>
            </a:fld>
            <a:endParaRPr lang="en-GB"/>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91E1F90A-538E-4B53-B95C-C3718591FEF0}" type="slidenum">
              <a:rPr lang="en-GB" smtClean="0"/>
              <a:pPr/>
              <a:t>‹#›</a:t>
            </a:fld>
            <a:endParaRPr lang="en-GB"/>
          </a:p>
        </p:txBody>
      </p:sp>
    </p:spTree>
    <p:extLst>
      <p:ext uri="{BB962C8B-B14F-4D97-AF65-F5344CB8AC3E}">
        <p14:creationId xmlns:p14="http://schemas.microsoft.com/office/powerpoint/2010/main" xmlns="" val="4206299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thinkuknow.co.uk/"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i="1" dirty="0" smtClean="0"/>
              <a:t>Important : before using this presentation, please check that the film </a:t>
            </a:r>
            <a:r>
              <a:rPr lang="en-GB" i="0" dirty="0" smtClean="0"/>
              <a:t>Consequences</a:t>
            </a:r>
            <a:r>
              <a:rPr lang="en-GB" i="1" baseline="0" dirty="0" smtClean="0"/>
              <a:t>, which is embedded on slide 6, plays correctly. If not, you need to embed it again using the copy of the film included in the zip file.</a:t>
            </a:r>
            <a:endParaRPr lang="en-GB" i="1" dirty="0"/>
          </a:p>
        </p:txBody>
      </p:sp>
      <p:sp>
        <p:nvSpPr>
          <p:cNvPr id="4" name="Slide Number Placeholder 3"/>
          <p:cNvSpPr>
            <a:spLocks noGrp="1"/>
          </p:cNvSpPr>
          <p:nvPr>
            <p:ph type="sldNum" sz="quarter" idx="10"/>
          </p:nvPr>
        </p:nvSpPr>
        <p:spPr/>
        <p:txBody>
          <a:bodyPr/>
          <a:lstStyle/>
          <a:p>
            <a:fld id="{91E1F90A-538E-4B53-B95C-C3718591FEF0}"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How many people here have a camera on your phone, tablet</a:t>
            </a:r>
            <a:r>
              <a:rPr lang="en-GB" sz="1200" kern="1200" baseline="0" dirty="0" smtClean="0">
                <a:solidFill>
                  <a:schemeClr val="tx1"/>
                </a:solidFill>
                <a:effectLst/>
                <a:latin typeface="+mn-lt"/>
                <a:ea typeface="+mn-ea"/>
                <a:cs typeface="+mn-cs"/>
              </a:rPr>
              <a:t> or </a:t>
            </a:r>
            <a:r>
              <a:rPr lang="en-GB" sz="1200" kern="1200" dirty="0" smtClean="0">
                <a:solidFill>
                  <a:schemeClr val="tx1"/>
                </a:solidFill>
                <a:effectLst/>
                <a:latin typeface="+mn-lt"/>
                <a:ea typeface="+mn-ea"/>
                <a:cs typeface="+mn-cs"/>
              </a:rPr>
              <a:t>laptop?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Webcam can be a brilliant thing. It's a fun, cheap way to chat. You can stay in touch with people who live far away, even on the other side of the world. It's also easy to take pictures and videos of you and your friends.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But webcam can be risky too. It's important to know how to keep yourself safe on screen.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1E1F90A-538E-4B53-B95C-C3718591FEF0}" type="slidenum">
              <a:rPr lang="en-GB" smtClean="0"/>
              <a:pPr/>
              <a:t>2</a:t>
            </a:fld>
            <a:endParaRPr lang="en-GB"/>
          </a:p>
        </p:txBody>
      </p:sp>
    </p:spTree>
    <p:extLst>
      <p:ext uri="{BB962C8B-B14F-4D97-AF65-F5344CB8AC3E}">
        <p14:creationId xmlns:p14="http://schemas.microsoft.com/office/powerpoint/2010/main" xmlns="" val="2249159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i="1" dirty="0" smtClean="0"/>
              <a:t>Ask the questions</a:t>
            </a:r>
            <a:r>
              <a:rPr lang="en-GB" i="1" baseline="0" dirty="0" smtClean="0"/>
              <a:t> and take a few suggestions.</a:t>
            </a:r>
          </a:p>
        </p:txBody>
      </p:sp>
      <p:sp>
        <p:nvSpPr>
          <p:cNvPr id="4" name="Slide Number Placeholder 3"/>
          <p:cNvSpPr>
            <a:spLocks noGrp="1"/>
          </p:cNvSpPr>
          <p:nvPr>
            <p:ph type="sldNum" sz="quarter" idx="10"/>
          </p:nvPr>
        </p:nvSpPr>
        <p:spPr/>
        <p:txBody>
          <a:bodyPr/>
          <a:lstStyle/>
          <a:p>
            <a:fld id="{91E1F90A-538E-4B53-B95C-C3718591FEF0}"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Today we're going to talk about how you can protect yourself, and protect your friends from a serious risk: webcam</a:t>
            </a:r>
            <a:r>
              <a:rPr lang="en-GB" sz="1200" kern="1200" baseline="0" dirty="0" smtClean="0">
                <a:solidFill>
                  <a:schemeClr val="tx1"/>
                </a:solidFill>
                <a:effectLst/>
                <a:latin typeface="+mn-lt"/>
                <a:ea typeface="+mn-ea"/>
                <a:cs typeface="+mn-cs"/>
              </a:rPr>
              <a:t> abuse.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Some people who contact you online really</a:t>
            </a:r>
            <a:r>
              <a:rPr lang="en-GB" sz="1200" kern="1200" baseline="0" dirty="0" smtClean="0">
                <a:solidFill>
                  <a:schemeClr val="tx1"/>
                </a:solidFill>
                <a:effectLst/>
                <a:latin typeface="+mn-lt"/>
                <a:ea typeface="+mn-ea"/>
                <a:cs typeface="+mn-cs"/>
              </a:rPr>
              <a:t> do </a:t>
            </a:r>
            <a:r>
              <a:rPr lang="en-GB" sz="1200" kern="1200" dirty="0" smtClean="0">
                <a:solidFill>
                  <a:schemeClr val="tx1"/>
                </a:solidFill>
                <a:effectLst/>
                <a:latin typeface="+mn-lt"/>
                <a:ea typeface="+mn-ea"/>
                <a:cs typeface="+mn-cs"/>
              </a:rPr>
              <a:t>want to chat or be friends. But the problem is, it’s very easy to lie online. There are a few people out there, we'll call them ‘abusers’, who pretend to be friendly but they want to hurt young people.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They want to get a young person to chat on cam and then film them doing sexual things. This is something that has happened to both boys and girls.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We’ll talk about how this can happen, and then we'll watch a short film to find out more. After that we'll talk about how you can keep yourself safe, and where you and your friends can get help if you are worried.</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1E1F90A-538E-4B53-B95C-C3718591FEF0}" type="slidenum">
              <a:rPr lang="en-GB" smtClean="0"/>
              <a:pPr/>
              <a:t>4</a:t>
            </a:fld>
            <a:endParaRPr lang="en-GB"/>
          </a:p>
        </p:txBody>
      </p:sp>
    </p:spTree>
    <p:extLst>
      <p:ext uri="{BB962C8B-B14F-4D97-AF65-F5344CB8AC3E}">
        <p14:creationId xmlns:p14="http://schemas.microsoft.com/office/powerpoint/2010/main" xmlns="" val="36970011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smtClean="0">
                <a:solidFill>
                  <a:schemeClr val="tx1"/>
                </a:solidFill>
                <a:effectLst/>
                <a:latin typeface="+mn-lt"/>
                <a:ea typeface="+mn-ea"/>
                <a:cs typeface="+mn-cs"/>
              </a:rPr>
              <a:t>So what do webcam abusers do?</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Abusers start by chatting to a young person, and flirting with them. They might pretend to be a boy or girl your age.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They could even pretend</a:t>
            </a:r>
            <a:r>
              <a:rPr lang="en-GB" sz="1200" kern="1200" baseline="0" dirty="0" smtClean="0">
                <a:solidFill>
                  <a:schemeClr val="tx1"/>
                </a:solidFill>
                <a:effectLst/>
                <a:latin typeface="+mn-lt"/>
                <a:ea typeface="+mn-ea"/>
                <a:cs typeface="+mn-cs"/>
              </a:rPr>
              <a:t> to be someone the young person knows, like a boyfriend, girlfriend or friend: they could have hacked into that person’s account and taken it over.</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They start saying more sexual things, and convince the young person to chat about sex too. Then they ask them to send them naked </a:t>
            </a:r>
            <a:r>
              <a:rPr lang="en-GB" sz="1200" kern="1200" dirty="0" err="1" smtClean="0">
                <a:solidFill>
                  <a:schemeClr val="tx1"/>
                </a:solidFill>
                <a:effectLst/>
                <a:latin typeface="+mn-lt"/>
                <a:ea typeface="+mn-ea"/>
                <a:cs typeface="+mn-cs"/>
              </a:rPr>
              <a:t>selfies</a:t>
            </a:r>
            <a:r>
              <a:rPr lang="en-GB" sz="1200" kern="1200" dirty="0" smtClean="0">
                <a:solidFill>
                  <a:schemeClr val="tx1"/>
                </a:solidFill>
                <a:effectLst/>
                <a:latin typeface="+mn-lt"/>
                <a:ea typeface="+mn-ea"/>
                <a:cs typeface="+mn-cs"/>
              </a:rPr>
              <a:t> or go naked on webcam.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Then once they've got an embarrassing photo or video of the young person, they try to use it to blackmail or threaten them, to try to get them to do more sexual things on cam,</a:t>
            </a:r>
            <a:r>
              <a:rPr lang="en-GB" sz="1200" kern="1200" baseline="0" dirty="0" smtClean="0">
                <a:solidFill>
                  <a:schemeClr val="tx1"/>
                </a:solidFill>
                <a:effectLst/>
                <a:latin typeface="+mn-lt"/>
                <a:ea typeface="+mn-ea"/>
                <a:cs typeface="+mn-cs"/>
              </a:rPr>
              <a:t> hurt themselves, or give them money</a:t>
            </a:r>
            <a:r>
              <a:rPr lang="en-GB" sz="1200" kern="1200" dirty="0" smtClean="0">
                <a:solidFill>
                  <a:schemeClr val="tx1"/>
                </a:solidFill>
                <a:effectLst/>
                <a:latin typeface="+mn-lt"/>
                <a:ea typeface="+mn-ea"/>
                <a:cs typeface="+mn-cs"/>
              </a:rPr>
              <a:t>. They say that if the young person doesn't do what they say, they will post the pictures online for everyone to see. These are very horrible people</a:t>
            </a:r>
            <a:r>
              <a:rPr lang="en-GB" sz="1200" kern="1200" baseline="0" dirty="0" smtClean="0">
                <a:solidFill>
                  <a:schemeClr val="tx1"/>
                </a:solidFill>
                <a:effectLst/>
                <a:latin typeface="+mn-lt"/>
                <a:ea typeface="+mn-ea"/>
                <a:cs typeface="+mn-cs"/>
              </a:rPr>
              <a:t>, who ask young people to do horrible things.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This is really scary, but unfortunately we know that </a:t>
            </a:r>
            <a:r>
              <a:rPr lang="en-GB" sz="1200" b="1" kern="1200" dirty="0" smtClean="0">
                <a:solidFill>
                  <a:schemeClr val="tx1"/>
                </a:solidFill>
                <a:effectLst/>
                <a:latin typeface="+mn-lt"/>
                <a:ea typeface="+mn-ea"/>
                <a:cs typeface="+mn-cs"/>
              </a:rPr>
              <a:t>it does happen</a:t>
            </a:r>
            <a:r>
              <a:rPr lang="en-GB" sz="1200" kern="1200" dirty="0" smtClean="0">
                <a:solidFill>
                  <a:schemeClr val="tx1"/>
                </a:solidFill>
                <a:effectLst/>
                <a:latin typeface="+mn-lt"/>
                <a:ea typeface="+mn-ea"/>
                <a:cs typeface="+mn-cs"/>
              </a:rPr>
              <a:t>. </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1E1F90A-538E-4B53-B95C-C3718591FEF0}" type="slidenum">
              <a:rPr lang="en-GB" smtClean="0"/>
              <a:pPr/>
              <a:t>5</a:t>
            </a:fld>
            <a:endParaRPr lang="en-GB"/>
          </a:p>
        </p:txBody>
      </p:sp>
    </p:spTree>
    <p:extLst>
      <p:ext uri="{BB962C8B-B14F-4D97-AF65-F5344CB8AC3E}">
        <p14:creationId xmlns:p14="http://schemas.microsoft.com/office/powerpoint/2010/main" xmlns="" val="736792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[Please note before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 if</a:t>
            </a:r>
            <a:r>
              <a:rPr lang="en-GB" sz="1200" kern="1200" baseline="0" dirty="0" smtClean="0">
                <a:solidFill>
                  <a:schemeClr val="tx1"/>
                </a:solidFill>
                <a:effectLst/>
                <a:latin typeface="+mn-lt"/>
                <a:ea typeface="+mn-ea"/>
                <a:cs typeface="+mn-cs"/>
              </a:rPr>
              <a:t> you are experiencing problems playing the film you can re-embed it by choosing the ‘Insert’ tab from the Main Menu, then select ‘Movie’ from the ‘Media Clips’. box From the ‘Movie’ dropdown menu select ‘Movie from file...’ open the ‘Webcam with confidence’ folder that you have downloaded from </a:t>
            </a:r>
            <a:r>
              <a:rPr lang="en-GB" sz="1200" kern="1200" baseline="0" dirty="0" err="1" smtClean="0">
                <a:solidFill>
                  <a:schemeClr val="tx1"/>
                </a:solidFill>
                <a:effectLst/>
                <a:latin typeface="+mn-lt"/>
                <a:ea typeface="+mn-ea"/>
                <a:cs typeface="+mn-cs"/>
              </a:rPr>
              <a:t>Thinkuknow</a:t>
            </a:r>
            <a:r>
              <a:rPr lang="en-GB" sz="1200" kern="1200" baseline="0" dirty="0" smtClean="0">
                <a:solidFill>
                  <a:schemeClr val="tx1"/>
                </a:solidFill>
                <a:effectLst/>
                <a:latin typeface="+mn-lt"/>
                <a:ea typeface="+mn-ea"/>
                <a:cs typeface="+mn-cs"/>
              </a:rPr>
              <a:t> and select ’11-16yearolds - Consequences’ and choose ‘OK’. When prompted choose for the movie to play ‘When clicked’. To play the film in full screen mode select the film, and choose ‘Options’ and from the ‘Movie Options’ box check the ‘Play full screen</a:t>
            </a:r>
            <a:r>
              <a:rPr lang="en-GB" sz="1200" kern="1200" baseline="0" smtClean="0">
                <a:solidFill>
                  <a:schemeClr val="tx1"/>
                </a:solidFill>
                <a:effectLst/>
                <a:latin typeface="+mn-lt"/>
                <a:ea typeface="+mn-ea"/>
                <a:cs typeface="+mn-cs"/>
              </a:rPr>
              <a:t>’ box.]</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To find out a bit more</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and learn how to stay safe, we're going to watch this film from CEOP.</a:t>
            </a:r>
            <a:r>
              <a:rPr lang="en-GB" sz="1200" kern="1200" baseline="0" dirty="0" smtClean="0">
                <a:solidFill>
                  <a:schemeClr val="tx1"/>
                </a:solidFill>
                <a:effectLst/>
                <a:latin typeface="+mn-lt"/>
                <a:ea typeface="+mn-ea"/>
                <a:cs typeface="+mn-cs"/>
              </a:rPr>
              <a:t> CEOP is </a:t>
            </a:r>
            <a:r>
              <a:rPr lang="en-GB" sz="1200" kern="1200" dirty="0" smtClean="0">
                <a:solidFill>
                  <a:schemeClr val="tx1"/>
                </a:solidFill>
                <a:effectLst/>
                <a:latin typeface="+mn-lt"/>
                <a:ea typeface="+mn-ea"/>
                <a:cs typeface="+mn-cs"/>
              </a:rPr>
              <a:t>an organisation which helps young people stay safe online.</a:t>
            </a:r>
          </a:p>
          <a:p>
            <a:endParaRPr lang="en-GB" sz="1200" kern="1200" dirty="0" smtClean="0">
              <a:solidFill>
                <a:schemeClr val="tx1"/>
              </a:solidFill>
              <a:effectLst/>
              <a:latin typeface="+mn-lt"/>
              <a:ea typeface="+mn-ea"/>
              <a:cs typeface="+mn-cs"/>
            </a:endParaRPr>
          </a:p>
          <a:p>
            <a:r>
              <a:rPr lang="en-GB" sz="1200" b="1" i="0" kern="1200" dirty="0" smtClean="0">
                <a:solidFill>
                  <a:schemeClr val="tx1"/>
                </a:solidFill>
                <a:effectLst/>
                <a:latin typeface="+mn-lt"/>
                <a:ea typeface="+mn-ea"/>
                <a:cs typeface="+mn-cs"/>
              </a:rPr>
              <a:t>VIEW CONSEQUENCES	 (8 minutes 30 seconds)</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As you can see, Justin started by chatting to Jade online, and made her think they were close. She said some things she wouldn't want her friends and family to know. Justin used this to blackmail her into giving him sexual pictures.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film, Justin didn't pretend to Jade that he was someone else. But remember, an abuser might pretend to be your age. They might send pictures or stream movies of the girl or boy they are pretending to be. Or they might say their webcam is broken, so you can't see them.</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film, Justin got Jade to put the pictures on a memory stick. But webcam is even more risky. If Justin was talking to Jade on webcam, he wouldn't even need to know where she was. If he tricked or forced her to do sexual things on webcam, he could just record it straight away.</a:t>
            </a:r>
          </a:p>
          <a:p>
            <a:endParaRPr lang="en-GB" sz="1200" b="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Let’s talk about how you can</a:t>
            </a:r>
            <a:r>
              <a:rPr lang="en-GB" sz="1200" b="0" kern="1200" baseline="0" dirty="0" smtClean="0">
                <a:solidFill>
                  <a:schemeClr val="tx1"/>
                </a:solidFill>
                <a:effectLst/>
                <a:latin typeface="+mn-lt"/>
                <a:ea typeface="+mn-ea"/>
                <a:cs typeface="+mn-cs"/>
              </a:rPr>
              <a:t> keep yourself and your friends safe.</a:t>
            </a:r>
            <a:endParaRPr lang="en-GB" sz="1200" b="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film showed us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some ways to stay safe from abusers online. Can anyone remember them?</a:t>
            </a:r>
          </a:p>
          <a:p>
            <a:endParaRPr lang="en-GB"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Elicit:</a:t>
            </a:r>
          </a:p>
          <a:p>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Keep your social networking profiles private: don't share personal information or pictures with strangers online.</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Make sure you know who your online friends really are.</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If anyone threatens you, you can report it to CEOP by clicking the </a:t>
            </a:r>
            <a:r>
              <a:rPr lang="en-GB" sz="1200" kern="1200" dirty="0" err="1" smtClean="0">
                <a:solidFill>
                  <a:schemeClr val="tx1"/>
                </a:solidFill>
                <a:effectLst/>
                <a:latin typeface="+mn-lt"/>
                <a:ea typeface="+mn-ea"/>
                <a:cs typeface="+mn-cs"/>
              </a:rPr>
              <a:t>ClickCEOP</a:t>
            </a:r>
            <a:r>
              <a:rPr lang="en-GB" sz="1200" kern="1200" dirty="0" smtClean="0">
                <a:solidFill>
                  <a:schemeClr val="tx1"/>
                </a:solidFill>
                <a:effectLst/>
                <a:latin typeface="+mn-lt"/>
                <a:ea typeface="+mn-ea"/>
                <a:cs typeface="+mn-cs"/>
              </a:rPr>
              <a:t> button. You can find the </a:t>
            </a:r>
            <a:r>
              <a:rPr lang="en-GB" sz="1200" kern="1200" dirty="0" err="1" smtClean="0">
                <a:solidFill>
                  <a:schemeClr val="tx1"/>
                </a:solidFill>
                <a:effectLst/>
                <a:latin typeface="+mn-lt"/>
                <a:ea typeface="+mn-ea"/>
                <a:cs typeface="+mn-cs"/>
              </a:rPr>
              <a:t>ClickCEOP</a:t>
            </a:r>
            <a:r>
              <a:rPr lang="en-GB" sz="1200" kern="1200" dirty="0" smtClean="0">
                <a:solidFill>
                  <a:schemeClr val="tx1"/>
                </a:solidFill>
                <a:effectLst/>
                <a:latin typeface="+mn-lt"/>
                <a:ea typeface="+mn-ea"/>
                <a:cs typeface="+mn-cs"/>
              </a:rPr>
              <a:t> button on </a:t>
            </a:r>
            <a:r>
              <a:rPr lang="en-GB" sz="1200" b="1" kern="1200" dirty="0" smtClean="0">
                <a:solidFill>
                  <a:schemeClr val="tx1"/>
                </a:solidFill>
                <a:effectLst/>
                <a:latin typeface="+mn-lt"/>
                <a:ea typeface="+mn-ea"/>
                <a:cs typeface="+mn-cs"/>
              </a:rPr>
              <a:t>[as appropriate: e.g. school website/www.thinkuknow.co.uk]</a:t>
            </a:r>
          </a:p>
          <a:p>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91E1F90A-538E-4B53-B95C-C3718591FEF0}" type="slidenum">
              <a:rPr lang="en-GB" smtClean="0"/>
              <a:pPr/>
              <a:t>6</a:t>
            </a:fld>
            <a:endParaRPr lang="en-GB"/>
          </a:p>
        </p:txBody>
      </p:sp>
    </p:spTree>
    <p:extLst>
      <p:ext uri="{BB962C8B-B14F-4D97-AF65-F5344CB8AC3E}">
        <p14:creationId xmlns:p14="http://schemas.microsoft.com/office/powerpoint/2010/main" xmlns="" val="966077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This week, CEOP sent a message to schools warning that unfortunately, webcam abuse is happening more and more often. We know it </a:t>
            </a:r>
            <a:r>
              <a:rPr lang="en-GB" sz="1200" kern="1200" baseline="0" dirty="0" smtClean="0">
                <a:solidFill>
                  <a:schemeClr val="tx1"/>
                </a:solidFill>
                <a:effectLst/>
                <a:latin typeface="+mn-lt"/>
                <a:ea typeface="+mn-ea"/>
                <a:cs typeface="+mn-cs"/>
              </a:rPr>
              <a:t>has already happened to hundreds, probably thousands, of boys and girls.</a:t>
            </a:r>
          </a:p>
          <a:p>
            <a:endParaRPr lang="en-GB" sz="1200" kern="1200" baseline="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It could happen to anyone. It could have happened to someone you know.</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To help you stay safe, CEOP asked me to give you the following advice.</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best way to stay safe is by never doing anything on webcam you wouldn’t want your family or friends to see. </a:t>
            </a:r>
            <a:endParaRPr lang="en-GB" sz="1200" kern="1200" dirty="0" smtClean="0">
              <a:solidFill>
                <a:schemeClr val="tx1"/>
              </a:solidFill>
              <a:latin typeface="+mn-lt"/>
              <a:ea typeface="+mn-ea"/>
              <a:cs typeface="+mn-cs"/>
            </a:endParaRP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Remember: even if you think you are only sharing a </a:t>
            </a:r>
            <a:r>
              <a:rPr lang="en-GB" sz="1200" kern="1200" dirty="0" err="1" smtClean="0">
                <a:solidFill>
                  <a:schemeClr val="tx1"/>
                </a:solidFill>
                <a:effectLst/>
                <a:latin typeface="+mn-lt"/>
                <a:ea typeface="+mn-ea"/>
                <a:cs typeface="+mn-cs"/>
              </a:rPr>
              <a:t>selfie</a:t>
            </a:r>
            <a:r>
              <a:rPr lang="en-GB" sz="1200" kern="1200" dirty="0" smtClean="0">
                <a:solidFill>
                  <a:schemeClr val="tx1"/>
                </a:solidFill>
                <a:effectLst/>
                <a:latin typeface="+mn-lt"/>
                <a:ea typeface="+mn-ea"/>
                <a:cs typeface="+mn-cs"/>
              </a:rPr>
              <a:t> with your boyfriend</a:t>
            </a:r>
            <a:r>
              <a:rPr lang="en-GB" sz="1200" kern="1200" baseline="0" dirty="0" smtClean="0">
                <a:solidFill>
                  <a:schemeClr val="tx1"/>
                </a:solidFill>
                <a:effectLst/>
                <a:latin typeface="+mn-lt"/>
                <a:ea typeface="+mn-ea"/>
                <a:cs typeface="+mn-cs"/>
              </a:rPr>
              <a:t> or girlfriend, you can never be sure where that picture might end up. </a:t>
            </a:r>
            <a:r>
              <a:rPr lang="en-GB" sz="1200" kern="1200" dirty="0" smtClean="0">
                <a:solidFill>
                  <a:schemeClr val="tx1"/>
                </a:solidFill>
                <a:latin typeface="+mn-lt"/>
                <a:ea typeface="+mn-ea"/>
                <a:cs typeface="+mn-cs"/>
              </a:rPr>
              <a:t>And don’t forget, you might not be sharing it with who you think you are: abusers can take over other people’s accounts. </a:t>
            </a:r>
            <a:endParaRPr lang="en-GB" sz="1200" kern="1200" baseline="0" dirty="0" smtClean="0">
              <a:solidFill>
                <a:schemeClr val="tx1"/>
              </a:solidFill>
              <a:effectLst/>
              <a:latin typeface="+mn-lt"/>
              <a:ea typeface="+mn-ea"/>
              <a:cs typeface="+mn-cs"/>
            </a:endParaRPr>
          </a:p>
          <a:p>
            <a:pPr lvl="0"/>
            <a:endParaRPr lang="en-GB" sz="1200" kern="1200" baseline="0" dirty="0" smtClean="0">
              <a:solidFill>
                <a:schemeClr val="tx1"/>
              </a:solidFill>
              <a:effectLst/>
              <a:latin typeface="+mn-lt"/>
              <a:ea typeface="+mn-ea"/>
              <a:cs typeface="+mn-cs"/>
            </a:endParaRPr>
          </a:p>
          <a:p>
            <a:pPr lvl="0"/>
            <a:r>
              <a:rPr lang="en-GB" sz="1200" kern="1200" baseline="0" dirty="0" smtClean="0">
                <a:solidFill>
                  <a:schemeClr val="tx1"/>
                </a:solidFill>
                <a:effectLst/>
                <a:latin typeface="+mn-lt"/>
                <a:ea typeface="+mn-ea"/>
                <a:cs typeface="+mn-cs"/>
              </a:rPr>
              <a:t>Once you’ve shared that embarrassing photo or video, it’s out there and you can never get it back. Better not to share it in the first place.</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1E1F90A-538E-4B53-B95C-C3718591FEF0}" type="slidenum">
              <a:rPr lang="en-GB" smtClean="0"/>
              <a:pPr/>
              <a:t>7</a:t>
            </a:fld>
            <a:endParaRPr lang="en-GB"/>
          </a:p>
        </p:txBody>
      </p:sp>
    </p:spTree>
    <p:extLst>
      <p:ext uri="{BB962C8B-B14F-4D97-AF65-F5344CB8AC3E}">
        <p14:creationId xmlns:p14="http://schemas.microsoft.com/office/powerpoint/2010/main" xmlns="" val="14597768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If you or</a:t>
            </a:r>
            <a:r>
              <a:rPr lang="en-GB" sz="1200" kern="1200" baseline="0" dirty="0" smtClean="0">
                <a:solidFill>
                  <a:schemeClr val="tx1"/>
                </a:solidFill>
                <a:effectLst/>
                <a:latin typeface="+mn-lt"/>
                <a:ea typeface="+mn-ea"/>
                <a:cs typeface="+mn-cs"/>
              </a:rPr>
              <a:t> your friend have </a:t>
            </a:r>
            <a:r>
              <a:rPr lang="en-GB" sz="1200" kern="1200" dirty="0" smtClean="0">
                <a:solidFill>
                  <a:schemeClr val="tx1"/>
                </a:solidFill>
                <a:effectLst/>
                <a:latin typeface="+mn-lt"/>
                <a:ea typeface="+mn-ea"/>
                <a:cs typeface="+mn-cs"/>
              </a:rPr>
              <a:t>shared something you regret, it’s never too late to get help. Sometimes we all do things we wish we hadn’t. </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Even if the video or image is shared, no matter how embarrassing it is, it is not the end of the world.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Remember – it</a:t>
            </a:r>
            <a:r>
              <a:rPr lang="en-GB" sz="1200" b="1" kern="1200" baseline="0" dirty="0" smtClean="0">
                <a:solidFill>
                  <a:schemeClr val="tx1"/>
                </a:solidFill>
                <a:effectLst/>
                <a:latin typeface="+mn-lt"/>
                <a:ea typeface="+mn-ea"/>
                <a:cs typeface="+mn-cs"/>
              </a:rPr>
              <a:t> is not your</a:t>
            </a:r>
            <a:r>
              <a:rPr lang="en-GB" sz="1200" b="1" kern="1200" dirty="0" smtClean="0">
                <a:solidFill>
                  <a:schemeClr val="tx1"/>
                </a:solidFill>
                <a:effectLst/>
                <a:latin typeface="+mn-lt"/>
                <a:ea typeface="+mn-ea"/>
                <a:cs typeface="+mn-cs"/>
              </a:rPr>
              <a:t> fault.</a:t>
            </a:r>
            <a:r>
              <a:rPr lang="en-GB" sz="1200" kern="1200" dirty="0" smtClean="0">
                <a:solidFill>
                  <a:schemeClr val="tx1"/>
                </a:solidFill>
                <a:effectLst/>
                <a:latin typeface="+mn-lt"/>
                <a:ea typeface="+mn-ea"/>
                <a:cs typeface="+mn-cs"/>
              </a:rPr>
              <a:t> Whatever you’ve shared on webcam, the abuser is the only person to blame. They will be held responsible. You won’t be in trouble. </a:t>
            </a:r>
          </a:p>
          <a:p>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1. Don’t feel pressured to get naked on webcam.</a:t>
            </a:r>
            <a:r>
              <a:rPr lang="en-GB" sz="1200" kern="1200" dirty="0" smtClean="0">
                <a:solidFill>
                  <a:schemeClr val="tx1"/>
                </a:solidFill>
                <a:effectLst/>
                <a:latin typeface="+mn-lt"/>
                <a:ea typeface="+mn-ea"/>
                <a:cs typeface="+mn-cs"/>
              </a:rPr>
              <a:t> If someone is pressurising you to go on cam, block them and report them to CEOP. </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2. If someone threatens you, tell an adult you trust as soon as possible. </a:t>
            </a:r>
            <a:r>
              <a:rPr lang="en-GB" sz="1200" kern="1200" dirty="0" smtClean="0">
                <a:solidFill>
                  <a:schemeClr val="tx1"/>
                </a:solidFill>
                <a:effectLst/>
                <a:latin typeface="+mn-lt"/>
                <a:ea typeface="+mn-ea"/>
                <a:cs typeface="+mn-cs"/>
              </a:rPr>
              <a:t>If you can, get up from your computer immediately, walk away and tell an adult you trust. </a:t>
            </a:r>
          </a:p>
          <a:p>
            <a:r>
              <a:rPr lang="en-GB" sz="1200" kern="1200" dirty="0" smtClean="0">
                <a:solidFill>
                  <a:schemeClr val="tx1"/>
                </a:solidFill>
                <a:effectLst/>
                <a:latin typeface="+mn-lt"/>
                <a:ea typeface="+mn-ea"/>
                <a:cs typeface="+mn-cs"/>
              </a:rPr>
              <a:t> </a:t>
            </a:r>
          </a:p>
          <a:p>
            <a:pPr lvl="0"/>
            <a:r>
              <a:rPr lang="en-GB" sz="1200" b="1" kern="1200" dirty="0" smtClean="0">
                <a:solidFill>
                  <a:schemeClr val="tx1"/>
                </a:solidFill>
                <a:effectLst/>
                <a:latin typeface="+mn-lt"/>
                <a:ea typeface="+mn-ea"/>
                <a:cs typeface="+mn-cs"/>
              </a:rPr>
              <a:t>3. It’s never too late to get help.</a:t>
            </a:r>
            <a:r>
              <a:rPr lang="en-GB" sz="1200" kern="1200" dirty="0" smtClean="0">
                <a:solidFill>
                  <a:schemeClr val="tx1"/>
                </a:solidFill>
                <a:effectLst/>
                <a:latin typeface="+mn-lt"/>
                <a:ea typeface="+mn-ea"/>
                <a:cs typeface="+mn-cs"/>
              </a:rPr>
              <a:t> No matter how far things have gone, there are always people out there to help.  You can call </a:t>
            </a:r>
            <a:r>
              <a:rPr lang="en-GB" sz="1200" kern="1200" dirty="0" err="1" smtClean="0">
                <a:solidFill>
                  <a:schemeClr val="tx1"/>
                </a:solidFill>
                <a:effectLst/>
                <a:latin typeface="+mn-lt"/>
                <a:ea typeface="+mn-ea"/>
                <a:cs typeface="+mn-cs"/>
              </a:rPr>
              <a:t>Childline</a:t>
            </a:r>
            <a:r>
              <a:rPr lang="en-GB" sz="1200" kern="1200" dirty="0" smtClean="0">
                <a:solidFill>
                  <a:schemeClr val="tx1"/>
                </a:solidFill>
                <a:effectLst/>
                <a:latin typeface="+mn-lt"/>
                <a:ea typeface="+mn-ea"/>
                <a:cs typeface="+mn-cs"/>
              </a:rPr>
              <a:t> at any time on 0800 1111. </a:t>
            </a:r>
          </a:p>
          <a:p>
            <a:pPr lvl="0"/>
            <a:endParaRPr lang="en-GB" sz="1200" kern="1200" dirty="0" smtClean="0">
              <a:solidFill>
                <a:schemeClr val="tx1"/>
              </a:solidFill>
              <a:effectLst/>
              <a:latin typeface="+mn-lt"/>
              <a:ea typeface="+mn-ea"/>
              <a:cs typeface="+mn-cs"/>
            </a:endParaRPr>
          </a:p>
          <a:p>
            <a:pPr lvl="0"/>
            <a:r>
              <a:rPr lang="en-GB" sz="1200" i="1" kern="1200" dirty="0" smtClean="0">
                <a:solidFill>
                  <a:schemeClr val="tx1"/>
                </a:solidFill>
                <a:effectLst/>
                <a:latin typeface="+mn-lt"/>
                <a:ea typeface="+mn-ea"/>
                <a:cs typeface="+mn-cs"/>
              </a:rPr>
              <a:t>NOTE: during</a:t>
            </a:r>
            <a:r>
              <a:rPr lang="en-GB" sz="1200" i="1" kern="1200" baseline="0" dirty="0" smtClean="0">
                <a:solidFill>
                  <a:schemeClr val="tx1"/>
                </a:solidFill>
                <a:effectLst/>
                <a:latin typeface="+mn-lt"/>
                <a:ea typeface="+mn-ea"/>
                <a:cs typeface="+mn-cs"/>
              </a:rPr>
              <a:t> September/October 2013 </a:t>
            </a:r>
            <a:r>
              <a:rPr lang="en-GB" sz="1200" i="1" kern="1200" baseline="0" dirty="0" err="1" smtClean="0">
                <a:solidFill>
                  <a:schemeClr val="tx1"/>
                </a:solidFill>
                <a:effectLst/>
                <a:latin typeface="+mn-lt"/>
                <a:ea typeface="+mn-ea"/>
                <a:cs typeface="+mn-cs"/>
              </a:rPr>
              <a:t>Childline</a:t>
            </a:r>
            <a:r>
              <a:rPr lang="en-GB" sz="1200" i="1" kern="1200" baseline="0" dirty="0" smtClean="0">
                <a:solidFill>
                  <a:schemeClr val="tx1"/>
                </a:solidFill>
                <a:effectLst/>
                <a:latin typeface="+mn-lt"/>
                <a:ea typeface="+mn-ea"/>
                <a:cs typeface="+mn-cs"/>
              </a:rPr>
              <a:t> will operate a dedicated helpline for reporting webcam abuse. During this period, please signpost this number to your students. The number will be published on the </a:t>
            </a:r>
            <a:r>
              <a:rPr lang="en-GB" sz="1200" i="1" kern="1200" baseline="0" dirty="0" err="1" smtClean="0">
                <a:solidFill>
                  <a:schemeClr val="tx1"/>
                </a:solidFill>
                <a:effectLst/>
                <a:latin typeface="+mn-lt"/>
                <a:ea typeface="+mn-ea"/>
                <a:cs typeface="+mn-cs"/>
              </a:rPr>
              <a:t>Thinkuknow</a:t>
            </a:r>
            <a:r>
              <a:rPr lang="en-GB" sz="1200" i="1" kern="1200" baseline="0" dirty="0" smtClean="0">
                <a:solidFill>
                  <a:schemeClr val="tx1"/>
                </a:solidFill>
                <a:effectLst/>
                <a:latin typeface="+mn-lt"/>
                <a:ea typeface="+mn-ea"/>
                <a:cs typeface="+mn-cs"/>
              </a:rPr>
              <a:t> Blog at www.thinkuknow.co.uk/teachers/blog.</a:t>
            </a:r>
            <a:endParaRPr lang="en-GB" sz="1200" i="1"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lvl="0"/>
            <a:r>
              <a:rPr lang="en-GB" sz="1200" b="1" kern="1200" dirty="0" smtClean="0">
                <a:solidFill>
                  <a:schemeClr val="tx1"/>
                </a:solidFill>
                <a:effectLst/>
                <a:latin typeface="+mn-lt"/>
                <a:ea typeface="+mn-ea"/>
                <a:cs typeface="+mn-cs"/>
              </a:rPr>
              <a:t>4. The abuser has broken the law.</a:t>
            </a:r>
            <a:r>
              <a:rPr lang="en-GB" sz="1200" kern="1200" dirty="0" smtClean="0">
                <a:solidFill>
                  <a:schemeClr val="tx1"/>
                </a:solidFill>
                <a:effectLst/>
                <a:latin typeface="+mn-lt"/>
                <a:ea typeface="+mn-ea"/>
                <a:cs typeface="+mn-cs"/>
              </a:rPr>
              <a:t> Encouraging a young person to get naked or do sexual things on webcam is a serious crime. The police will find and arrest them.</a:t>
            </a:r>
          </a:p>
          <a:p>
            <a:r>
              <a:rPr lang="en-GB" sz="1200" b="1"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1E1F90A-538E-4B53-B95C-C3718591FEF0}" type="slidenum">
              <a:rPr lang="en-GB" smtClean="0"/>
              <a:pPr/>
              <a:t>8</a:t>
            </a:fld>
            <a:endParaRPr lang="en-GB"/>
          </a:p>
        </p:txBody>
      </p:sp>
    </p:spTree>
    <p:extLst>
      <p:ext uri="{BB962C8B-B14F-4D97-AF65-F5344CB8AC3E}">
        <p14:creationId xmlns:p14="http://schemas.microsoft.com/office/powerpoint/2010/main" xmlns="" val="368779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So remember,</a:t>
            </a:r>
            <a:r>
              <a:rPr lang="en-GB" sz="1200" kern="1200" baseline="0" dirty="0" smtClean="0">
                <a:solidFill>
                  <a:schemeClr val="tx1"/>
                </a:solidFill>
                <a:effectLst/>
                <a:latin typeface="+mn-lt"/>
                <a:ea typeface="+mn-ea"/>
                <a:cs typeface="+mn-cs"/>
              </a:rPr>
              <a:t> if </a:t>
            </a:r>
            <a:r>
              <a:rPr lang="en-GB" sz="1200" kern="1200" dirty="0" smtClean="0">
                <a:solidFill>
                  <a:schemeClr val="tx1"/>
                </a:solidFill>
                <a:effectLst/>
                <a:latin typeface="+mn-lt"/>
                <a:ea typeface="+mn-ea"/>
                <a:cs typeface="+mn-cs"/>
              </a:rPr>
              <a:t>you are worried about anything that has happened to you or a friend, please tell an adult as soon as possible so they can help.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school, you can talk to </a:t>
            </a:r>
            <a:r>
              <a:rPr lang="en-GB" sz="1200" b="1" kern="1200" dirty="0" smtClean="0">
                <a:solidFill>
                  <a:schemeClr val="tx1"/>
                </a:solidFill>
                <a:effectLst/>
                <a:latin typeface="+mn-lt"/>
                <a:ea typeface="+mn-ea"/>
                <a:cs typeface="+mn-cs"/>
              </a:rPr>
              <a:t>[as appropriate,</a:t>
            </a:r>
            <a:r>
              <a:rPr lang="en-GB" sz="1200" b="1" kern="1200" baseline="0" dirty="0" smtClean="0">
                <a:solidFill>
                  <a:schemeClr val="tx1"/>
                </a:solidFill>
                <a:effectLst/>
                <a:latin typeface="+mn-lt"/>
                <a:ea typeface="+mn-ea"/>
                <a:cs typeface="+mn-cs"/>
              </a:rPr>
              <a:t> </a:t>
            </a:r>
            <a:r>
              <a:rPr lang="en-GB" sz="1200" b="1" kern="1200" baseline="0" dirty="0" err="1" smtClean="0">
                <a:solidFill>
                  <a:schemeClr val="tx1"/>
                </a:solidFill>
                <a:effectLst/>
                <a:latin typeface="+mn-lt"/>
                <a:ea typeface="+mn-ea"/>
                <a:cs typeface="+mn-cs"/>
              </a:rPr>
              <a:t>eg</a:t>
            </a:r>
            <a:r>
              <a:rPr lang="en-GB" sz="1200" b="1" kern="1200" baseline="0" dirty="0" smtClean="0">
                <a:solidFill>
                  <a:schemeClr val="tx1"/>
                </a:solidFill>
                <a:effectLst/>
                <a:latin typeface="+mn-lt"/>
                <a:ea typeface="+mn-ea"/>
                <a:cs typeface="+mn-cs"/>
              </a:rPr>
              <a:t>. y</a:t>
            </a:r>
            <a:r>
              <a:rPr lang="en-GB" sz="1200" b="1" kern="1200" dirty="0" smtClean="0">
                <a:solidFill>
                  <a:schemeClr val="tx1"/>
                </a:solidFill>
                <a:effectLst/>
                <a:latin typeface="+mn-lt"/>
                <a:ea typeface="+mn-ea"/>
                <a:cs typeface="+mn-cs"/>
              </a:rPr>
              <a:t>our tutor/Year Head/Safeguarding lead].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You can always</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call </a:t>
            </a:r>
            <a:r>
              <a:rPr lang="en-GB" sz="1200" kern="1200" dirty="0" err="1" smtClean="0">
                <a:solidFill>
                  <a:schemeClr val="tx1"/>
                </a:solidFill>
                <a:effectLst/>
                <a:latin typeface="+mn-lt"/>
                <a:ea typeface="+mn-ea"/>
                <a:cs typeface="+mn-cs"/>
              </a:rPr>
              <a:t>Childline</a:t>
            </a:r>
            <a:r>
              <a:rPr lang="en-GB" sz="1200" kern="1200" dirty="0" smtClean="0">
                <a:solidFill>
                  <a:schemeClr val="tx1"/>
                </a:solidFill>
                <a:effectLst/>
                <a:latin typeface="+mn-lt"/>
                <a:ea typeface="+mn-ea"/>
                <a:cs typeface="+mn-cs"/>
              </a:rPr>
              <a:t> on 0800 1111, and report to CEOP using the </a:t>
            </a:r>
            <a:r>
              <a:rPr lang="en-GB" sz="1200" kern="1200" dirty="0" err="1" smtClean="0">
                <a:solidFill>
                  <a:schemeClr val="tx1"/>
                </a:solidFill>
                <a:effectLst/>
                <a:latin typeface="+mn-lt"/>
                <a:ea typeface="+mn-ea"/>
                <a:cs typeface="+mn-cs"/>
              </a:rPr>
              <a:t>ClickCEOP</a:t>
            </a:r>
            <a:r>
              <a:rPr lang="en-GB" sz="1200" kern="1200" dirty="0" smtClean="0">
                <a:solidFill>
                  <a:schemeClr val="tx1"/>
                </a:solidFill>
                <a:effectLst/>
                <a:latin typeface="+mn-lt"/>
                <a:ea typeface="+mn-ea"/>
                <a:cs typeface="+mn-cs"/>
              </a:rPr>
              <a:t> button at</a:t>
            </a:r>
            <a:r>
              <a:rPr lang="en-GB" sz="1200" b="1" kern="1200" dirty="0" smtClean="0">
                <a:solidFill>
                  <a:schemeClr val="tx1"/>
                </a:solidFill>
                <a:effectLst/>
                <a:latin typeface="+mn-lt"/>
                <a:ea typeface="+mn-ea"/>
                <a:cs typeface="+mn-cs"/>
              </a:rPr>
              <a:t> [as appropriate: school website/www.thinkuknow.co.uk].</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smtClean="0">
                <a:solidFill>
                  <a:schemeClr val="tx1"/>
                </a:solidFill>
                <a:effectLst/>
                <a:latin typeface="+mn-lt"/>
                <a:ea typeface="+mn-ea"/>
                <a:cs typeface="+mn-cs"/>
              </a:rPr>
              <a:t>NOTE: during</a:t>
            </a:r>
            <a:r>
              <a:rPr lang="en-GB" sz="1200" i="1" kern="1200" baseline="0" dirty="0" smtClean="0">
                <a:solidFill>
                  <a:schemeClr val="tx1"/>
                </a:solidFill>
                <a:effectLst/>
                <a:latin typeface="+mn-lt"/>
                <a:ea typeface="+mn-ea"/>
                <a:cs typeface="+mn-cs"/>
              </a:rPr>
              <a:t> September/October 2013 </a:t>
            </a:r>
            <a:r>
              <a:rPr lang="en-GB" sz="1200" i="1" kern="1200" baseline="0" dirty="0" err="1" smtClean="0">
                <a:solidFill>
                  <a:schemeClr val="tx1"/>
                </a:solidFill>
                <a:effectLst/>
                <a:latin typeface="+mn-lt"/>
                <a:ea typeface="+mn-ea"/>
                <a:cs typeface="+mn-cs"/>
              </a:rPr>
              <a:t>Childline</a:t>
            </a:r>
            <a:r>
              <a:rPr lang="en-GB" sz="1200" i="1" kern="1200" baseline="0" dirty="0" smtClean="0">
                <a:solidFill>
                  <a:schemeClr val="tx1"/>
                </a:solidFill>
                <a:effectLst/>
                <a:latin typeface="+mn-lt"/>
                <a:ea typeface="+mn-ea"/>
                <a:cs typeface="+mn-cs"/>
              </a:rPr>
              <a:t> will operate a dedicated helpline for reporting webcam abuse. During this period, please signpost this number to your students. The number will be published on the </a:t>
            </a:r>
            <a:r>
              <a:rPr lang="en-GB" sz="1200" i="1" kern="1200" baseline="0" dirty="0" err="1" smtClean="0">
                <a:solidFill>
                  <a:schemeClr val="tx1"/>
                </a:solidFill>
                <a:effectLst/>
                <a:latin typeface="+mn-lt"/>
                <a:ea typeface="+mn-ea"/>
                <a:cs typeface="+mn-cs"/>
              </a:rPr>
              <a:t>Thinkuknow</a:t>
            </a:r>
            <a:r>
              <a:rPr lang="en-GB" sz="1200" i="1" kern="1200" baseline="0" dirty="0" smtClean="0">
                <a:solidFill>
                  <a:schemeClr val="tx1"/>
                </a:solidFill>
                <a:effectLst/>
                <a:latin typeface="+mn-lt"/>
                <a:ea typeface="+mn-ea"/>
                <a:cs typeface="+mn-cs"/>
              </a:rPr>
              <a:t> Blog at www.thinkuknow.co.uk/teachers/blog.</a:t>
            </a:r>
            <a:endParaRPr lang="en-GB" sz="1200" i="1"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You can get more advice about how to keep yourself safe online at </a:t>
            </a:r>
            <a:r>
              <a:rPr lang="en-GB" sz="1200" b="0" u="sng" kern="1200" dirty="0" smtClean="0">
                <a:solidFill>
                  <a:schemeClr val="tx1"/>
                </a:solidFill>
                <a:effectLst/>
                <a:latin typeface="+mn-lt"/>
                <a:ea typeface="+mn-ea"/>
                <a:cs typeface="+mn-cs"/>
                <a:hlinkClick r:id="rId3"/>
              </a:rPr>
              <a:t>www.thinkuknow.co.uk</a:t>
            </a:r>
            <a:r>
              <a:rPr lang="en-GB" sz="1200" b="0" kern="1200" dirty="0" smtClean="0">
                <a:solidFill>
                  <a:schemeClr val="tx1"/>
                </a:solidFill>
                <a:effectLst/>
                <a:latin typeface="+mn-lt"/>
                <a:ea typeface="+mn-ea"/>
                <a:cs typeface="+mn-cs"/>
              </a:rPr>
              <a:t>. </a:t>
            </a:r>
          </a:p>
          <a:p>
            <a:endParaRPr lang="en-GB" sz="1200" kern="1200" dirty="0" smtClean="0">
              <a:solidFill>
                <a:schemeClr val="tx1"/>
              </a:solidFill>
              <a:effectLst/>
              <a:latin typeface="+mn-lt"/>
              <a:ea typeface="+mn-ea"/>
              <a:cs typeface="+mn-cs"/>
            </a:endParaRPr>
          </a:p>
          <a:p>
            <a:r>
              <a:rPr lang="en-GB" sz="1200" i="1" kern="1200" dirty="0" smtClean="0">
                <a:solidFill>
                  <a:schemeClr val="tx1"/>
                </a:solidFill>
                <a:latin typeface="+mn-lt"/>
                <a:ea typeface="+mn-ea"/>
                <a:cs typeface="+mn-cs"/>
              </a:rPr>
              <a:t>Following the assembly, factsheets should be distributed to students and letters sent out to parents.</a:t>
            </a:r>
            <a:endParaRPr lang="en-GB"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91E1F90A-538E-4B53-B95C-C3718591FEF0}" type="slidenum">
              <a:rPr lang="en-GB" smtClean="0"/>
              <a:pPr/>
              <a:t>9</a:t>
            </a:fld>
            <a:endParaRPr lang="en-GB"/>
          </a:p>
        </p:txBody>
      </p:sp>
    </p:spTree>
    <p:extLst>
      <p:ext uri="{BB962C8B-B14F-4D97-AF65-F5344CB8AC3E}">
        <p14:creationId xmlns:p14="http://schemas.microsoft.com/office/powerpoint/2010/main" xmlns="" val="34382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3116605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227530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3010928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1015927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320426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286203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4183607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1341937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260602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111955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A4DF6-DC47-4E9D-8897-B997F22E9FA2}" type="datetimeFigureOut">
              <a:rPr lang="en-GB" smtClean="0"/>
              <a:pPr/>
              <a:t>19/09/2013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1658139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A4DF6-DC47-4E9D-8897-B997F22E9FA2}" type="datetimeFigureOut">
              <a:rPr lang="en-GB" smtClean="0"/>
              <a:pPr/>
              <a:t>19/09/2013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21D43-82E8-46FA-85CD-B14D0BC01D6F}" type="slidenum">
              <a:rPr lang="en-GB" smtClean="0"/>
              <a:pPr/>
              <a:t>‹#›</a:t>
            </a:fld>
            <a:endParaRPr lang="en-GB"/>
          </a:p>
        </p:txBody>
      </p:sp>
    </p:spTree>
    <p:extLst>
      <p:ext uri="{BB962C8B-B14F-4D97-AF65-F5344CB8AC3E}">
        <p14:creationId xmlns:p14="http://schemas.microsoft.com/office/powerpoint/2010/main" xmlns="" val="421948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ideo" Target="file:///F:\Webcam%20with%20confidence-2007\11-16yearolds%20-%20Consequences.wmv" TargetMode="External"/><Relationship Id="rId5" Type="http://schemas.openxmlformats.org/officeDocument/2006/relationships/image" Target="../media/image6.pn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jpeg"/><Relationship Id="rId5" Type="http://schemas.openxmlformats.org/officeDocument/2006/relationships/image" Target="../media/image7.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0034" y="1785926"/>
            <a:ext cx="8210622" cy="3714776"/>
          </a:xfrm>
        </p:spPr>
        <p:txBody>
          <a:bodyPr>
            <a:normAutofit fontScale="85000" lnSpcReduction="20000"/>
          </a:bodyPr>
          <a:lstStyle/>
          <a:p>
            <a:endParaRPr lang="en-GB" dirty="0" smtClean="0"/>
          </a:p>
          <a:p>
            <a:endParaRPr lang="en-GB" sz="4800" dirty="0" smtClean="0">
              <a:latin typeface="Arial Black" panose="020B0A04020102020204" pitchFamily="34" charset="0"/>
              <a:ea typeface="AVGmdBU" panose="02000600000000000000" pitchFamily="2" charset="-128"/>
            </a:endParaRPr>
          </a:p>
          <a:p>
            <a:r>
              <a:rPr lang="en-GB" sz="10400" b="1" dirty="0" smtClean="0">
                <a:solidFill>
                  <a:schemeClr val="tx1"/>
                </a:solidFill>
                <a:latin typeface="Arial" panose="020B0604020202020204" pitchFamily="34" charset="0"/>
                <a:ea typeface="AVGmdBU" panose="02000600000000000000" pitchFamily="2" charset="-128"/>
                <a:cs typeface="Arial" panose="020B0604020202020204" pitchFamily="34" charset="0"/>
              </a:rPr>
              <a:t>Webcam with confidence </a:t>
            </a:r>
            <a:endParaRPr lang="en-GB" sz="10400" b="1" dirty="0">
              <a:solidFill>
                <a:schemeClr val="tx1"/>
              </a:solidFill>
              <a:latin typeface="Arial" panose="020B0604020202020204" pitchFamily="34" charset="0"/>
              <a:ea typeface="AVGmdBU" panose="02000600000000000000" pitchFamily="2" charset="-128"/>
              <a:cs typeface="Arial" panose="020B0604020202020204" pitchFamily="34" charset="0"/>
            </a:endParaRPr>
          </a:p>
        </p:txBody>
      </p:sp>
      <p:pic>
        <p:nvPicPr>
          <p:cNvPr id="2" name="Picture 2" descr="C:\Users\marie.cooney\AppData\Local\Microsoft\Windows\Temporary Internet Files\Content.Outlook\TNSBIKUD\parentsgrey (2).jpg"/>
          <p:cNvPicPr>
            <a:picLocks noChangeAspect="1" noChangeArrowheads="1"/>
          </p:cNvPicPr>
          <p:nvPr/>
        </p:nvPicPr>
        <p:blipFill>
          <a:blip r:embed="rId3"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2461215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dn.latestdigitals.com/wp-content/uploads/2013/06/webcam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1142549">
            <a:off x="1206864" y="4279075"/>
            <a:ext cx="2191192" cy="2185987"/>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http://picasageeks.com/wp-content/uploads/2010/01/webcam.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512821">
            <a:off x="5009599" y="1866942"/>
            <a:ext cx="2216636" cy="2209046"/>
          </a:xfrm>
          <a:prstGeom prst="rect">
            <a:avLst/>
          </a:prstGeom>
          <a:noFill/>
          <a:extLst>
            <a:ext uri="{909E8E84-426E-40DD-AFC4-6F175D3DCCD1}">
              <a14:hiddenFill xmlns:a14="http://schemas.microsoft.com/office/drawing/2010/main" xmlns="">
                <a:solidFill>
                  <a:srgbClr val="FFFFFF"/>
                </a:solidFill>
              </a14:hiddenFill>
            </a:ext>
          </a:extLst>
        </p:spPr>
      </p:pic>
      <p:pic>
        <p:nvPicPr>
          <p:cNvPr id="2056" name="Picture 8" descr="http://images.gizmag.com/hero/compact-v-iphone.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0669556">
            <a:off x="688625" y="2191400"/>
            <a:ext cx="3286148" cy="1858201"/>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http://cdn.androidcentral.com/sites/androidcentral.com/files/imagecache/w680h550/postimages/108579/tablet-z-camera-app_0.jpg"/>
          <p:cNvPicPr>
            <a:picLocks noChangeAspect="1" noChangeArrowheads="1"/>
          </p:cNvPicPr>
          <p:nvPr/>
        </p:nvPicPr>
        <p:blipFill rotWithShape="1">
          <a:blip r:embed="rId6" cstate="print">
            <a:extLst>
              <a:ext uri="{28A0092B-C50C-407E-A947-70E740481C1C}">
                <a14:useLocalDpi xmlns:a14="http://schemas.microsoft.com/office/drawing/2010/main" xmlns="" val="0"/>
              </a:ext>
            </a:extLst>
          </a:blip>
          <a:srcRect b="9433"/>
          <a:stretch/>
        </p:blipFill>
        <p:spPr bwMode="auto">
          <a:xfrm>
            <a:off x="4000496" y="4357694"/>
            <a:ext cx="3497364" cy="2111623"/>
          </a:xfrm>
          <a:prstGeom prst="rect">
            <a:avLst/>
          </a:prstGeom>
          <a:noFill/>
          <a:extLst>
            <a:ext uri="{909E8E84-426E-40DD-AFC4-6F175D3DCCD1}">
              <a14:hiddenFill xmlns:a14="http://schemas.microsoft.com/office/drawing/2010/main" xmlns="">
                <a:solidFill>
                  <a:srgbClr val="FFFFFF"/>
                </a:solidFill>
              </a14:hiddenFill>
            </a:ext>
          </a:extLst>
        </p:spPr>
      </p:pic>
      <p:pic>
        <p:nvPicPr>
          <p:cNvPr id="10" name="Picture 2" descr="C:\Users\marie.cooney\AppData\Local\Microsoft\Windows\Temporary Internet Files\Content.Outlook\TNSBIKUD\parentsgrey (2).jpg"/>
          <p:cNvPicPr>
            <a:picLocks noChangeAspect="1" noChangeArrowheads="1"/>
          </p:cNvPicPr>
          <p:nvPr/>
        </p:nvPicPr>
        <p:blipFill>
          <a:blip r:embed="rId7"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3568925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pic>
        <p:nvPicPr>
          <p:cNvPr id="4" name="Picture 2" descr="C:\Users\marie.cooney\AppData\Local\Microsoft\Windows\Temporary Internet Files\Content.Outlook\TNSBIKUD\parentsgrey (2).jpg"/>
          <p:cNvPicPr>
            <a:picLocks noChangeAspect="1" noChangeArrowheads="1"/>
          </p:cNvPicPr>
          <p:nvPr/>
        </p:nvPicPr>
        <p:blipFill>
          <a:blip r:embed="rId3" cstate="print"/>
          <a:srcRect/>
          <a:stretch>
            <a:fillRect/>
          </a:stretch>
        </p:blipFill>
        <p:spPr bwMode="auto">
          <a:xfrm>
            <a:off x="0" y="0"/>
            <a:ext cx="9144000" cy="1947333"/>
          </a:xfrm>
          <a:prstGeom prst="rect">
            <a:avLst/>
          </a:prstGeom>
          <a:noFill/>
        </p:spPr>
      </p:pic>
      <p:sp>
        <p:nvSpPr>
          <p:cNvPr id="6" name="Rectangle 5"/>
          <p:cNvSpPr/>
          <p:nvPr/>
        </p:nvSpPr>
        <p:spPr>
          <a:xfrm>
            <a:off x="428596" y="2786058"/>
            <a:ext cx="8072494" cy="2123658"/>
          </a:xfrm>
          <a:prstGeom prst="rect">
            <a:avLst/>
          </a:prstGeom>
        </p:spPr>
        <p:txBody>
          <a:bodyPr wrap="square">
            <a:spAutoFit/>
          </a:bodyPr>
          <a:lstStyle/>
          <a:p>
            <a:pPr>
              <a:buNone/>
            </a:pPr>
            <a:r>
              <a:rPr lang="en-GB" sz="4400" dirty="0" smtClean="0"/>
              <a:t>What are you concerned about?</a:t>
            </a:r>
          </a:p>
          <a:p>
            <a:pPr>
              <a:buNone/>
            </a:pPr>
            <a:endParaRPr lang="en-GB" sz="4400" dirty="0" smtClean="0"/>
          </a:p>
          <a:p>
            <a:pPr>
              <a:buNone/>
            </a:pPr>
            <a:r>
              <a:rPr lang="en-GB" sz="4400" dirty="0" smtClean="0"/>
              <a:t>What can go wrong?</a:t>
            </a:r>
            <a:endParaRPr lang="en-GB"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428736"/>
            <a:ext cx="8229600" cy="1143000"/>
          </a:xfrm>
        </p:spPr>
        <p:txBody>
          <a:bodyPr>
            <a:normAutofit fontScale="90000"/>
          </a:bodyPr>
          <a:lstStyle/>
          <a:p>
            <a:r>
              <a:rPr lang="en-GB" b="1" dirty="0" smtClean="0"/>
              <a:t/>
            </a:r>
            <a:br>
              <a:rPr lang="en-GB" b="1" dirty="0" smtClean="0"/>
            </a:br>
            <a:r>
              <a:rPr lang="en-GB" b="1" dirty="0" smtClean="0"/>
              <a:t>Webcam Abuse</a:t>
            </a:r>
            <a:endParaRPr lang="en-GB" b="1" dirty="0"/>
          </a:p>
        </p:txBody>
      </p:sp>
      <p:sp>
        <p:nvSpPr>
          <p:cNvPr id="3" name="Content Placeholder 2"/>
          <p:cNvSpPr>
            <a:spLocks noGrp="1"/>
          </p:cNvSpPr>
          <p:nvPr>
            <p:ph idx="1"/>
          </p:nvPr>
        </p:nvSpPr>
        <p:spPr>
          <a:xfrm>
            <a:off x="428596" y="2428868"/>
            <a:ext cx="8229600" cy="4093915"/>
          </a:xfrm>
        </p:spPr>
        <p:txBody>
          <a:bodyPr>
            <a:normAutofit/>
          </a:bodyPr>
          <a:lstStyle/>
          <a:p>
            <a:pPr marL="0" indent="0" algn="ctr">
              <a:buNone/>
            </a:pPr>
            <a:endParaRPr lang="en-GB" sz="4000" dirty="0" smtClean="0"/>
          </a:p>
          <a:p>
            <a:pPr marL="0" indent="0" algn="ctr">
              <a:buNone/>
            </a:pPr>
            <a:r>
              <a:rPr lang="en-GB" dirty="0" smtClean="0"/>
              <a:t>A few people want to trick or pressurise young people into doing sexual things on webcam.</a:t>
            </a:r>
          </a:p>
          <a:p>
            <a:pPr marL="0" indent="0" algn="ctr">
              <a:buNone/>
            </a:pPr>
            <a:endParaRPr lang="en-GB" dirty="0" smtClean="0"/>
          </a:p>
          <a:p>
            <a:pPr marL="0" indent="0" algn="ctr">
              <a:buNone/>
            </a:pPr>
            <a:r>
              <a:rPr lang="en-GB" dirty="0" smtClean="0"/>
              <a:t>This can happen to boys and girls.</a:t>
            </a:r>
            <a:endParaRPr lang="en-GB" dirty="0"/>
          </a:p>
        </p:txBody>
      </p:sp>
      <p:pic>
        <p:nvPicPr>
          <p:cNvPr id="4" name="Picture 2" descr="C:\Users\marie.cooney\AppData\Local\Microsoft\Windows\Temporary Internet Files\Content.Outlook\TNSBIKUD\parentsgrey (2).jpg"/>
          <p:cNvPicPr>
            <a:picLocks noChangeAspect="1" noChangeArrowheads="1"/>
          </p:cNvPicPr>
          <p:nvPr/>
        </p:nvPicPr>
        <p:blipFill>
          <a:blip r:embed="rId3"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40174881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928670"/>
            <a:ext cx="8229600" cy="1285884"/>
          </a:xfrm>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How does it happen?</a:t>
            </a:r>
            <a:endParaRPr lang="en-GB" b="1" dirty="0"/>
          </a:p>
        </p:txBody>
      </p:sp>
      <p:sp>
        <p:nvSpPr>
          <p:cNvPr id="3" name="Content Placeholder 2"/>
          <p:cNvSpPr>
            <a:spLocks noGrp="1"/>
          </p:cNvSpPr>
          <p:nvPr>
            <p:ph idx="1"/>
          </p:nvPr>
        </p:nvSpPr>
        <p:spPr>
          <a:xfrm>
            <a:off x="500034" y="2643182"/>
            <a:ext cx="8229600" cy="3940209"/>
          </a:xfrm>
        </p:spPr>
        <p:txBody>
          <a:bodyPr>
            <a:normAutofit fontScale="25000" lnSpcReduction="20000"/>
          </a:bodyPr>
          <a:lstStyle/>
          <a:p>
            <a:r>
              <a:rPr lang="en-GB" sz="9600" dirty="0" smtClean="0"/>
              <a:t>An abuser might </a:t>
            </a:r>
            <a:r>
              <a:rPr lang="en-GB" sz="9600" dirty="0"/>
              <a:t>pretend to be a boy or girl your age.  </a:t>
            </a:r>
            <a:endParaRPr lang="en-GB" sz="9600" dirty="0" smtClean="0"/>
          </a:p>
          <a:p>
            <a:endParaRPr lang="en-GB" sz="9600" dirty="0" smtClean="0"/>
          </a:p>
          <a:p>
            <a:r>
              <a:rPr lang="en-GB" sz="9600" dirty="0" smtClean="0"/>
              <a:t>They might even pretend to be someone you know.</a:t>
            </a:r>
          </a:p>
          <a:p>
            <a:pPr marL="0" indent="0">
              <a:buNone/>
            </a:pPr>
            <a:endParaRPr lang="en-GB" sz="9600" dirty="0"/>
          </a:p>
          <a:p>
            <a:r>
              <a:rPr lang="en-GB" sz="9600" dirty="0" smtClean="0"/>
              <a:t>They chat and flirt online. They start to chat about sex.</a:t>
            </a:r>
          </a:p>
          <a:p>
            <a:endParaRPr lang="en-GB" sz="9600" dirty="0"/>
          </a:p>
          <a:p>
            <a:r>
              <a:rPr lang="en-GB" sz="9600" dirty="0" smtClean="0"/>
              <a:t>They ask for naked </a:t>
            </a:r>
            <a:r>
              <a:rPr lang="en-GB" sz="9600" dirty="0" err="1" smtClean="0"/>
              <a:t>selfies</a:t>
            </a:r>
            <a:r>
              <a:rPr lang="en-GB" sz="9600" dirty="0" smtClean="0"/>
              <a:t>, or to go </a:t>
            </a:r>
            <a:r>
              <a:rPr lang="en-GB" sz="9600" dirty="0"/>
              <a:t>naked on webcam. </a:t>
            </a:r>
            <a:endParaRPr lang="en-GB" sz="9600" dirty="0" smtClean="0"/>
          </a:p>
          <a:p>
            <a:pPr>
              <a:buNone/>
            </a:pPr>
            <a:endParaRPr lang="en-GB" sz="9600" dirty="0"/>
          </a:p>
          <a:p>
            <a:r>
              <a:rPr lang="en-GB" sz="9600" dirty="0" smtClean="0"/>
              <a:t>Then they threaten: “I will share this </a:t>
            </a:r>
            <a:r>
              <a:rPr lang="en-GB" sz="9600" dirty="0" err="1" smtClean="0"/>
              <a:t>pic</a:t>
            </a:r>
            <a:r>
              <a:rPr lang="en-GB" sz="9600" dirty="0" smtClean="0"/>
              <a:t> with everyone you know if you don’t do more things on webcam/  hurt yourself/  give me money... ”</a:t>
            </a:r>
          </a:p>
        </p:txBody>
      </p:sp>
      <p:pic>
        <p:nvPicPr>
          <p:cNvPr id="4" name="Picture 2" descr="C:\Users\marie.cooney\AppData\Local\Microsoft\Windows\Temporary Internet Files\Content.Outlook\TNSBIKUD\parentsgrey (2).jpg"/>
          <p:cNvPicPr>
            <a:picLocks noChangeAspect="1" noChangeArrowheads="1"/>
          </p:cNvPicPr>
          <p:nvPr/>
        </p:nvPicPr>
        <p:blipFill>
          <a:blip r:embed="rId3"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865261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Consequences</a:t>
            </a:r>
            <a:endParaRPr lang="en-GB" b="1" dirty="0"/>
          </a:p>
        </p:txBody>
      </p:sp>
      <p:pic>
        <p:nvPicPr>
          <p:cNvPr id="6" name="Picture 2" descr="C:\Users\marie.cooney\AppData\Local\Microsoft\Windows\Temporary Internet Files\Content.Outlook\TNSBIKUD\parentsgrey (2).jpg"/>
          <p:cNvPicPr>
            <a:picLocks noChangeAspect="1" noChangeArrowheads="1"/>
          </p:cNvPicPr>
          <p:nvPr/>
        </p:nvPicPr>
        <p:blipFill>
          <a:blip r:embed="rId4" cstate="print"/>
          <a:srcRect/>
          <a:stretch>
            <a:fillRect/>
          </a:stretch>
        </p:blipFill>
        <p:spPr bwMode="auto">
          <a:xfrm>
            <a:off x="0" y="-142900"/>
            <a:ext cx="9144000" cy="1947333"/>
          </a:xfrm>
          <a:prstGeom prst="rect">
            <a:avLst/>
          </a:prstGeom>
          <a:noFill/>
        </p:spPr>
      </p:pic>
      <p:pic>
        <p:nvPicPr>
          <p:cNvPr id="7" name="11-16yearolds - Consequences.wmv">
            <a:hlinkClick r:id="" action="ppaction://media"/>
          </p:cNvPr>
          <p:cNvPicPr>
            <a:picLocks noRot="1" noChangeAspect="1"/>
          </p:cNvPicPr>
          <p:nvPr>
            <a:videoFile r:link="rId1"/>
          </p:nvPr>
        </p:nvPicPr>
        <p:blipFill>
          <a:blip r:embed="rId5" cstate="print"/>
          <a:stretch>
            <a:fillRect/>
          </a:stretch>
        </p:blipFill>
        <p:spPr>
          <a:xfrm>
            <a:off x="1763688" y="5157192"/>
            <a:ext cx="1303467" cy="733200"/>
          </a:xfrm>
          <a:prstGeom prst="rect">
            <a:avLst/>
          </a:prstGeom>
        </p:spPr>
      </p:pic>
      <p:pic>
        <p:nvPicPr>
          <p:cNvPr id="9" name="11-16yearolds - Consequences.wmv">
            <a:hlinkClick r:id="" action="ppaction://media"/>
          </p:cNvPr>
          <p:cNvPicPr>
            <a:picLocks noRot="1" noChangeAspect="1"/>
          </p:cNvPicPr>
          <p:nvPr>
            <a:videoFile r:link="rId1"/>
          </p:nvPr>
        </p:nvPicPr>
        <p:blipFill>
          <a:blip r:embed="rId5" cstate="print"/>
          <a:stretch>
            <a:fillRect/>
          </a:stretch>
        </p:blipFill>
        <p:spPr>
          <a:xfrm>
            <a:off x="1644352" y="2696176"/>
            <a:ext cx="6096000" cy="3356992"/>
          </a:xfrm>
          <a:prstGeom prst="rect">
            <a:avLst/>
          </a:prstGeom>
        </p:spPr>
      </p:pic>
    </p:spTree>
    <p:extLst>
      <p:ext uri="{BB962C8B-B14F-4D97-AF65-F5344CB8AC3E}">
        <p14:creationId xmlns:p14="http://schemas.microsoft.com/office/powerpoint/2010/main" xmlns="" val="4003385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6523"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fullScrn="1">
              <p:cMediaNode>
                <p:cTn id="12" fill="hold" display="0">
                  <p:stCondLst>
                    <p:cond delay="indefinite"/>
                  </p:stCondLst>
                  <p:endCondLst>
                    <p:cond evt="onNext" delay="0">
                      <p:tgtEl>
                        <p:sldTgt/>
                      </p:tgtEl>
                    </p:cond>
                    <p:cond evt="onPrev" delay="0">
                      <p:tgtEl>
                        <p:sldTgt/>
                      </p:tgtEl>
                    </p:cond>
                  </p:endCondLst>
                </p:cTn>
                <p:tgtEl>
                  <p:spTgt spid="7"/>
                </p:tgtEl>
              </p:cMediaNode>
            </p:video>
            <p:video>
              <p:cMediaNode>
                <p:cTn id="13" fill="hold" display="0">
                  <p:stCondLst>
                    <p:cond delay="indefinite"/>
                  </p:stCondLst>
                  <p:endCondLst>
                    <p:cond evt="onNext" delay="0">
                      <p:tgtEl>
                        <p:sldTgt/>
                      </p:tgtEl>
                    </p:cond>
                    <p:cond evt="onPrev" delay="0">
                      <p:tgtEl>
                        <p:sldTgt/>
                      </p:tgtEl>
                    </p:cond>
                  </p:endCondLst>
                </p:cTn>
                <p:tgtEl>
                  <p:spTgt spid="9"/>
                </p:tgtEl>
              </p:cMediaNode>
            </p:video>
            <p:seq concurrent="1" nextAc="seek">
              <p:cTn id="14" restart="whenNotActive" fill="hold" evtFilter="cancelBubble" nodeType="interactiveSeq">
                <p:stCondLst>
                  <p:cond evt="onClick" delay="0">
                    <p:tgtEl>
                      <p:spTgt spid="9"/>
                    </p:tgtEl>
                  </p:cond>
                </p:stCondLst>
                <p:endSync evt="end" delay="0">
                  <p:rtn val="all"/>
                </p:endSync>
                <p:childTnLst>
                  <p:par>
                    <p:cTn id="15" fill="hold">
                      <p:stCondLst>
                        <p:cond delay="0"/>
                      </p:stCondLst>
                      <p:childTnLst>
                        <p:par>
                          <p:cTn id="16" fill="hold">
                            <p:stCondLst>
                              <p:cond delay="0"/>
                            </p:stCondLst>
                            <p:childTnLst>
                              <p:par>
                                <p:cTn id="17" presetID="2" presetClass="mediacall" presetSubtype="0" fill="hold" nodeType="clickEffect">
                                  <p:stCondLst>
                                    <p:cond delay="0"/>
                                  </p:stCondLst>
                                  <p:childTnLst>
                                    <p:cmd type="call" cmd="togglePause">
                                      <p:cBhvr>
                                        <p:cTn id="18"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928802"/>
            <a:ext cx="8229600" cy="1143000"/>
          </a:xfrm>
        </p:spPr>
        <p:txBody>
          <a:bodyPr>
            <a:noAutofit/>
          </a:bodyPr>
          <a:lstStyle/>
          <a:p>
            <a:r>
              <a:rPr lang="en-GB" sz="4000" b="1" dirty="0" smtClean="0"/>
              <a:t>Stay Safe </a:t>
            </a:r>
            <a:endParaRPr lang="en-GB" sz="4000" b="1" dirty="0"/>
          </a:p>
        </p:txBody>
      </p:sp>
      <p:sp>
        <p:nvSpPr>
          <p:cNvPr id="3" name="Content Placeholder 2"/>
          <p:cNvSpPr>
            <a:spLocks noGrp="1"/>
          </p:cNvSpPr>
          <p:nvPr>
            <p:ph idx="1"/>
          </p:nvPr>
        </p:nvSpPr>
        <p:spPr>
          <a:xfrm>
            <a:off x="571472" y="3214686"/>
            <a:ext cx="8229600" cy="4279629"/>
          </a:xfrm>
        </p:spPr>
        <p:txBody>
          <a:bodyPr>
            <a:normAutofit/>
          </a:bodyPr>
          <a:lstStyle/>
          <a:p>
            <a:pPr marL="0" indent="0" algn="ctr">
              <a:buNone/>
            </a:pPr>
            <a:r>
              <a:rPr lang="en-GB" sz="4400" dirty="0" smtClean="0"/>
              <a:t>Don’t do anything on webcam you wouldn’t want your friends or family to see.</a:t>
            </a:r>
            <a:endParaRPr lang="en-GB" sz="4400" dirty="0"/>
          </a:p>
        </p:txBody>
      </p:sp>
      <p:pic>
        <p:nvPicPr>
          <p:cNvPr id="4" name="Picture 2" descr="C:\Users\marie.cooney\AppData\Local\Microsoft\Windows\Temporary Internet Files\Content.Outlook\TNSBIKUD\parentsgrey (2).jpg"/>
          <p:cNvPicPr>
            <a:picLocks noChangeAspect="1" noChangeArrowheads="1"/>
          </p:cNvPicPr>
          <p:nvPr/>
        </p:nvPicPr>
        <p:blipFill>
          <a:blip r:embed="rId3"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240913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1928802"/>
            <a:ext cx="8229600" cy="1143000"/>
          </a:xfrm>
        </p:spPr>
        <p:txBody>
          <a:bodyPr>
            <a:noAutofit/>
          </a:bodyPr>
          <a:lstStyle/>
          <a:p>
            <a:r>
              <a:rPr lang="en-GB" sz="4000" b="1" dirty="0" smtClean="0"/>
              <a:t>If it has already happened, </a:t>
            </a:r>
            <a:br>
              <a:rPr lang="en-GB" sz="4000" b="1" dirty="0" smtClean="0"/>
            </a:br>
            <a:r>
              <a:rPr lang="en-GB" sz="4000" b="1" dirty="0" smtClean="0"/>
              <a:t>it is never too late to get help.</a:t>
            </a:r>
            <a:endParaRPr lang="en-GB" sz="4000" b="1" dirty="0"/>
          </a:p>
        </p:txBody>
      </p:sp>
      <p:sp>
        <p:nvSpPr>
          <p:cNvPr id="3" name="Content Placeholder 2"/>
          <p:cNvSpPr>
            <a:spLocks noGrp="1"/>
          </p:cNvSpPr>
          <p:nvPr>
            <p:ph idx="1"/>
          </p:nvPr>
        </p:nvSpPr>
        <p:spPr>
          <a:xfrm>
            <a:off x="571472" y="2857496"/>
            <a:ext cx="8229600" cy="4248472"/>
          </a:xfrm>
        </p:spPr>
        <p:txBody>
          <a:bodyPr>
            <a:noAutofit/>
          </a:bodyPr>
          <a:lstStyle/>
          <a:p>
            <a:pPr marL="0" lvl="0" indent="0" algn="ctr">
              <a:buNone/>
            </a:pPr>
            <a:endParaRPr lang="en-GB" sz="2400" b="1" dirty="0" smtClean="0"/>
          </a:p>
          <a:p>
            <a:pPr marL="0" lvl="0" indent="0" algn="ctr">
              <a:buNone/>
            </a:pPr>
            <a:r>
              <a:rPr lang="en-GB" sz="2400" b="1" dirty="0" smtClean="0"/>
              <a:t>It is not your fault. You won’t be in trouble.</a:t>
            </a:r>
          </a:p>
          <a:p>
            <a:pPr marL="0" lvl="0" indent="0" algn="ctr">
              <a:buNone/>
            </a:pPr>
            <a:endParaRPr lang="en-GB" sz="1100" dirty="0"/>
          </a:p>
          <a:p>
            <a:pPr marL="514350" lvl="0" indent="-514350">
              <a:buAutoNum type="arabicPeriod"/>
            </a:pPr>
            <a:r>
              <a:rPr lang="en-GB" sz="2400" dirty="0" smtClean="0"/>
              <a:t>If </a:t>
            </a:r>
            <a:r>
              <a:rPr lang="en-GB" sz="2400" dirty="0"/>
              <a:t>someone </a:t>
            </a:r>
            <a:r>
              <a:rPr lang="en-GB" sz="2400" dirty="0" smtClean="0"/>
              <a:t>pressures or threatens you, block </a:t>
            </a:r>
            <a:r>
              <a:rPr lang="en-GB" sz="2400" dirty="0"/>
              <a:t>them and report </a:t>
            </a:r>
            <a:r>
              <a:rPr lang="en-GB" sz="2400" dirty="0" smtClean="0"/>
              <a:t>them to </a:t>
            </a:r>
            <a:r>
              <a:rPr lang="en-GB" sz="2400" dirty="0"/>
              <a:t>CEOP. </a:t>
            </a:r>
          </a:p>
          <a:p>
            <a:pPr marL="514350" lvl="0" indent="-514350">
              <a:buAutoNum type="arabicPeriod"/>
            </a:pPr>
            <a:r>
              <a:rPr lang="en-GB" sz="2400" dirty="0" smtClean="0"/>
              <a:t>Tell </a:t>
            </a:r>
            <a:r>
              <a:rPr lang="en-GB" sz="2400" dirty="0"/>
              <a:t>an adult you trust as soon as possible. </a:t>
            </a:r>
            <a:endParaRPr lang="en-GB" sz="2400" dirty="0" smtClean="0"/>
          </a:p>
          <a:p>
            <a:pPr marL="514350" lvl="0" indent="-514350">
              <a:buAutoNum type="arabicPeriod"/>
            </a:pPr>
            <a:r>
              <a:rPr lang="en-GB" sz="2400" dirty="0" smtClean="0"/>
              <a:t>Call </a:t>
            </a:r>
            <a:r>
              <a:rPr lang="en-GB" sz="2400" dirty="0" err="1" smtClean="0"/>
              <a:t>Childline</a:t>
            </a:r>
            <a:r>
              <a:rPr lang="en-GB" sz="2400" dirty="0" smtClean="0"/>
              <a:t> at </a:t>
            </a:r>
            <a:r>
              <a:rPr lang="en-GB" sz="2400" dirty="0"/>
              <a:t>any time on 0800 </a:t>
            </a:r>
            <a:r>
              <a:rPr lang="en-GB" sz="2400" dirty="0" smtClean="0"/>
              <a:t>1111.</a:t>
            </a:r>
            <a:endParaRPr lang="en-GB" sz="2400" dirty="0"/>
          </a:p>
          <a:p>
            <a:pPr marL="514350" lvl="0" indent="-514350">
              <a:buAutoNum type="arabicPeriod"/>
            </a:pPr>
            <a:r>
              <a:rPr lang="en-GB" sz="2400" dirty="0" smtClean="0"/>
              <a:t>The </a:t>
            </a:r>
            <a:r>
              <a:rPr lang="en-GB" sz="2400" dirty="0"/>
              <a:t>abuser has broken the law. </a:t>
            </a:r>
            <a:r>
              <a:rPr lang="en-GB" sz="2400" dirty="0" smtClean="0"/>
              <a:t>The </a:t>
            </a:r>
            <a:r>
              <a:rPr lang="en-GB" sz="2400" dirty="0"/>
              <a:t>police will find and arrest </a:t>
            </a:r>
            <a:r>
              <a:rPr lang="en-GB" sz="2400" dirty="0" smtClean="0"/>
              <a:t>them.</a:t>
            </a:r>
            <a:endParaRPr lang="en-GB" sz="2400" dirty="0"/>
          </a:p>
        </p:txBody>
      </p:sp>
      <p:pic>
        <p:nvPicPr>
          <p:cNvPr id="5" name="Picture 3" descr="C:\Users\Katie&amp;Ed\AppData\Local\Temp\image003.pn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2958" t="35511" r="22400" b="33488"/>
          <a:stretch/>
        </p:blipFill>
        <p:spPr bwMode="auto">
          <a:xfrm>
            <a:off x="3857620" y="4357694"/>
            <a:ext cx="1512168" cy="485462"/>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C:\Users\marie.cooney\AppData\Local\Microsoft\Windows\Temporary Internet Files\Content.Outlook\TNSBIKUD\parentsgrey (2).jpg"/>
          <p:cNvPicPr>
            <a:picLocks noChangeAspect="1" noChangeArrowheads="1"/>
          </p:cNvPicPr>
          <p:nvPr/>
        </p:nvPicPr>
        <p:blipFill>
          <a:blip r:embed="rId4"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3719704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1928802"/>
            <a:ext cx="8229600" cy="1143000"/>
          </a:xfrm>
        </p:spPr>
        <p:txBody>
          <a:bodyPr>
            <a:normAutofit/>
          </a:bodyPr>
          <a:lstStyle/>
          <a:p>
            <a:r>
              <a:rPr lang="en-GB" sz="4000" b="1" dirty="0" smtClean="0"/>
              <a:t>Stay safe on webcam</a:t>
            </a:r>
            <a:endParaRPr lang="en-GB" sz="4000" b="1" dirty="0"/>
          </a:p>
        </p:txBody>
      </p:sp>
      <p:pic>
        <p:nvPicPr>
          <p:cNvPr id="4098" name="Picture 2" descr="C:\Users\Katie&amp;Ed\Pictures\image002.pn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22190" t="28991" r="20300" b="26576"/>
          <a:stretch/>
        </p:blipFill>
        <p:spPr bwMode="auto">
          <a:xfrm>
            <a:off x="357158" y="3071810"/>
            <a:ext cx="3145978" cy="1358826"/>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Katie&amp;Ed\Pictures\image004.png"/>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l="18437" t="4497" r="16360" b="7447"/>
          <a:stretch/>
        </p:blipFill>
        <p:spPr bwMode="auto">
          <a:xfrm>
            <a:off x="3143240" y="4357694"/>
            <a:ext cx="2918750" cy="2210594"/>
          </a:xfrm>
          <a:prstGeom prst="rect">
            <a:avLst/>
          </a:prstGeom>
          <a:noFill/>
          <a:extLst>
            <a:ext uri="{909E8E84-426E-40DD-AFC4-6F175D3DCCD1}">
              <a14:hiddenFill xmlns:a14="http://schemas.microsoft.com/office/drawing/2010/main" xmlns="">
                <a:solidFill>
                  <a:srgbClr val="FFFFFF"/>
                </a:solidFill>
              </a14:hiddenFill>
            </a:ext>
          </a:extLst>
        </p:spPr>
      </p:pic>
      <p:pic>
        <p:nvPicPr>
          <p:cNvPr id="4099" name="Picture 3" descr="C:\Users\Katie&amp;Ed\AppData\Local\Temp\image003.png"/>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l="22958" t="26105" r="22400" b="24627"/>
          <a:stretch/>
        </p:blipFill>
        <p:spPr bwMode="auto">
          <a:xfrm>
            <a:off x="5214942" y="2928934"/>
            <a:ext cx="3357554" cy="1713037"/>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2" descr="C:\Users\marie.cooney\AppData\Local\Microsoft\Windows\Temporary Internet Files\Content.Outlook\TNSBIKUD\parentsgrey (2).jpg"/>
          <p:cNvPicPr>
            <a:picLocks noChangeAspect="1" noChangeArrowheads="1"/>
          </p:cNvPicPr>
          <p:nvPr/>
        </p:nvPicPr>
        <p:blipFill>
          <a:blip r:embed="rId6" cstate="print"/>
          <a:srcRect/>
          <a:stretch>
            <a:fillRect/>
          </a:stretch>
        </p:blipFill>
        <p:spPr bwMode="auto">
          <a:xfrm>
            <a:off x="0" y="0"/>
            <a:ext cx="9144000" cy="1947333"/>
          </a:xfrm>
          <a:prstGeom prst="rect">
            <a:avLst/>
          </a:prstGeom>
          <a:noFill/>
        </p:spPr>
      </p:pic>
    </p:spTree>
    <p:extLst>
      <p:ext uri="{BB962C8B-B14F-4D97-AF65-F5344CB8AC3E}">
        <p14:creationId xmlns:p14="http://schemas.microsoft.com/office/powerpoint/2010/main" xmlns="" val="2793249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349</TotalTime>
  <Words>1248</Words>
  <Application>Microsoft Office PowerPoint</Application>
  <PresentationFormat>On-screen Show (4:3)</PresentationFormat>
  <Paragraphs>128</Paragraphs>
  <Slides>9</Slides>
  <Notes>9</Notes>
  <HiddenSlides>0</HiddenSlides>
  <MMClips>2</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 Webcam Abuse</vt:lpstr>
      <vt:lpstr>  How does it happen?</vt:lpstr>
      <vt:lpstr>    Consequences</vt:lpstr>
      <vt:lpstr>Stay Safe </vt:lpstr>
      <vt:lpstr>If it has already happened,  it is never too late to get help.</vt:lpstr>
      <vt:lpstr>Stay safe on webcam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Katie&amp;Ed</dc:creator>
  <cp:lastModifiedBy>simonentwisle</cp:lastModifiedBy>
  <cp:revision>42</cp:revision>
  <dcterms:created xsi:type="dcterms:W3CDTF">2013-09-12T08:41:53Z</dcterms:created>
  <dcterms:modified xsi:type="dcterms:W3CDTF">2013-09-19T11:05:50Z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-705800441</vt:i4>
  </property>
  <property fmtid="{D5CDD505-2E9C-101B-9397-08002B2CF9AE}" pid="3" name="_NewReviewCycle">
    <vt:lpwstr/>
  </property>
  <property fmtid="{D5CDD505-2E9C-101B-9397-08002B2CF9AE}" pid="4" name="_EmailSubject">
    <vt:lpwstr>Item 1</vt:lpwstr>
  </property>
  <property fmtid="{D5CDD505-2E9C-101B-9397-08002B2CF9AE}" pid="5" name="_AuthorEmail">
    <vt:lpwstr>Kate.Burls@ceop.gsi.gov.uk</vt:lpwstr>
  </property>
  <property fmtid="{D5CDD505-2E9C-101B-9397-08002B2CF9AE}" pid="6" name="_AuthorEmailDisplayName">
    <vt:lpwstr>Kate Burls [Internal - ceop.gsi.gov.uk]</vt:lpwstr>
  </property>
</Properties>
</file>