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9" r:id="rId3"/>
    <p:sldId id="261" r:id="rId4"/>
    <p:sldId id="260" r:id="rId5"/>
    <p:sldId id="262" r:id="rId6"/>
    <p:sldId id="263" r:id="rId7"/>
    <p:sldId id="264" r:id="rId8"/>
    <p:sldId id="274" r:id="rId9"/>
    <p:sldId id="265" r:id="rId10"/>
    <p:sldId id="266" r:id="rId11"/>
    <p:sldId id="267" r:id="rId12"/>
    <p:sldId id="268" r:id="rId13"/>
    <p:sldId id="275"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y Gill" initials="SG" lastIdx="1" clrIdx="0">
    <p:extLst>
      <p:ext uri="{19B8F6BF-5375-455C-9EA6-DF929625EA0E}">
        <p15:presenceInfo xmlns:p15="http://schemas.microsoft.com/office/powerpoint/2012/main" userId="S::Shelley.Gill@durham.gov.uk::83ceee32-bdb2-4976-8fb2-fdf0e4f6a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hyperlink" Target="https://www.betterhealthatworkaward.org.uk/social-care/" TargetMode="External"/><Relationship Id="rId3" Type="http://schemas.openxmlformats.org/officeDocument/2006/relationships/hyperlink" Target="http://intranet/sites/CYPS/Pages/WellbeingPortal.aspx" TargetMode="External"/><Relationship Id="rId7" Type="http://schemas.openxmlformats.org/officeDocument/2006/relationships/hyperlink" Target="https://proceduresonline.com/trixcms2/media/16060/12103-responding-to-and-offering-support-with-traumatic-events-critical-incidents-feb-22.pdf" TargetMode="External"/><Relationship Id="rId2" Type="http://schemas.openxmlformats.org/officeDocument/2006/relationships/hyperlink" Target="http://intranet.durham.gov.uk/pages/EmployeeAssistance.aspx" TargetMode="External"/><Relationship Id="rId1" Type="http://schemas.openxmlformats.org/officeDocument/2006/relationships/hyperlink" Target="http://intranet/pages/EmployeeAssistance.aspx" TargetMode="External"/><Relationship Id="rId6" Type="http://schemas.openxmlformats.org/officeDocument/2006/relationships/hyperlink" Target="http://intranet.durham.gov.uk/Pages/StaffNetworks.aspx" TargetMode="External"/><Relationship Id="rId5" Type="http://schemas.openxmlformats.org/officeDocument/2006/relationships/hyperlink" Target="https://durhamcc.learningnexus.co.uk/login/index.php" TargetMode="External"/><Relationship Id="rId4" Type="http://schemas.openxmlformats.org/officeDocument/2006/relationships/hyperlink" Target="http://intranet.durham.gov.uk/Pages/WellbeingPortal.aspx" TargetMode="External"/><Relationship Id="rId9" Type="http://schemas.openxmlformats.org/officeDocument/2006/relationships/hyperlink" Target="http://intranet.durham.gov.uk/pages/Healthpersonal.aspx"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betterhealthatworkaward.org.uk/social-care/" TargetMode="External"/><Relationship Id="rId3" Type="http://schemas.openxmlformats.org/officeDocument/2006/relationships/hyperlink" Target="http://intranet/sites/CYPS/Pages/WellbeingPortal.aspx" TargetMode="External"/><Relationship Id="rId7" Type="http://schemas.openxmlformats.org/officeDocument/2006/relationships/hyperlink" Target="https://proceduresonline.com/trixcms2/media/16060/12103-responding-to-and-offering-support-with-traumatic-events-critical-incidents-feb-22.pdf" TargetMode="External"/><Relationship Id="rId2" Type="http://schemas.openxmlformats.org/officeDocument/2006/relationships/hyperlink" Target="http://intranet.durham.gov.uk/pages/EmployeeAssistance.aspx" TargetMode="External"/><Relationship Id="rId1" Type="http://schemas.openxmlformats.org/officeDocument/2006/relationships/hyperlink" Target="http://intranet/pages/EmployeeAssistance.aspx" TargetMode="External"/><Relationship Id="rId6" Type="http://schemas.openxmlformats.org/officeDocument/2006/relationships/hyperlink" Target="http://intranet.durham.gov.uk/Pages/StaffNetworks.aspx" TargetMode="External"/><Relationship Id="rId5" Type="http://schemas.openxmlformats.org/officeDocument/2006/relationships/hyperlink" Target="https://durhamcc.learningnexus.co.uk/login/index.php" TargetMode="External"/><Relationship Id="rId4" Type="http://schemas.openxmlformats.org/officeDocument/2006/relationships/hyperlink" Target="http://intranet.durham.gov.uk/Pages/WellbeingPortal.aspx" TargetMode="External"/><Relationship Id="rId9" Type="http://schemas.openxmlformats.org/officeDocument/2006/relationships/hyperlink" Target="http://intranet.durham.gov.uk/pages/Healthpersonal.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D7BC1-C23F-4AD9-B9CA-4ECE7A5FA0C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0615D015-21DD-4B40-9F5B-FFDF6AC73453}">
      <dgm:prSet phldrT="[Text]"/>
      <dgm:spPr/>
      <dgm:t>
        <a:bodyPr/>
        <a:lstStyle/>
        <a:p>
          <a:r>
            <a:rPr lang="en-GB" b="1" dirty="0"/>
            <a:t>Link for Info about health assured APP and  our staff counselling  offer</a:t>
          </a:r>
          <a:endParaRPr lang="en-GB" dirty="0"/>
        </a:p>
        <a:p>
          <a:r>
            <a:rPr lang="en-GB" b="1">
              <a:solidFill>
                <a:schemeClr val="accent1"/>
              </a:solidFill>
              <a:hlinkClick xmlns:r="http://schemas.openxmlformats.org/officeDocument/2006/relationships" r:id="rId1" tooltip="http://intranet/pages/employeeassistance.aspx">
                <a:extLst>
                  <a:ext uri="{A12FA001-AC4F-418D-AE19-62706E023703}">
                    <ahyp:hlinkClr xmlns:ahyp="http://schemas.microsoft.com/office/drawing/2018/hyperlinkcolor" val="tx"/>
                  </a:ext>
                </a:extLst>
              </a:hlinkClick>
            </a:rPr>
            <a:t>Employee</a:t>
          </a:r>
          <a:r>
            <a:rPr lang="en-GB" b="1" u="sng">
              <a:solidFill>
                <a:schemeClr val="accent1"/>
              </a:solidFill>
            </a:rPr>
            <a:t> Assistance</a:t>
          </a:r>
          <a:r>
            <a:rPr lang="en-GB"/>
            <a:t>24/7 </a:t>
          </a:r>
          <a:r>
            <a:rPr lang="en-GB" dirty="0"/>
            <a:t>confidential Counselling phone line</a:t>
          </a:r>
        </a:p>
        <a:p>
          <a:r>
            <a:rPr lang="en-GB" dirty="0"/>
            <a:t> </a:t>
          </a:r>
          <a:r>
            <a:rPr lang="en-GB" b="1" dirty="0"/>
            <a:t>0800 716 017</a:t>
          </a:r>
        </a:p>
        <a:p>
          <a:r>
            <a:rPr lang="en-GB" b="1" dirty="0">
              <a:hlinkClick xmlns:r="http://schemas.openxmlformats.org/officeDocument/2006/relationships" r:id="rId2"/>
            </a:rPr>
            <a:t>http://intranet.durham.gov.uk/pages/EmployeeAssistance.aspx</a:t>
          </a:r>
          <a:r>
            <a:rPr lang="en-GB" b="1" dirty="0"/>
            <a:t> </a:t>
          </a:r>
          <a:endParaRPr lang="en-GB" dirty="0"/>
        </a:p>
      </dgm:t>
    </dgm:pt>
    <dgm:pt modelId="{78B36F29-7593-4538-9FAE-77051250EE56}" type="parTrans" cxnId="{0561ED33-68BF-4D26-8FB6-FA7D187FF58A}">
      <dgm:prSet/>
      <dgm:spPr/>
      <dgm:t>
        <a:bodyPr/>
        <a:lstStyle/>
        <a:p>
          <a:endParaRPr lang="en-GB"/>
        </a:p>
      </dgm:t>
    </dgm:pt>
    <dgm:pt modelId="{17F74A2C-6386-4D35-80FE-6D9D0A2A2F0A}" type="sibTrans" cxnId="{0561ED33-68BF-4D26-8FB6-FA7D187FF58A}">
      <dgm:prSet/>
      <dgm:spPr/>
      <dgm:t>
        <a:bodyPr/>
        <a:lstStyle/>
        <a:p>
          <a:endParaRPr lang="en-GB"/>
        </a:p>
      </dgm:t>
    </dgm:pt>
    <dgm:pt modelId="{71FC9A74-DE34-466D-AAE9-194CDF9DC83D}">
      <dgm:prSet/>
      <dgm:spPr/>
      <dgm:t>
        <a:bodyPr/>
        <a:lstStyle/>
        <a:p>
          <a:r>
            <a:rPr lang="en-GB" b="1" dirty="0">
              <a:hlinkClick xmlns:r="http://schemas.openxmlformats.org/officeDocument/2006/relationships" r:id="rId3"/>
            </a:rPr>
            <a:t>Wellbeing Portal</a:t>
          </a:r>
          <a:r>
            <a:rPr lang="en-GB" b="1" dirty="0"/>
            <a:t> on the intranet – loads of info , links and services in themes topics  - health , mental health , financial health , bereavement ,Domestic abuse , substances , fitness</a:t>
          </a:r>
        </a:p>
        <a:p>
          <a:r>
            <a:rPr lang="en-GB" dirty="0">
              <a:hlinkClick xmlns:r="http://schemas.openxmlformats.org/officeDocument/2006/relationships" r:id="rId4"/>
            </a:rPr>
            <a:t>http://intranet.durham.gov.uk/Pages/WellbeingPortal.aspx</a:t>
          </a:r>
          <a:r>
            <a:rPr lang="en-GB" b="0" dirty="0"/>
            <a:t> </a:t>
          </a:r>
          <a:r>
            <a:rPr lang="en-GB" b="1" dirty="0"/>
            <a:t> </a:t>
          </a:r>
          <a:endParaRPr lang="en-GB" dirty="0"/>
        </a:p>
      </dgm:t>
    </dgm:pt>
    <dgm:pt modelId="{89F64E2F-A18E-4FEC-AEB3-F031F3E814DD}" type="parTrans" cxnId="{B4DF1B2F-2CD6-4806-A94B-670AAB6443AF}">
      <dgm:prSet/>
      <dgm:spPr/>
      <dgm:t>
        <a:bodyPr/>
        <a:lstStyle/>
        <a:p>
          <a:endParaRPr lang="en-GB"/>
        </a:p>
      </dgm:t>
    </dgm:pt>
    <dgm:pt modelId="{208B1398-99B0-4A90-91B5-35A6763B3BC1}" type="sibTrans" cxnId="{B4DF1B2F-2CD6-4806-A94B-670AAB6443AF}">
      <dgm:prSet/>
      <dgm:spPr/>
      <dgm:t>
        <a:bodyPr/>
        <a:lstStyle/>
        <a:p>
          <a:endParaRPr lang="en-GB"/>
        </a:p>
      </dgm:t>
    </dgm:pt>
    <dgm:pt modelId="{94C3980A-723B-4A84-B98E-69EAD0A38F73}">
      <dgm:prSet phldrT="[Text]"/>
      <dgm:spPr/>
      <dgm:t>
        <a:bodyPr/>
        <a:lstStyle/>
        <a:p>
          <a:r>
            <a:rPr lang="en-GB" b="1" dirty="0"/>
            <a:t>Link to book on to the Stephen Mordue ‘How to thrive’ workshops and E Book link</a:t>
          </a:r>
          <a:endParaRPr lang="en-GB" dirty="0"/>
        </a:p>
        <a:p>
          <a:r>
            <a:rPr lang="en-GB" b="1" dirty="0">
              <a:hlinkClick xmlns:r="http://schemas.openxmlformats.org/officeDocument/2006/relationships" r:id="rId5"/>
            </a:rPr>
            <a:t>Durham Learning and Development – Log In</a:t>
          </a:r>
          <a:endParaRPr lang="en-GB" dirty="0"/>
        </a:p>
      </dgm:t>
    </dgm:pt>
    <dgm:pt modelId="{69C79F18-5490-46A1-A21F-370F69BED933}" type="sibTrans" cxnId="{A45055E4-91B6-4447-8609-1AAF77D7DE0E}">
      <dgm:prSet/>
      <dgm:spPr/>
      <dgm:t>
        <a:bodyPr/>
        <a:lstStyle/>
        <a:p>
          <a:endParaRPr lang="en-GB"/>
        </a:p>
      </dgm:t>
    </dgm:pt>
    <dgm:pt modelId="{A9D98938-2FF0-4B2F-8D28-74E2196EF137}" type="parTrans" cxnId="{A45055E4-91B6-4447-8609-1AAF77D7DE0E}">
      <dgm:prSet/>
      <dgm:spPr/>
      <dgm:t>
        <a:bodyPr/>
        <a:lstStyle/>
        <a:p>
          <a:endParaRPr lang="en-GB"/>
        </a:p>
      </dgm:t>
    </dgm:pt>
    <dgm:pt modelId="{189E0C29-9B2C-498C-9056-B6C0636D1AB2}">
      <dgm:prSet phldrT="[Text]"/>
      <dgm:spPr/>
      <dgm:t>
        <a:bodyPr/>
        <a:lstStyle/>
        <a:p>
          <a:r>
            <a:rPr lang="en-GB" b="1" u="sng" dirty="0"/>
            <a:t>Staff networks for peer support:</a:t>
          </a:r>
        </a:p>
        <a:p>
          <a:r>
            <a:rPr lang="en-GB" dirty="0">
              <a:hlinkClick xmlns:r="http://schemas.openxmlformats.org/officeDocument/2006/relationships" r:id="rId6"/>
            </a:rPr>
            <a:t>http://intranet.durham.gov.uk/Pages/StaffNetworks.aspx</a:t>
          </a:r>
          <a:r>
            <a:rPr lang="en-GB" dirty="0"/>
            <a:t> </a:t>
          </a:r>
          <a:endParaRPr lang="en-GB" b="1" u="sng" dirty="0"/>
        </a:p>
        <a:p>
          <a:r>
            <a:rPr lang="en-GB" dirty="0"/>
            <a:t>Black and ethnic staff</a:t>
          </a:r>
        </a:p>
        <a:p>
          <a:r>
            <a:rPr lang="en-GB" dirty="0"/>
            <a:t>LGBT staff</a:t>
          </a:r>
        </a:p>
        <a:p>
          <a:r>
            <a:rPr lang="en-GB" dirty="0"/>
            <a:t>Staff with disabilities </a:t>
          </a:r>
        </a:p>
        <a:p>
          <a:r>
            <a:rPr lang="en-GB" dirty="0"/>
            <a:t>Staff who are carers</a:t>
          </a:r>
        </a:p>
        <a:p>
          <a:r>
            <a:rPr lang="en-GB" dirty="0"/>
            <a:t>Menopause forum</a:t>
          </a:r>
        </a:p>
      </dgm:t>
    </dgm:pt>
    <dgm:pt modelId="{61EAAE05-7F54-4862-872E-5CB40157523B}" type="sibTrans" cxnId="{7C0B658A-AE41-4E5C-B340-F5B83D763B86}">
      <dgm:prSet/>
      <dgm:spPr/>
      <dgm:t>
        <a:bodyPr/>
        <a:lstStyle/>
        <a:p>
          <a:endParaRPr lang="en-GB"/>
        </a:p>
      </dgm:t>
    </dgm:pt>
    <dgm:pt modelId="{9A468C63-D482-4129-8EB1-0D14F2749A05}" type="parTrans" cxnId="{7C0B658A-AE41-4E5C-B340-F5B83D763B86}">
      <dgm:prSet/>
      <dgm:spPr/>
      <dgm:t>
        <a:bodyPr/>
        <a:lstStyle/>
        <a:p>
          <a:endParaRPr lang="en-GB"/>
        </a:p>
      </dgm:t>
    </dgm:pt>
    <dgm:pt modelId="{2DF39097-9867-43C3-A38E-927CC09235C3}">
      <dgm:prSet/>
      <dgm:spPr/>
      <dgm:t>
        <a:bodyPr/>
        <a:lstStyle/>
        <a:p>
          <a:r>
            <a:rPr lang="en-GB" dirty="0"/>
            <a:t>Traumatic incident response  - debrief , reflective sessions or specialist counselling following a traumatic incident in casework – for individuals or whole staff teams </a:t>
          </a:r>
          <a:r>
            <a:rPr lang="en-GB" dirty="0">
              <a:hlinkClick xmlns:r="http://schemas.openxmlformats.org/officeDocument/2006/relationships" r:id="rId7"/>
            </a:rPr>
            <a:t>https://proceduresonline.com/trixcms2/media/16060/12103-responding-to-and-offering-support-with-traumatic-events-critical-incidents-feb-22.pdf</a:t>
          </a:r>
          <a:r>
            <a:rPr lang="en-GB" dirty="0"/>
            <a:t> </a:t>
          </a:r>
        </a:p>
      </dgm:t>
    </dgm:pt>
    <dgm:pt modelId="{A9BBB4F1-CF44-493A-8A9A-C0907FFD9E27}" type="sibTrans" cxnId="{61EBA78E-6D49-4937-8F31-340E0F7822B1}">
      <dgm:prSet/>
      <dgm:spPr/>
      <dgm:t>
        <a:bodyPr/>
        <a:lstStyle/>
        <a:p>
          <a:endParaRPr lang="en-GB"/>
        </a:p>
      </dgm:t>
    </dgm:pt>
    <dgm:pt modelId="{13518B22-25B4-466A-82FA-792E5ECEBE40}" type="parTrans" cxnId="{61EBA78E-6D49-4937-8F31-340E0F7822B1}">
      <dgm:prSet/>
      <dgm:spPr/>
      <dgm:t>
        <a:bodyPr/>
        <a:lstStyle/>
        <a:p>
          <a:endParaRPr lang="en-GB"/>
        </a:p>
      </dgm:t>
    </dgm:pt>
    <dgm:pt modelId="{B2148346-2835-4BC5-9730-C6D3FB33C24C}">
      <dgm:prSet/>
      <dgm:spPr/>
      <dgm:t>
        <a:bodyPr/>
        <a:lstStyle/>
        <a:p>
          <a:r>
            <a:rPr lang="en-GB" dirty="0"/>
            <a:t>Better health at work website</a:t>
          </a:r>
        </a:p>
        <a:p>
          <a:r>
            <a:rPr lang="en-GB" dirty="0">
              <a:hlinkClick xmlns:r="http://schemas.openxmlformats.org/officeDocument/2006/relationships" r:id="rId8"/>
            </a:rPr>
            <a:t>Social Care : Better Health At Work Award</a:t>
          </a:r>
          <a:r>
            <a:rPr lang="en-GB" dirty="0"/>
            <a:t> </a:t>
          </a:r>
        </a:p>
      </dgm:t>
    </dgm:pt>
    <dgm:pt modelId="{1D3F47CD-8854-47DB-A26B-87821DB5BDDF}" type="sibTrans" cxnId="{3FECE9F1-012C-4F59-B67D-F8EEC01B49C9}">
      <dgm:prSet/>
      <dgm:spPr/>
      <dgm:t>
        <a:bodyPr/>
        <a:lstStyle/>
        <a:p>
          <a:endParaRPr lang="en-GB"/>
        </a:p>
      </dgm:t>
    </dgm:pt>
    <dgm:pt modelId="{FDF28882-B45C-472F-989E-DE7032BB5698}" type="parTrans" cxnId="{3FECE9F1-012C-4F59-B67D-F8EEC01B49C9}">
      <dgm:prSet/>
      <dgm:spPr/>
      <dgm:t>
        <a:bodyPr/>
        <a:lstStyle/>
        <a:p>
          <a:endParaRPr lang="en-GB"/>
        </a:p>
      </dgm:t>
    </dgm:pt>
    <dgm:pt modelId="{FA13FFC4-7256-4F6A-B357-3E594994DB30}">
      <dgm:prSet/>
      <dgm:spPr/>
      <dgm:t>
        <a:bodyPr/>
        <a:lstStyle/>
        <a:p>
          <a:r>
            <a:rPr lang="en-GB" dirty="0"/>
            <a:t>Occupational health  </a:t>
          </a:r>
          <a:r>
            <a:rPr lang="en-GB" dirty="0">
              <a:hlinkClick xmlns:r="http://schemas.openxmlformats.org/officeDocument/2006/relationships" r:id="rId9"/>
            </a:rPr>
            <a:t>http://intranet.durham.gov.uk/pages/Healthpersonal.aspx</a:t>
          </a:r>
          <a:r>
            <a:rPr lang="en-GB" dirty="0"/>
            <a:t>  </a:t>
          </a:r>
        </a:p>
      </dgm:t>
    </dgm:pt>
    <dgm:pt modelId="{AA95DA22-1042-4EFA-983F-307FA11F33BC}" type="parTrans" cxnId="{7DEC5D03-62E6-4AE8-872B-A0A2BB3394F6}">
      <dgm:prSet/>
      <dgm:spPr/>
      <dgm:t>
        <a:bodyPr/>
        <a:lstStyle/>
        <a:p>
          <a:endParaRPr lang="en-GB"/>
        </a:p>
      </dgm:t>
    </dgm:pt>
    <dgm:pt modelId="{BC6C8AC6-3C56-4058-A690-D423FA65AFB6}" type="sibTrans" cxnId="{7DEC5D03-62E6-4AE8-872B-A0A2BB3394F6}">
      <dgm:prSet/>
      <dgm:spPr/>
      <dgm:t>
        <a:bodyPr/>
        <a:lstStyle/>
        <a:p>
          <a:endParaRPr lang="en-GB"/>
        </a:p>
      </dgm:t>
    </dgm:pt>
    <dgm:pt modelId="{C273B08B-8A35-4701-AF49-029550D7050A}" type="pres">
      <dgm:prSet presAssocID="{70DD7BC1-C23F-4AD9-B9CA-4ECE7A5FA0C4}" presName="Name0" presStyleCnt="0">
        <dgm:presLayoutVars>
          <dgm:dir/>
          <dgm:resizeHandles val="exact"/>
        </dgm:presLayoutVars>
      </dgm:prSet>
      <dgm:spPr/>
    </dgm:pt>
    <dgm:pt modelId="{DAA11BF7-610C-4A51-832B-26453BE8158A}" type="pres">
      <dgm:prSet presAssocID="{0615D015-21DD-4B40-9F5B-FFDF6AC73453}" presName="composite" presStyleCnt="0"/>
      <dgm:spPr/>
    </dgm:pt>
    <dgm:pt modelId="{7EC69AD2-EB8A-487E-B80E-8BD31E83E017}" type="pres">
      <dgm:prSet presAssocID="{0615D015-21DD-4B40-9F5B-FFDF6AC73453}" presName="rect1" presStyleLbl="trAlignAcc1" presStyleIdx="0" presStyleCnt="7" custLinFactNeighborX="2328" custLinFactNeighborY="3725">
        <dgm:presLayoutVars>
          <dgm:bulletEnabled val="1"/>
        </dgm:presLayoutVars>
      </dgm:prSet>
      <dgm:spPr/>
    </dgm:pt>
    <dgm:pt modelId="{B1003E18-C391-4FCB-A616-E04B0C3E99E5}" type="pres">
      <dgm:prSet presAssocID="{0615D015-21DD-4B40-9F5B-FFDF6AC73453}" presName="rect2" presStyleLbl="fgImgPlace1" presStyleIdx="0" presStyleCnt="7"/>
      <dgm:spPr>
        <a:solidFill>
          <a:schemeClr val="accent1"/>
        </a:solidFill>
      </dgm:spPr>
    </dgm:pt>
    <dgm:pt modelId="{E2F06C92-DDB3-4AEB-A1B0-A4FF4DD416B8}" type="pres">
      <dgm:prSet presAssocID="{17F74A2C-6386-4D35-80FE-6D9D0A2A2F0A}" presName="sibTrans" presStyleCnt="0"/>
      <dgm:spPr/>
    </dgm:pt>
    <dgm:pt modelId="{89643B78-535D-4A19-A14D-157D41C9D795}" type="pres">
      <dgm:prSet presAssocID="{71FC9A74-DE34-466D-AAE9-194CDF9DC83D}" presName="composite" presStyleCnt="0"/>
      <dgm:spPr/>
    </dgm:pt>
    <dgm:pt modelId="{78C2F931-A53D-481A-9755-9C2ECA8139B8}" type="pres">
      <dgm:prSet presAssocID="{71FC9A74-DE34-466D-AAE9-194CDF9DC83D}" presName="rect1" presStyleLbl="trAlignAcc1" presStyleIdx="1" presStyleCnt="7">
        <dgm:presLayoutVars>
          <dgm:bulletEnabled val="1"/>
        </dgm:presLayoutVars>
      </dgm:prSet>
      <dgm:spPr/>
    </dgm:pt>
    <dgm:pt modelId="{B9C43828-F3D3-4F22-93E0-53D742F61AAF}" type="pres">
      <dgm:prSet presAssocID="{71FC9A74-DE34-466D-AAE9-194CDF9DC83D}" presName="rect2" presStyleLbl="fgImgPlace1" presStyleIdx="1" presStyleCnt="7"/>
      <dgm:spPr>
        <a:solidFill>
          <a:srgbClr val="00B050"/>
        </a:solidFill>
      </dgm:spPr>
    </dgm:pt>
    <dgm:pt modelId="{2344811A-345C-4AEC-8800-C6E98C38C37D}" type="pres">
      <dgm:prSet presAssocID="{208B1398-99B0-4A90-91B5-35A6763B3BC1}" presName="sibTrans" presStyleCnt="0"/>
      <dgm:spPr/>
    </dgm:pt>
    <dgm:pt modelId="{C5D402AE-7F71-4E78-BE59-EB626232623C}" type="pres">
      <dgm:prSet presAssocID="{94C3980A-723B-4A84-B98E-69EAD0A38F73}" presName="composite" presStyleCnt="0"/>
      <dgm:spPr/>
    </dgm:pt>
    <dgm:pt modelId="{1DE55F3B-B9D0-4E0B-B115-6499F8F5F498}" type="pres">
      <dgm:prSet presAssocID="{94C3980A-723B-4A84-B98E-69EAD0A38F73}" presName="rect1" presStyleLbl="trAlignAcc1" presStyleIdx="2" presStyleCnt="7">
        <dgm:presLayoutVars>
          <dgm:bulletEnabled val="1"/>
        </dgm:presLayoutVars>
      </dgm:prSet>
      <dgm:spPr/>
    </dgm:pt>
    <dgm:pt modelId="{05232F32-C226-4CBC-8096-83970CE23E92}" type="pres">
      <dgm:prSet presAssocID="{94C3980A-723B-4A84-B98E-69EAD0A38F73}" presName="rect2" presStyleLbl="fgImgPlace1" presStyleIdx="2" presStyleCnt="7"/>
      <dgm:spPr>
        <a:solidFill>
          <a:srgbClr val="FFC000"/>
        </a:solidFill>
      </dgm:spPr>
    </dgm:pt>
    <dgm:pt modelId="{A989B0EF-6385-4932-B054-CF208581F83C}" type="pres">
      <dgm:prSet presAssocID="{69C79F18-5490-46A1-A21F-370F69BED933}" presName="sibTrans" presStyleCnt="0"/>
      <dgm:spPr/>
    </dgm:pt>
    <dgm:pt modelId="{8D34B5FE-A882-4BFD-A3CA-488B94DEA843}" type="pres">
      <dgm:prSet presAssocID="{189E0C29-9B2C-498C-9056-B6C0636D1AB2}" presName="composite" presStyleCnt="0"/>
      <dgm:spPr/>
    </dgm:pt>
    <dgm:pt modelId="{C841D5DE-E51B-4125-BFCF-0D70BE5105B7}" type="pres">
      <dgm:prSet presAssocID="{189E0C29-9B2C-498C-9056-B6C0636D1AB2}" presName="rect1" presStyleLbl="trAlignAcc1" presStyleIdx="3" presStyleCnt="7">
        <dgm:presLayoutVars>
          <dgm:bulletEnabled val="1"/>
        </dgm:presLayoutVars>
      </dgm:prSet>
      <dgm:spPr/>
    </dgm:pt>
    <dgm:pt modelId="{CA145EC4-9EC8-466E-A19E-6AFDED9C66BC}" type="pres">
      <dgm:prSet presAssocID="{189E0C29-9B2C-498C-9056-B6C0636D1AB2}" presName="rect2" presStyleLbl="fgImgPlace1" presStyleIdx="3" presStyleCnt="7"/>
      <dgm:spPr>
        <a:solidFill>
          <a:srgbClr val="7030A0"/>
        </a:solidFill>
      </dgm:spPr>
    </dgm:pt>
    <dgm:pt modelId="{46175A03-504C-459F-A43F-86F911EC44DC}" type="pres">
      <dgm:prSet presAssocID="{61EAAE05-7F54-4862-872E-5CB40157523B}" presName="sibTrans" presStyleCnt="0"/>
      <dgm:spPr/>
    </dgm:pt>
    <dgm:pt modelId="{07AF6D73-8E66-4F35-8B0C-18DDD640EF9B}" type="pres">
      <dgm:prSet presAssocID="{2DF39097-9867-43C3-A38E-927CC09235C3}" presName="composite" presStyleCnt="0"/>
      <dgm:spPr/>
    </dgm:pt>
    <dgm:pt modelId="{C0D93AAF-06B6-4995-AD83-8EBF65F246A6}" type="pres">
      <dgm:prSet presAssocID="{2DF39097-9867-43C3-A38E-927CC09235C3}" presName="rect1" presStyleLbl="trAlignAcc1" presStyleIdx="4" presStyleCnt="7">
        <dgm:presLayoutVars>
          <dgm:bulletEnabled val="1"/>
        </dgm:presLayoutVars>
      </dgm:prSet>
      <dgm:spPr/>
    </dgm:pt>
    <dgm:pt modelId="{820D469C-6739-40A2-8DE3-A9966D52AA4E}" type="pres">
      <dgm:prSet presAssocID="{2DF39097-9867-43C3-A38E-927CC09235C3}" presName="rect2" presStyleLbl="fgImgPlace1" presStyleIdx="4" presStyleCnt="7"/>
      <dgm:spPr>
        <a:solidFill>
          <a:srgbClr val="FF0000"/>
        </a:solidFill>
        <a:ln>
          <a:solidFill>
            <a:srgbClr val="FF0000"/>
          </a:solidFill>
        </a:ln>
      </dgm:spPr>
    </dgm:pt>
    <dgm:pt modelId="{C8766E32-547D-4988-9069-8C3AA5156451}" type="pres">
      <dgm:prSet presAssocID="{A9BBB4F1-CF44-493A-8A9A-C0907FFD9E27}" presName="sibTrans" presStyleCnt="0"/>
      <dgm:spPr/>
    </dgm:pt>
    <dgm:pt modelId="{48474E47-9889-4544-BE95-FCF7548A29F7}" type="pres">
      <dgm:prSet presAssocID="{B2148346-2835-4BC5-9730-C6D3FB33C24C}" presName="composite" presStyleCnt="0"/>
      <dgm:spPr/>
    </dgm:pt>
    <dgm:pt modelId="{CC3C182C-0080-46E0-8750-7DB6E8E147B4}" type="pres">
      <dgm:prSet presAssocID="{B2148346-2835-4BC5-9730-C6D3FB33C24C}" presName="rect1" presStyleLbl="trAlignAcc1" presStyleIdx="5" presStyleCnt="7">
        <dgm:presLayoutVars>
          <dgm:bulletEnabled val="1"/>
        </dgm:presLayoutVars>
      </dgm:prSet>
      <dgm:spPr/>
    </dgm:pt>
    <dgm:pt modelId="{68B2B1E2-AD6D-4A76-94DB-B3B2BFD301B3}" type="pres">
      <dgm:prSet presAssocID="{B2148346-2835-4BC5-9730-C6D3FB33C24C}" presName="rect2" presStyleLbl="fgImgPlace1" presStyleIdx="5" presStyleCnt="7"/>
      <dgm:spPr>
        <a:solidFill>
          <a:srgbClr val="00B0F0"/>
        </a:solidFill>
      </dgm:spPr>
    </dgm:pt>
    <dgm:pt modelId="{1FFA2EC6-8AAE-42A0-B239-AC2688FF29F9}" type="pres">
      <dgm:prSet presAssocID="{1D3F47CD-8854-47DB-A26B-87821DB5BDDF}" presName="sibTrans" presStyleCnt="0"/>
      <dgm:spPr/>
    </dgm:pt>
    <dgm:pt modelId="{44D1907B-DF76-4203-94BE-A05F71602A71}" type="pres">
      <dgm:prSet presAssocID="{FA13FFC4-7256-4F6A-B357-3E594994DB30}" presName="composite" presStyleCnt="0"/>
      <dgm:spPr/>
    </dgm:pt>
    <dgm:pt modelId="{BD1611F4-2CD2-45D9-8378-0D0F05CE88C6}" type="pres">
      <dgm:prSet presAssocID="{FA13FFC4-7256-4F6A-B357-3E594994DB30}" presName="rect1" presStyleLbl="trAlignAcc1" presStyleIdx="6" presStyleCnt="7">
        <dgm:presLayoutVars>
          <dgm:bulletEnabled val="1"/>
        </dgm:presLayoutVars>
      </dgm:prSet>
      <dgm:spPr/>
    </dgm:pt>
    <dgm:pt modelId="{E9D7A050-C658-4A67-9894-C66BC07E0E01}" type="pres">
      <dgm:prSet presAssocID="{FA13FFC4-7256-4F6A-B357-3E594994DB30}" presName="rect2" presStyleLbl="fgImgPlace1" presStyleIdx="6" presStyleCnt="7"/>
      <dgm:spPr>
        <a:solidFill>
          <a:srgbClr val="FFFF00"/>
        </a:solidFill>
      </dgm:spPr>
    </dgm:pt>
  </dgm:ptLst>
  <dgm:cxnLst>
    <dgm:cxn modelId="{7DEC5D03-62E6-4AE8-872B-A0A2BB3394F6}" srcId="{70DD7BC1-C23F-4AD9-B9CA-4ECE7A5FA0C4}" destId="{FA13FFC4-7256-4F6A-B357-3E594994DB30}" srcOrd="6" destOrd="0" parTransId="{AA95DA22-1042-4EFA-983F-307FA11F33BC}" sibTransId="{BC6C8AC6-3C56-4058-A690-D423FA65AFB6}"/>
    <dgm:cxn modelId="{B7CDD70B-E091-4962-A420-3F0D838D3AAB}" type="presOf" srcId="{B2148346-2835-4BC5-9730-C6D3FB33C24C}" destId="{CC3C182C-0080-46E0-8750-7DB6E8E147B4}" srcOrd="0" destOrd="0" presId="urn:microsoft.com/office/officeart/2008/layout/PictureStrips"/>
    <dgm:cxn modelId="{8464B419-A9B7-4D1A-85B0-23434847F73D}" type="presOf" srcId="{0615D015-21DD-4B40-9F5B-FFDF6AC73453}" destId="{7EC69AD2-EB8A-487E-B80E-8BD31E83E017}" srcOrd="0" destOrd="0" presId="urn:microsoft.com/office/officeart/2008/layout/PictureStrips"/>
    <dgm:cxn modelId="{9A1FCF1F-0041-4CA3-8910-5BC654A1319A}" type="presOf" srcId="{70DD7BC1-C23F-4AD9-B9CA-4ECE7A5FA0C4}" destId="{C273B08B-8A35-4701-AF49-029550D7050A}" srcOrd="0" destOrd="0" presId="urn:microsoft.com/office/officeart/2008/layout/PictureStrips"/>
    <dgm:cxn modelId="{B4DF1B2F-2CD6-4806-A94B-670AAB6443AF}" srcId="{70DD7BC1-C23F-4AD9-B9CA-4ECE7A5FA0C4}" destId="{71FC9A74-DE34-466D-AAE9-194CDF9DC83D}" srcOrd="1" destOrd="0" parTransId="{89F64E2F-A18E-4FEC-AEB3-F031F3E814DD}" sibTransId="{208B1398-99B0-4A90-91B5-35A6763B3BC1}"/>
    <dgm:cxn modelId="{0561ED33-68BF-4D26-8FB6-FA7D187FF58A}" srcId="{70DD7BC1-C23F-4AD9-B9CA-4ECE7A5FA0C4}" destId="{0615D015-21DD-4B40-9F5B-FFDF6AC73453}" srcOrd="0" destOrd="0" parTransId="{78B36F29-7593-4538-9FAE-77051250EE56}" sibTransId="{17F74A2C-6386-4D35-80FE-6D9D0A2A2F0A}"/>
    <dgm:cxn modelId="{2072435E-4C99-4075-9BAC-8A724CEABE13}" type="presOf" srcId="{71FC9A74-DE34-466D-AAE9-194CDF9DC83D}" destId="{78C2F931-A53D-481A-9755-9C2ECA8139B8}" srcOrd="0" destOrd="0" presId="urn:microsoft.com/office/officeart/2008/layout/PictureStrips"/>
    <dgm:cxn modelId="{C190BB51-689C-4B23-9362-F99FA6773F02}" type="presOf" srcId="{189E0C29-9B2C-498C-9056-B6C0636D1AB2}" destId="{C841D5DE-E51B-4125-BFCF-0D70BE5105B7}" srcOrd="0" destOrd="0" presId="urn:microsoft.com/office/officeart/2008/layout/PictureStrips"/>
    <dgm:cxn modelId="{4488727E-8AD6-43C5-A3B6-97F1621492FF}" type="presOf" srcId="{FA13FFC4-7256-4F6A-B357-3E594994DB30}" destId="{BD1611F4-2CD2-45D9-8378-0D0F05CE88C6}" srcOrd="0" destOrd="0" presId="urn:microsoft.com/office/officeart/2008/layout/PictureStrips"/>
    <dgm:cxn modelId="{7C0B658A-AE41-4E5C-B340-F5B83D763B86}" srcId="{70DD7BC1-C23F-4AD9-B9CA-4ECE7A5FA0C4}" destId="{189E0C29-9B2C-498C-9056-B6C0636D1AB2}" srcOrd="3" destOrd="0" parTransId="{9A468C63-D482-4129-8EB1-0D14F2749A05}" sibTransId="{61EAAE05-7F54-4862-872E-5CB40157523B}"/>
    <dgm:cxn modelId="{61EBA78E-6D49-4937-8F31-340E0F7822B1}" srcId="{70DD7BC1-C23F-4AD9-B9CA-4ECE7A5FA0C4}" destId="{2DF39097-9867-43C3-A38E-927CC09235C3}" srcOrd="4" destOrd="0" parTransId="{13518B22-25B4-466A-82FA-792E5ECEBE40}" sibTransId="{A9BBB4F1-CF44-493A-8A9A-C0907FFD9E27}"/>
    <dgm:cxn modelId="{9AA8DEA2-BB50-48AA-8350-62D28CF56EA5}" type="presOf" srcId="{2DF39097-9867-43C3-A38E-927CC09235C3}" destId="{C0D93AAF-06B6-4995-AD83-8EBF65F246A6}" srcOrd="0" destOrd="0" presId="urn:microsoft.com/office/officeart/2008/layout/PictureStrips"/>
    <dgm:cxn modelId="{58567CAD-D0BE-4AAA-80F6-5FF618203C4B}" type="presOf" srcId="{94C3980A-723B-4A84-B98E-69EAD0A38F73}" destId="{1DE55F3B-B9D0-4E0B-B115-6499F8F5F498}" srcOrd="0" destOrd="0" presId="urn:microsoft.com/office/officeart/2008/layout/PictureStrips"/>
    <dgm:cxn modelId="{A45055E4-91B6-4447-8609-1AAF77D7DE0E}" srcId="{70DD7BC1-C23F-4AD9-B9CA-4ECE7A5FA0C4}" destId="{94C3980A-723B-4A84-B98E-69EAD0A38F73}" srcOrd="2" destOrd="0" parTransId="{A9D98938-2FF0-4B2F-8D28-74E2196EF137}" sibTransId="{69C79F18-5490-46A1-A21F-370F69BED933}"/>
    <dgm:cxn modelId="{3FECE9F1-012C-4F59-B67D-F8EEC01B49C9}" srcId="{70DD7BC1-C23F-4AD9-B9CA-4ECE7A5FA0C4}" destId="{B2148346-2835-4BC5-9730-C6D3FB33C24C}" srcOrd="5" destOrd="0" parTransId="{FDF28882-B45C-472F-989E-DE7032BB5698}" sibTransId="{1D3F47CD-8854-47DB-A26B-87821DB5BDDF}"/>
    <dgm:cxn modelId="{6BF3385E-22D0-469C-851C-51180A9243AF}" type="presParOf" srcId="{C273B08B-8A35-4701-AF49-029550D7050A}" destId="{DAA11BF7-610C-4A51-832B-26453BE8158A}" srcOrd="0" destOrd="0" presId="urn:microsoft.com/office/officeart/2008/layout/PictureStrips"/>
    <dgm:cxn modelId="{366E3DDE-65A6-4A2C-A54D-2E88E4B5E23D}" type="presParOf" srcId="{DAA11BF7-610C-4A51-832B-26453BE8158A}" destId="{7EC69AD2-EB8A-487E-B80E-8BD31E83E017}" srcOrd="0" destOrd="0" presId="urn:microsoft.com/office/officeart/2008/layout/PictureStrips"/>
    <dgm:cxn modelId="{DF54658F-ABC4-4681-BE86-A285C0DF9BC6}" type="presParOf" srcId="{DAA11BF7-610C-4A51-832B-26453BE8158A}" destId="{B1003E18-C391-4FCB-A616-E04B0C3E99E5}" srcOrd="1" destOrd="0" presId="urn:microsoft.com/office/officeart/2008/layout/PictureStrips"/>
    <dgm:cxn modelId="{E437C66F-E00C-47FD-9A82-291F00BEB479}" type="presParOf" srcId="{C273B08B-8A35-4701-AF49-029550D7050A}" destId="{E2F06C92-DDB3-4AEB-A1B0-A4FF4DD416B8}" srcOrd="1" destOrd="0" presId="urn:microsoft.com/office/officeart/2008/layout/PictureStrips"/>
    <dgm:cxn modelId="{FF0C5C81-17F4-463D-ACEE-7416178FD28B}" type="presParOf" srcId="{C273B08B-8A35-4701-AF49-029550D7050A}" destId="{89643B78-535D-4A19-A14D-157D41C9D795}" srcOrd="2" destOrd="0" presId="urn:microsoft.com/office/officeart/2008/layout/PictureStrips"/>
    <dgm:cxn modelId="{3AAF19FE-F1EA-4B00-9FDE-A76715D48085}" type="presParOf" srcId="{89643B78-535D-4A19-A14D-157D41C9D795}" destId="{78C2F931-A53D-481A-9755-9C2ECA8139B8}" srcOrd="0" destOrd="0" presId="urn:microsoft.com/office/officeart/2008/layout/PictureStrips"/>
    <dgm:cxn modelId="{1E4C9759-01F0-4A8E-A32E-BCB53DA1D81E}" type="presParOf" srcId="{89643B78-535D-4A19-A14D-157D41C9D795}" destId="{B9C43828-F3D3-4F22-93E0-53D742F61AAF}" srcOrd="1" destOrd="0" presId="urn:microsoft.com/office/officeart/2008/layout/PictureStrips"/>
    <dgm:cxn modelId="{27608869-C555-485E-94E9-28946A1CD86C}" type="presParOf" srcId="{C273B08B-8A35-4701-AF49-029550D7050A}" destId="{2344811A-345C-4AEC-8800-C6E98C38C37D}" srcOrd="3" destOrd="0" presId="urn:microsoft.com/office/officeart/2008/layout/PictureStrips"/>
    <dgm:cxn modelId="{D9204C69-8D38-4BE2-A211-803499B471E6}" type="presParOf" srcId="{C273B08B-8A35-4701-AF49-029550D7050A}" destId="{C5D402AE-7F71-4E78-BE59-EB626232623C}" srcOrd="4" destOrd="0" presId="urn:microsoft.com/office/officeart/2008/layout/PictureStrips"/>
    <dgm:cxn modelId="{2FF78B4B-013B-410A-846D-8D0AD73F6397}" type="presParOf" srcId="{C5D402AE-7F71-4E78-BE59-EB626232623C}" destId="{1DE55F3B-B9D0-4E0B-B115-6499F8F5F498}" srcOrd="0" destOrd="0" presId="urn:microsoft.com/office/officeart/2008/layout/PictureStrips"/>
    <dgm:cxn modelId="{A85571F7-F849-47F9-9DF0-61A7427B711B}" type="presParOf" srcId="{C5D402AE-7F71-4E78-BE59-EB626232623C}" destId="{05232F32-C226-4CBC-8096-83970CE23E92}" srcOrd="1" destOrd="0" presId="urn:microsoft.com/office/officeart/2008/layout/PictureStrips"/>
    <dgm:cxn modelId="{5339D1D6-3064-4758-B2A5-72A6FD1B3565}" type="presParOf" srcId="{C273B08B-8A35-4701-AF49-029550D7050A}" destId="{A989B0EF-6385-4932-B054-CF208581F83C}" srcOrd="5" destOrd="0" presId="urn:microsoft.com/office/officeart/2008/layout/PictureStrips"/>
    <dgm:cxn modelId="{BB338267-9BAD-468A-BFC1-2965A98AADDE}" type="presParOf" srcId="{C273B08B-8A35-4701-AF49-029550D7050A}" destId="{8D34B5FE-A882-4BFD-A3CA-488B94DEA843}" srcOrd="6" destOrd="0" presId="urn:microsoft.com/office/officeart/2008/layout/PictureStrips"/>
    <dgm:cxn modelId="{8D644C5D-B197-41BA-9EE5-CC1EBF1D3436}" type="presParOf" srcId="{8D34B5FE-A882-4BFD-A3CA-488B94DEA843}" destId="{C841D5DE-E51B-4125-BFCF-0D70BE5105B7}" srcOrd="0" destOrd="0" presId="urn:microsoft.com/office/officeart/2008/layout/PictureStrips"/>
    <dgm:cxn modelId="{4D713A13-2AC9-480B-A355-132C59478CAE}" type="presParOf" srcId="{8D34B5FE-A882-4BFD-A3CA-488B94DEA843}" destId="{CA145EC4-9EC8-466E-A19E-6AFDED9C66BC}" srcOrd="1" destOrd="0" presId="urn:microsoft.com/office/officeart/2008/layout/PictureStrips"/>
    <dgm:cxn modelId="{230C963A-565E-40B5-B605-20C40BA741B5}" type="presParOf" srcId="{C273B08B-8A35-4701-AF49-029550D7050A}" destId="{46175A03-504C-459F-A43F-86F911EC44DC}" srcOrd="7" destOrd="0" presId="urn:microsoft.com/office/officeart/2008/layout/PictureStrips"/>
    <dgm:cxn modelId="{B6DF03CB-E3A7-42DC-B2CA-E2D702644EBC}" type="presParOf" srcId="{C273B08B-8A35-4701-AF49-029550D7050A}" destId="{07AF6D73-8E66-4F35-8B0C-18DDD640EF9B}" srcOrd="8" destOrd="0" presId="urn:microsoft.com/office/officeart/2008/layout/PictureStrips"/>
    <dgm:cxn modelId="{617F9CF1-219E-4913-83DE-8F98C74E4191}" type="presParOf" srcId="{07AF6D73-8E66-4F35-8B0C-18DDD640EF9B}" destId="{C0D93AAF-06B6-4995-AD83-8EBF65F246A6}" srcOrd="0" destOrd="0" presId="urn:microsoft.com/office/officeart/2008/layout/PictureStrips"/>
    <dgm:cxn modelId="{AD70726E-BEE5-4876-A72A-31E44FF49534}" type="presParOf" srcId="{07AF6D73-8E66-4F35-8B0C-18DDD640EF9B}" destId="{820D469C-6739-40A2-8DE3-A9966D52AA4E}" srcOrd="1" destOrd="0" presId="urn:microsoft.com/office/officeart/2008/layout/PictureStrips"/>
    <dgm:cxn modelId="{F030F46B-DB08-4EAA-9295-6F7103A5D7AC}" type="presParOf" srcId="{C273B08B-8A35-4701-AF49-029550D7050A}" destId="{C8766E32-547D-4988-9069-8C3AA5156451}" srcOrd="9" destOrd="0" presId="urn:microsoft.com/office/officeart/2008/layout/PictureStrips"/>
    <dgm:cxn modelId="{E40F536C-308C-4A4B-A9D3-4317B28FE1C1}" type="presParOf" srcId="{C273B08B-8A35-4701-AF49-029550D7050A}" destId="{48474E47-9889-4544-BE95-FCF7548A29F7}" srcOrd="10" destOrd="0" presId="urn:microsoft.com/office/officeart/2008/layout/PictureStrips"/>
    <dgm:cxn modelId="{95341C59-D546-4159-81D0-60C14F449D38}" type="presParOf" srcId="{48474E47-9889-4544-BE95-FCF7548A29F7}" destId="{CC3C182C-0080-46E0-8750-7DB6E8E147B4}" srcOrd="0" destOrd="0" presId="urn:microsoft.com/office/officeart/2008/layout/PictureStrips"/>
    <dgm:cxn modelId="{79159C0A-C842-4510-9EE7-AB860708D160}" type="presParOf" srcId="{48474E47-9889-4544-BE95-FCF7548A29F7}" destId="{68B2B1E2-AD6D-4A76-94DB-B3B2BFD301B3}" srcOrd="1" destOrd="0" presId="urn:microsoft.com/office/officeart/2008/layout/PictureStrips"/>
    <dgm:cxn modelId="{59A20461-8A53-46DA-8B14-E89A2AC71CF3}" type="presParOf" srcId="{C273B08B-8A35-4701-AF49-029550D7050A}" destId="{1FFA2EC6-8AAE-42A0-B239-AC2688FF29F9}" srcOrd="11" destOrd="0" presId="urn:microsoft.com/office/officeart/2008/layout/PictureStrips"/>
    <dgm:cxn modelId="{DA9AE889-9B8D-4A14-B631-F3DCCE5EB638}" type="presParOf" srcId="{C273B08B-8A35-4701-AF49-029550D7050A}" destId="{44D1907B-DF76-4203-94BE-A05F71602A71}" srcOrd="12" destOrd="0" presId="urn:microsoft.com/office/officeart/2008/layout/PictureStrips"/>
    <dgm:cxn modelId="{38B9BFA7-1629-4A94-ADF2-2B36505EF040}" type="presParOf" srcId="{44D1907B-DF76-4203-94BE-A05F71602A71}" destId="{BD1611F4-2CD2-45D9-8378-0D0F05CE88C6}" srcOrd="0" destOrd="0" presId="urn:microsoft.com/office/officeart/2008/layout/PictureStrips"/>
    <dgm:cxn modelId="{3624F505-485B-4D34-9F5E-E118C5E6259B}" type="presParOf" srcId="{44D1907B-DF76-4203-94BE-A05F71602A71}" destId="{E9D7A050-C658-4A67-9894-C66BC07E0E0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69AD2-EB8A-487E-B80E-8BD31E83E017}">
      <dsp:nvSpPr>
        <dsp:cNvPr id="0" name=""/>
        <dsp:cNvSpPr/>
      </dsp:nvSpPr>
      <dsp:spPr>
        <a:xfrm>
          <a:off x="215258" y="4886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b="1" kern="1200" dirty="0"/>
            <a:t>Link for Info about health assured APP and  our staff counselling  offer</a:t>
          </a:r>
          <a:endParaRPr lang="en-GB" sz="700" kern="1200" dirty="0"/>
        </a:p>
        <a:p>
          <a:pPr marL="0" lvl="0" indent="0" algn="l" defTabSz="311150">
            <a:lnSpc>
              <a:spcPct val="90000"/>
            </a:lnSpc>
            <a:spcBef>
              <a:spcPct val="0"/>
            </a:spcBef>
            <a:spcAft>
              <a:spcPct val="35000"/>
            </a:spcAft>
            <a:buNone/>
          </a:pPr>
          <a:r>
            <a:rPr lang="en-GB" sz="700" b="1" kern="1200">
              <a:solidFill>
                <a:schemeClr val="accent1"/>
              </a:solidFill>
              <a:hlinkClick xmlns:r="http://schemas.openxmlformats.org/officeDocument/2006/relationships" r:id="rId1" tooltip="http://intranet/pages/employeeassistance.aspx">
                <a:extLst>
                  <a:ext uri="{A12FA001-AC4F-418D-AE19-62706E023703}">
                    <ahyp:hlinkClr xmlns:ahyp="http://schemas.microsoft.com/office/drawing/2018/hyperlinkcolor" val="tx"/>
                  </a:ext>
                </a:extLst>
              </a:hlinkClick>
            </a:rPr>
            <a:t>Employee</a:t>
          </a:r>
          <a:r>
            <a:rPr lang="en-GB" sz="700" b="1" u="sng" kern="1200">
              <a:solidFill>
                <a:schemeClr val="accent1"/>
              </a:solidFill>
            </a:rPr>
            <a:t> Assistance</a:t>
          </a:r>
          <a:r>
            <a:rPr lang="en-GB" sz="700" kern="1200"/>
            <a:t>24/7 </a:t>
          </a:r>
          <a:r>
            <a:rPr lang="en-GB" sz="700" kern="1200" dirty="0"/>
            <a:t>confidential Counselling phone line</a:t>
          </a:r>
        </a:p>
        <a:p>
          <a:pPr marL="0" lvl="0" indent="0" algn="l" defTabSz="311150">
            <a:lnSpc>
              <a:spcPct val="90000"/>
            </a:lnSpc>
            <a:spcBef>
              <a:spcPct val="0"/>
            </a:spcBef>
            <a:spcAft>
              <a:spcPct val="35000"/>
            </a:spcAft>
            <a:buNone/>
          </a:pPr>
          <a:r>
            <a:rPr lang="en-GB" sz="700" kern="1200" dirty="0"/>
            <a:t> </a:t>
          </a:r>
          <a:r>
            <a:rPr lang="en-GB" sz="700" b="1" kern="1200" dirty="0"/>
            <a:t>0800 716 017</a:t>
          </a:r>
        </a:p>
        <a:p>
          <a:pPr marL="0" lvl="0" indent="0" algn="l" defTabSz="311150">
            <a:lnSpc>
              <a:spcPct val="90000"/>
            </a:lnSpc>
            <a:spcBef>
              <a:spcPct val="0"/>
            </a:spcBef>
            <a:spcAft>
              <a:spcPct val="35000"/>
            </a:spcAft>
            <a:buNone/>
          </a:pPr>
          <a:r>
            <a:rPr lang="en-GB" sz="700" b="1" kern="1200" dirty="0">
              <a:hlinkClick xmlns:r="http://schemas.openxmlformats.org/officeDocument/2006/relationships" r:id="rId2"/>
            </a:rPr>
            <a:t>http://intranet.durham.gov.uk/pages/EmployeeAssistance.aspx</a:t>
          </a:r>
          <a:r>
            <a:rPr lang="en-GB" sz="700" b="1" kern="1200" dirty="0"/>
            <a:t> </a:t>
          </a:r>
          <a:endParaRPr lang="en-GB" sz="700" kern="1200" dirty="0"/>
        </a:p>
      </dsp:txBody>
      <dsp:txXfrm>
        <a:off x="215258" y="488635"/>
        <a:ext cx="3272980" cy="1022806"/>
      </dsp:txXfrm>
    </dsp:sp>
    <dsp:sp modelId="{B1003E18-C391-4FCB-A616-E04B0C3E99E5}">
      <dsp:nvSpPr>
        <dsp:cNvPr id="0" name=""/>
        <dsp:cNvSpPr/>
      </dsp:nvSpPr>
      <dsp:spPr>
        <a:xfrm>
          <a:off x="2689" y="302796"/>
          <a:ext cx="715964" cy="107394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2F931-A53D-481A-9755-9C2ECA8139B8}">
      <dsp:nvSpPr>
        <dsp:cNvPr id="0" name=""/>
        <dsp:cNvSpPr/>
      </dsp:nvSpPr>
      <dsp:spPr>
        <a:xfrm>
          <a:off x="3689496" y="4505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b="1" kern="1200" dirty="0">
              <a:hlinkClick xmlns:r="http://schemas.openxmlformats.org/officeDocument/2006/relationships" r:id="rId3"/>
            </a:rPr>
            <a:t>Wellbeing Portal</a:t>
          </a:r>
          <a:r>
            <a:rPr lang="en-GB" sz="700" b="1" kern="1200" dirty="0"/>
            <a:t> on the intranet – loads of info , links and services in themes topics  - health , mental health , financial health , bereavement ,Domestic abuse , substances , fitness</a:t>
          </a:r>
        </a:p>
        <a:p>
          <a:pPr marL="0" lvl="0" indent="0" algn="l" defTabSz="311150">
            <a:lnSpc>
              <a:spcPct val="90000"/>
            </a:lnSpc>
            <a:spcBef>
              <a:spcPct val="0"/>
            </a:spcBef>
            <a:spcAft>
              <a:spcPct val="35000"/>
            </a:spcAft>
            <a:buNone/>
          </a:pPr>
          <a:r>
            <a:rPr lang="en-GB" sz="700" kern="1200" dirty="0">
              <a:hlinkClick xmlns:r="http://schemas.openxmlformats.org/officeDocument/2006/relationships" r:id="rId4"/>
            </a:rPr>
            <a:t>http://intranet.durham.gov.uk/Pages/WellbeingPortal.aspx</a:t>
          </a:r>
          <a:r>
            <a:rPr lang="en-GB" sz="700" b="0" kern="1200" dirty="0"/>
            <a:t> </a:t>
          </a:r>
          <a:r>
            <a:rPr lang="en-GB" sz="700" b="1" kern="1200" dirty="0"/>
            <a:t> </a:t>
          </a:r>
          <a:endParaRPr lang="en-GB" sz="700" kern="1200" dirty="0"/>
        </a:p>
      </dsp:txBody>
      <dsp:txXfrm>
        <a:off x="3689496" y="450535"/>
        <a:ext cx="3272980" cy="1022806"/>
      </dsp:txXfrm>
    </dsp:sp>
    <dsp:sp modelId="{B9C43828-F3D3-4F22-93E0-53D742F61AAF}">
      <dsp:nvSpPr>
        <dsp:cNvPr id="0" name=""/>
        <dsp:cNvSpPr/>
      </dsp:nvSpPr>
      <dsp:spPr>
        <a:xfrm>
          <a:off x="3553122" y="302796"/>
          <a:ext cx="715964" cy="107394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55F3B-B9D0-4E0B-B115-6499F8F5F498}">
      <dsp:nvSpPr>
        <dsp:cNvPr id="0" name=""/>
        <dsp:cNvSpPr/>
      </dsp:nvSpPr>
      <dsp:spPr>
        <a:xfrm>
          <a:off x="7239930" y="4505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b="1" kern="1200" dirty="0"/>
            <a:t>Link to book on to the Stephen Mordue ‘How to thrive’ workshops and E Book link</a:t>
          </a:r>
          <a:endParaRPr lang="en-GB" sz="700" kern="1200" dirty="0"/>
        </a:p>
        <a:p>
          <a:pPr marL="0" lvl="0" indent="0" algn="l" defTabSz="311150">
            <a:lnSpc>
              <a:spcPct val="90000"/>
            </a:lnSpc>
            <a:spcBef>
              <a:spcPct val="0"/>
            </a:spcBef>
            <a:spcAft>
              <a:spcPct val="35000"/>
            </a:spcAft>
            <a:buNone/>
          </a:pPr>
          <a:r>
            <a:rPr lang="en-GB" sz="700" b="1" kern="1200" dirty="0">
              <a:hlinkClick xmlns:r="http://schemas.openxmlformats.org/officeDocument/2006/relationships" r:id="rId5"/>
            </a:rPr>
            <a:t>Durham Learning and Development – Log In</a:t>
          </a:r>
          <a:endParaRPr lang="en-GB" sz="700" kern="1200" dirty="0"/>
        </a:p>
      </dsp:txBody>
      <dsp:txXfrm>
        <a:off x="7239930" y="450535"/>
        <a:ext cx="3272980" cy="1022806"/>
      </dsp:txXfrm>
    </dsp:sp>
    <dsp:sp modelId="{05232F32-C226-4CBC-8096-83970CE23E92}">
      <dsp:nvSpPr>
        <dsp:cNvPr id="0" name=""/>
        <dsp:cNvSpPr/>
      </dsp:nvSpPr>
      <dsp:spPr>
        <a:xfrm>
          <a:off x="7103555" y="302796"/>
          <a:ext cx="715964" cy="107394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1D5DE-E51B-4125-BFCF-0D70BE5105B7}">
      <dsp:nvSpPr>
        <dsp:cNvPr id="0" name=""/>
        <dsp:cNvSpPr/>
      </dsp:nvSpPr>
      <dsp:spPr>
        <a:xfrm>
          <a:off x="139063" y="17381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b="1" u="sng" kern="1200" dirty="0"/>
            <a:t>Staff networks for peer support:</a:t>
          </a:r>
        </a:p>
        <a:p>
          <a:pPr marL="0" lvl="0" indent="0" algn="l" defTabSz="311150">
            <a:lnSpc>
              <a:spcPct val="90000"/>
            </a:lnSpc>
            <a:spcBef>
              <a:spcPct val="0"/>
            </a:spcBef>
            <a:spcAft>
              <a:spcPct val="35000"/>
            </a:spcAft>
            <a:buNone/>
          </a:pPr>
          <a:r>
            <a:rPr lang="en-GB" sz="700" kern="1200" dirty="0">
              <a:hlinkClick xmlns:r="http://schemas.openxmlformats.org/officeDocument/2006/relationships" r:id="rId6"/>
            </a:rPr>
            <a:t>http://intranet.durham.gov.uk/Pages/StaffNetworks.aspx</a:t>
          </a:r>
          <a:r>
            <a:rPr lang="en-GB" sz="700" kern="1200" dirty="0"/>
            <a:t> </a:t>
          </a:r>
          <a:endParaRPr lang="en-GB" sz="700" b="1" u="sng" kern="1200" dirty="0"/>
        </a:p>
        <a:p>
          <a:pPr marL="0" lvl="0" indent="0" algn="l" defTabSz="311150">
            <a:lnSpc>
              <a:spcPct val="90000"/>
            </a:lnSpc>
            <a:spcBef>
              <a:spcPct val="0"/>
            </a:spcBef>
            <a:spcAft>
              <a:spcPct val="35000"/>
            </a:spcAft>
            <a:buNone/>
          </a:pPr>
          <a:r>
            <a:rPr lang="en-GB" sz="700" kern="1200" dirty="0"/>
            <a:t>Black and ethnic staff</a:t>
          </a:r>
        </a:p>
        <a:p>
          <a:pPr marL="0" lvl="0" indent="0" algn="l" defTabSz="311150">
            <a:lnSpc>
              <a:spcPct val="90000"/>
            </a:lnSpc>
            <a:spcBef>
              <a:spcPct val="0"/>
            </a:spcBef>
            <a:spcAft>
              <a:spcPct val="35000"/>
            </a:spcAft>
            <a:buNone/>
          </a:pPr>
          <a:r>
            <a:rPr lang="en-GB" sz="700" kern="1200" dirty="0"/>
            <a:t>LGBT staff</a:t>
          </a:r>
        </a:p>
        <a:p>
          <a:pPr marL="0" lvl="0" indent="0" algn="l" defTabSz="311150">
            <a:lnSpc>
              <a:spcPct val="90000"/>
            </a:lnSpc>
            <a:spcBef>
              <a:spcPct val="0"/>
            </a:spcBef>
            <a:spcAft>
              <a:spcPct val="35000"/>
            </a:spcAft>
            <a:buNone/>
          </a:pPr>
          <a:r>
            <a:rPr lang="en-GB" sz="700" kern="1200" dirty="0"/>
            <a:t>Staff with disabilities </a:t>
          </a:r>
        </a:p>
        <a:p>
          <a:pPr marL="0" lvl="0" indent="0" algn="l" defTabSz="311150">
            <a:lnSpc>
              <a:spcPct val="90000"/>
            </a:lnSpc>
            <a:spcBef>
              <a:spcPct val="0"/>
            </a:spcBef>
            <a:spcAft>
              <a:spcPct val="35000"/>
            </a:spcAft>
            <a:buNone/>
          </a:pPr>
          <a:r>
            <a:rPr lang="en-GB" sz="700" kern="1200" dirty="0"/>
            <a:t>Staff who are carers</a:t>
          </a:r>
        </a:p>
        <a:p>
          <a:pPr marL="0" lvl="0" indent="0" algn="l" defTabSz="311150">
            <a:lnSpc>
              <a:spcPct val="90000"/>
            </a:lnSpc>
            <a:spcBef>
              <a:spcPct val="0"/>
            </a:spcBef>
            <a:spcAft>
              <a:spcPct val="35000"/>
            </a:spcAft>
            <a:buNone/>
          </a:pPr>
          <a:r>
            <a:rPr lang="en-GB" sz="700" kern="1200" dirty="0"/>
            <a:t>Menopause forum</a:t>
          </a:r>
        </a:p>
      </dsp:txBody>
      <dsp:txXfrm>
        <a:off x="139063" y="1738135"/>
        <a:ext cx="3272980" cy="1022806"/>
      </dsp:txXfrm>
    </dsp:sp>
    <dsp:sp modelId="{CA145EC4-9EC8-466E-A19E-6AFDED9C66BC}">
      <dsp:nvSpPr>
        <dsp:cNvPr id="0" name=""/>
        <dsp:cNvSpPr/>
      </dsp:nvSpPr>
      <dsp:spPr>
        <a:xfrm>
          <a:off x="2689" y="1590396"/>
          <a:ext cx="715964" cy="1073946"/>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93AAF-06B6-4995-AD83-8EBF65F246A6}">
      <dsp:nvSpPr>
        <dsp:cNvPr id="0" name=""/>
        <dsp:cNvSpPr/>
      </dsp:nvSpPr>
      <dsp:spPr>
        <a:xfrm>
          <a:off x="3689496" y="17381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t>Traumatic incident response  - debrief , reflective sessions or specialist counselling following a traumatic incident in casework – for individuals or whole staff teams </a:t>
          </a:r>
          <a:r>
            <a:rPr lang="en-GB" sz="700" kern="1200" dirty="0">
              <a:hlinkClick xmlns:r="http://schemas.openxmlformats.org/officeDocument/2006/relationships" r:id="rId7"/>
            </a:rPr>
            <a:t>https://proceduresonline.com/trixcms2/media/16060/12103-responding-to-and-offering-support-with-traumatic-events-critical-incidents-feb-22.pdf</a:t>
          </a:r>
          <a:r>
            <a:rPr lang="en-GB" sz="700" kern="1200" dirty="0"/>
            <a:t> </a:t>
          </a:r>
        </a:p>
      </dsp:txBody>
      <dsp:txXfrm>
        <a:off x="3689496" y="1738135"/>
        <a:ext cx="3272980" cy="1022806"/>
      </dsp:txXfrm>
    </dsp:sp>
    <dsp:sp modelId="{820D469C-6739-40A2-8DE3-A9966D52AA4E}">
      <dsp:nvSpPr>
        <dsp:cNvPr id="0" name=""/>
        <dsp:cNvSpPr/>
      </dsp:nvSpPr>
      <dsp:spPr>
        <a:xfrm>
          <a:off x="3553122" y="1590396"/>
          <a:ext cx="715964" cy="1073946"/>
        </a:xfrm>
        <a:prstGeom prst="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CC3C182C-0080-46E0-8750-7DB6E8E147B4}">
      <dsp:nvSpPr>
        <dsp:cNvPr id="0" name=""/>
        <dsp:cNvSpPr/>
      </dsp:nvSpPr>
      <dsp:spPr>
        <a:xfrm>
          <a:off x="7239930" y="1738135"/>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t>Better health at work website</a:t>
          </a:r>
        </a:p>
        <a:p>
          <a:pPr marL="0" lvl="0" indent="0" algn="l" defTabSz="311150">
            <a:lnSpc>
              <a:spcPct val="90000"/>
            </a:lnSpc>
            <a:spcBef>
              <a:spcPct val="0"/>
            </a:spcBef>
            <a:spcAft>
              <a:spcPct val="35000"/>
            </a:spcAft>
            <a:buNone/>
          </a:pPr>
          <a:r>
            <a:rPr lang="en-GB" sz="700" kern="1200" dirty="0">
              <a:hlinkClick xmlns:r="http://schemas.openxmlformats.org/officeDocument/2006/relationships" r:id="rId8"/>
            </a:rPr>
            <a:t>Social Care : Better Health At Work Award</a:t>
          </a:r>
          <a:r>
            <a:rPr lang="en-GB" sz="700" kern="1200" dirty="0"/>
            <a:t> </a:t>
          </a:r>
        </a:p>
      </dsp:txBody>
      <dsp:txXfrm>
        <a:off x="7239930" y="1738135"/>
        <a:ext cx="3272980" cy="1022806"/>
      </dsp:txXfrm>
    </dsp:sp>
    <dsp:sp modelId="{68B2B1E2-AD6D-4A76-94DB-B3B2BFD301B3}">
      <dsp:nvSpPr>
        <dsp:cNvPr id="0" name=""/>
        <dsp:cNvSpPr/>
      </dsp:nvSpPr>
      <dsp:spPr>
        <a:xfrm>
          <a:off x="7103555" y="1590396"/>
          <a:ext cx="715964" cy="107394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611F4-2CD2-45D9-8378-0D0F05CE88C6}">
      <dsp:nvSpPr>
        <dsp:cNvPr id="0" name=""/>
        <dsp:cNvSpPr/>
      </dsp:nvSpPr>
      <dsp:spPr>
        <a:xfrm>
          <a:off x="3689496" y="3025734"/>
          <a:ext cx="3272980" cy="102280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2781" tIns="26670" rIns="26670" bIns="26670" numCol="1" spcCol="1270" anchor="ctr" anchorCtr="0">
          <a:noAutofit/>
        </a:bodyPr>
        <a:lstStyle/>
        <a:p>
          <a:pPr marL="0" lvl="0" indent="0" algn="l" defTabSz="311150">
            <a:lnSpc>
              <a:spcPct val="90000"/>
            </a:lnSpc>
            <a:spcBef>
              <a:spcPct val="0"/>
            </a:spcBef>
            <a:spcAft>
              <a:spcPct val="35000"/>
            </a:spcAft>
            <a:buNone/>
          </a:pPr>
          <a:r>
            <a:rPr lang="en-GB" sz="700" kern="1200" dirty="0"/>
            <a:t>Occupational health  </a:t>
          </a:r>
          <a:r>
            <a:rPr lang="en-GB" sz="700" kern="1200" dirty="0">
              <a:hlinkClick xmlns:r="http://schemas.openxmlformats.org/officeDocument/2006/relationships" r:id="rId9"/>
            </a:rPr>
            <a:t>http://intranet.durham.gov.uk/pages/Healthpersonal.aspx</a:t>
          </a:r>
          <a:r>
            <a:rPr lang="en-GB" sz="700" kern="1200" dirty="0"/>
            <a:t>  </a:t>
          </a:r>
        </a:p>
      </dsp:txBody>
      <dsp:txXfrm>
        <a:off x="3689496" y="3025734"/>
        <a:ext cx="3272980" cy="1022806"/>
      </dsp:txXfrm>
    </dsp:sp>
    <dsp:sp modelId="{E9D7A050-C658-4A67-9894-C66BC07E0E01}">
      <dsp:nvSpPr>
        <dsp:cNvPr id="0" name=""/>
        <dsp:cNvSpPr/>
      </dsp:nvSpPr>
      <dsp:spPr>
        <a:xfrm>
          <a:off x="3553122" y="2877996"/>
          <a:ext cx="715964" cy="107394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57A3-90C8-4579-912B-022399778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E4CC60-EC02-478A-8519-22C910098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5BAF5-074C-4311-806F-08D032A703B0}"/>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A134917F-7099-4536-B095-A038E47FC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05E7E-E774-4331-A02E-FAC9CBA8C409}"/>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57864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525F-099A-43CB-A4C8-C7133590F2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18F489-98A5-4A8F-9C93-F6EC9CBBA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06D26-4E15-4105-BD34-0824EFB1FF59}"/>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FF7F967C-BC5A-43C0-ACBE-924A37D01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80D58-F6D8-4C5D-AD6A-167050942DF0}"/>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5797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47E70-08FD-4FE1-8E8C-89BFF46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27BEB4-D8CB-4745-95ED-7C3438412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86243-94C2-4C2C-B8B2-D2181E7472DD}"/>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DB45BAC5-A8CE-47BC-98E5-DED6E5D7B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45ACD-F959-47BF-A104-3697DDF6AABF}"/>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144350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0ABF-8277-4D0C-B7F0-A566E2EA6F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63C67C-8175-4BD8-A395-84080473F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3BA3A-4018-43D8-8048-C91178DAC759}"/>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3F062F8E-3F1D-4478-BE37-413CC2213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462B9-D415-40DB-8F76-2F27C579936F}"/>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90236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DC4F-824B-4F64-815D-FEA36A5DB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FCB38-C17E-4CB2-87B6-87F740C54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DFD2EA-C700-4765-B438-7E2A919AEEE4}"/>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EFE3FECF-1F09-43B0-A268-3D42F191BA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ADDD3-AA19-4E90-9C0E-A46523AE3CCD}"/>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14352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7560-ADCC-44E6-8A4A-DD03312AE6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1D4F67-7ED1-4D40-BD80-AFBA3AA96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8BE68E-DB04-462F-B0A9-160E02813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8342A0-0F4D-4445-BEBE-BF3E23F40562}"/>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6" name="Footer Placeholder 5">
            <a:extLst>
              <a:ext uri="{FF2B5EF4-FFF2-40B4-BE49-F238E27FC236}">
                <a16:creationId xmlns:a16="http://schemas.microsoft.com/office/drawing/2014/main" id="{490201C5-A517-4EE2-ADE6-597E164C48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488BDE-B4FE-471A-BF3E-4541CD8AF5E8}"/>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66301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E612-2D81-4904-9C12-DDB7D4F44C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5CF39E-DDCC-4AA5-90F6-954F04A73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AB446-5EF9-484E-A7AB-2664EA842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C9194C-F681-41EF-8863-11762A558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427271-AB55-4B90-A152-450E2F77F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F58D92-BBAA-4922-8C45-89673A030730}"/>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8" name="Footer Placeholder 7">
            <a:extLst>
              <a:ext uri="{FF2B5EF4-FFF2-40B4-BE49-F238E27FC236}">
                <a16:creationId xmlns:a16="http://schemas.microsoft.com/office/drawing/2014/main" id="{85B5CC0C-C4FE-4A5F-9A28-0326EFE736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2B6431-6667-41D3-8F64-91CB44EE2BDD}"/>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353193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0785-9130-4CD2-99BD-A8D655B475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00CD1D-2C15-4B33-B81F-B3ECA82AA93F}"/>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4" name="Footer Placeholder 3">
            <a:extLst>
              <a:ext uri="{FF2B5EF4-FFF2-40B4-BE49-F238E27FC236}">
                <a16:creationId xmlns:a16="http://schemas.microsoft.com/office/drawing/2014/main" id="{653110EE-F22C-49C8-9F1D-8D5C16CA5E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570009-6E2C-48CD-94EA-EFB2CCC6A309}"/>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263411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37DAE-5DCB-4440-BA43-2199E3D0270E}"/>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3" name="Footer Placeholder 2">
            <a:extLst>
              <a:ext uri="{FF2B5EF4-FFF2-40B4-BE49-F238E27FC236}">
                <a16:creationId xmlns:a16="http://schemas.microsoft.com/office/drawing/2014/main" id="{26D35780-99A2-4E36-AD09-F5E4EAB12C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375B78-14B9-43AB-BF2C-17E43BE9CE04}"/>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236156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C5A4-A55C-424A-BB9B-E6A5CF76A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B0AA-9786-4040-ADC4-A33100871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0147C4-9E6D-4166-B7A3-1D4C87905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1FC2E-41D6-43A4-A78E-2AC880D78101}"/>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6" name="Footer Placeholder 5">
            <a:extLst>
              <a:ext uri="{FF2B5EF4-FFF2-40B4-BE49-F238E27FC236}">
                <a16:creationId xmlns:a16="http://schemas.microsoft.com/office/drawing/2014/main" id="{F45ECFE2-EFA1-4E7C-8B78-DC8849ACAE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D3162F-97E6-4067-A99A-F55DBB2652AA}"/>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150216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478F-113F-4444-92D5-E0509A8F7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37C09B-8682-4A11-878E-EE9D05A8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2A6004-7F85-4163-BD51-BE36E127E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41328-AB0B-48C1-AC3F-A3FEC30ACEA7}"/>
              </a:ext>
            </a:extLst>
          </p:cNvPr>
          <p:cNvSpPr>
            <a:spLocks noGrp="1"/>
          </p:cNvSpPr>
          <p:nvPr>
            <p:ph type="dt" sz="half" idx="10"/>
          </p:nvPr>
        </p:nvSpPr>
        <p:spPr/>
        <p:txBody>
          <a:bodyPr/>
          <a:lstStyle/>
          <a:p>
            <a:fld id="{6CBB1B59-C62B-4096-9CF4-C6B325C1687E}" type="datetimeFigureOut">
              <a:rPr lang="en-GB" smtClean="0"/>
              <a:t>09/11/2022</a:t>
            </a:fld>
            <a:endParaRPr lang="en-GB"/>
          </a:p>
        </p:txBody>
      </p:sp>
      <p:sp>
        <p:nvSpPr>
          <p:cNvPr id="6" name="Footer Placeholder 5">
            <a:extLst>
              <a:ext uri="{FF2B5EF4-FFF2-40B4-BE49-F238E27FC236}">
                <a16:creationId xmlns:a16="http://schemas.microsoft.com/office/drawing/2014/main" id="{D72CAFE8-D074-4EF3-9080-53D8AEF06C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4398CE-737B-4669-9838-FA89FE478845}"/>
              </a:ext>
            </a:extLst>
          </p:cNvPr>
          <p:cNvSpPr>
            <a:spLocks noGrp="1"/>
          </p:cNvSpPr>
          <p:nvPr>
            <p:ph type="sldNum" sz="quarter" idx="12"/>
          </p:nvPr>
        </p:nvSpPr>
        <p:spPr/>
        <p:txBody>
          <a:bodyPr/>
          <a:lstStyle/>
          <a:p>
            <a:fld id="{8D09BD61-ECEC-4C24-BC17-A8C9A8F95D0D}" type="slidenum">
              <a:rPr lang="en-GB" smtClean="0"/>
              <a:t>‹#›</a:t>
            </a:fld>
            <a:endParaRPr lang="en-GB"/>
          </a:p>
        </p:txBody>
      </p:sp>
    </p:spTree>
    <p:extLst>
      <p:ext uri="{BB962C8B-B14F-4D97-AF65-F5344CB8AC3E}">
        <p14:creationId xmlns:p14="http://schemas.microsoft.com/office/powerpoint/2010/main" val="4832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DB5CE-848E-41E7-A7AD-F5A5CB2F6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D8853-E73A-4268-87B3-CA4A18191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375B5-339C-4D10-B2A1-6EE0A0C8E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1B59-C62B-4096-9CF4-C6B325C1687E}" type="datetimeFigureOut">
              <a:rPr lang="en-GB" smtClean="0"/>
              <a:t>09/11/2022</a:t>
            </a:fld>
            <a:endParaRPr lang="en-GB"/>
          </a:p>
        </p:txBody>
      </p:sp>
      <p:sp>
        <p:nvSpPr>
          <p:cNvPr id="5" name="Footer Placeholder 4">
            <a:extLst>
              <a:ext uri="{FF2B5EF4-FFF2-40B4-BE49-F238E27FC236}">
                <a16:creationId xmlns:a16="http://schemas.microsoft.com/office/drawing/2014/main" id="{5EFF9F76-933B-4441-A582-5E7347041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152ECE-D13D-4B64-8636-84D008861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BD61-ECEC-4C24-BC17-A8C9A8F95D0D}" type="slidenum">
              <a:rPr lang="en-GB" smtClean="0"/>
              <a:t>‹#›</a:t>
            </a:fld>
            <a:endParaRPr lang="en-GB"/>
          </a:p>
        </p:txBody>
      </p:sp>
    </p:spTree>
    <p:extLst>
      <p:ext uri="{BB962C8B-B14F-4D97-AF65-F5344CB8AC3E}">
        <p14:creationId xmlns:p14="http://schemas.microsoft.com/office/powerpoint/2010/main" val="403147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hyperlink" Target="http://intranet.durham.gov.uk/pages/Occupationalhealth.aspx" TargetMode="External"/><Relationship Id="rId1" Type="http://schemas.openxmlformats.org/officeDocument/2006/relationships/slideLayout" Target="../slideLayouts/slideLayout2.xml"/><Relationship Id="rId4" Type="http://schemas.openxmlformats.org/officeDocument/2006/relationships/hyperlink" Target="https://www.proceduresonline.com/durham/cs/local_resourc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B041A-C9A4-445B-A1F6-CB8A1C2BBC1E}"/>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pPr algn="ctr"/>
            <a:r>
              <a:rPr lang="en-US" sz="3600">
                <a:solidFill>
                  <a:srgbClr val="FFFFFF"/>
                </a:solidFill>
              </a:rPr>
              <a:t>Staff wellbeing  - let’s talk about it </a:t>
            </a:r>
            <a:br>
              <a:rPr lang="en-US" sz="3600">
                <a:solidFill>
                  <a:srgbClr val="FFFFFF"/>
                </a:solidFill>
              </a:rPr>
            </a:br>
            <a:br>
              <a:rPr lang="en-US" sz="3600">
                <a:solidFill>
                  <a:srgbClr val="FFFFFF"/>
                </a:solidFill>
              </a:rPr>
            </a:br>
            <a:r>
              <a:rPr lang="en-US" sz="3600">
                <a:solidFill>
                  <a:srgbClr val="FFFFFF"/>
                </a:solidFill>
              </a:rPr>
              <a:t>slides and images to help promote discussion about wellbeing in teams</a:t>
            </a:r>
            <a:endParaRPr lang="en-US" sz="3600" dirty="0">
              <a:solidFill>
                <a:srgbClr val="FFFFFF"/>
              </a:solidFill>
            </a:endParaRPr>
          </a:p>
        </p:txBody>
      </p:sp>
      <p:sp>
        <p:nvSpPr>
          <p:cNvPr id="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ADF983B-B8E0-4A01-B414-E3F7584A9E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32" r="-2" b="-2"/>
          <a:stretch/>
        </p:blipFill>
        <p:spPr>
          <a:xfrm>
            <a:off x="976251" y="942538"/>
            <a:ext cx="7163222" cy="4808332"/>
          </a:xfrm>
          <a:prstGeom prst="rect">
            <a:avLst/>
          </a:prstGeom>
          <a:effectLst/>
        </p:spPr>
      </p:pic>
    </p:spTree>
    <p:extLst>
      <p:ext uri="{BB962C8B-B14F-4D97-AF65-F5344CB8AC3E}">
        <p14:creationId xmlns:p14="http://schemas.microsoft.com/office/powerpoint/2010/main" val="242370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67923-62C2-4E6E-A6AA-812BD1F0856D}"/>
              </a:ext>
            </a:extLst>
          </p:cNvPr>
          <p:cNvSpPr>
            <a:spLocks noGrp="1"/>
          </p:cNvSpPr>
          <p:nvPr>
            <p:ph type="title"/>
          </p:nvPr>
        </p:nvSpPr>
        <p:spPr>
          <a:xfrm>
            <a:off x="8128990" y="637763"/>
            <a:ext cx="2916358" cy="1495758"/>
          </a:xfrm>
        </p:spPr>
        <p:txBody>
          <a:bodyPr anchor="t">
            <a:normAutofit/>
          </a:bodyPr>
          <a:lstStyle/>
          <a:p>
            <a:r>
              <a:rPr lang="en-GB" sz="4000" dirty="0"/>
              <a:t>Where are you ?</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able&#10;&#10;Description automatically generated">
            <a:extLst>
              <a:ext uri="{FF2B5EF4-FFF2-40B4-BE49-F238E27FC236}">
                <a16:creationId xmlns:a16="http://schemas.microsoft.com/office/drawing/2014/main" id="{D72FB594-CD3C-4EE1-8741-BC5D603CDF01}"/>
              </a:ext>
            </a:extLst>
          </p:cNvPr>
          <p:cNvPicPr>
            <a:picLocks noChangeAspect="1"/>
          </p:cNvPicPr>
          <p:nvPr/>
        </p:nvPicPr>
        <p:blipFill rotWithShape="1">
          <a:blip r:embed="rId2">
            <a:extLst>
              <a:ext uri="{28A0092B-C50C-407E-A947-70E740481C1C}">
                <a14:useLocalDpi xmlns:a14="http://schemas.microsoft.com/office/drawing/2010/main" val="0"/>
              </a:ext>
            </a:extLst>
          </a:blip>
          <a:srcRect r="-3" b="4788"/>
          <a:stretch/>
        </p:blipFill>
        <p:spPr>
          <a:xfrm>
            <a:off x="1155547" y="637762"/>
            <a:ext cx="5725584" cy="5576770"/>
          </a:xfrm>
          <a:prstGeom prst="rect">
            <a:avLst/>
          </a:prstGeom>
        </p:spPr>
      </p:pic>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2294388"/>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60D6451-B6CA-404A-98F5-284B890849D7}"/>
              </a:ext>
            </a:extLst>
          </p:cNvPr>
          <p:cNvSpPr>
            <a:spLocks noGrp="1"/>
          </p:cNvSpPr>
          <p:nvPr>
            <p:ph idx="1"/>
          </p:nvPr>
        </p:nvSpPr>
        <p:spPr>
          <a:xfrm>
            <a:off x="8128937" y="2500975"/>
            <a:ext cx="2916412" cy="3675988"/>
          </a:xfrm>
        </p:spPr>
        <p:txBody>
          <a:bodyPr>
            <a:normAutofit/>
          </a:bodyPr>
          <a:lstStyle/>
          <a:p>
            <a:r>
              <a:rPr lang="en-US" sz="2000" dirty="0"/>
              <a:t>Thriving</a:t>
            </a:r>
          </a:p>
          <a:p>
            <a:r>
              <a:rPr lang="en-US" sz="2000" dirty="0"/>
              <a:t>Surviving</a:t>
            </a:r>
          </a:p>
          <a:p>
            <a:r>
              <a:rPr lang="en-US" sz="2000" dirty="0"/>
              <a:t>Struggling</a:t>
            </a:r>
          </a:p>
          <a:p>
            <a:r>
              <a:rPr lang="en-US" sz="2000" dirty="0"/>
              <a:t>In crisis</a:t>
            </a:r>
          </a:p>
        </p:txBody>
      </p:sp>
    </p:spTree>
    <p:extLst>
      <p:ext uri="{BB962C8B-B14F-4D97-AF65-F5344CB8AC3E}">
        <p14:creationId xmlns:p14="http://schemas.microsoft.com/office/powerpoint/2010/main" val="176287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1134A-E2DF-4DBC-93E8-7C4729F3CF63}"/>
              </a:ext>
            </a:extLst>
          </p:cNvPr>
          <p:cNvSpPr>
            <a:spLocks noGrp="1"/>
          </p:cNvSpPr>
          <p:nvPr>
            <p:ph type="title"/>
          </p:nvPr>
        </p:nvSpPr>
        <p:spPr>
          <a:xfrm>
            <a:off x="8128990" y="637763"/>
            <a:ext cx="2916358" cy="1627274"/>
          </a:xfrm>
        </p:spPr>
        <p:txBody>
          <a:bodyPr anchor="t">
            <a:normAutofit/>
          </a:bodyPr>
          <a:lstStyle/>
          <a:p>
            <a:r>
              <a:rPr lang="en-GB" sz="4000" dirty="0"/>
              <a:t>Team talk </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E9E3D00B-10B1-4B54-AFBE-3C1E52329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41" y="844062"/>
            <a:ext cx="6095990" cy="5162843"/>
          </a:xfrm>
          <a:prstGeom prst="rect">
            <a:avLst/>
          </a:prstGeom>
        </p:spPr>
      </p:pic>
      <p:sp>
        <p:nvSpPr>
          <p:cNvPr id="9" name="Content Placeholder 8">
            <a:extLst>
              <a:ext uri="{FF2B5EF4-FFF2-40B4-BE49-F238E27FC236}">
                <a16:creationId xmlns:a16="http://schemas.microsoft.com/office/drawing/2014/main" id="{F5A11450-0F9D-4B4B-86A7-AFDDF9C78395}"/>
              </a:ext>
            </a:extLst>
          </p:cNvPr>
          <p:cNvSpPr>
            <a:spLocks noGrp="1"/>
          </p:cNvSpPr>
          <p:nvPr>
            <p:ph idx="1"/>
          </p:nvPr>
        </p:nvSpPr>
        <p:spPr>
          <a:xfrm>
            <a:off x="8128937" y="2580828"/>
            <a:ext cx="2916406" cy="3633699"/>
          </a:xfrm>
        </p:spPr>
        <p:txBody>
          <a:bodyPr>
            <a:normAutofit/>
          </a:bodyPr>
          <a:lstStyle/>
          <a:p>
            <a:r>
              <a:rPr lang="en-US" sz="2000" dirty="0"/>
              <a:t>How do we normalize chat about wellbeing ?</a:t>
            </a:r>
          </a:p>
          <a:p>
            <a:r>
              <a:rPr lang="en-US" sz="2000" dirty="0"/>
              <a:t>How do we avoid catastrophizing ?</a:t>
            </a:r>
          </a:p>
          <a:p>
            <a:r>
              <a:rPr lang="en-US" sz="2000" dirty="0"/>
              <a:t>How do we celebrate achievements ?</a:t>
            </a:r>
          </a:p>
          <a:p>
            <a:r>
              <a:rPr lang="en-US" sz="2000" dirty="0"/>
              <a:t>How do we avoid celebrating ‘busy’ and </a:t>
            </a:r>
            <a:r>
              <a:rPr lang="en-US" sz="2000" dirty="0" err="1"/>
              <a:t>honour</a:t>
            </a:r>
            <a:r>
              <a:rPr lang="en-US" sz="2000" dirty="0"/>
              <a:t> boundaries such as taking lunch / taking leave ?</a:t>
            </a:r>
          </a:p>
        </p:txBody>
      </p:sp>
    </p:spTree>
    <p:extLst>
      <p:ext uri="{BB962C8B-B14F-4D97-AF65-F5344CB8AC3E}">
        <p14:creationId xmlns:p14="http://schemas.microsoft.com/office/powerpoint/2010/main" val="256481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C1B4A-C81F-472C-A37D-11D81344ACF5}"/>
              </a:ext>
            </a:extLst>
          </p:cNvPr>
          <p:cNvSpPr>
            <a:spLocks noGrp="1"/>
          </p:cNvSpPr>
          <p:nvPr>
            <p:ph type="title"/>
          </p:nvPr>
        </p:nvSpPr>
        <p:spPr>
          <a:xfrm>
            <a:off x="8128990" y="637763"/>
            <a:ext cx="2916358" cy="1627274"/>
          </a:xfrm>
        </p:spPr>
        <p:txBody>
          <a:bodyPr anchor="t">
            <a:normAutofit/>
          </a:bodyPr>
          <a:lstStyle/>
          <a:p>
            <a:r>
              <a:rPr lang="en-GB" sz="4000" dirty="0"/>
              <a:t>Trust</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art, bubble chart&#10;&#10;Description automatically generated">
            <a:extLst>
              <a:ext uri="{FF2B5EF4-FFF2-40B4-BE49-F238E27FC236}">
                <a16:creationId xmlns:a16="http://schemas.microsoft.com/office/drawing/2014/main" id="{A67873DE-2F04-407D-99B0-225395A51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47" y="1279053"/>
            <a:ext cx="5725584" cy="4294188"/>
          </a:xfrm>
          <a:prstGeom prst="rect">
            <a:avLst/>
          </a:prstGeom>
        </p:spPr>
      </p:pic>
      <p:sp>
        <p:nvSpPr>
          <p:cNvPr id="9" name="Content Placeholder 8">
            <a:extLst>
              <a:ext uri="{FF2B5EF4-FFF2-40B4-BE49-F238E27FC236}">
                <a16:creationId xmlns:a16="http://schemas.microsoft.com/office/drawing/2014/main" id="{F5D7233A-4E61-4663-A472-F9465E3AFCF6}"/>
              </a:ext>
            </a:extLst>
          </p:cNvPr>
          <p:cNvSpPr>
            <a:spLocks noGrp="1"/>
          </p:cNvSpPr>
          <p:nvPr>
            <p:ph idx="1"/>
          </p:nvPr>
        </p:nvSpPr>
        <p:spPr>
          <a:xfrm>
            <a:off x="8128937" y="2580828"/>
            <a:ext cx="2916406" cy="3633699"/>
          </a:xfrm>
        </p:spPr>
        <p:txBody>
          <a:bodyPr>
            <a:normAutofit/>
          </a:bodyPr>
          <a:lstStyle/>
          <a:p>
            <a:r>
              <a:rPr lang="en-US" sz="2000" dirty="0"/>
              <a:t>How do we build trust and relationships in teams?</a:t>
            </a:r>
          </a:p>
        </p:txBody>
      </p:sp>
    </p:spTree>
    <p:extLst>
      <p:ext uri="{BB962C8B-B14F-4D97-AF65-F5344CB8AC3E}">
        <p14:creationId xmlns:p14="http://schemas.microsoft.com/office/powerpoint/2010/main" val="13969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7DD6-9BDE-45F0-B041-D802A3688267}"/>
              </a:ext>
            </a:extLst>
          </p:cNvPr>
          <p:cNvSpPr>
            <a:spLocks noGrp="1"/>
          </p:cNvSpPr>
          <p:nvPr>
            <p:ph type="title"/>
          </p:nvPr>
        </p:nvSpPr>
        <p:spPr/>
        <p:txBody>
          <a:bodyPr/>
          <a:lstStyle/>
          <a:p>
            <a:r>
              <a:rPr lang="en-GB" dirty="0"/>
              <a:t>Wellbeing support for staff in Children’s services:</a:t>
            </a:r>
          </a:p>
        </p:txBody>
      </p:sp>
      <p:graphicFrame>
        <p:nvGraphicFramePr>
          <p:cNvPr id="10" name="Content Placeholder 9">
            <a:extLst>
              <a:ext uri="{FF2B5EF4-FFF2-40B4-BE49-F238E27FC236}">
                <a16:creationId xmlns:a16="http://schemas.microsoft.com/office/drawing/2014/main" id="{E359BB62-E418-4F6B-9352-D3FCA0F10409}"/>
              </a:ext>
            </a:extLst>
          </p:cNvPr>
          <p:cNvGraphicFramePr>
            <a:graphicFrameLocks noGrp="1"/>
          </p:cNvGraphicFramePr>
          <p:nvPr>
            <p:ph idx="1"/>
            <p:extLst>
              <p:ext uri="{D42A27DB-BD31-4B8C-83A1-F6EECF244321}">
                <p14:modId xmlns:p14="http://schemas.microsoft.com/office/powerpoint/2010/main" val="620876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08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0704-6C53-4128-80D3-ED79EAD1420C}"/>
              </a:ext>
            </a:extLst>
          </p:cNvPr>
          <p:cNvSpPr>
            <a:spLocks noGrp="1"/>
          </p:cNvSpPr>
          <p:nvPr>
            <p:ph type="title"/>
          </p:nvPr>
        </p:nvSpPr>
        <p:spPr>
          <a:xfrm>
            <a:off x="838200" y="1470991"/>
            <a:ext cx="10515600" cy="1298713"/>
          </a:xfrm>
        </p:spPr>
        <p:txBody>
          <a:bodyPr>
            <a:normAutofit fontScale="90000"/>
          </a:bodyPr>
          <a:lstStyle/>
          <a:p>
            <a:br>
              <a:rPr lang="en-GB" dirty="0"/>
            </a:br>
            <a:r>
              <a:rPr lang="en-GB" dirty="0"/>
              <a:t>Health assured app –</a:t>
            </a:r>
            <a:br>
              <a:rPr lang="en-GB" dirty="0"/>
            </a:br>
            <a:r>
              <a:rPr lang="en-GB" sz="1800" dirty="0">
                <a:effectLst/>
                <a:latin typeface="Segoe UI" panose="020B0502040204020203" pitchFamily="34" charset="0"/>
                <a:ea typeface="Calibri" panose="020F0502020204030204" pitchFamily="34" charset="0"/>
              </a:rPr>
              <a:t>If you use </a:t>
            </a:r>
            <a:r>
              <a:rPr lang="en-GB" sz="1800" dirty="0" err="1">
                <a:effectLst/>
                <a:latin typeface="Segoe UI" panose="020B0502040204020203" pitchFamily="34" charset="0"/>
                <a:ea typeface="Calibri" panose="020F0502020204030204" pitchFamily="34" charset="0"/>
              </a:rPr>
              <a:t>playstore</a:t>
            </a:r>
            <a:r>
              <a:rPr lang="en-GB" sz="1800" dirty="0">
                <a:effectLst/>
                <a:latin typeface="Segoe UI" panose="020B0502040204020203" pitchFamily="34" charset="0"/>
                <a:ea typeface="Calibri" panose="020F0502020204030204" pitchFamily="34" charset="0"/>
              </a:rPr>
              <a:t> to get your apps search health assured - The app is called ‘Health assured my health advantage‘ and looks like a blue square with a HA smile in it - its free and asks for a code when you first log in which is </a:t>
            </a:r>
            <a:r>
              <a:rPr lang="en-GB" sz="1800" b="1" dirty="0">
                <a:solidFill>
                  <a:srgbClr val="000000"/>
                </a:solidFill>
                <a:effectLst/>
                <a:latin typeface="Arial" panose="020B0604020202020204" pitchFamily="34" charset="0"/>
                <a:ea typeface="Times New Roman" panose="02020603050405020304" pitchFamily="18" charset="0"/>
              </a:rPr>
              <a:t>MHA042951</a:t>
            </a:r>
            <a:r>
              <a:rPr lang="en-GB" sz="1800" dirty="0">
                <a:effectLst/>
                <a:latin typeface="Segoe UI" panose="020B0502040204020203" pitchFamily="34" charset="0"/>
                <a:ea typeface="Calibri" panose="020F0502020204030204" pitchFamily="34" charset="0"/>
              </a:rPr>
              <a:t>. </a:t>
            </a:r>
            <a:br>
              <a:rPr lang="en-GB" sz="1800" dirty="0">
                <a:effectLst/>
                <a:latin typeface="Segoe UI" panose="020B0502040204020203" pitchFamily="34" charset="0"/>
                <a:ea typeface="Calibri" panose="020F0502020204030204" pitchFamily="34" charset="0"/>
              </a:rPr>
            </a:br>
            <a:br>
              <a:rPr lang="en-GB" sz="1800" dirty="0">
                <a:effectLst/>
                <a:latin typeface="Segoe UI" panose="020B0502040204020203" pitchFamily="34" charset="0"/>
                <a:ea typeface="Calibri" panose="020F0502020204030204" pitchFamily="34" charset="0"/>
              </a:rPr>
            </a:br>
            <a:r>
              <a:rPr lang="en-GB" sz="1800" dirty="0">
                <a:effectLst/>
                <a:latin typeface="Segoe UI" panose="020B0502040204020203" pitchFamily="34" charset="0"/>
                <a:ea typeface="Calibri" panose="020F0502020204030204" pitchFamily="34" charset="0"/>
              </a:rPr>
              <a:t>The app has a whole range of services/trackers and info on it. Health assured offer a free phone confidential counselling line and can also offer video counselling sessions with qualified counsellors – confidential and minimal waiting lists so people can access counselling support from qualified experienced counsellors at the right time. It really is a very good staff wellbeing offer. Health assured also offer financial advice , relationship advice , bereavement support. They can also support and advise managers to support their role.</a:t>
            </a:r>
            <a:br>
              <a:rPr lang="en-GB" sz="1800" dirty="0">
                <a:effectLst/>
                <a:latin typeface="Segoe UI" panose="020B0502040204020203" pitchFamily="34" charset="0"/>
                <a:ea typeface="Calibri" panose="020F0502020204030204" pitchFamily="34" charset="0"/>
              </a:rPr>
            </a:br>
            <a:br>
              <a:rPr lang="en-GB" sz="1800" dirty="0">
                <a:effectLst/>
                <a:latin typeface="Segoe UI" panose="020B0502040204020203" pitchFamily="34" charset="0"/>
                <a:ea typeface="Calibri" panose="020F0502020204030204" pitchFamily="34" charset="0"/>
              </a:rPr>
            </a:br>
            <a:r>
              <a:rPr lang="en-GB" sz="1800" dirty="0">
                <a:effectLst/>
                <a:latin typeface="Segoe UI" panose="020B0502040204020203" pitchFamily="34" charset="0"/>
                <a:ea typeface="Calibri" panose="020F0502020204030204" pitchFamily="34" charset="0"/>
                <a:cs typeface="Segoe UI" panose="020B0502040204020203" pitchFamily="34" charset="0"/>
              </a:rPr>
              <a:t>The phoneline for staff to call and speak to a counsellor is </a:t>
            </a:r>
            <a:r>
              <a:rPr lang="en-GB" sz="1800" b="1" dirty="0">
                <a:latin typeface="Segoe UI" panose="020B0502040204020203" pitchFamily="34" charset="0"/>
                <a:cs typeface="Segoe UI" panose="020B0502040204020203" pitchFamily="34" charset="0"/>
              </a:rPr>
              <a:t>0800 716 017 </a:t>
            </a:r>
            <a:r>
              <a:rPr lang="en-GB" sz="1800" dirty="0">
                <a:latin typeface="Segoe UI" panose="020B0502040204020203" pitchFamily="34" charset="0"/>
                <a:cs typeface="Segoe UI" panose="020B0502040204020203" pitchFamily="34" charset="0"/>
              </a:rPr>
              <a:t>– the line is always answered by a qualified counsellor and they can arrange counselling sessions in blocks of 6 sessions which are via the phone / video </a:t>
            </a:r>
            <a:br>
              <a:rPr lang="en-GB" sz="1800" dirty="0">
                <a:latin typeface="Segoe UI" panose="020B0502040204020203" pitchFamily="34" charset="0"/>
                <a:cs typeface="Segoe UI" panose="020B0502040204020203" pitchFamily="34" charset="0"/>
              </a:rPr>
            </a:br>
            <a:br>
              <a:rPr lang="en-GB" sz="1800" dirty="0">
                <a:latin typeface="Segoe UI" panose="020B0502040204020203" pitchFamily="34" charset="0"/>
                <a:cs typeface="Segoe UI" panose="020B0502040204020203" pitchFamily="34" charset="0"/>
              </a:rPr>
            </a:br>
            <a:r>
              <a:rPr lang="en-GB" sz="1800" dirty="0">
                <a:latin typeface="Segoe UI" panose="020B0502040204020203" pitchFamily="34" charset="0"/>
                <a:cs typeface="Segoe UI" panose="020B0502040204020203" pitchFamily="34" charset="0"/>
              </a:rPr>
              <a:t>Staff with more complex emotional health needs may also benefit from an occupational health referral </a:t>
            </a:r>
            <a:br>
              <a:rPr lang="en-GB" sz="900" dirty="0"/>
            </a:br>
            <a:br>
              <a:rPr lang="en-GB" sz="1800" dirty="0">
                <a:effectLst/>
                <a:latin typeface="Calibri" panose="020F0502020204030204" pitchFamily="34" charset="0"/>
                <a:ea typeface="Calibri" panose="020F0502020204030204" pitchFamily="34" charset="0"/>
              </a:rPr>
            </a:br>
            <a:r>
              <a:rPr lang="en-GB" dirty="0"/>
              <a:t> </a:t>
            </a:r>
          </a:p>
        </p:txBody>
      </p:sp>
      <p:pic>
        <p:nvPicPr>
          <p:cNvPr id="5" name="Content Placeholder 4" descr="Text&#10;&#10;Description automatically generated with medium confidence">
            <a:extLst>
              <a:ext uri="{FF2B5EF4-FFF2-40B4-BE49-F238E27FC236}">
                <a16:creationId xmlns:a16="http://schemas.microsoft.com/office/drawing/2014/main" id="{E81B0E69-D925-4021-BC63-7C6765518F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912" y="4088297"/>
            <a:ext cx="8258175" cy="2232990"/>
          </a:xfrm>
        </p:spPr>
      </p:pic>
    </p:spTree>
    <p:extLst>
      <p:ext uri="{BB962C8B-B14F-4D97-AF65-F5344CB8AC3E}">
        <p14:creationId xmlns:p14="http://schemas.microsoft.com/office/powerpoint/2010/main" val="142354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065A-54AE-4BE5-8D4E-242EA6E70977}"/>
              </a:ext>
            </a:extLst>
          </p:cNvPr>
          <p:cNvSpPr>
            <a:spLocks noGrp="1"/>
          </p:cNvSpPr>
          <p:nvPr>
            <p:ph type="title"/>
          </p:nvPr>
        </p:nvSpPr>
        <p:spPr/>
        <p:txBody>
          <a:bodyPr/>
          <a:lstStyle/>
          <a:p>
            <a:r>
              <a:rPr lang="en-GB" dirty="0"/>
              <a:t>What next/ resources and support:</a:t>
            </a:r>
          </a:p>
        </p:txBody>
      </p:sp>
      <p:sp>
        <p:nvSpPr>
          <p:cNvPr id="3" name="Content Placeholder 2">
            <a:extLst>
              <a:ext uri="{FF2B5EF4-FFF2-40B4-BE49-F238E27FC236}">
                <a16:creationId xmlns:a16="http://schemas.microsoft.com/office/drawing/2014/main" id="{E2B30030-4DFF-4540-95DD-E1D11B9DEC17}"/>
              </a:ext>
            </a:extLst>
          </p:cNvPr>
          <p:cNvSpPr>
            <a:spLocks noGrp="1"/>
          </p:cNvSpPr>
          <p:nvPr>
            <p:ph idx="1"/>
          </p:nvPr>
        </p:nvSpPr>
        <p:spPr/>
        <p:txBody>
          <a:bodyPr>
            <a:normAutofit fontScale="62500" lnSpcReduction="20000"/>
          </a:bodyPr>
          <a:lstStyle/>
          <a:p>
            <a:endParaRPr lang="en-GB" dirty="0"/>
          </a:p>
          <a:p>
            <a:r>
              <a:rPr lang="en-GB" sz="2900" dirty="0">
                <a:effectLst/>
                <a:latin typeface="Calibri" panose="020F0502020204030204" pitchFamily="34" charset="0"/>
                <a:ea typeface="Calibri" panose="020F0502020204030204" pitchFamily="34" charset="0"/>
                <a:cs typeface="Times New Roman" panose="02020603050405020304" pitchFamily="18" charset="0"/>
              </a:rPr>
              <a:t>Occupational health </a:t>
            </a:r>
            <a:r>
              <a:rPr lang="en-GB"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http://intranet.durham.gov.uk/pages/Occupationalhealth.aspx</a:t>
            </a:r>
            <a:r>
              <a:rPr lang="en-GB" sz="29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900" dirty="0">
                <a:effectLst/>
                <a:latin typeface="Calibri" panose="020F0502020204030204" pitchFamily="34" charset="0"/>
                <a:ea typeface="Calibri" panose="020F0502020204030204" pitchFamily="34" charset="0"/>
                <a:cs typeface="Times New Roman" panose="02020603050405020304" pitchFamily="18" charset="0"/>
              </a:rPr>
              <a:t>Staff with additional health or learning needs may find an assessment with Access to work beneficial too :</a:t>
            </a:r>
          </a:p>
          <a:p>
            <a:r>
              <a:rPr lang="en-GB" sz="2900" dirty="0">
                <a:effectLst/>
                <a:latin typeface="Calibri" panose="020F0502020204030204" pitchFamily="34" charset="0"/>
                <a:ea typeface="Calibri" panose="020F0502020204030204" pitchFamily="34" charset="0"/>
                <a:cs typeface="Times New Roman" panose="02020603050405020304" pitchFamily="18" charset="0"/>
              </a:rPr>
              <a:t>Access to work </a:t>
            </a:r>
            <a:r>
              <a:rPr lang="en-GB"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https://www.gov.uk/access-to-work</a:t>
            </a:r>
            <a:r>
              <a:rPr lang="en-GB" sz="2900" dirty="0">
                <a:effectLst/>
                <a:latin typeface="Calibri" panose="020F0502020204030204" pitchFamily="34" charset="0"/>
                <a:ea typeface="Calibri" panose="020F0502020204030204" pitchFamily="34" charset="0"/>
                <a:cs typeface="Times New Roman" panose="02020603050405020304" pitchFamily="18" charset="0"/>
              </a:rPr>
              <a:t>  - encouraging staff to refer , participate in the assessment and give consent for Access to work to liaise with you  . Access to work will then advise DCC on any special adaptions or reasonable adjustments to enable the new staff member to thrive</a:t>
            </a:r>
          </a:p>
          <a:p>
            <a:r>
              <a:rPr lang="en-GB" dirty="0"/>
              <a:t>Wellbeing conversations 1-2-1 with staff , prioritise in team meetings , nominate a wellbeing champion – talk about it  - honour it – normalise it – use humour – listen to each other</a:t>
            </a:r>
          </a:p>
          <a:p>
            <a:r>
              <a:rPr lang="en-GB" dirty="0"/>
              <a:t>You can now record the date of wellbeing 1-2-1 conversations on </a:t>
            </a:r>
            <a:r>
              <a:rPr lang="en-GB" dirty="0" err="1"/>
              <a:t>Myview</a:t>
            </a:r>
            <a:endParaRPr lang="en-GB" dirty="0"/>
          </a:p>
          <a:p>
            <a:endParaRPr lang="en-GB" dirty="0"/>
          </a:p>
          <a:p>
            <a:r>
              <a:rPr lang="en-GB" dirty="0"/>
              <a:t>Supervision framework, supervision resources  and traumatic incident response flowchart on </a:t>
            </a:r>
            <a:r>
              <a:rPr lang="en-GB" dirty="0" err="1"/>
              <a:t>TriX</a:t>
            </a:r>
            <a:endParaRPr lang="en-GB" dirty="0"/>
          </a:p>
          <a:p>
            <a:endParaRPr lang="en-GB" dirty="0"/>
          </a:p>
          <a:p>
            <a:r>
              <a:rPr lang="en-GB" dirty="0">
                <a:hlinkClick r:id="rId4"/>
              </a:rPr>
              <a:t>https://www.proceduresonline.com/durham/cs/local_resources.html</a:t>
            </a:r>
            <a:r>
              <a:rPr lang="en-GB" dirty="0"/>
              <a:t> </a:t>
            </a:r>
          </a:p>
        </p:txBody>
      </p:sp>
    </p:spTree>
    <p:extLst>
      <p:ext uri="{BB962C8B-B14F-4D97-AF65-F5344CB8AC3E}">
        <p14:creationId xmlns:p14="http://schemas.microsoft.com/office/powerpoint/2010/main" val="14390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C9175-D648-44FA-AE40-C5CE5FE7287A}"/>
              </a:ext>
            </a:extLst>
          </p:cNvPr>
          <p:cNvSpPr>
            <a:spLocks noGrp="1"/>
          </p:cNvSpPr>
          <p:nvPr>
            <p:ph type="title"/>
          </p:nvPr>
        </p:nvSpPr>
        <p:spPr>
          <a:xfrm>
            <a:off x="8128990" y="637763"/>
            <a:ext cx="2916358" cy="1627274"/>
          </a:xfrm>
        </p:spPr>
        <p:txBody>
          <a:bodyPr anchor="t">
            <a:normAutofit/>
          </a:bodyPr>
          <a:lstStyle/>
          <a:p>
            <a:r>
              <a:rPr lang="en-GB" sz="4000" dirty="0"/>
              <a:t>Using visual check in’s…</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ollage of a squirrel&#10;&#10;Description automatically generated with medium confidence">
            <a:extLst>
              <a:ext uri="{FF2B5EF4-FFF2-40B4-BE49-F238E27FC236}">
                <a16:creationId xmlns:a16="http://schemas.microsoft.com/office/drawing/2014/main" id="{9FBD1689-4CDF-4ABA-9C4E-98D97D9C5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57" y="637762"/>
            <a:ext cx="5719764" cy="5576770"/>
          </a:xfrm>
          <a:prstGeom prst="rect">
            <a:avLst/>
          </a:prstGeom>
        </p:spPr>
      </p:pic>
      <p:sp>
        <p:nvSpPr>
          <p:cNvPr id="9" name="Content Placeholder 8">
            <a:extLst>
              <a:ext uri="{FF2B5EF4-FFF2-40B4-BE49-F238E27FC236}">
                <a16:creationId xmlns:a16="http://schemas.microsoft.com/office/drawing/2014/main" id="{4103FD8E-1BBA-49BE-8B3B-77728DE3BEEB}"/>
              </a:ext>
            </a:extLst>
          </p:cNvPr>
          <p:cNvSpPr>
            <a:spLocks noGrp="1"/>
          </p:cNvSpPr>
          <p:nvPr>
            <p:ph idx="1"/>
          </p:nvPr>
        </p:nvSpPr>
        <p:spPr>
          <a:xfrm>
            <a:off x="8128937" y="2580828"/>
            <a:ext cx="2916406" cy="3633699"/>
          </a:xfrm>
        </p:spPr>
        <p:txBody>
          <a:bodyPr>
            <a:normAutofit/>
          </a:bodyPr>
          <a:lstStyle/>
          <a:p>
            <a:r>
              <a:rPr lang="en-US" sz="2000" dirty="0"/>
              <a:t>How are you feeling this week ?</a:t>
            </a:r>
          </a:p>
          <a:p>
            <a:endParaRPr lang="en-US" sz="2000" dirty="0"/>
          </a:p>
          <a:p>
            <a:r>
              <a:rPr lang="en-US" sz="2000" dirty="0"/>
              <a:t>How are you</a:t>
            </a:r>
            <a:r>
              <a:rPr lang="en-US" sz="2000" u="sng" dirty="0"/>
              <a:t> really </a:t>
            </a:r>
            <a:r>
              <a:rPr lang="en-US" sz="2000" dirty="0"/>
              <a:t>feeling ?</a:t>
            </a:r>
          </a:p>
          <a:p>
            <a:pPr marL="0" indent="0">
              <a:buNone/>
            </a:pPr>
            <a:endParaRPr lang="en-US" sz="2000" dirty="0"/>
          </a:p>
          <a:p>
            <a:r>
              <a:rPr lang="en-US" sz="2000" dirty="0"/>
              <a:t>Ask – listen with intention </a:t>
            </a:r>
          </a:p>
        </p:txBody>
      </p:sp>
    </p:spTree>
    <p:extLst>
      <p:ext uri="{BB962C8B-B14F-4D97-AF65-F5344CB8AC3E}">
        <p14:creationId xmlns:p14="http://schemas.microsoft.com/office/powerpoint/2010/main" val="394551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ED230-F16C-4585-870B-9628EA425EA2}"/>
              </a:ext>
            </a:extLst>
          </p:cNvPr>
          <p:cNvSpPr>
            <a:spLocks noGrp="1"/>
          </p:cNvSpPr>
          <p:nvPr>
            <p:ph type="title"/>
          </p:nvPr>
        </p:nvSpPr>
        <p:spPr>
          <a:xfrm>
            <a:off x="594360" y="640263"/>
            <a:ext cx="3822192" cy="1344975"/>
          </a:xfrm>
        </p:spPr>
        <p:txBody>
          <a:bodyPr>
            <a:normAutofit/>
          </a:bodyPr>
          <a:lstStyle/>
          <a:p>
            <a:r>
              <a:rPr lang="en-GB" sz="2000" b="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Tricky topics requiring sensitivity and that may provoke an emotional response:</a:t>
            </a:r>
            <a:br>
              <a:rPr lang="en-GB"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sz="2000">
              <a:solidFill>
                <a:schemeClr val="bg1"/>
              </a:solidFill>
            </a:endParaRP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62FE6C-8ABC-4837-A5B9-ECD3421B6304}"/>
              </a:ext>
            </a:extLst>
          </p:cNvPr>
          <p:cNvSpPr>
            <a:spLocks noGrp="1"/>
          </p:cNvSpPr>
          <p:nvPr>
            <p:ph idx="1"/>
          </p:nvPr>
        </p:nvSpPr>
        <p:spPr>
          <a:xfrm>
            <a:off x="593610" y="2121763"/>
            <a:ext cx="3822192" cy="3773010"/>
          </a:xfrm>
        </p:spPr>
        <p:txBody>
          <a:bodyPr>
            <a:normAutofit/>
          </a:bodyPr>
          <a:lstStyle/>
          <a:p>
            <a:pPr marL="342900" lvl="0" indent="-342900">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Moral Injury  </a:t>
            </a:r>
          </a:p>
          <a:p>
            <a:pPr marL="342900" lvl="0" indent="-342900">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Compassion fatigue – emotional and physical exhaustion and loss of empathy or desensitization </a:t>
            </a:r>
          </a:p>
          <a:p>
            <a:pPr marL="342900" lvl="0" indent="-342900">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Vicarious trauma  - reading about , writing about and working with trauma</a:t>
            </a:r>
          </a:p>
          <a:p>
            <a:pPr marL="342900" lvl="0" indent="-342900">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Burnout  - </a:t>
            </a:r>
            <a:r>
              <a:rPr lang="en-GB" sz="140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ust out </a:t>
            </a:r>
          </a:p>
          <a:p>
            <a:pPr marL="342900" lvl="0" indent="-342900">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Anticipatory grief – the news about covid / vaccines / Brexit/ BLM etc</a:t>
            </a:r>
          </a:p>
          <a:p>
            <a:pPr marL="342900" lvl="0" indent="-342900">
              <a:spcAft>
                <a:spcPts val="800"/>
              </a:spcAft>
              <a:buFont typeface="Symbol" panose="05050102010706020507" pitchFamily="18" charset="2"/>
              <a:buChar char=""/>
            </a:pPr>
            <a:r>
              <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Homelife and personal circumstances impacting on work  - work impacting on home</a:t>
            </a:r>
          </a:p>
          <a:p>
            <a:pPr marL="342900" lvl="0" indent="-342900">
              <a:spcAft>
                <a:spcPts val="800"/>
              </a:spcAft>
              <a:buFont typeface="Symbol" panose="05050102010706020507" pitchFamily="18" charset="2"/>
              <a:buChar char=""/>
            </a:pPr>
            <a:r>
              <a:rPr lang="en-GB" sz="1400">
                <a:solidFill>
                  <a:schemeClr val="bg1"/>
                </a:solidFill>
                <a:latin typeface="Calibri" panose="020F0502020204030204" pitchFamily="34" charset="0"/>
                <a:ea typeface="Calibri" panose="020F0502020204030204" pitchFamily="34" charset="0"/>
                <a:cs typeface="Times New Roman" panose="02020603050405020304" pitchFamily="18" charset="0"/>
              </a:rPr>
              <a:t>Competing demands, caseloads  and service pressures</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a:solidFill>
                <a:schemeClr val="bg1"/>
              </a:solidFill>
            </a:endParaRPr>
          </a:p>
        </p:txBody>
      </p:sp>
      <p:pic>
        <p:nvPicPr>
          <p:cNvPr id="5" name="Picture 4" descr="Text&#10;&#10;Description automatically generated">
            <a:extLst>
              <a:ext uri="{FF2B5EF4-FFF2-40B4-BE49-F238E27FC236}">
                <a16:creationId xmlns:a16="http://schemas.microsoft.com/office/drawing/2014/main" id="{60F051BD-ED1D-4783-9982-7E235A97C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398" y="484632"/>
            <a:ext cx="5561288" cy="5733287"/>
          </a:xfrm>
          <a:prstGeom prst="rect">
            <a:avLst/>
          </a:prstGeom>
        </p:spPr>
      </p:pic>
    </p:spTree>
    <p:extLst>
      <p:ext uri="{BB962C8B-B14F-4D97-AF65-F5344CB8AC3E}">
        <p14:creationId xmlns:p14="http://schemas.microsoft.com/office/powerpoint/2010/main" val="15318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B041A-C9A4-445B-A1F6-CB8A1C2BBC1E}"/>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dirty="0">
                <a:solidFill>
                  <a:srgbClr val="FFFFFF"/>
                </a:solidFill>
              </a:rPr>
              <a:t> Moral injury , compassion fatigue , vicarious trauma &amp; burn out </a:t>
            </a:r>
          </a:p>
        </p:txBody>
      </p:sp>
      <p:sp>
        <p:nvSpPr>
          <p:cNvPr id="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ADF983B-B8E0-4A01-B414-E3F7584A9E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6270" b="26270"/>
          <a:stretch/>
        </p:blipFill>
        <p:spPr>
          <a:xfrm>
            <a:off x="976251" y="1024834"/>
            <a:ext cx="7163222" cy="4808332"/>
          </a:xfrm>
          <a:prstGeom prst="rect">
            <a:avLst/>
          </a:prstGeom>
          <a:effectLst/>
        </p:spPr>
      </p:pic>
    </p:spTree>
    <p:extLst>
      <p:ext uri="{BB962C8B-B14F-4D97-AF65-F5344CB8AC3E}">
        <p14:creationId xmlns:p14="http://schemas.microsoft.com/office/powerpoint/2010/main" val="39272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DD615-F69C-40CD-B77A-18ACE7D8D75F}"/>
              </a:ext>
            </a:extLst>
          </p:cNvPr>
          <p:cNvSpPr>
            <a:spLocks noGrp="1"/>
          </p:cNvSpPr>
          <p:nvPr>
            <p:ph type="title"/>
          </p:nvPr>
        </p:nvSpPr>
        <p:spPr>
          <a:xfrm>
            <a:off x="6622293" y="638144"/>
            <a:ext cx="4953934" cy="1676603"/>
          </a:xfrm>
        </p:spPr>
        <p:txBody>
          <a:bodyPr>
            <a:normAutofit/>
          </a:bodyPr>
          <a:lstStyle/>
          <a:p>
            <a:r>
              <a:rPr lang="en-GB" sz="3400" b="1" u="sng">
                <a:effectLst/>
                <a:latin typeface="Calibri" panose="020F0502020204030204" pitchFamily="34" charset="0"/>
                <a:ea typeface="Calibri" panose="020F0502020204030204" pitchFamily="34" charset="0"/>
                <a:cs typeface="Times New Roman" panose="02020603050405020304" pitchFamily="18" charset="0"/>
              </a:rPr>
              <a:t>Here is some information about moral injury:</a:t>
            </a:r>
            <a:br>
              <a:rPr lang="en-GB" sz="3400">
                <a:effectLst/>
                <a:latin typeface="Calibri" panose="020F0502020204030204" pitchFamily="34" charset="0"/>
                <a:ea typeface="Calibri" panose="020F0502020204030204" pitchFamily="34" charset="0"/>
                <a:cs typeface="Times New Roman" panose="02020603050405020304" pitchFamily="18" charset="0"/>
              </a:rPr>
            </a:br>
            <a:endParaRPr lang="en-GB" sz="3400"/>
          </a:p>
        </p:txBody>
      </p:sp>
      <p:sp>
        <p:nvSpPr>
          <p:cNvPr id="17" name="Rectangle 16">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325B0D1B-34D8-4704-8114-6ADFE62A10C7}"/>
              </a:ext>
            </a:extLst>
          </p:cNvPr>
          <p:cNvPicPr>
            <a:picLocks noChangeAspect="1"/>
          </p:cNvPicPr>
          <p:nvPr/>
        </p:nvPicPr>
        <p:blipFill rotWithShape="1">
          <a:blip r:embed="rId2">
            <a:extLst>
              <a:ext uri="{28A0092B-C50C-407E-A947-70E740481C1C}">
                <a14:useLocalDpi xmlns:a14="http://schemas.microsoft.com/office/drawing/2010/main" val="0"/>
              </a:ext>
            </a:extLst>
          </a:blip>
          <a:srcRect l="11898" r="418" b="-3"/>
          <a:stretch/>
        </p:blipFill>
        <p:spPr>
          <a:xfrm>
            <a:off x="656844" y="722376"/>
            <a:ext cx="4782312" cy="5413248"/>
          </a:xfrm>
          <a:prstGeom prst="rect">
            <a:avLst/>
          </a:prstGeom>
          <a:effectLst/>
        </p:spPr>
      </p:pic>
      <p:sp>
        <p:nvSpPr>
          <p:cNvPr id="3" name="Content Placeholder 2">
            <a:extLst>
              <a:ext uri="{FF2B5EF4-FFF2-40B4-BE49-F238E27FC236}">
                <a16:creationId xmlns:a16="http://schemas.microsoft.com/office/drawing/2014/main" id="{C47AD5E3-3CA8-44DC-B4E0-54B3A6985D27}"/>
              </a:ext>
            </a:extLst>
          </p:cNvPr>
          <p:cNvSpPr>
            <a:spLocks noGrp="1"/>
          </p:cNvSpPr>
          <p:nvPr>
            <p:ph idx="1"/>
          </p:nvPr>
        </p:nvSpPr>
        <p:spPr>
          <a:xfrm>
            <a:off x="6622295" y="2438401"/>
            <a:ext cx="4953932" cy="3779520"/>
          </a:xfrm>
        </p:spPr>
        <p:txBody>
          <a:bodyPr>
            <a:normAutofit fontScale="92500" lnSpcReduction="10000"/>
          </a:bodyPr>
          <a:lstStyle/>
          <a:p>
            <a:pPr>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Historically Moral injury has been a concept linked with soldiers or emergency medics. Greenberg et al (2020) highlighted the potential for health and social care workers for significant moral injury during Covid because they need to:</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Respond to increased demand and staff shortages</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Constantly think about allocating scant resources</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Be process and compliance focussed although wanting to focus on quality</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Balance their own physical and health care needs with those of their service users</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Make decisions about how to align their value base – duty to their family with duty to their service users – juggling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homeschooling</a:t>
            </a:r>
            <a:r>
              <a:rPr lang="en-GB" sz="1000" dirty="0">
                <a:effectLst/>
                <a:latin typeface="Calibri" panose="020F0502020204030204" pitchFamily="34" charset="0"/>
                <a:ea typeface="Calibri" panose="020F0502020204030204" pitchFamily="34" charset="0"/>
                <a:cs typeface="Times New Roman" panose="02020603050405020304" pitchFamily="18" charset="0"/>
              </a:rPr>
              <a:t> / caring</a:t>
            </a:r>
          </a:p>
          <a:p>
            <a:pPr marL="342900" lvl="0" indent="-342900">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The is a particular lack of public support for social care in the media which can make us feel undervalued</a:t>
            </a:r>
          </a:p>
          <a:p>
            <a:pPr marL="342900" lvl="0" indent="-342900">
              <a:spcAft>
                <a:spcPts val="8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They may be dealing with significant challenges in their personal life  - bereavement, loss , fertility, relationship</a:t>
            </a:r>
          </a:p>
          <a:p>
            <a:pPr marL="0" indent="0">
              <a:spcAft>
                <a:spcPts val="800"/>
              </a:spcAft>
              <a:buNone/>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This can impact on morale and productivity and emotional well-being  - it can impact on quality of practice which obviously impacts on the outcomes for children and young people and can lead to sickness absence or presenteeism  in teams  which impacts caseloads and retention. It can place a particular pressure on Team Managers and supervisors who absorb team pressures and emotion whilst balancing three ed for business as usual.</a:t>
            </a:r>
          </a:p>
          <a:p>
            <a:endParaRPr lang="en-GB" sz="800" dirty="0"/>
          </a:p>
        </p:txBody>
      </p:sp>
    </p:spTree>
    <p:extLst>
      <p:ext uri="{BB962C8B-B14F-4D97-AF65-F5344CB8AC3E}">
        <p14:creationId xmlns:p14="http://schemas.microsoft.com/office/powerpoint/2010/main" val="181802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2BBC1-BB0E-4FE7-8FF7-B5A2849721BA}"/>
              </a:ext>
            </a:extLst>
          </p:cNvPr>
          <p:cNvSpPr>
            <a:spLocks noGrp="1"/>
          </p:cNvSpPr>
          <p:nvPr>
            <p:ph type="title"/>
          </p:nvPr>
        </p:nvSpPr>
        <p:spPr>
          <a:xfrm>
            <a:off x="8128990" y="637763"/>
            <a:ext cx="2916358" cy="1627274"/>
          </a:xfrm>
        </p:spPr>
        <p:txBody>
          <a:bodyPr anchor="t">
            <a:normAutofit fontScale="90000"/>
          </a:bodyPr>
          <a:lstStyle/>
          <a:p>
            <a:r>
              <a:rPr lang="en-GB" sz="4000" dirty="0"/>
              <a:t>Where are you on this battery today ?</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iagram&#10;&#10;Description automatically generated">
            <a:extLst>
              <a:ext uri="{FF2B5EF4-FFF2-40B4-BE49-F238E27FC236}">
                <a16:creationId xmlns:a16="http://schemas.microsoft.com/office/drawing/2014/main" id="{37BC6721-2833-4007-8D2D-B6E1569E0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925" y="637762"/>
            <a:ext cx="5562828" cy="5576770"/>
          </a:xfrm>
          <a:prstGeom prst="rect">
            <a:avLst/>
          </a:prstGeom>
        </p:spPr>
      </p:pic>
      <p:sp>
        <p:nvSpPr>
          <p:cNvPr id="9" name="Content Placeholder 8">
            <a:extLst>
              <a:ext uri="{FF2B5EF4-FFF2-40B4-BE49-F238E27FC236}">
                <a16:creationId xmlns:a16="http://schemas.microsoft.com/office/drawing/2014/main" id="{E38B7775-CC78-4500-B8E8-260BD3272BA2}"/>
              </a:ext>
            </a:extLst>
          </p:cNvPr>
          <p:cNvSpPr>
            <a:spLocks noGrp="1"/>
          </p:cNvSpPr>
          <p:nvPr>
            <p:ph idx="1"/>
          </p:nvPr>
        </p:nvSpPr>
        <p:spPr>
          <a:xfrm>
            <a:off x="8036669" y="2948520"/>
            <a:ext cx="2916406" cy="3151100"/>
          </a:xfrm>
        </p:spPr>
        <p:txBody>
          <a:bodyPr>
            <a:normAutofit fontScale="62500" lnSpcReduction="20000"/>
          </a:bodyPr>
          <a:lstStyle/>
          <a:p>
            <a:r>
              <a:rPr lang="en-US" sz="2000" dirty="0"/>
              <a:t>What would help you recharge ?</a:t>
            </a:r>
          </a:p>
          <a:p>
            <a:r>
              <a:rPr lang="en-US" sz="2000" dirty="0"/>
              <a:t>Who would you talk to about your feelings ?</a:t>
            </a:r>
          </a:p>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Signs</a:t>
            </a:r>
            <a:r>
              <a:rPr lang="en-GB" sz="1800" dirty="0">
                <a:effectLst/>
                <a:latin typeface="Calibri" panose="020F0502020204030204" pitchFamily="34" charset="0"/>
                <a:ea typeface="Calibri" panose="020F0502020204030204" pitchFamily="34" charset="0"/>
                <a:cs typeface="Times New Roman" panose="02020603050405020304" pitchFamily="18" charset="0"/>
              </a:rPr>
              <a:t> – changes in sleep patterns, significant or persistent changes in behaviour, irritability, lack of patience, mistakes, isolation / withdrawal, weakened sense of empathy, feelings of hopelessness </a:t>
            </a:r>
          </a:p>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Who:</a:t>
            </a:r>
            <a:r>
              <a:rPr lang="en-GB" sz="1800" dirty="0">
                <a:effectLst/>
                <a:latin typeface="Calibri" panose="020F0502020204030204" pitchFamily="34" charset="0"/>
                <a:ea typeface="Calibri" panose="020F0502020204030204" pitchFamily="34" charset="0"/>
                <a:cs typeface="Times New Roman" panose="02020603050405020304" pitchFamily="18" charset="0"/>
              </a:rPr>
              <a:t> Not just Social workers – could be anyone in the team – business admin support, family workers , Social Workers , middle managers , senior leaders – at any stage in one’s career </a:t>
            </a:r>
          </a:p>
          <a:p>
            <a:endParaRPr lang="en-US" sz="2000" dirty="0"/>
          </a:p>
          <a:p>
            <a:endParaRPr lang="en-US" sz="2000" dirty="0"/>
          </a:p>
        </p:txBody>
      </p:sp>
    </p:spTree>
    <p:extLst>
      <p:ext uri="{BB962C8B-B14F-4D97-AF65-F5344CB8AC3E}">
        <p14:creationId xmlns:p14="http://schemas.microsoft.com/office/powerpoint/2010/main" val="415136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EDBBF-6DF0-4691-809C-F109E751D5EC}"/>
              </a:ext>
            </a:extLst>
          </p:cNvPr>
          <p:cNvSpPr>
            <a:spLocks noGrp="1"/>
          </p:cNvSpPr>
          <p:nvPr>
            <p:ph type="title"/>
          </p:nvPr>
        </p:nvSpPr>
        <p:spPr>
          <a:xfrm>
            <a:off x="7320466" y="609600"/>
            <a:ext cx="4140014" cy="1330839"/>
          </a:xfrm>
        </p:spPr>
        <p:txBody>
          <a:bodyPr>
            <a:normAutofit/>
          </a:bodyPr>
          <a:lstStyle/>
          <a:p>
            <a:r>
              <a:rPr lang="en-GB" sz="2800" b="1" u="sng">
                <a:effectLst/>
                <a:latin typeface="Calibri" panose="020F0502020204030204" pitchFamily="34" charset="0"/>
                <a:ea typeface="Calibri" panose="020F0502020204030204" pitchFamily="34" charset="0"/>
                <a:cs typeface="Times New Roman" panose="02020603050405020304" pitchFamily="18" charset="0"/>
              </a:rPr>
              <a:t>The good news - What can mitigate / what can help ?</a:t>
            </a:r>
            <a:br>
              <a:rPr lang="en-GB" sz="2800">
                <a:effectLst/>
                <a:latin typeface="Calibri" panose="020F0502020204030204" pitchFamily="34" charset="0"/>
                <a:ea typeface="Calibri" panose="020F0502020204030204" pitchFamily="34" charset="0"/>
                <a:cs typeface="Times New Roman" panose="02020603050405020304" pitchFamily="18" charset="0"/>
              </a:rPr>
            </a:br>
            <a:endParaRPr lang="en-GB" sz="2800"/>
          </a:p>
        </p:txBody>
      </p:sp>
      <p:pic>
        <p:nvPicPr>
          <p:cNvPr id="5" name="Picture 4" descr="Text&#10;&#10;Description automatically generated">
            <a:extLst>
              <a:ext uri="{FF2B5EF4-FFF2-40B4-BE49-F238E27FC236}">
                <a16:creationId xmlns:a16="http://schemas.microsoft.com/office/drawing/2014/main" id="{6D8FECA8-8FA5-4120-8868-89069DB2EFF6}"/>
              </a:ext>
            </a:extLst>
          </p:cNvPr>
          <p:cNvPicPr>
            <a:picLocks noChangeAspect="1"/>
          </p:cNvPicPr>
          <p:nvPr/>
        </p:nvPicPr>
        <p:blipFill rotWithShape="1">
          <a:blip r:embed="rId2">
            <a:extLst>
              <a:ext uri="{28A0092B-C50C-407E-A947-70E740481C1C}">
                <a14:useLocalDpi xmlns:a14="http://schemas.microsoft.com/office/drawing/2010/main" val="0"/>
              </a:ext>
            </a:extLst>
          </a:blip>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ACD55657-7ED0-482C-99EE-890EC4F8B855}"/>
              </a:ext>
            </a:extLst>
          </p:cNvPr>
          <p:cNvSpPr>
            <a:spLocks noGrp="1"/>
          </p:cNvSpPr>
          <p:nvPr>
            <p:ph idx="1"/>
          </p:nvPr>
        </p:nvSpPr>
        <p:spPr>
          <a:xfrm>
            <a:off x="7320465" y="2194102"/>
            <a:ext cx="4140013" cy="3908586"/>
          </a:xfrm>
        </p:spPr>
        <p:txBody>
          <a:bodyPr>
            <a:normAutofit/>
          </a:bodyPr>
          <a:lstStyle/>
          <a:p>
            <a:pPr marL="0" indent="0">
              <a:spcAft>
                <a:spcPts val="800"/>
              </a:spcAft>
              <a:buNone/>
            </a:pPr>
            <a:r>
              <a:rPr lang="en-GB" sz="10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Strong reflective culture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Education and space to reflect on the concept of moral injury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Building a sense of team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Recognition in the service at senior level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Emotional wellbeing support for those in acute need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Physical exercise, nutrition, hydration, sleep, rest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Eye health –eye breaks from screens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In depth reflection time / good quality reflective supervision spaces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Planning annual leave and flexi for recuperation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Appreciation of hard work, effort and good practice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GB" sz="1000" b="1">
                <a:effectLst/>
                <a:latin typeface="Calibri" panose="020F0502020204030204" pitchFamily="34" charset="0"/>
                <a:ea typeface="Calibri" panose="020F0502020204030204" pitchFamily="34" charset="0"/>
                <a:cs typeface="Times New Roman" panose="02020603050405020304" pitchFamily="18" charset="0"/>
              </a:rPr>
              <a:t>Connecting to our values and shared sense of purpose</a:t>
            </a:r>
          </a:p>
          <a:p>
            <a:pPr marL="342900" lvl="0" indent="-342900">
              <a:spcAft>
                <a:spcPts val="800"/>
              </a:spcAft>
              <a:buFont typeface="Symbol" panose="05050102010706020507" pitchFamily="18" charset="2"/>
              <a:buChar char=""/>
            </a:pPr>
            <a:r>
              <a:rPr lang="en-GB" sz="1000" b="1">
                <a:latin typeface="Calibri" panose="020F0502020204030204" pitchFamily="34" charset="0"/>
                <a:ea typeface="Calibri" panose="020F0502020204030204" pitchFamily="34" charset="0"/>
                <a:cs typeface="Times New Roman" panose="02020603050405020304" pitchFamily="18" charset="0"/>
              </a:rPr>
              <a:t>CPD and time to build skills and knowledge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a:p>
        </p:txBody>
      </p:sp>
    </p:spTree>
    <p:extLst>
      <p:ext uri="{BB962C8B-B14F-4D97-AF65-F5344CB8AC3E}">
        <p14:creationId xmlns:p14="http://schemas.microsoft.com/office/powerpoint/2010/main" val="422199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7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0F66F-72E2-4619-9938-729E6BF7629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400" kern="1200" dirty="0">
                <a:solidFill>
                  <a:srgbClr val="FFFFFF"/>
                </a:solidFill>
                <a:latin typeface="+mj-lt"/>
                <a:ea typeface="+mj-ea"/>
                <a:cs typeface="+mj-cs"/>
              </a:rPr>
              <a:t>How do you cope when you feel overwhelmed ?</a:t>
            </a:r>
          </a:p>
        </p:txBody>
      </p:sp>
      <p:pic>
        <p:nvPicPr>
          <p:cNvPr id="7" name="Content Placeholder 6" descr="Diagram&#10;&#10;Description automatically generated">
            <a:extLst>
              <a:ext uri="{FF2B5EF4-FFF2-40B4-BE49-F238E27FC236}">
                <a16:creationId xmlns:a16="http://schemas.microsoft.com/office/drawing/2014/main" id="{0358220F-89A9-4384-A916-DB0293FD8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337182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082F6-0B1D-44B7-B7C7-599DD4D522A2}"/>
              </a:ext>
            </a:extLst>
          </p:cNvPr>
          <p:cNvSpPr>
            <a:spLocks noGrp="1"/>
          </p:cNvSpPr>
          <p:nvPr>
            <p:ph type="title"/>
          </p:nvPr>
        </p:nvSpPr>
        <p:spPr>
          <a:xfrm>
            <a:off x="8128990" y="637763"/>
            <a:ext cx="2916358" cy="1627274"/>
          </a:xfrm>
        </p:spPr>
        <p:txBody>
          <a:bodyPr anchor="t">
            <a:normAutofit/>
          </a:bodyPr>
          <a:lstStyle/>
          <a:p>
            <a:r>
              <a:rPr lang="en-GB" sz="4000" dirty="0"/>
              <a:t>Listen, repair and heal </a:t>
            </a:r>
          </a:p>
        </p:txBody>
      </p:sp>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imeline&#10;&#10;Description automatically generated">
            <a:extLst>
              <a:ext uri="{FF2B5EF4-FFF2-40B4-BE49-F238E27FC236}">
                <a16:creationId xmlns:a16="http://schemas.microsoft.com/office/drawing/2014/main" id="{9236D870-0111-4148-B31D-80850230D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416" y="637762"/>
            <a:ext cx="3717846" cy="5576770"/>
          </a:xfrm>
          <a:prstGeom prst="rect">
            <a:avLst/>
          </a:prstGeom>
        </p:spPr>
      </p:pic>
      <p:sp>
        <p:nvSpPr>
          <p:cNvPr id="9" name="Content Placeholder 8">
            <a:extLst>
              <a:ext uri="{FF2B5EF4-FFF2-40B4-BE49-F238E27FC236}">
                <a16:creationId xmlns:a16="http://schemas.microsoft.com/office/drawing/2014/main" id="{8C58A315-4848-4F8D-82DA-44DCF3CFD17A}"/>
              </a:ext>
            </a:extLst>
          </p:cNvPr>
          <p:cNvSpPr>
            <a:spLocks noGrp="1"/>
          </p:cNvSpPr>
          <p:nvPr>
            <p:ph idx="1"/>
          </p:nvPr>
        </p:nvSpPr>
        <p:spPr>
          <a:xfrm>
            <a:off x="8128937" y="2580828"/>
            <a:ext cx="2916406" cy="3633699"/>
          </a:xfrm>
        </p:spPr>
        <p:txBody>
          <a:bodyPr>
            <a:normAutofit fontScale="92500" lnSpcReduction="10000"/>
          </a:bodyPr>
          <a:lstStyle/>
          <a:p>
            <a:pPr algn="ctr">
              <a:lnSpc>
                <a:spcPct val="107000"/>
              </a:lnSpc>
              <a:spcAft>
                <a:spcPts val="800"/>
              </a:spcAft>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long term negative consequences of moral injurious events are not inevitable…..most workers who experience this recover….some even develop a re-defined meaning in life and renewed moral and focus and can begin to incorporate their experience into growth to help others’ TCA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409195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1287</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Symbol</vt:lpstr>
      <vt:lpstr>Office Theme</vt:lpstr>
      <vt:lpstr>Staff wellbeing  - let’s talk about it   slides and images to help promote discussion about wellbeing in teams</vt:lpstr>
      <vt:lpstr>Using visual check in’s…</vt:lpstr>
      <vt:lpstr>Tricky topics requiring sensitivity and that may provoke an emotional response: </vt:lpstr>
      <vt:lpstr> Moral injury , compassion fatigue , vicarious trauma &amp; burn out </vt:lpstr>
      <vt:lpstr>Here is some information about moral injury: </vt:lpstr>
      <vt:lpstr>Where are you on this battery today ?</vt:lpstr>
      <vt:lpstr>The good news - What can mitigate / what can help ? </vt:lpstr>
      <vt:lpstr>How do you cope when you feel overwhelmed ?</vt:lpstr>
      <vt:lpstr>Listen, repair and heal </vt:lpstr>
      <vt:lpstr>Where are you ?</vt:lpstr>
      <vt:lpstr>Team talk </vt:lpstr>
      <vt:lpstr>Trust</vt:lpstr>
      <vt:lpstr>Wellbeing support for staff in Children’s services:</vt:lpstr>
      <vt:lpstr> Health assured app – If you use playstore to get your apps search health assured - The app is called ‘Health assured my health advantage‘ and looks like a blue square with a HA smile in it - its free and asks for a code when you first log in which is MHA042951.   The app has a whole range of services/trackers and info on it. Health assured offer a free phone confidential counselling line and can also offer video counselling sessions with qualified counsellors – confidential and minimal waiting lists so people can access counselling support from qualified experienced counsellors at the right time. It really is a very good staff wellbeing offer. Health assured also offer financial advice , relationship advice , bereavement support. They can also support and advise managers to support their role.  The phoneline for staff to call and speak to a counsellor is 0800 716 017 – the line is always answered by a qualified counsellor and they can arrange counselling sessions in blocks of 6 sessions which are via the phone / video   Staff with more complex emotional health needs may also benefit from an occupational health referral    </vt:lpstr>
      <vt:lpstr>What next/ 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Gill</dc:creator>
  <cp:lastModifiedBy>Shelley Gill</cp:lastModifiedBy>
  <cp:revision>22</cp:revision>
  <dcterms:created xsi:type="dcterms:W3CDTF">2021-03-11T13:54:46Z</dcterms:created>
  <dcterms:modified xsi:type="dcterms:W3CDTF">2022-11-09T13:39:39Z</dcterms:modified>
</cp:coreProperties>
</file>