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3B28C-058D-BF04-E5B4-EDF240C58D95}" v="326" dt="2022-12-20T12:05:47.141"/>
    <p1510:client id="{5CFBF4CC-FF8E-4C57-8EAD-D564A2D95A5F}" v="3" dt="2022-12-19T16:36:46.3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27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96B4-4F7F-AF7D-5F2BA39AF1F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96B4-4F7F-AF7D-5F2BA39AF1F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96B4-4F7F-AF7D-5F2BA39AF1F9}"/>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BA7F-43F5-84E7-2BD9B23A15AE}"/>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96B4-4F7F-AF7D-5F2BA39AF1F9}"/>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96B4-4F7F-AF7D-5F2BA39AF1F9}"/>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8-96B4-4F7F-AF7D-5F2BA39AF1F9}"/>
              </c:ext>
            </c:extLst>
          </c:dPt>
          <c:dLbls>
            <c:dLbl>
              <c:idx val="1"/>
              <c:layout>
                <c:manualLayout>
                  <c:x val="-0.16526113936406911"/>
                  <c:y val="4.2989430276870862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6B4-4F7F-AF7D-5F2BA39AF1F9}"/>
                </c:ext>
              </c:extLst>
            </c:dLbl>
            <c:dLbl>
              <c:idx val="2"/>
              <c:layout>
                <c:manualLayout>
                  <c:x val="-0.15026484739273557"/>
                  <c:y val="-0.14971644841833309"/>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B4-4F7F-AF7D-5F2BA39AF1F9}"/>
                </c:ext>
              </c:extLst>
            </c:dLbl>
            <c:dLbl>
              <c:idx val="4"/>
              <c:layout>
                <c:manualLayout>
                  <c:x val="0.1460695721975479"/>
                  <c:y val="-0.15453172566265988"/>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B4-4F7F-AF7D-5F2BA39AF1F9}"/>
                </c:ext>
              </c:extLst>
            </c:dLbl>
            <c:dLbl>
              <c:idx val="5"/>
              <c:layout>
                <c:manualLayout>
                  <c:x val="0.15267531377850596"/>
                  <c:y val="4.2989430276870862E-2"/>
                </c:manualLayout>
              </c:layout>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B4-4F7F-AF7D-5F2BA39AF1F9}"/>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0"/>
            <c:showBubbleSize val="0"/>
            <c:showLeaderLines val="0"/>
            <c:extLst>
              <c:ext xmlns:c15="http://schemas.microsoft.com/office/drawing/2012/chart" uri="{CE6537A1-D6FC-4f65-9D91-7224C49458BB}"/>
            </c:extLst>
          </c:dLbls>
          <c:cat>
            <c:numRef>
              <c:f>Sheet1!$A$2:$A$8</c:f>
              <c:numCache>
                <c:formatCode>General</c:formatCode>
                <c:ptCount val="7"/>
                <c:pt idx="0">
                  <c:v>1</c:v>
                </c:pt>
                <c:pt idx="1">
                  <c:v>2</c:v>
                </c:pt>
                <c:pt idx="2">
                  <c:v>3</c:v>
                </c:pt>
                <c:pt idx="3">
                  <c:v>4</c:v>
                </c:pt>
                <c:pt idx="4">
                  <c:v>5</c:v>
                </c:pt>
                <c:pt idx="5">
                  <c:v>6</c:v>
                </c:pt>
                <c:pt idx="6">
                  <c:v>7</c:v>
                </c:pt>
              </c:numCache>
            </c:numRef>
          </c:cat>
          <c:val>
            <c:numRef>
              <c:f>Sheet1!$B$2:$B$8</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0-96B4-4F7F-AF7D-5F2BA39AF1F9}"/>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jus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6288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529859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3188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73931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89549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401279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568880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50903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73474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132362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52B8FB9E-7C1A-4735-9D84-8406322A0E7A}" type="datetimeFigureOut">
              <a:rPr lang="en-GB" smtClean="0"/>
              <a:t>14/02/2023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EE6C03A-C4F6-4A21-A323-40F23816D4A3}" type="slidenum">
              <a:rPr lang="en-GB" smtClean="0"/>
              <a:t>‹#›</a:t>
            </a:fld>
            <a:endParaRPr lang="en-GB" dirty="0"/>
          </a:p>
        </p:txBody>
      </p:sp>
    </p:spTree>
    <p:extLst>
      <p:ext uri="{BB962C8B-B14F-4D97-AF65-F5344CB8AC3E}">
        <p14:creationId xmlns:p14="http://schemas.microsoft.com/office/powerpoint/2010/main" val="390603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2B8FB9E-7C1A-4735-9D84-8406322A0E7A}" type="datetimeFigureOut">
              <a:rPr lang="en-GB" smtClean="0"/>
              <a:t>14/02/2023</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EE6C03A-C4F6-4A21-A323-40F23816D4A3}" type="slidenum">
              <a:rPr lang="en-GB" smtClean="0"/>
              <a:t>‹#›</a:t>
            </a:fld>
            <a:endParaRPr lang="en-GB" dirty="0"/>
          </a:p>
        </p:txBody>
      </p:sp>
    </p:spTree>
    <p:extLst>
      <p:ext uri="{BB962C8B-B14F-4D97-AF65-F5344CB8AC3E}">
        <p14:creationId xmlns:p14="http://schemas.microsoft.com/office/powerpoint/2010/main" val="1789507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researchinpractice.org.uk/all/publications/2018/august/transitional-safeguarding-adolescence-to-adulthood-strategic-briefing-2018/" TargetMode="External"/><Relationship Id="rId5" Type="http://schemas.openxmlformats.org/officeDocument/2006/relationships/hyperlink" Target="https://www.gov.uk/government/publications/bridging-the-gap-transitional-safeguarding-and-the-role-of-social-work-with-adults" TargetMode="External"/><Relationship Id="rId4" Type="http://schemas.openxmlformats.org/officeDocument/2006/relationships/hyperlink" Target="https://www.northumberland.gov.uk/NorthumberlandCountyCouncil/media/Health-and-social-care/Care%20support%20for%20adults/safeguarding%20adults/Northumberland-Safeguarding-Transitions-Protocol-V2-July-202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a:extLst>
              <a:ext uri="{FF2B5EF4-FFF2-40B4-BE49-F238E27FC236}">
                <a16:creationId xmlns:a16="http://schemas.microsoft.com/office/drawing/2014/main" id="{651E1CDA-9DA2-43A6-A740-6B05EBAE4FD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419271" y="2599511"/>
            <a:ext cx="1122405" cy="1122405"/>
          </a:xfrm>
          <a:prstGeom prst="rect">
            <a:avLst/>
          </a:prstGeom>
        </p:spPr>
      </p:pic>
      <p:graphicFrame>
        <p:nvGraphicFramePr>
          <p:cNvPr id="4" name="Chart 3">
            <a:extLst>
              <a:ext uri="{FF2B5EF4-FFF2-40B4-BE49-F238E27FC236}">
                <a16:creationId xmlns:a16="http://schemas.microsoft.com/office/drawing/2014/main" id="{12DEDA75-DAED-43C8-A57A-0477F92B3A3E}"/>
              </a:ext>
            </a:extLst>
          </p:cNvPr>
          <p:cNvGraphicFramePr/>
          <p:nvPr>
            <p:extLst>
              <p:ext uri="{D42A27DB-BD31-4B8C-83A1-F6EECF244321}">
                <p14:modId xmlns:p14="http://schemas.microsoft.com/office/powerpoint/2010/main" val="622580508"/>
              </p:ext>
            </p:extLst>
          </p:nvPr>
        </p:nvGraphicFramePr>
        <p:xfrm>
          <a:off x="5597870" y="3099544"/>
          <a:ext cx="2713197" cy="2907015"/>
        </p:xfrm>
        <a:graphic>
          <a:graphicData uri="http://schemas.openxmlformats.org/drawingml/2006/chart">
            <c:chart xmlns:c="http://schemas.openxmlformats.org/drawingml/2006/chart" xmlns:r="http://schemas.openxmlformats.org/officeDocument/2006/relationships" r:id="rId3"/>
          </a:graphicData>
        </a:graphic>
      </p:graphicFrame>
      <p:sp>
        <p:nvSpPr>
          <p:cNvPr id="41" name="TextBox 40">
            <a:extLst>
              <a:ext uri="{FF2B5EF4-FFF2-40B4-BE49-F238E27FC236}">
                <a16:creationId xmlns:a16="http://schemas.microsoft.com/office/drawing/2014/main" id="{878E9669-B349-4141-9914-5B7E4905FBD5}"/>
              </a:ext>
            </a:extLst>
          </p:cNvPr>
          <p:cNvSpPr txBox="1"/>
          <p:nvPr/>
        </p:nvSpPr>
        <p:spPr>
          <a:xfrm>
            <a:off x="7596554" y="65198"/>
            <a:ext cx="5115171" cy="2693045"/>
          </a:xfrm>
          <a:prstGeom prst="rect">
            <a:avLst/>
          </a:prstGeom>
          <a:solidFill>
            <a:schemeClr val="accent1">
              <a:lumMod val="20000"/>
              <a:lumOff val="80000"/>
            </a:schemeClr>
          </a:solidFill>
          <a:ln w="41275">
            <a:solidFill>
              <a:schemeClr val="accent1"/>
            </a:solidFill>
          </a:ln>
        </p:spPr>
        <p:txBody>
          <a:bodyPr wrap="square">
            <a:spAutoFit/>
          </a:bodyPr>
          <a:lstStyle/>
          <a:p>
            <a:pPr marL="228592" indent="-228592" algn="ctr">
              <a:buAutoNum type="arabicPeriod"/>
            </a:pPr>
            <a:r>
              <a:rPr lang="en-US" sz="1300" b="1" u="sng" dirty="0"/>
              <a:t>What is transitional safeguarding?</a:t>
            </a:r>
          </a:p>
          <a:p>
            <a:pPr marL="171444" indent="-171444">
              <a:buFont typeface="Wingdings" panose="05000000000000000000" pitchFamily="2" charset="2"/>
              <a:buChar char="q"/>
            </a:pPr>
            <a:r>
              <a:rPr lang="en-US" sz="1300" dirty="0"/>
              <a:t>Transitional safeguarding is about </a:t>
            </a:r>
            <a:r>
              <a:rPr lang="en-US" sz="1300" dirty="0" err="1"/>
              <a:t>recognising</a:t>
            </a:r>
            <a:r>
              <a:rPr lang="en-US" sz="1300" dirty="0"/>
              <a:t> that the needs of young people do not change or stop when they reach 18, although the laws and services supporting them often do. It is about making sure they have the help they need to keep themselves safe and as independent as possible. </a:t>
            </a:r>
          </a:p>
          <a:p>
            <a:pPr marL="171444" indent="-171444">
              <a:buFont typeface="Wingdings" panose="05000000000000000000" pitchFamily="2" charset="2"/>
              <a:buChar char="q"/>
            </a:pPr>
            <a:r>
              <a:rPr lang="en-US" sz="1300" dirty="0"/>
              <a:t>It is an approach to safeguarding that moves through developmental stages, rather than just focusing on chronological age, building on best practice and learning from both adult and children’s services. </a:t>
            </a:r>
          </a:p>
          <a:p>
            <a:pPr marL="171444" indent="-171444">
              <a:buFont typeface="Wingdings" panose="05000000000000000000" pitchFamily="2" charset="2"/>
              <a:buChar char="q"/>
            </a:pPr>
            <a:r>
              <a:rPr lang="en-US" sz="1300" b="1" i="1" dirty="0"/>
              <a:t>“Those working with adults should be curious about the childhood of the adult they are supporting. And those working with children should be ambitious about the adult they are helping to create</a:t>
            </a:r>
            <a:r>
              <a:rPr lang="en-US" sz="1300" b="1" dirty="0"/>
              <a:t>” </a:t>
            </a:r>
            <a:r>
              <a:rPr lang="en-US" sz="1300" i="1" dirty="0"/>
              <a:t>(Dez Holmes, 2021)</a:t>
            </a:r>
          </a:p>
        </p:txBody>
      </p:sp>
      <p:sp>
        <p:nvSpPr>
          <p:cNvPr id="42" name="TextBox 41">
            <a:extLst>
              <a:ext uri="{FF2B5EF4-FFF2-40B4-BE49-F238E27FC236}">
                <a16:creationId xmlns:a16="http://schemas.microsoft.com/office/drawing/2014/main" id="{6B62AFAB-6316-442A-97B9-FC56CF8E7638}"/>
              </a:ext>
            </a:extLst>
          </p:cNvPr>
          <p:cNvSpPr txBox="1"/>
          <p:nvPr/>
        </p:nvSpPr>
        <p:spPr>
          <a:xfrm>
            <a:off x="8522618" y="2854770"/>
            <a:ext cx="4158989" cy="2893100"/>
          </a:xfrm>
          <a:prstGeom prst="rect">
            <a:avLst/>
          </a:prstGeom>
          <a:solidFill>
            <a:schemeClr val="accent2">
              <a:lumMod val="20000"/>
              <a:lumOff val="80000"/>
            </a:schemeClr>
          </a:solidFill>
          <a:ln w="41275">
            <a:solidFill>
              <a:schemeClr val="accent2"/>
            </a:solidFill>
          </a:ln>
        </p:spPr>
        <p:txBody>
          <a:bodyPr wrap="square">
            <a:spAutoFit/>
          </a:bodyPr>
          <a:lstStyle/>
          <a:p>
            <a:pPr algn="ctr"/>
            <a:r>
              <a:rPr lang="en-US" sz="1300" b="1" dirty="0"/>
              <a:t>2. </a:t>
            </a:r>
            <a:r>
              <a:rPr lang="en-US" sz="1300" b="1" u="sng" dirty="0"/>
              <a:t>It says ‘safeguarding’ does that mean a safeguarding adults / s42 enquiry?</a:t>
            </a:r>
          </a:p>
          <a:p>
            <a:pPr marL="171444" indent="-171444">
              <a:buFont typeface="Wingdings" panose="05000000000000000000" pitchFamily="2" charset="2"/>
              <a:buChar char="q"/>
            </a:pPr>
            <a:r>
              <a:rPr lang="en-US" sz="1300" b="1" i="1" dirty="0"/>
              <a:t>No</a:t>
            </a:r>
            <a:r>
              <a:rPr lang="en-US" sz="1300" dirty="0"/>
              <a:t> – transitional safeguarding is about safety in the more general sense, not just formal safeguarding investigations. </a:t>
            </a:r>
          </a:p>
          <a:p>
            <a:pPr marL="171444" indent="-171444">
              <a:buFont typeface="Wingdings" panose="05000000000000000000" pitchFamily="2" charset="2"/>
              <a:buChar char="q"/>
            </a:pPr>
            <a:r>
              <a:rPr lang="en-US" sz="1300" dirty="0"/>
              <a:t>The Care Act 2014 definition for safeguarding adults can apply to young people of age 18 and above, just as the children’s legislation can apply to those under 18. </a:t>
            </a:r>
          </a:p>
          <a:p>
            <a:pPr marL="171444" indent="-171444">
              <a:buFont typeface="Wingdings" panose="05000000000000000000" pitchFamily="2" charset="2"/>
              <a:buChar char="q"/>
            </a:pPr>
            <a:r>
              <a:rPr lang="en-US" sz="1300" dirty="0"/>
              <a:t>If a young adult (18 or over) meets the Care Act definition, formal safeguarding duties will apply. </a:t>
            </a:r>
          </a:p>
          <a:p>
            <a:pPr marL="171444" indent="-171444">
              <a:buFont typeface="Wingdings" panose="05000000000000000000" pitchFamily="2" charset="2"/>
              <a:buChar char="q"/>
            </a:pPr>
            <a:r>
              <a:rPr lang="en-US" sz="1300" dirty="0"/>
              <a:t>If they are still receiving children’s services, they are considered to have needs for care and support, even if these are not eligible needs under the Care Act – safeguarding adult duties apply.</a:t>
            </a:r>
          </a:p>
        </p:txBody>
      </p:sp>
      <p:sp>
        <p:nvSpPr>
          <p:cNvPr id="43" name="TextBox 42">
            <a:extLst>
              <a:ext uri="{FF2B5EF4-FFF2-40B4-BE49-F238E27FC236}">
                <a16:creationId xmlns:a16="http://schemas.microsoft.com/office/drawing/2014/main" id="{58628DAC-B4AB-4AC9-A016-69B74E83CCCD}"/>
              </a:ext>
            </a:extLst>
          </p:cNvPr>
          <p:cNvSpPr txBox="1"/>
          <p:nvPr/>
        </p:nvSpPr>
        <p:spPr>
          <a:xfrm>
            <a:off x="10366710" y="6003129"/>
            <a:ext cx="2345015" cy="3493264"/>
          </a:xfrm>
          <a:prstGeom prst="rect">
            <a:avLst/>
          </a:prstGeom>
          <a:solidFill>
            <a:schemeClr val="accent3">
              <a:lumMod val="20000"/>
              <a:lumOff val="80000"/>
            </a:schemeClr>
          </a:solidFill>
          <a:ln w="41275">
            <a:solidFill>
              <a:schemeClr val="accent3"/>
            </a:solidFill>
          </a:ln>
        </p:spPr>
        <p:txBody>
          <a:bodyPr wrap="square">
            <a:spAutoFit/>
          </a:bodyPr>
          <a:lstStyle/>
          <a:p>
            <a:pPr algn="ctr"/>
            <a:r>
              <a:rPr lang="en-US" sz="1300" b="1" dirty="0"/>
              <a:t>3. </a:t>
            </a:r>
            <a:r>
              <a:rPr lang="en-US" sz="1300" b="1" u="sng" dirty="0"/>
              <a:t>How is this different to safeguarding children?</a:t>
            </a:r>
          </a:p>
          <a:p>
            <a:pPr marL="171444" indent="-171444">
              <a:buFont typeface="Wingdings" panose="05000000000000000000" pitchFamily="2" charset="2"/>
              <a:buChar char="q"/>
            </a:pPr>
            <a:r>
              <a:rPr lang="en-US" sz="1300" dirty="0"/>
              <a:t>Transitional safeguarding uses aspects from both adult and child approaches in </a:t>
            </a:r>
            <a:r>
              <a:rPr lang="en-US" sz="1300" dirty="0" err="1"/>
              <a:t>organisations</a:t>
            </a:r>
            <a:r>
              <a:rPr lang="en-US" sz="1300" dirty="0"/>
              <a:t>, to offer more tailored support as a young person moves into adulthood. </a:t>
            </a:r>
          </a:p>
          <a:p>
            <a:pPr marL="171444" indent="-171444">
              <a:buFont typeface="Wingdings" panose="05000000000000000000" pitchFamily="2" charset="2"/>
              <a:buChar char="q"/>
            </a:pPr>
            <a:r>
              <a:rPr lang="en-US" sz="1300" dirty="0"/>
              <a:t>It does not expect that all young adults experiencing risk will have this removed or lessened by formal services in the same way that safeguarding children focuses on explicit protection from harm.</a:t>
            </a:r>
          </a:p>
        </p:txBody>
      </p:sp>
      <p:sp>
        <p:nvSpPr>
          <p:cNvPr id="44" name="TextBox 43">
            <a:extLst>
              <a:ext uri="{FF2B5EF4-FFF2-40B4-BE49-F238E27FC236}">
                <a16:creationId xmlns:a16="http://schemas.microsoft.com/office/drawing/2014/main" id="{1EB020E7-CC38-4002-9B2A-428B8D14C4CC}"/>
              </a:ext>
            </a:extLst>
          </p:cNvPr>
          <p:cNvSpPr txBox="1"/>
          <p:nvPr/>
        </p:nvSpPr>
        <p:spPr>
          <a:xfrm>
            <a:off x="6205682" y="5844398"/>
            <a:ext cx="4001127" cy="3693319"/>
          </a:xfrm>
          <a:prstGeom prst="rect">
            <a:avLst/>
          </a:prstGeom>
          <a:solidFill>
            <a:schemeClr val="accent4">
              <a:lumMod val="20000"/>
              <a:lumOff val="80000"/>
            </a:schemeClr>
          </a:solidFill>
          <a:ln w="41275">
            <a:solidFill>
              <a:schemeClr val="accent4"/>
            </a:solidFill>
          </a:ln>
        </p:spPr>
        <p:txBody>
          <a:bodyPr wrap="square">
            <a:spAutoFit/>
          </a:bodyPr>
          <a:lstStyle/>
          <a:p>
            <a:pPr algn="ctr"/>
            <a:r>
              <a:rPr lang="en-US" sz="1300" b="1" dirty="0"/>
              <a:t>4. </a:t>
            </a:r>
            <a:r>
              <a:rPr lang="en-US" sz="1300" b="1" u="sng" dirty="0"/>
              <a:t>How does it link with safeguarding adults?</a:t>
            </a:r>
          </a:p>
          <a:p>
            <a:pPr marL="171444" indent="-171444">
              <a:buFont typeface="Wingdings" panose="05000000000000000000" pitchFamily="2" charset="2"/>
              <a:buChar char="q"/>
            </a:pPr>
            <a:r>
              <a:rPr lang="en-US" sz="1300" dirty="0"/>
              <a:t>The Making Safeguarding Personal approach (set out in the Care Act) means </a:t>
            </a:r>
            <a:r>
              <a:rPr lang="en-US" sz="1300" dirty="0" err="1"/>
              <a:t>recognising</a:t>
            </a:r>
            <a:r>
              <a:rPr lang="en-US" sz="1300" dirty="0"/>
              <a:t> an adult’s rights, freedom of action, choice and control; and the right to make decisions that may seem unwise where mental capacity is not in question. </a:t>
            </a:r>
          </a:p>
          <a:p>
            <a:pPr marL="171444" indent="-171444">
              <a:buFont typeface="Wingdings" panose="05000000000000000000" pitchFamily="2" charset="2"/>
              <a:buChar char="q"/>
            </a:pPr>
            <a:r>
              <a:rPr lang="en-US" sz="1300" dirty="0"/>
              <a:t>It is about understanding that adulthood gives degrees of personal responsibility, and respecting people’s preferred outcomes. </a:t>
            </a:r>
          </a:p>
          <a:p>
            <a:pPr marL="171444" indent="-171444">
              <a:buFont typeface="Wingdings" panose="05000000000000000000" pitchFamily="2" charset="2"/>
              <a:buChar char="q"/>
            </a:pPr>
            <a:r>
              <a:rPr lang="en-US" sz="1300" dirty="0"/>
              <a:t>It is about risk enablement taking account of an individual’s preferences, history and circumstances to achieve a proportionate tolerance of accepted risk. </a:t>
            </a:r>
          </a:p>
          <a:p>
            <a:pPr marL="171444" indent="-171444">
              <a:buFont typeface="Wingdings" panose="05000000000000000000" pitchFamily="2" charset="2"/>
              <a:buChar char="q"/>
            </a:pPr>
            <a:r>
              <a:rPr lang="en-US" sz="1300" dirty="0"/>
              <a:t>From 16yrs+ mental capacity assessments are a valuable tool for consideration when supporting a young person’s ability to make best interest decisions.</a:t>
            </a:r>
          </a:p>
          <a:p>
            <a:pPr marL="171444" indent="-171444">
              <a:buFont typeface="Wingdings" panose="05000000000000000000" pitchFamily="2" charset="2"/>
              <a:buChar char="q"/>
            </a:pPr>
            <a:r>
              <a:rPr lang="en-US" sz="1300" dirty="0"/>
              <a:t>Many young people who received a service through children’s services, will not meet the criteria for Adult Social Services intervention.</a:t>
            </a:r>
          </a:p>
        </p:txBody>
      </p:sp>
      <p:sp>
        <p:nvSpPr>
          <p:cNvPr id="45" name="TextBox 44">
            <a:extLst>
              <a:ext uri="{FF2B5EF4-FFF2-40B4-BE49-F238E27FC236}">
                <a16:creationId xmlns:a16="http://schemas.microsoft.com/office/drawing/2014/main" id="{C55D31F2-BDE2-4DFB-A41F-11307B86135E}"/>
              </a:ext>
            </a:extLst>
          </p:cNvPr>
          <p:cNvSpPr txBox="1"/>
          <p:nvPr/>
        </p:nvSpPr>
        <p:spPr>
          <a:xfrm>
            <a:off x="120005" y="6146523"/>
            <a:ext cx="5985933" cy="3323987"/>
          </a:xfrm>
          <a:prstGeom prst="rect">
            <a:avLst/>
          </a:prstGeom>
          <a:solidFill>
            <a:schemeClr val="accent5">
              <a:lumMod val="20000"/>
              <a:lumOff val="80000"/>
            </a:schemeClr>
          </a:solidFill>
          <a:ln w="41275">
            <a:solidFill>
              <a:schemeClr val="accent5"/>
            </a:solidFill>
          </a:ln>
        </p:spPr>
        <p:txBody>
          <a:bodyPr wrap="square">
            <a:spAutoFit/>
          </a:bodyPr>
          <a:lstStyle/>
          <a:p>
            <a:pPr algn="ctr"/>
            <a:r>
              <a:rPr lang="en-US" sz="1400" b="1" dirty="0"/>
              <a:t>5. </a:t>
            </a:r>
            <a:r>
              <a:rPr lang="en-US" sz="1400" b="1" u="sng" dirty="0"/>
              <a:t>Why is transitional safeguarding important?</a:t>
            </a:r>
          </a:p>
          <a:p>
            <a:pPr marL="171444" indent="-171444">
              <a:buFont typeface="Wingdings" panose="05000000000000000000" pitchFamily="2" charset="2"/>
              <a:buChar char="q"/>
            </a:pPr>
            <a:r>
              <a:rPr lang="en-US" sz="1400" dirty="0"/>
              <a:t>The wider child safeguarding system does not always work well for adolescents, often designed to meet the needs of younger children. </a:t>
            </a:r>
          </a:p>
          <a:p>
            <a:pPr marL="171444" indent="-171444">
              <a:buFont typeface="Wingdings" panose="05000000000000000000" pitchFamily="2" charset="2"/>
              <a:buChar char="q"/>
            </a:pPr>
            <a:r>
              <a:rPr lang="en-US" sz="1400" dirty="0"/>
              <a:t>Adolescents are thought to need distinct services and professional approaches in line with their developmental needs, </a:t>
            </a:r>
            <a:r>
              <a:rPr lang="en-US" sz="1400" dirty="0" err="1"/>
              <a:t>recognising</a:t>
            </a:r>
            <a:r>
              <a:rPr lang="en-US" sz="1400" dirty="0"/>
              <a:t> that harm and its effects do not stop at age 18. </a:t>
            </a:r>
          </a:p>
          <a:p>
            <a:pPr marL="171444" indent="-171444">
              <a:buFont typeface="Wingdings" panose="05000000000000000000" pitchFamily="2" charset="2"/>
              <a:buChar char="q"/>
            </a:pPr>
            <a:r>
              <a:rPr lang="en-US" sz="1400" dirty="0"/>
              <a:t>Many of the environmental and structural factors that increase a child’s vulnerability continue into adulthood, resulting in unmet needs and costly later interventions. </a:t>
            </a:r>
          </a:p>
          <a:p>
            <a:pPr marL="171444" indent="-171444">
              <a:buFont typeface="Wingdings" panose="05000000000000000000" pitchFamily="2" charset="2"/>
              <a:buChar char="q"/>
            </a:pPr>
            <a:r>
              <a:rPr lang="en-US" sz="1400" dirty="0"/>
              <a:t>The children’s and adults’ safeguarding systems have developed from different theories, come under different laws, and have different processes as a result.</a:t>
            </a:r>
          </a:p>
          <a:p>
            <a:pPr marL="171444" indent="-171444">
              <a:buFont typeface="Wingdings" panose="05000000000000000000" pitchFamily="2" charset="2"/>
              <a:buChar char="q"/>
            </a:pPr>
            <a:r>
              <a:rPr lang="en-US" sz="1400" dirty="0"/>
              <a:t>This can make the transition to adulthood harder for young people facing ongoing risk and mean that young people entering adulthood experience a ‘cliff-edge’ in terms of support.</a:t>
            </a:r>
          </a:p>
        </p:txBody>
      </p:sp>
      <p:sp>
        <p:nvSpPr>
          <p:cNvPr id="46" name="TextBox 45">
            <a:extLst>
              <a:ext uri="{FF2B5EF4-FFF2-40B4-BE49-F238E27FC236}">
                <a16:creationId xmlns:a16="http://schemas.microsoft.com/office/drawing/2014/main" id="{6CE6E84E-93C1-40CE-B6C8-B8A4B15D8B27}"/>
              </a:ext>
            </a:extLst>
          </p:cNvPr>
          <p:cNvSpPr txBox="1"/>
          <p:nvPr/>
        </p:nvSpPr>
        <p:spPr>
          <a:xfrm>
            <a:off x="120005" y="2681306"/>
            <a:ext cx="5448457" cy="3323987"/>
          </a:xfrm>
          <a:prstGeom prst="rect">
            <a:avLst/>
          </a:prstGeom>
          <a:solidFill>
            <a:schemeClr val="accent6">
              <a:lumMod val="20000"/>
              <a:lumOff val="80000"/>
            </a:schemeClr>
          </a:solidFill>
          <a:ln w="41275">
            <a:solidFill>
              <a:schemeClr val="accent6"/>
            </a:solidFill>
          </a:ln>
        </p:spPr>
        <p:txBody>
          <a:bodyPr wrap="square">
            <a:spAutoFit/>
          </a:bodyPr>
          <a:lstStyle/>
          <a:p>
            <a:pPr algn="ctr"/>
            <a:r>
              <a:rPr lang="en-US" sz="1400" b="1" dirty="0"/>
              <a:t>6. </a:t>
            </a:r>
            <a:r>
              <a:rPr lang="en-US" sz="1400" b="1" u="sng" dirty="0"/>
              <a:t>What might this mean for adolescents entering adulthood?</a:t>
            </a:r>
            <a:endParaRPr lang="en-US" sz="1400" dirty="0"/>
          </a:p>
          <a:p>
            <a:pPr marL="171444" indent="-171444">
              <a:buFont typeface="Wingdings" panose="05000000000000000000" pitchFamily="2" charset="2"/>
              <a:buChar char="q"/>
            </a:pPr>
            <a:r>
              <a:rPr lang="en-US" sz="1400" dirty="0"/>
              <a:t>An adolescent engaged in ‘county </a:t>
            </a:r>
            <a:r>
              <a:rPr lang="en-US" sz="1400"/>
              <a:t>lines’</a:t>
            </a:r>
            <a:r>
              <a:rPr lang="en-US" sz="1400" dirty="0"/>
              <a:t> </a:t>
            </a:r>
            <a:r>
              <a:rPr lang="en-US" sz="1400"/>
              <a:t>or </a:t>
            </a:r>
            <a:r>
              <a:rPr lang="en-US" sz="1400" dirty="0"/>
              <a:t>other gang-associated harm, may find they receive a criminal justice response rather than being </a:t>
            </a:r>
            <a:r>
              <a:rPr lang="en-US" sz="1400" dirty="0" err="1"/>
              <a:t>recognised</a:t>
            </a:r>
            <a:r>
              <a:rPr lang="en-US" sz="1400" dirty="0"/>
              <a:t> as a victim of criminal exploitation.</a:t>
            </a:r>
          </a:p>
          <a:p>
            <a:pPr marL="171444" indent="-171444">
              <a:buFont typeface="Wingdings" panose="05000000000000000000" pitchFamily="2" charset="2"/>
              <a:buChar char="q"/>
            </a:pPr>
            <a:r>
              <a:rPr lang="en-US" sz="1400" dirty="0"/>
              <a:t>A young adult experiencing sexual exploitation may not be eligible for a safeguarding response unless they have needs for care support, such as a formal mental health diagnosis or a diagnosed learning disability.</a:t>
            </a:r>
          </a:p>
          <a:p>
            <a:pPr marL="171444" indent="-171444">
              <a:buFont typeface="Wingdings" panose="05000000000000000000" pitchFamily="2" charset="2"/>
              <a:buChar char="q"/>
            </a:pPr>
            <a:r>
              <a:rPr lang="en-US" sz="1400" dirty="0"/>
              <a:t>A young person who is subject to a child protection plan may find that support stops abruptly as they turn 18, despite their experiences of maltreatment leaving them just as vulnerable as a child leaving care who would be entitled to ongoing support.</a:t>
            </a:r>
          </a:p>
          <a:p>
            <a:pPr marL="171444" indent="-171444">
              <a:buFont typeface="Wingdings" panose="05000000000000000000" pitchFamily="2" charset="2"/>
              <a:buChar char="q"/>
            </a:pPr>
            <a:r>
              <a:rPr lang="en-US" sz="1400" dirty="0"/>
              <a:t>A young adult experiencing domestic abuse and poor mental health may be offered little or no support for their own safety unless the circumstances become critical. Upon becoming a parent, they may find that children’s services consider their child to be at risk.</a:t>
            </a:r>
          </a:p>
        </p:txBody>
      </p:sp>
      <p:sp>
        <p:nvSpPr>
          <p:cNvPr id="47" name="TextBox 46">
            <a:extLst>
              <a:ext uri="{FF2B5EF4-FFF2-40B4-BE49-F238E27FC236}">
                <a16:creationId xmlns:a16="http://schemas.microsoft.com/office/drawing/2014/main" id="{6C7C7D84-0585-41F4-B772-84C98B5BEDB3}"/>
              </a:ext>
            </a:extLst>
          </p:cNvPr>
          <p:cNvSpPr txBox="1"/>
          <p:nvPr/>
        </p:nvSpPr>
        <p:spPr>
          <a:xfrm>
            <a:off x="89875" y="91619"/>
            <a:ext cx="7420138" cy="2246769"/>
          </a:xfrm>
          <a:prstGeom prst="rect">
            <a:avLst/>
          </a:prstGeom>
          <a:solidFill>
            <a:schemeClr val="tx2">
              <a:lumMod val="20000"/>
              <a:lumOff val="80000"/>
            </a:schemeClr>
          </a:solidFill>
          <a:ln w="41275">
            <a:solidFill>
              <a:schemeClr val="tx2"/>
            </a:solidFill>
          </a:ln>
        </p:spPr>
        <p:txBody>
          <a:bodyPr wrap="square" lIns="91440" tIns="45720" rIns="91440" bIns="45720" anchor="t">
            <a:spAutoFit/>
          </a:bodyPr>
          <a:lstStyle/>
          <a:p>
            <a:pPr algn="ctr"/>
            <a:r>
              <a:rPr lang="en-US" sz="1400" b="1" dirty="0"/>
              <a:t>7. </a:t>
            </a:r>
            <a:r>
              <a:rPr lang="en-US" sz="1400" b="1" u="sng" dirty="0"/>
              <a:t>What sort of services can help?</a:t>
            </a:r>
          </a:p>
          <a:p>
            <a:pPr marL="170815" indent="-170815">
              <a:buFont typeface="Wingdings" panose="05000000000000000000" pitchFamily="2" charset="2"/>
              <a:buChar char="q"/>
            </a:pPr>
            <a:r>
              <a:rPr lang="en-US" sz="1400" dirty="0"/>
              <a:t>Transitional safeguarding approaches better align services for child and adults and encourage partnership cultures to respond better to the changing needs of adolescents and young adults. </a:t>
            </a:r>
            <a:endParaRPr lang="en-US" sz="1400" dirty="0">
              <a:cs typeface="Calibri"/>
            </a:endParaRPr>
          </a:p>
          <a:p>
            <a:pPr marL="170815" indent="-170815">
              <a:buFont typeface="Wingdings" panose="05000000000000000000" pitchFamily="2" charset="2"/>
              <a:buChar char="q"/>
            </a:pPr>
            <a:r>
              <a:rPr lang="en-US" sz="1400" dirty="0"/>
              <a:t>These might include, for example, improved responses to young people at risk of Child Sexual Exploitation (CSE) at the point of transition. They may involve drug or alcohol support services, life skills training, healthy relationships and preparing for adulthood services.</a:t>
            </a:r>
            <a:endParaRPr lang="en-US" sz="1400" dirty="0">
              <a:cs typeface="Calibri"/>
            </a:endParaRPr>
          </a:p>
          <a:p>
            <a:pPr marL="170815" indent="-170815">
              <a:buFont typeface="Wingdings" panose="05000000000000000000" pitchFamily="2" charset="2"/>
              <a:buChar char="q"/>
            </a:pPr>
            <a:r>
              <a:rPr lang="en-US" sz="1400" dirty="0"/>
              <a:t>Transitional safeguarding is an emerging area of interest, and area for service development.</a:t>
            </a:r>
            <a:endParaRPr lang="en-US" sz="1400" dirty="0">
              <a:cs typeface="Calibri"/>
            </a:endParaRPr>
          </a:p>
          <a:p>
            <a:pPr marL="170815" indent="-170815">
              <a:buFont typeface="Wingdings" panose="05000000000000000000" pitchFamily="2" charset="2"/>
              <a:buChar char="q"/>
            </a:pPr>
            <a:r>
              <a:rPr lang="en-US" sz="1400" dirty="0">
                <a:cs typeface="Calibri"/>
              </a:rPr>
              <a:t>For local information see </a:t>
            </a:r>
            <a:r>
              <a:rPr lang="en-US" sz="1400" dirty="0">
                <a:cs typeface="Calibri"/>
                <a:hlinkClick r:id="rId4"/>
              </a:rPr>
              <a:t>Northumberland Safeguarding Transitions Protocol</a:t>
            </a:r>
            <a:endParaRPr lang="en-US" sz="1400" dirty="0"/>
          </a:p>
          <a:p>
            <a:pPr marL="170815" indent="-170815">
              <a:buFont typeface="Wingdings" panose="05000000000000000000" pitchFamily="2" charset="2"/>
              <a:buChar char="q"/>
            </a:pPr>
            <a:r>
              <a:rPr lang="en-US" sz="1400" dirty="0">
                <a:cs typeface="Calibri"/>
              </a:rPr>
              <a:t>For further information see </a:t>
            </a:r>
            <a:r>
              <a:rPr lang="en-US" sz="1400" dirty="0">
                <a:cs typeface="Calibri"/>
                <a:hlinkClick r:id="rId5"/>
              </a:rPr>
              <a:t>Transitional</a:t>
            </a:r>
            <a:r>
              <a:rPr lang="en-US" sz="1400" dirty="0">
                <a:hlinkClick r:id="rId5"/>
              </a:rPr>
              <a:t> safeguarding &amp; the role of adult social work</a:t>
            </a:r>
            <a:r>
              <a:rPr lang="en-US" sz="1400" dirty="0"/>
              <a:t> and </a:t>
            </a:r>
            <a:r>
              <a:rPr lang="en-US" sz="1400" dirty="0">
                <a:hlinkClick r:id="rId6"/>
              </a:rPr>
              <a:t>Transitional safeguarding | adolescence to adulthood </a:t>
            </a:r>
            <a:r>
              <a:rPr lang="en-US" sz="1400" dirty="0"/>
              <a:t>(researchinpractice.org.uk)</a:t>
            </a:r>
            <a:endParaRPr lang="en-US" sz="1400" dirty="0">
              <a:cs typeface="Calibri"/>
            </a:endParaRPr>
          </a:p>
        </p:txBody>
      </p:sp>
      <p:sp>
        <p:nvSpPr>
          <p:cNvPr id="48" name="Oval 47">
            <a:extLst>
              <a:ext uri="{FF2B5EF4-FFF2-40B4-BE49-F238E27FC236}">
                <a16:creationId xmlns:a16="http://schemas.microsoft.com/office/drawing/2014/main" id="{760174EB-1AA0-4E48-97E8-69D0711A562E}"/>
              </a:ext>
            </a:extLst>
          </p:cNvPr>
          <p:cNvSpPr/>
          <p:nvPr/>
        </p:nvSpPr>
        <p:spPr>
          <a:xfrm>
            <a:off x="6226868" y="4024190"/>
            <a:ext cx="1455199" cy="1099705"/>
          </a:xfrm>
          <a:prstGeom prst="ellipse">
            <a:avLst/>
          </a:prstGeom>
          <a:ln>
            <a:noFill/>
          </a:ln>
          <a:effectLst>
            <a:softEdge rad="127000"/>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GB" sz="1200" b="1" dirty="0">
                <a:solidFill>
                  <a:schemeClr val="tx2"/>
                </a:solidFill>
              </a:rPr>
              <a:t>Transitional Safeguarding</a:t>
            </a:r>
          </a:p>
        </p:txBody>
      </p:sp>
      <p:sp>
        <p:nvSpPr>
          <p:cNvPr id="2" name="Thought Bubble: Cloud 1">
            <a:extLst>
              <a:ext uri="{FF2B5EF4-FFF2-40B4-BE49-F238E27FC236}">
                <a16:creationId xmlns:a16="http://schemas.microsoft.com/office/drawing/2014/main" id="{C405F5C2-1C90-498A-BB55-C13044FF2CDB}"/>
              </a:ext>
            </a:extLst>
          </p:cNvPr>
          <p:cNvSpPr/>
          <p:nvPr/>
        </p:nvSpPr>
        <p:spPr>
          <a:xfrm>
            <a:off x="5578251" y="2371734"/>
            <a:ext cx="1555288" cy="1263910"/>
          </a:xfrm>
          <a:prstGeom prst="cloudCallout">
            <a:avLst>
              <a:gd name="adj1" fmla="val -58138"/>
              <a:gd name="adj2" fmla="val -5418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dirty="0"/>
              <a:t>A </a:t>
            </a:r>
            <a:r>
              <a:rPr lang="en-US" sz="1400" i="1" dirty="0"/>
              <a:t>system</a:t>
            </a:r>
            <a:r>
              <a:rPr lang="en-US" sz="1400" dirty="0"/>
              <a:t>.. not a </a:t>
            </a:r>
            <a:r>
              <a:rPr lang="en-US" sz="1400" i="1" dirty="0"/>
              <a:t>service</a:t>
            </a:r>
            <a:endParaRPr lang="en-GB" sz="1400" i="1" dirty="0"/>
          </a:p>
        </p:txBody>
      </p:sp>
    </p:spTree>
    <p:extLst>
      <p:ext uri="{BB962C8B-B14F-4D97-AF65-F5344CB8AC3E}">
        <p14:creationId xmlns:p14="http://schemas.microsoft.com/office/powerpoint/2010/main" val="2170541668"/>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65A066650F1274F9BAE123F0A704CB9" ma:contentTypeVersion="10" ma:contentTypeDescription="Create a new document." ma:contentTypeScope="" ma:versionID="1290b309e63caba17d43a47912c42f03">
  <xsd:schema xmlns:xsd="http://www.w3.org/2001/XMLSchema" xmlns:xs="http://www.w3.org/2001/XMLSchema" xmlns:p="http://schemas.microsoft.com/office/2006/metadata/properties" xmlns:ns3="4ffa3d6d-2417-4084-b0ef-75330b29f12a" xmlns:ns4="a4304816-cff7-4a3e-8eaa-1dd2f4b6695b" targetNamespace="http://schemas.microsoft.com/office/2006/metadata/properties" ma:root="true" ma:fieldsID="e30f2070ae2f108f2a99bd7da098ba85" ns3:_="" ns4:_="">
    <xsd:import namespace="4ffa3d6d-2417-4084-b0ef-75330b29f12a"/>
    <xsd:import namespace="a4304816-cff7-4a3e-8eaa-1dd2f4b6695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fa3d6d-2417-4084-b0ef-75330b29f1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304816-cff7-4a3e-8eaa-1dd2f4b6695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EB5FDE-8083-4CF8-A7A1-87CF2C5750B8}">
  <ds:schemaRefs>
    <ds:schemaRef ds:uri="http://schemas.microsoft.com/sharepoint/v3/contenttype/forms"/>
  </ds:schemaRefs>
</ds:datastoreItem>
</file>

<file path=customXml/itemProps2.xml><?xml version="1.0" encoding="utf-8"?>
<ds:datastoreItem xmlns:ds="http://schemas.openxmlformats.org/officeDocument/2006/customXml" ds:itemID="{109C597E-6F0D-43E5-B17B-37108492FDAB}">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ffa3d6d-2417-4084-b0ef-75330b29f12a"/>
    <ds:schemaRef ds:uri="http://purl.org/dc/terms/"/>
    <ds:schemaRef ds:uri="http://schemas.openxmlformats.org/package/2006/metadata/core-properties"/>
    <ds:schemaRef ds:uri="a4304816-cff7-4a3e-8eaa-1dd2f4b6695b"/>
    <ds:schemaRef ds:uri="http://www.w3.org/XML/1998/namespace"/>
  </ds:schemaRefs>
</ds:datastoreItem>
</file>

<file path=customXml/itemProps3.xml><?xml version="1.0" encoding="utf-8"?>
<ds:datastoreItem xmlns:ds="http://schemas.openxmlformats.org/officeDocument/2006/customXml" ds:itemID="{D9BB5243-1959-4C3F-A345-12A7FBB00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fa3d6d-2417-4084-b0ef-75330b29f12a"/>
    <ds:schemaRef ds:uri="a4304816-cff7-4a3e-8eaa-1dd2f4b669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462</TotalTime>
  <Words>925</Words>
  <Application>Microsoft Office PowerPoint</Application>
  <PresentationFormat>A3 Paper (297x420 mm)</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Saira Park</dc:creator>
  <cp:lastModifiedBy>Karen Wright</cp:lastModifiedBy>
  <cp:revision>32</cp:revision>
  <dcterms:created xsi:type="dcterms:W3CDTF">2022-02-03T18:55:21Z</dcterms:created>
  <dcterms:modified xsi:type="dcterms:W3CDTF">2023-02-14T14:34:10Z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0x010100765A066650F1274F9BAE123F0A704CB9</vt:lpwstr>
  </property>
</Properties>
</file>