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6" r:id="rId9"/>
    <p:sldId id="267" r:id="rId10"/>
    <p:sldId id="260" r:id="rId11"/>
    <p:sldId id="262" r:id="rId12"/>
    <p:sldId id="263" r:id="rId13"/>
    <p:sldId id="264" r:id="rId14"/>
    <p:sldId id="265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6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52425" y="2708981"/>
            <a:ext cx="8439150" cy="67768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5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52425" y="3386138"/>
            <a:ext cx="8439150" cy="7350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3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66889" y="1624546"/>
            <a:ext cx="4035778" cy="424602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4546"/>
            <a:ext cx="4041775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45025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66713" y="577850"/>
            <a:ext cx="8320087" cy="9032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4546"/>
            <a:ext cx="4040188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4546"/>
            <a:ext cx="4041775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45025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7200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649288"/>
            <a:ext cx="8229600" cy="8175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7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8229600" cy="628473"/>
          </a:xfrm>
          <a:prstGeom prst="rect">
            <a:avLst/>
          </a:prstGeom>
        </p:spPr>
        <p:txBody>
          <a:bodyPr vert="horz"/>
          <a:lstStyle>
            <a:lvl1pPr>
              <a:defRPr sz="30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00150"/>
            <a:ext cx="8229600" cy="46704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4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68_1 PowerPoint Template 2 Feb 2017 BLANK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.luton.gov.uk/Page/Show/Education_and_learning/Other-support/safety-in-education/Pages/Lutons-unregistered-schools-strategy.aspx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Educational Neglect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Caroline Dawes, Head of Standards and Effectiveness in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Neglect - direct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f parents: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not send their children to school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not send their children to school </a:t>
            </a:r>
            <a:r>
              <a:rPr lang="en-GB" dirty="0" smtClean="0"/>
              <a:t>often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not provide a suitable education at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Then: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They are denying their children their right to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do we know they are safe?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5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Neglect - indirect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Poor attendance at school from primary onwards is a risk factor for criminal exploitation and contextual safeguarding risks.</a:t>
            </a:r>
          </a:p>
          <a:p>
            <a:endParaRPr lang="en-GB" dirty="0"/>
          </a:p>
          <a:p>
            <a:r>
              <a:rPr lang="en-GB" dirty="0" smtClean="0"/>
              <a:t>Children’s attendance at school is monitored daily – absence is easily measured.  </a:t>
            </a:r>
          </a:p>
          <a:p>
            <a:endParaRPr lang="en-GB" dirty="0"/>
          </a:p>
          <a:p>
            <a:r>
              <a:rPr lang="en-GB" dirty="0" smtClean="0"/>
              <a:t>If parents are not sending their children to school every day, could this be a proxy indicator of wider risks of neglect?  Are they receiving vaccinations?  Health checks?  Dentist checks?  </a:t>
            </a:r>
          </a:p>
          <a:p>
            <a:endParaRPr lang="en-GB" dirty="0"/>
          </a:p>
          <a:p>
            <a:r>
              <a:rPr lang="en-GB" dirty="0" smtClean="0"/>
              <a:t>Are parents struggling with other pressures?  Are the children acting as carers?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Improving attendance at school is now everyone’s responsibility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12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Absence from school is a risk factor for many aspects of neglect, including educational neglect,</a:t>
            </a:r>
          </a:p>
          <a:p>
            <a:endParaRPr lang="en-GB" dirty="0"/>
          </a:p>
          <a:p>
            <a:r>
              <a:rPr lang="en-GB" dirty="0" smtClean="0"/>
              <a:t>Aspects of educational neglect that could interface with children’s social care:</a:t>
            </a:r>
          </a:p>
          <a:p>
            <a:r>
              <a:rPr lang="en-GB" dirty="0"/>
              <a:t>	</a:t>
            </a:r>
            <a:r>
              <a:rPr lang="en-GB" dirty="0" smtClean="0"/>
              <a:t>CME (Children Missing Education - Mansoora Karimuddin)</a:t>
            </a:r>
          </a:p>
          <a:p>
            <a:r>
              <a:rPr lang="en-GB" dirty="0"/>
              <a:t>	</a:t>
            </a:r>
            <a:r>
              <a:rPr lang="en-GB" dirty="0" smtClean="0"/>
              <a:t>EHE (Elective Home Education - Tracy Gentle)</a:t>
            </a:r>
          </a:p>
          <a:p>
            <a:r>
              <a:rPr lang="en-GB" dirty="0"/>
              <a:t>	</a:t>
            </a:r>
            <a:r>
              <a:rPr lang="en-GB" dirty="0" smtClean="0"/>
              <a:t>EWS (Education Welfare Service - Julia Jack)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5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Any Questions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030" name="Picture 6" descr="20 Questions to Make Meaningful Connections | Inc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75" y="1056466"/>
            <a:ext cx="8793849" cy="49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0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sessions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GB" sz="3200" dirty="0" smtClean="0"/>
              <a:t>Expectations </a:t>
            </a:r>
            <a:r>
              <a:rPr lang="en-GB" sz="3200" dirty="0"/>
              <a:t>and responsibilities for school attendance </a:t>
            </a:r>
            <a:endParaRPr lang="en-GB" sz="3200" dirty="0"/>
          </a:p>
          <a:p>
            <a:pPr marL="457200" indent="-457200">
              <a:buAutoNum type="arabicParenR"/>
            </a:pPr>
            <a:r>
              <a:rPr lang="en-GB" sz="3200" dirty="0" smtClean="0"/>
              <a:t>Children Missing Education</a:t>
            </a:r>
          </a:p>
          <a:p>
            <a:pPr marL="457200" indent="-457200">
              <a:buAutoNum type="arabicParenR"/>
            </a:pPr>
            <a:r>
              <a:rPr lang="en-GB" sz="3200" dirty="0" smtClean="0"/>
              <a:t>Elective Home Education</a:t>
            </a:r>
          </a:p>
          <a:p>
            <a:pPr marL="457200" indent="-457200">
              <a:buAutoNum type="arabicParenR"/>
            </a:pPr>
            <a:r>
              <a:rPr lang="en-GB" sz="3200" dirty="0" smtClean="0"/>
              <a:t>Education Welfare Service</a:t>
            </a:r>
          </a:p>
        </p:txBody>
      </p:sp>
    </p:spTree>
    <p:extLst>
      <p:ext uri="{BB962C8B-B14F-4D97-AF65-F5344CB8AC3E}">
        <p14:creationId xmlns:p14="http://schemas.microsoft.com/office/powerpoint/2010/main" val="20251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Questions Images - Free Download on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3" y="997637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Neglect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36944" y="2348880"/>
            <a:ext cx="3970784" cy="1008112"/>
          </a:xfrm>
        </p:spPr>
        <p:txBody>
          <a:bodyPr/>
          <a:lstStyle/>
          <a:p>
            <a:pPr algn="ctr"/>
            <a:r>
              <a:rPr lang="en-GB" sz="3200" b="1" dirty="0" smtClean="0"/>
              <a:t>What do we mean by ‘neglect’?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1109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 does ‘Educational Neglect’ mean?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dirty="0" smtClean="0"/>
              <a:t>Who is responsible for ensuring children have a suitable education?</a:t>
            </a:r>
          </a:p>
          <a:p>
            <a:endParaRPr lang="en-GB" dirty="0" smtClean="0"/>
          </a:p>
          <a:p>
            <a:r>
              <a:rPr lang="en-GB" sz="2400" dirty="0" smtClean="0"/>
              <a:t>LA?</a:t>
            </a:r>
          </a:p>
          <a:p>
            <a:r>
              <a:rPr lang="en-GB" sz="2400" dirty="0" smtClean="0"/>
              <a:t>Schools?</a:t>
            </a:r>
          </a:p>
          <a:p>
            <a:r>
              <a:rPr lang="en-GB" sz="2400" dirty="0" smtClean="0"/>
              <a:t>Parents?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34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8473"/>
          </a:xfrm>
        </p:spPr>
        <p:txBody>
          <a:bodyPr/>
          <a:lstStyle/>
          <a:p>
            <a:r>
              <a:rPr lang="en-GB" dirty="0"/>
              <a:t>United Nations Convention on the Rights of the Child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200150"/>
            <a:ext cx="8928992" cy="5325194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Article 28</a:t>
            </a:r>
          </a:p>
          <a:p>
            <a:endParaRPr lang="en-GB" sz="1200" b="1" dirty="0"/>
          </a:p>
          <a:p>
            <a:pPr>
              <a:lnSpc>
                <a:spcPct val="120000"/>
              </a:lnSpc>
            </a:pPr>
            <a:r>
              <a:rPr lang="en-GB" sz="1400" dirty="0" smtClean="0"/>
              <a:t>1. States </a:t>
            </a:r>
            <a:r>
              <a:rPr lang="en-GB" sz="1400" dirty="0"/>
              <a:t>Parties recognize the right of the child to </a:t>
            </a:r>
            <a:r>
              <a:rPr lang="en-GB" sz="1400" b="1" dirty="0"/>
              <a:t>education</a:t>
            </a:r>
            <a:r>
              <a:rPr lang="en-GB" sz="1400" dirty="0"/>
              <a:t>, </a:t>
            </a:r>
            <a:endParaRPr lang="en-GB" sz="1400" dirty="0" smtClean="0"/>
          </a:p>
          <a:p>
            <a:pPr>
              <a:lnSpc>
                <a:spcPct val="120000"/>
              </a:lnSpc>
            </a:pPr>
            <a:r>
              <a:rPr lang="en-GB" sz="1400" dirty="0" smtClean="0"/>
              <a:t>(</a:t>
            </a:r>
            <a:r>
              <a:rPr lang="en-GB" sz="1400" dirty="0"/>
              <a:t>a) Make primary education compulsory and available free to all;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(b) Encourage the development of different forms of secondary education, including general and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vocational education, make them available and accessible to every child, and take appropriate </a:t>
            </a:r>
            <a:r>
              <a:rPr lang="en-GB" sz="1400" dirty="0" smtClean="0"/>
              <a:t>measures such </a:t>
            </a:r>
            <a:r>
              <a:rPr lang="en-GB" sz="1400" dirty="0"/>
              <a:t>as the introduction of free education and offering financial assistance in case of need;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(c) Make higher education accessible to all on the basis of capacity by every appropriate means;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(d) Make educational and vocational information and guidance available and accessible to all children;</a:t>
            </a:r>
          </a:p>
          <a:p>
            <a:pPr>
              <a:lnSpc>
                <a:spcPct val="120000"/>
              </a:lnSpc>
            </a:pPr>
            <a:r>
              <a:rPr lang="en-GB" sz="1400" dirty="0"/>
              <a:t>(e) </a:t>
            </a:r>
            <a:r>
              <a:rPr lang="en-GB" sz="1400" b="1" dirty="0"/>
              <a:t>Take measures to encourage regular attendance at schools and the reduction of drop-out rates</a:t>
            </a:r>
            <a:r>
              <a:rPr lang="en-GB" sz="1400" dirty="0" smtClean="0"/>
              <a:t>.</a:t>
            </a:r>
          </a:p>
          <a:p>
            <a:pPr>
              <a:lnSpc>
                <a:spcPct val="120000"/>
              </a:lnSpc>
            </a:pPr>
            <a:endParaRPr lang="en-GB" sz="1400" dirty="0"/>
          </a:p>
          <a:p>
            <a:pPr>
              <a:lnSpc>
                <a:spcPct val="120000"/>
              </a:lnSpc>
            </a:pPr>
            <a:r>
              <a:rPr lang="en-GB" sz="1400" dirty="0"/>
              <a:t>2. States Parties shall take all appropriate measures to ensure that </a:t>
            </a:r>
            <a:r>
              <a:rPr lang="en-GB" sz="1400" b="1" dirty="0"/>
              <a:t>school discipline </a:t>
            </a:r>
            <a:r>
              <a:rPr lang="en-GB" sz="1400" dirty="0"/>
              <a:t>is administered in </a:t>
            </a:r>
            <a:r>
              <a:rPr lang="en-GB" sz="1400" dirty="0" smtClean="0"/>
              <a:t>a manner </a:t>
            </a:r>
            <a:r>
              <a:rPr lang="en-GB" sz="1400" dirty="0"/>
              <a:t>consistent with the child’s human dignity and in conformity with the present Convention</a:t>
            </a:r>
            <a:r>
              <a:rPr lang="en-GB" sz="1400" dirty="0" smtClean="0"/>
              <a:t>.</a:t>
            </a:r>
          </a:p>
          <a:p>
            <a:pPr>
              <a:lnSpc>
                <a:spcPct val="120000"/>
              </a:lnSpc>
            </a:pPr>
            <a:endParaRPr lang="en-GB" sz="1400" dirty="0"/>
          </a:p>
          <a:p>
            <a:pPr>
              <a:lnSpc>
                <a:spcPct val="120000"/>
              </a:lnSpc>
            </a:pPr>
            <a:r>
              <a:rPr lang="en-GB" sz="1400" dirty="0"/>
              <a:t>3. States Parties shall promote and encourage </a:t>
            </a:r>
            <a:r>
              <a:rPr lang="en-GB" sz="1400" b="1" dirty="0"/>
              <a:t>international cooperation </a:t>
            </a:r>
            <a:r>
              <a:rPr lang="en-GB" sz="1400" dirty="0"/>
              <a:t>in matters relating to education, </a:t>
            </a:r>
            <a:r>
              <a:rPr lang="en-GB" sz="1400" dirty="0" smtClean="0"/>
              <a:t>in particular </a:t>
            </a:r>
            <a:r>
              <a:rPr lang="en-GB" sz="1400" dirty="0"/>
              <a:t>with a view to contributing to the </a:t>
            </a:r>
            <a:r>
              <a:rPr lang="en-GB" sz="1400" b="1" dirty="0"/>
              <a:t>elimination of ignorance and illiteracy </a:t>
            </a:r>
            <a:r>
              <a:rPr lang="en-GB" sz="1400" dirty="0"/>
              <a:t>throughout the world </a:t>
            </a:r>
            <a:r>
              <a:rPr lang="en-GB" sz="1400" dirty="0" smtClean="0"/>
              <a:t>and facilitating </a:t>
            </a:r>
            <a:r>
              <a:rPr lang="en-GB" sz="1400" b="1" dirty="0"/>
              <a:t>access to scientific and technical knowledge and modern teaching methods</a:t>
            </a:r>
            <a:r>
              <a:rPr lang="en-GB" sz="1400" dirty="0"/>
              <a:t>. In this </a:t>
            </a:r>
            <a:r>
              <a:rPr lang="en-GB" sz="1400" dirty="0" smtClean="0"/>
              <a:t>regard, particular </a:t>
            </a:r>
            <a:r>
              <a:rPr lang="en-GB" sz="1400" dirty="0"/>
              <a:t>account shall be taken of the needs of developing countries</a:t>
            </a:r>
            <a:r>
              <a:rPr lang="en-GB" sz="14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4949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28" y="332656"/>
            <a:ext cx="8229600" cy="628473"/>
          </a:xfrm>
        </p:spPr>
        <p:txBody>
          <a:bodyPr/>
          <a:lstStyle/>
          <a:p>
            <a:r>
              <a:rPr lang="en-GB" dirty="0"/>
              <a:t>United Nations Convention on the Rights of the Child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200150"/>
            <a:ext cx="8784976" cy="5037162"/>
          </a:xfrm>
        </p:spPr>
        <p:txBody>
          <a:bodyPr>
            <a:noAutofit/>
          </a:bodyPr>
          <a:lstStyle/>
          <a:p>
            <a:r>
              <a:rPr lang="en-GB" sz="1800" b="1" dirty="0" smtClean="0"/>
              <a:t>Article 29</a:t>
            </a:r>
          </a:p>
          <a:p>
            <a:endParaRPr lang="en-GB" sz="1800" dirty="0"/>
          </a:p>
          <a:p>
            <a:r>
              <a:rPr lang="en-GB" sz="1800" dirty="0"/>
              <a:t>1. States Parties agree that the education of the child shall be directed to:</a:t>
            </a:r>
          </a:p>
          <a:p>
            <a:r>
              <a:rPr lang="en-GB" sz="1800" dirty="0"/>
              <a:t>(a) The development of the child’s personality, talents and mental and physical abilities to their </a:t>
            </a:r>
            <a:r>
              <a:rPr lang="en-GB" sz="1800" b="1" dirty="0"/>
              <a:t>fullest potential;</a:t>
            </a:r>
          </a:p>
          <a:p>
            <a:r>
              <a:rPr lang="en-GB" sz="1800" dirty="0"/>
              <a:t>(b) The development of respect for </a:t>
            </a:r>
            <a:r>
              <a:rPr lang="en-GB" sz="1800" b="1" dirty="0"/>
              <a:t>human rights and fundamental freedoms</a:t>
            </a:r>
            <a:r>
              <a:rPr lang="en-GB" sz="1800" dirty="0"/>
              <a:t>, and for the </a:t>
            </a:r>
            <a:r>
              <a:rPr lang="en-GB" sz="1800" dirty="0" smtClean="0"/>
              <a:t>principles enshrined </a:t>
            </a:r>
            <a:r>
              <a:rPr lang="en-GB" sz="1800" dirty="0"/>
              <a:t>in the Charter of the United Nations;</a:t>
            </a:r>
          </a:p>
          <a:p>
            <a:r>
              <a:rPr lang="en-GB" sz="1800" dirty="0"/>
              <a:t>(c) The development of </a:t>
            </a:r>
            <a:r>
              <a:rPr lang="en-GB" sz="1800" b="1" dirty="0"/>
              <a:t>respect</a:t>
            </a:r>
            <a:r>
              <a:rPr lang="en-GB" sz="1800" dirty="0"/>
              <a:t> for the child’s parents, his or her own cultural identity, language </a:t>
            </a:r>
            <a:r>
              <a:rPr lang="en-GB" sz="1800" dirty="0" smtClean="0"/>
              <a:t>and values</a:t>
            </a:r>
            <a:r>
              <a:rPr lang="en-GB" sz="1800" dirty="0"/>
              <a:t>, for the </a:t>
            </a:r>
            <a:r>
              <a:rPr lang="en-GB" sz="1800" b="1" dirty="0"/>
              <a:t>national values of the country in which the child is living, the country from which he </a:t>
            </a:r>
            <a:r>
              <a:rPr lang="en-GB" sz="1800" b="1" dirty="0" smtClean="0"/>
              <a:t>or she </a:t>
            </a:r>
            <a:r>
              <a:rPr lang="en-GB" sz="1800" b="1" dirty="0"/>
              <a:t>may originate, and for civilizations different from his or her own</a:t>
            </a:r>
            <a:r>
              <a:rPr lang="en-GB" sz="1800" dirty="0"/>
              <a:t>;</a:t>
            </a:r>
          </a:p>
          <a:p>
            <a:r>
              <a:rPr lang="en-GB" sz="1800" dirty="0"/>
              <a:t>(d) The preparation of the child for </a:t>
            </a:r>
            <a:r>
              <a:rPr lang="en-GB" sz="1800" b="1" dirty="0"/>
              <a:t>responsible life in a free society</a:t>
            </a:r>
            <a:r>
              <a:rPr lang="en-GB" sz="1800" dirty="0"/>
              <a:t>, in the spirit of understanding, </a:t>
            </a:r>
            <a:r>
              <a:rPr lang="en-GB" sz="1800" dirty="0" smtClean="0"/>
              <a:t>peace, tolerance</a:t>
            </a:r>
            <a:r>
              <a:rPr lang="en-GB" sz="1800" dirty="0"/>
              <a:t>, equality of sexes, and friendship among all peoples, ethnic, national and religious groups </a:t>
            </a:r>
            <a:r>
              <a:rPr lang="en-GB" sz="1800" dirty="0" smtClean="0"/>
              <a:t>and persons </a:t>
            </a:r>
            <a:r>
              <a:rPr lang="en-GB" sz="1800" dirty="0"/>
              <a:t>of indigenous origin;</a:t>
            </a:r>
          </a:p>
          <a:p>
            <a:r>
              <a:rPr lang="en-GB" sz="1800" dirty="0"/>
              <a:t>(e) The development of respect for the </a:t>
            </a:r>
            <a:r>
              <a:rPr lang="en-GB" sz="1800" b="1" dirty="0"/>
              <a:t>natural environment</a:t>
            </a:r>
            <a:r>
              <a:rPr lang="en-GB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01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 smtClean="0"/>
              <a:t>Local Authority</a:t>
            </a:r>
          </a:p>
          <a:p>
            <a:r>
              <a:rPr lang="en-GB" dirty="0" smtClean="0"/>
              <a:t>Provide sufficient school places 5-16</a:t>
            </a:r>
          </a:p>
          <a:p>
            <a:r>
              <a:rPr lang="en-GB" dirty="0" smtClean="0"/>
              <a:t>Ensure sufficient places for Education, Employment, Training 16-18</a:t>
            </a:r>
            <a:endParaRPr lang="en-GB" dirty="0"/>
          </a:p>
          <a:p>
            <a:r>
              <a:rPr lang="en-GB" dirty="0" smtClean="0"/>
              <a:t>Ensure sufficient childcare places</a:t>
            </a:r>
          </a:p>
          <a:p>
            <a:endParaRPr lang="en-GB" dirty="0"/>
          </a:p>
          <a:p>
            <a:r>
              <a:rPr lang="en-GB" b="1" dirty="0" smtClean="0"/>
              <a:t>Schools</a:t>
            </a:r>
          </a:p>
          <a:p>
            <a:r>
              <a:rPr lang="en-GB" dirty="0" smtClean="0"/>
              <a:t>Provide high quality education</a:t>
            </a:r>
          </a:p>
          <a:p>
            <a:endParaRPr lang="en-GB" dirty="0"/>
          </a:p>
          <a:p>
            <a:r>
              <a:rPr lang="en-GB" b="1" dirty="0" smtClean="0"/>
              <a:t>Parents</a:t>
            </a:r>
          </a:p>
          <a:p>
            <a:r>
              <a:rPr lang="en-GB" dirty="0" smtClean="0"/>
              <a:t>Must ensure their child receives education at school or otherwise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7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Neglect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It is parents’ responsibility to ensure their child receives a suitable education at school or otherwise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If parents are not ensuring their child receives a suitable education at school or otherwise then could this be educational neglect?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59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 safety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Registered state-funded schools are regulated by Ofsted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Registered independent schools are regulated by the </a:t>
            </a:r>
            <a:r>
              <a:rPr lang="en-GB" dirty="0" err="1" smtClean="0"/>
              <a:t>DfE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Unregistered schools are not regulated and are illegal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Tuition centres are not regulated and are legal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Luton Unregistered Schools Strategy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75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 branding template New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uton Document" ma:contentTypeID="0x010100A80F09D7A99646DFB40C5BFB28FD101A00FEC74E647D7B5141960CA5F4B4356601" ma:contentTypeVersion="0" ma:contentTypeDescription="" ma:contentTypeScope="" ma:versionID="242cb247e8a5e2b4e97c9e64b9c4a0d8">
  <xsd:schema xmlns:xsd="http://www.w3.org/2001/XMLSchema" xmlns:p="http://schemas.microsoft.com/office/2006/metadata/properties" xmlns:ns1="http://schemas.microsoft.com/sharepoint/v3" xmlns:ns2="D5901FB2-8AEB-4152-8B15-E3F6309AFA32" xmlns:ns3="2ee083a5-52b4-47e4-8499-cb5e11c3272a" targetNamespace="http://schemas.microsoft.com/office/2006/metadata/properties" ma:root="true" ma:fieldsID="65f40bae0a003a126ca8f99ebe785a80" ns1:_="" ns2:_="" ns3:_="">
    <xsd:import namespace="http://schemas.microsoft.com/sharepoint/v3"/>
    <xsd:import namespace="D5901FB2-8AEB-4152-8B15-E3F6309AFA32"/>
    <xsd:import namespace="2ee083a5-52b4-47e4-8499-cb5e11c3272a"/>
    <xsd:element name="properties">
      <xsd:complexType>
        <xsd:sequence>
          <xsd:element name="documentManagement">
            <xsd:complexType>
              <xsd:all>
                <xsd:element ref="ns2:BusinessFunction" minOccurs="0"/>
                <xsd:element ref="ns2:Directorate" minOccurs="0"/>
                <xsd:element ref="ns3:DocumentType" minOccurs="0"/>
                <xsd:element ref="ns1:Expiry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xpiryDate" ma:index="11" nillable="true" ma:displayName="Expiry Date" ma:format="DateOnly" ma:internalName="ExpiryDat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D5901FB2-8AEB-4152-8B15-E3F6309AFA32" elementFormDefault="qualified">
    <xsd:import namespace="http://schemas.microsoft.com/office/2006/documentManagement/types"/>
    <xsd:element name="BusinessFunction" ma:index="8" nillable="true" ma:displayName="Business Function" ma:internalName="BusinessFun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 All -"/>
                    <xsd:enumeration value="HR"/>
                    <xsd:enumeration value="IT"/>
                    <xsd:enumeration value="Communications"/>
                    <xsd:enumeration value="Web Services"/>
                    <xsd:enumeration value="Consultation"/>
                    <xsd:enumeration value="Finance"/>
                    <xsd:enumeration value="Training"/>
                    <xsd:enumeration value="Legal"/>
                    <xsd:enumeration value="Customer Service"/>
                    <xsd:enumeration value="Lean"/>
                    <xsd:enumeration value="Fixed Assets"/>
                    <xsd:enumeration value="Equalities"/>
                    <xsd:enumeration value="Social Care"/>
                    <xsd:enumeration value="Procurement"/>
                    <xsd:enumeration value="Performance"/>
                    <xsd:enumeration value="Health &amp; Safety"/>
                    <xsd:enumeration value="Union"/>
                  </xsd:restriction>
                </xsd:simpleType>
              </xsd:element>
            </xsd:sequence>
          </xsd:extension>
        </xsd:complexContent>
      </xsd:complexType>
    </xsd:element>
    <xsd:element name="Directorate" ma:index="9" nillable="true" ma:displayName="Directorate" ma:internalName="Directorat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 All Council -"/>
                    <xsd:enumeration value="Chief Executive"/>
                    <xsd:enumeration value="Customer &amp; Corporate Services"/>
                    <xsd:enumeration value="Environment &amp; Regeneration"/>
                    <xsd:enumeration value="Children &amp; Learning"/>
                    <xsd:enumeration value="Housing &amp; Community Living"/>
                    <xsd:enumeration value="Luton Culture"/>
                    <xsd:enumeration value="Active Luton"/>
                    <xsd:enumeration value="Public Health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2ee083a5-52b4-47e4-8499-cb5e11c3272a" elementFormDefault="qualified">
    <xsd:import namespace="http://schemas.microsoft.com/office/2006/documentManagement/types"/>
    <xsd:element name="DocumentType" ma:index="10" nillable="true" ma:displayName="Document Type" ma:description="" ma:hidden="true" ma:list="{7f9bb5a5-8c8b-45fb-ae39-a05d0fb0ea0b}" ma:internalName="DocumentType" ma:showField="Title" ma:web="2ee083a5-52b4-47e4-8499-cb5e11c3272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Type xmlns="2ee083a5-52b4-47e4-8499-cb5e11c3272a" xsi:nil="true"/>
    <Directorate xmlns="D5901FB2-8AEB-4152-8B15-E3F6309AFA32"/>
    <ExpiryDate xmlns="http://schemas.microsoft.com/sharepoint/v3" xsi:nil="true"/>
    <BusinessFunction xmlns="D5901FB2-8AEB-4152-8B15-E3F6309AFA32">
      <Value>Communications</Value>
    </BusinessFunc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749A69-9704-4B59-A52F-E0825A495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901FB2-8AEB-4152-8B15-E3F6309AFA32"/>
    <ds:schemaRef ds:uri="2ee083a5-52b4-47e4-8499-cb5e11c3272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A6EB9CF-CD4C-4DF0-8A55-36E56AF9688B}">
  <ds:schemaRefs>
    <ds:schemaRef ds:uri="2ee083a5-52b4-47e4-8499-cb5e11c3272a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D5901FB2-8AEB-4152-8B15-E3F6309AFA3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2B0C7D-AD83-4CDF-AC36-1B7ED5A66A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branding template New (3)</Template>
  <TotalTime>138</TotalTime>
  <Words>817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MS PGothic</vt:lpstr>
      <vt:lpstr>Arial</vt:lpstr>
      <vt:lpstr>Calibri</vt:lpstr>
      <vt:lpstr>Powerpoint branding template New (3)</vt:lpstr>
      <vt:lpstr>PowerPoint Presentation</vt:lpstr>
      <vt:lpstr>Overview of sessions</vt:lpstr>
      <vt:lpstr>Neglect</vt:lpstr>
      <vt:lpstr>So what does ‘Educational Neglect’ mean? </vt:lpstr>
      <vt:lpstr>United Nations Convention on the Rights of the Child</vt:lpstr>
      <vt:lpstr>United Nations Convention on the Rights of the Child</vt:lpstr>
      <vt:lpstr>Responsibilities</vt:lpstr>
      <vt:lpstr>Educational Neglect</vt:lpstr>
      <vt:lpstr>Schools</vt:lpstr>
      <vt:lpstr>Educational Neglect - direct</vt:lpstr>
      <vt:lpstr>Educational Neglect - indirect</vt:lpstr>
      <vt:lpstr>Conclusion</vt:lpstr>
      <vt:lpstr>Any Questions?</vt:lpstr>
    </vt:vector>
  </TitlesOfParts>
  <Company>LBC021618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Kearney</dc:creator>
  <cp:keywords>powerpoint, powerpoint branding, powerpoint template,</cp:keywords>
  <cp:lastModifiedBy>Dawes, Caroline</cp:lastModifiedBy>
  <cp:revision>20</cp:revision>
  <dcterms:created xsi:type="dcterms:W3CDTF">2017-03-15T14:30:45Z</dcterms:created>
  <dcterms:modified xsi:type="dcterms:W3CDTF">2023-04-25T14:15:42Z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0x010100A80F09D7A99646DFB40C5BFB28FD101A00FEC74E647D7B5141960CA5F4B4356601</vt:lpwstr>
  </property>
</Properties>
</file>