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59" r:id="rId3"/>
    <p:sldId id="260" r:id="rId4"/>
    <p:sldId id="261" r:id="rId5"/>
    <p:sldId id="262" r:id="rId6"/>
    <p:sldId id="263" r:id="rId7"/>
    <p:sldId id="264" r:id="rId8"/>
    <p:sldId id="265" r:id="rId9"/>
    <p:sldId id="266" r:id="rId10"/>
    <p:sldId id="271" r:id="rId11"/>
    <p:sldId id="272" r:id="rId12"/>
    <p:sldId id="273" r:id="rId13"/>
    <p:sldId id="276" r:id="rId14"/>
    <p:sldId id="274" r:id="rId15"/>
    <p:sldId id="275" r:id="rId16"/>
    <p:sldId id="268" r:id="rId17"/>
    <p:sldId id="277" r:id="rId18"/>
    <p:sldId id="279" r:id="rId19"/>
    <p:sldId id="280" r:id="rId20"/>
    <p:sldId id="286" r:id="rId21"/>
    <p:sldId id="282" r:id="rId22"/>
    <p:sldId id="285" r:id="rId23"/>
    <p:sldId id="283" r:id="rId24"/>
    <p:sldId id="284" r:id="rId25"/>
    <p:sldId id="287" r:id="rId26"/>
    <p:sldId id="288" r:id="rId27"/>
    <p:sldId id="289"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20" autoAdjust="0"/>
  </p:normalViewPr>
  <p:slideViewPr>
    <p:cSldViewPr snapToGrid="0">
      <p:cViewPr varScale="1">
        <p:scale>
          <a:sx n="57" d="100"/>
          <a:sy n="57" d="100"/>
        </p:scale>
        <p:origin x="948" y="64"/>
      </p:cViewPr>
      <p:guideLst/>
    </p:cSldViewPr>
  </p:slideViewPr>
  <p:outlineViewPr>
    <p:cViewPr>
      <p:scale>
        <a:sx n="33" d="100"/>
        <a:sy n="33" d="100"/>
      </p:scale>
      <p:origin x="0" y="-1920"/>
    </p:cViewPr>
  </p:outlin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4D12C-B928-4A93-9901-01A2BB898235}"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E36D3-E08F-4310-83FA-2C19AB6C910E}" type="slidenum">
              <a:rPr lang="en-GB" smtClean="0"/>
              <a:t>‹#›</a:t>
            </a:fld>
            <a:endParaRPr lang="en-GB"/>
          </a:p>
        </p:txBody>
      </p:sp>
    </p:spTree>
    <p:extLst>
      <p:ext uri="{BB962C8B-B14F-4D97-AF65-F5344CB8AC3E}">
        <p14:creationId xmlns:p14="http://schemas.microsoft.com/office/powerpoint/2010/main" val="429471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19A84-79E8-4A4F-903C-56D2BB60D2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44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19A84-79E8-4A4F-903C-56D2BB60D2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23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Revised guidance being published May 2023</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2</a:t>
            </a:fld>
            <a:endParaRPr lang="en-GB"/>
          </a:p>
        </p:txBody>
      </p:sp>
    </p:spTree>
    <p:extLst>
      <p:ext uri="{BB962C8B-B14F-4D97-AF65-F5344CB8AC3E}">
        <p14:creationId xmlns:p14="http://schemas.microsoft.com/office/powerpoint/2010/main" val="327827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Hoarding disorders are challenging to both diagnose and treat because some people who hoard frequently do not see it as a problem or have little awareness of how it's affecting their life or the lives of others. Some may realise they have a problem but are reluctant to seek help because they feel extremely ashamed, humiliated or guilty about it. </a:t>
            </a:r>
          </a:p>
          <a:p>
            <a:r>
              <a:rPr lang="en-GB" sz="1200" b="0" i="0" u="none" strike="noStrike" kern="1200" baseline="0" dirty="0" smtClean="0">
                <a:solidFill>
                  <a:schemeClr val="tx1"/>
                </a:solidFill>
                <a:latin typeface="+mn-lt"/>
                <a:ea typeface="+mn-ea"/>
                <a:cs typeface="+mn-cs"/>
              </a:rPr>
              <a:t>It is therefore important to encourage a person who is hoarding to seek help, as their difficulties discarding objects can not only cause loneliness, environmental and mental emotional problems but may also pose a significant risk health, safety or fire risk. This risk may only affect the person themselves but often can affect others, neighbours and families. </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3</a:t>
            </a:fld>
            <a:endParaRPr lang="en-GB"/>
          </a:p>
        </p:txBody>
      </p:sp>
    </p:spTree>
    <p:extLst>
      <p:ext uri="{BB962C8B-B14F-4D97-AF65-F5344CB8AC3E}">
        <p14:creationId xmlns:p14="http://schemas.microsoft.com/office/powerpoint/2010/main" val="14817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2019 International Classification of Diseases Codes included for the first time in 10-CM Diagnosis Code F42.3 a separate category of a ‘Hoarding’ code, as a distinct disorder “despite the long-held view that hoarding is a symptom of both obsessive-compulsive disorder and obsessive-compulsive personality </a:t>
            </a:r>
          </a:p>
          <a:p>
            <a:r>
              <a:rPr lang="en-GB" sz="1200" b="0" i="0" u="none" strike="noStrike" kern="1200" baseline="0" dirty="0" smtClean="0">
                <a:solidFill>
                  <a:schemeClr val="tx1"/>
                </a:solidFill>
                <a:latin typeface="+mn-lt"/>
                <a:ea typeface="+mn-ea"/>
                <a:cs typeface="+mn-cs"/>
              </a:rPr>
              <a:t>disorder, increased evidence has emerged during the last 20 years suggesting that hoarding represents a distinct form of psychopathology.’5 </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4</a:t>
            </a:fld>
            <a:endParaRPr lang="en-GB"/>
          </a:p>
        </p:txBody>
      </p:sp>
    </p:spTree>
    <p:extLst>
      <p:ext uri="{BB962C8B-B14F-4D97-AF65-F5344CB8AC3E}">
        <p14:creationId xmlns:p14="http://schemas.microsoft.com/office/powerpoint/2010/main" val="24724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Neurodiversity</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5</a:t>
            </a:fld>
            <a:endParaRPr lang="en-GB"/>
          </a:p>
        </p:txBody>
      </p:sp>
    </p:spTree>
    <p:extLst>
      <p:ext uri="{BB962C8B-B14F-4D97-AF65-F5344CB8AC3E}">
        <p14:creationId xmlns:p14="http://schemas.microsoft.com/office/powerpoint/2010/main" val="281821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an inability to care for the animals in the home, people who hoard animals may also be unable to take care of themselves. Animal hoarding can lead to unsanitary and unhygienic conditions for both the animals and the human. Joint working with animal protection agencies is needed here.</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6</a:t>
            </a:fld>
            <a:endParaRPr lang="en-GB"/>
          </a:p>
        </p:txBody>
      </p:sp>
    </p:spTree>
    <p:extLst>
      <p:ext uri="{BB962C8B-B14F-4D97-AF65-F5344CB8AC3E}">
        <p14:creationId xmlns:p14="http://schemas.microsoft.com/office/powerpoint/2010/main" val="415459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 task other lawful tasks</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7</a:t>
            </a:fld>
            <a:endParaRPr lang="en-GB"/>
          </a:p>
        </p:txBody>
      </p:sp>
    </p:spTree>
    <p:extLst>
      <p:ext uri="{BB962C8B-B14F-4D97-AF65-F5344CB8AC3E}">
        <p14:creationId xmlns:p14="http://schemas.microsoft.com/office/powerpoint/2010/main" val="371646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dirty="0" smtClean="0"/>
              <a:t>The Guidance is clear that decisions must be made on a case by case basis and consider the relevant person’s ability to prevent harm to themselves. </a:t>
            </a:r>
          </a:p>
          <a:p>
            <a:r>
              <a:rPr lang="en-GB" dirty="0" smtClean="0"/>
              <a:t>Therefore, if hoarding is likely to lead to risk or significant risk of harm of an adult with care and support needs a safeguarding alert or referral must be considered using the local safeguarding procedures8.</a:t>
            </a:r>
            <a:endParaRPr lang="en-GB" sz="1600" dirty="0" smtClean="0"/>
          </a:p>
          <a:p>
            <a:r>
              <a:rPr lang="en-GB" sz="1200" b="0" i="0" u="none" strike="noStrike" kern="1200" baseline="0" dirty="0" smtClean="0">
                <a:solidFill>
                  <a:schemeClr val="tx1"/>
                </a:solidFill>
                <a:latin typeface="+mn-lt"/>
                <a:ea typeface="+mn-ea"/>
                <a:cs typeface="+mn-cs"/>
              </a:rPr>
              <a:t>Not every adult who hoards can be defined as an adult at risk as described by the Care Act and therefore this may result in stated safeguarding criteria (a-c above) not being met and resulting in unresolved risks to the relevant person, their families and possibly neighbours and communities. Even in circumstances when safeguarding thresholds are not met, practitioners and professionals are encouraged to work together to identify how best to minimise risk and to work with the person. </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8</a:t>
            </a:fld>
            <a:endParaRPr lang="en-GB"/>
          </a:p>
        </p:txBody>
      </p:sp>
    </p:spTree>
    <p:extLst>
      <p:ext uri="{BB962C8B-B14F-4D97-AF65-F5344CB8AC3E}">
        <p14:creationId xmlns:p14="http://schemas.microsoft.com/office/powerpoint/2010/main" val="185850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you aware of a kitchen like this? Its more than just clutter....</a:t>
            </a:r>
            <a:br>
              <a:rPr lang="en-GB" dirty="0" smtClean="0"/>
            </a:br>
            <a:r>
              <a:rPr lang="en-GB" dirty="0" smtClean="0"/>
              <a:t/>
            </a:r>
            <a:br>
              <a:rPr lang="en-GB" dirty="0" smtClean="0"/>
            </a:br>
            <a:r>
              <a:rPr lang="en-GB" dirty="0" smtClean="0"/>
              <a:t>A hoarding disorder is where someone acquires an excessive number of items and stores them in a chaotic manner, usually resulting in unmanageable amounts of clutter. </a:t>
            </a:r>
            <a:br>
              <a:rPr lang="en-GB" dirty="0" smtClean="0"/>
            </a:br>
            <a:r>
              <a:rPr lang="en-GB" dirty="0" smtClean="0"/>
              <a:t/>
            </a:r>
            <a:br>
              <a:rPr lang="en-GB" dirty="0" smtClean="0"/>
            </a:br>
            <a:r>
              <a:rPr lang="en-GB" dirty="0" smtClean="0"/>
              <a:t>Hoarding results in an increased fire risk and increases the risk when responding to fires due to increase in flammable materials in the property and the possible obstruction of escape routes, endangering all in the property and neighbouring properties as well as emergency services. </a:t>
            </a:r>
            <a:br>
              <a:rPr lang="en-GB" dirty="0" smtClean="0"/>
            </a:br>
            <a:r>
              <a:rPr lang="en-GB" dirty="0" smtClean="0"/>
              <a:t/>
            </a:r>
            <a:br>
              <a:rPr lang="en-GB" dirty="0" smtClean="0"/>
            </a:br>
            <a:r>
              <a:rPr lang="en-GB" dirty="0" smtClean="0"/>
              <a:t>There is a variety of help and support out there for people with hoarding disorders, if you are concerned about someone you know that lives in Berkshire who may be hoarding please request a free safe and well visit from the Fire and Rescue Service.</a:t>
            </a:r>
            <a:endParaRPr lang="en-GB" dirty="0"/>
          </a:p>
        </p:txBody>
      </p:sp>
      <p:sp>
        <p:nvSpPr>
          <p:cNvPr id="4" name="Slide Number Placeholder 3"/>
          <p:cNvSpPr>
            <a:spLocks noGrp="1"/>
          </p:cNvSpPr>
          <p:nvPr>
            <p:ph type="sldNum" sz="quarter" idx="10"/>
          </p:nvPr>
        </p:nvSpPr>
        <p:spPr/>
        <p:txBody>
          <a:bodyPr/>
          <a:lstStyle/>
          <a:p>
            <a:fld id="{2C4E36D3-E08F-4310-83FA-2C19AB6C910E}" type="slidenum">
              <a:rPr lang="en-GB" smtClean="0"/>
              <a:t>10</a:t>
            </a:fld>
            <a:endParaRPr lang="en-GB"/>
          </a:p>
        </p:txBody>
      </p:sp>
    </p:spTree>
    <p:extLst>
      <p:ext uri="{BB962C8B-B14F-4D97-AF65-F5344CB8AC3E}">
        <p14:creationId xmlns:p14="http://schemas.microsoft.com/office/powerpoint/2010/main" val="127971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3015D-0641-4FC0-BDE3-66C66B89893E}" type="slidenum">
              <a:rPr lang="en-GB" smtClean="0"/>
              <a:pPr/>
              <a:t>‹#›</a:t>
            </a:fld>
            <a:endParaRPr lang="en-GB" dirty="0"/>
          </a:p>
        </p:txBody>
      </p:sp>
    </p:spTree>
    <p:extLst>
      <p:ext uri="{BB962C8B-B14F-4D97-AF65-F5344CB8AC3E}">
        <p14:creationId xmlns:p14="http://schemas.microsoft.com/office/powerpoint/2010/main" val="32813430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F427D1-0DAE-4691-AE2D-036406052C3A}" type="slidenum">
              <a:rPr lang="en-GB" smtClean="0"/>
              <a:pPr/>
              <a:t>‹#›</a:t>
            </a:fld>
            <a:endParaRPr lang="en-GB" dirty="0"/>
          </a:p>
        </p:txBody>
      </p:sp>
    </p:spTree>
    <p:extLst>
      <p:ext uri="{BB962C8B-B14F-4D97-AF65-F5344CB8AC3E}">
        <p14:creationId xmlns:p14="http://schemas.microsoft.com/office/powerpoint/2010/main" val="315409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F427D1-0DAE-4691-AE2D-036406052C3A}" type="slidenum">
              <a:rPr lang="en-GB" smtClean="0"/>
              <a:pPr/>
              <a:t>‹#›</a:t>
            </a:fld>
            <a:endParaRPr lang="en-GB"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955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F427D1-0DAE-4691-AE2D-036406052C3A}" type="slidenum">
              <a:rPr lang="en-GB" smtClean="0"/>
              <a:pPr/>
              <a:t>‹#›</a:t>
            </a:fld>
            <a:endParaRPr lang="en-GB" dirty="0"/>
          </a:p>
        </p:txBody>
      </p:sp>
    </p:spTree>
    <p:extLst>
      <p:ext uri="{BB962C8B-B14F-4D97-AF65-F5344CB8AC3E}">
        <p14:creationId xmlns:p14="http://schemas.microsoft.com/office/powerpoint/2010/main" val="103275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F427D1-0DAE-4691-AE2D-036406052C3A}" type="slidenum">
              <a:rPr lang="en-GB" smtClean="0"/>
              <a:pPr/>
              <a:t>‹#›</a:t>
            </a:fld>
            <a:endParaRPr lang="en-GB"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40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F427D1-0DAE-4691-AE2D-036406052C3A}" type="slidenum">
              <a:rPr lang="en-GB" smtClean="0"/>
              <a:pPr/>
              <a:t>‹#›</a:t>
            </a:fld>
            <a:endParaRPr lang="en-GB" dirty="0"/>
          </a:p>
        </p:txBody>
      </p:sp>
    </p:spTree>
    <p:extLst>
      <p:ext uri="{BB962C8B-B14F-4D97-AF65-F5344CB8AC3E}">
        <p14:creationId xmlns:p14="http://schemas.microsoft.com/office/powerpoint/2010/main" val="77865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226DC8-5C80-4EC1-A5B6-677D43D97D72}" type="slidenum">
              <a:rPr lang="en-GB" smtClean="0"/>
              <a:pPr/>
              <a:t>‹#›</a:t>
            </a:fld>
            <a:endParaRPr lang="en-GB" dirty="0"/>
          </a:p>
        </p:txBody>
      </p:sp>
    </p:spTree>
    <p:extLst>
      <p:ext uri="{BB962C8B-B14F-4D97-AF65-F5344CB8AC3E}">
        <p14:creationId xmlns:p14="http://schemas.microsoft.com/office/powerpoint/2010/main" val="410358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FEADC7-E518-4C13-A84C-A47D5944EF3A}" type="slidenum">
              <a:rPr lang="en-GB" smtClean="0"/>
              <a:pPr/>
              <a:t>‹#›</a:t>
            </a:fld>
            <a:endParaRPr lang="en-GB" dirty="0"/>
          </a:p>
        </p:txBody>
      </p:sp>
    </p:spTree>
    <p:extLst>
      <p:ext uri="{BB962C8B-B14F-4D97-AF65-F5344CB8AC3E}">
        <p14:creationId xmlns:p14="http://schemas.microsoft.com/office/powerpoint/2010/main" val="33582762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3825A-87CD-42A3-8613-63EC67826CF0}" type="slidenum">
              <a:rPr lang="en-GB" smtClean="0"/>
              <a:pPr/>
              <a:t>‹#›</a:t>
            </a:fld>
            <a:endParaRPr lang="en-GB" dirty="0"/>
          </a:p>
        </p:txBody>
      </p:sp>
    </p:spTree>
    <p:extLst>
      <p:ext uri="{BB962C8B-B14F-4D97-AF65-F5344CB8AC3E}">
        <p14:creationId xmlns:p14="http://schemas.microsoft.com/office/powerpoint/2010/main" val="163025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2FCDF3-0B5C-49D5-9B08-EE592CB548C9}" type="slidenum">
              <a:rPr lang="en-GB" smtClean="0"/>
              <a:pPr/>
              <a:t>‹#›</a:t>
            </a:fld>
            <a:endParaRPr lang="en-GB" dirty="0"/>
          </a:p>
        </p:txBody>
      </p:sp>
    </p:spTree>
    <p:extLst>
      <p:ext uri="{BB962C8B-B14F-4D97-AF65-F5344CB8AC3E}">
        <p14:creationId xmlns:p14="http://schemas.microsoft.com/office/powerpoint/2010/main" val="2758583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5BA8D7-32FC-4C70-BB64-F2A02FEE1041}" type="slidenum">
              <a:rPr lang="en-GB" smtClean="0"/>
              <a:pPr/>
              <a:t>‹#›</a:t>
            </a:fld>
            <a:endParaRPr lang="en-GB" dirty="0"/>
          </a:p>
        </p:txBody>
      </p:sp>
    </p:spTree>
    <p:extLst>
      <p:ext uri="{BB962C8B-B14F-4D97-AF65-F5344CB8AC3E}">
        <p14:creationId xmlns:p14="http://schemas.microsoft.com/office/powerpoint/2010/main" val="11263154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4E485F-ACFF-4BAC-94E5-7334E90915EC}" type="slidenum">
              <a:rPr lang="en-GB" smtClean="0"/>
              <a:pPr/>
              <a:t>‹#›</a:t>
            </a:fld>
            <a:endParaRPr lang="en-GB" dirty="0"/>
          </a:p>
        </p:txBody>
      </p:sp>
    </p:spTree>
    <p:extLst>
      <p:ext uri="{BB962C8B-B14F-4D97-AF65-F5344CB8AC3E}">
        <p14:creationId xmlns:p14="http://schemas.microsoft.com/office/powerpoint/2010/main" val="21986822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F52CCA-DC7E-4482-829A-BC456C8CAB68}" type="slidenum">
              <a:rPr lang="en-GB" smtClean="0"/>
              <a:pPr/>
              <a:t>‹#›</a:t>
            </a:fld>
            <a:endParaRPr lang="en-GB" dirty="0"/>
          </a:p>
        </p:txBody>
      </p:sp>
    </p:spTree>
    <p:extLst>
      <p:ext uri="{BB962C8B-B14F-4D97-AF65-F5344CB8AC3E}">
        <p14:creationId xmlns:p14="http://schemas.microsoft.com/office/powerpoint/2010/main" val="32554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68D31C-308E-47DC-B91D-981FC7BEE02A}" type="slidenum">
              <a:rPr lang="en-GB" smtClean="0"/>
              <a:pPr/>
              <a:t>‹#›</a:t>
            </a:fld>
            <a:endParaRPr lang="en-GB" dirty="0"/>
          </a:p>
        </p:txBody>
      </p:sp>
    </p:spTree>
    <p:extLst>
      <p:ext uri="{BB962C8B-B14F-4D97-AF65-F5344CB8AC3E}">
        <p14:creationId xmlns:p14="http://schemas.microsoft.com/office/powerpoint/2010/main" val="30209167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2F9FBF-8EA0-4238-BAA7-274432369FE0}" type="slidenum">
              <a:rPr lang="en-GB" smtClean="0"/>
              <a:pPr/>
              <a:t>‹#›</a:t>
            </a:fld>
            <a:endParaRPr lang="en-GB" dirty="0"/>
          </a:p>
        </p:txBody>
      </p:sp>
    </p:spTree>
    <p:extLst>
      <p:ext uri="{BB962C8B-B14F-4D97-AF65-F5344CB8AC3E}">
        <p14:creationId xmlns:p14="http://schemas.microsoft.com/office/powerpoint/2010/main" val="669826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8148D845-3C9F-4A78-BB97-392D273694B3}" type="slidenum">
              <a:rPr lang="en-GB" smtClean="0"/>
              <a:pPr/>
              <a:t>‹#›</a:t>
            </a:fld>
            <a:endParaRPr lang="en-GB" dirty="0"/>
          </a:p>
        </p:txBody>
      </p:sp>
    </p:spTree>
    <p:extLst>
      <p:ext uri="{BB962C8B-B14F-4D97-AF65-F5344CB8AC3E}">
        <p14:creationId xmlns:p14="http://schemas.microsoft.com/office/powerpoint/2010/main" val="12497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AFF427D1-0DAE-4691-AE2D-036406052C3A}" type="slidenum">
              <a:rPr lang="en-GB" smtClean="0"/>
              <a:pPr/>
              <a:t>‹#›</a:t>
            </a:fld>
            <a:endParaRPr lang="en-GB" dirty="0"/>
          </a:p>
        </p:txBody>
      </p:sp>
    </p:spTree>
    <p:extLst>
      <p:ext uri="{BB962C8B-B14F-4D97-AF65-F5344CB8AC3E}">
        <p14:creationId xmlns:p14="http://schemas.microsoft.com/office/powerpoint/2010/main" val="23865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edfordscb.proceduresonline.com/files/hoarding_sab.pdf" TargetMode="External"/><Relationship Id="rId2" Type="http://schemas.openxmlformats.org/officeDocument/2006/relationships/hyperlink" Target="https://bedfordscb.proceduresonline.com/p_neglec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72437" y="332656"/>
            <a:ext cx="5826719" cy="1646302"/>
          </a:xfrm>
        </p:spPr>
        <p:txBody>
          <a:bodyPr>
            <a:normAutofit fontScale="90000"/>
          </a:bodyPr>
          <a:lstStyle/>
          <a:p>
            <a:pPr algn="ctr"/>
            <a:r>
              <a:rPr lang="en-US" dirty="0"/>
              <a:t/>
            </a:r>
            <a:br>
              <a:rPr lang="en-US" dirty="0"/>
            </a:br>
            <a:r>
              <a:rPr lang="en-US" dirty="0" smtClean="0"/>
              <a:t>Practice Week </a:t>
            </a:r>
            <a:br>
              <a:rPr lang="en-US" dirty="0" smtClean="0"/>
            </a:br>
            <a:endParaRPr lang="en-US" sz="2800" dirty="0"/>
          </a:p>
        </p:txBody>
      </p:sp>
      <p:sp>
        <p:nvSpPr>
          <p:cNvPr id="3" name="Subtitle 2">
            <a:extLst>
              <a:ext uri="{FF2B5EF4-FFF2-40B4-BE49-F238E27FC236}">
                <a16:creationId xmlns:a16="http://schemas.microsoft.com/office/drawing/2014/main" id="{AFADB7C5-A8E4-4BFF-9910-1AF2063A321A}"/>
              </a:ext>
            </a:extLst>
          </p:cNvPr>
          <p:cNvSpPr>
            <a:spLocks noGrp="1"/>
          </p:cNvSpPr>
          <p:nvPr>
            <p:ph type="subTitle" idx="1"/>
          </p:nvPr>
        </p:nvSpPr>
        <p:spPr>
          <a:xfrm>
            <a:off x="1953348" y="2486086"/>
            <a:ext cx="8064895" cy="1096899"/>
          </a:xfrm>
        </p:spPr>
        <p:txBody>
          <a:bodyPr>
            <a:noAutofit/>
          </a:bodyPr>
          <a:lstStyle/>
          <a:p>
            <a:pPr algn="ctr">
              <a:spcBef>
                <a:spcPct val="0"/>
              </a:spcBef>
            </a:pPr>
            <a:r>
              <a:rPr lang="en-GB" sz="4900" dirty="0" smtClean="0">
                <a:solidFill>
                  <a:schemeClr val="accent1"/>
                </a:solidFill>
                <a:latin typeface="+mj-lt"/>
                <a:ea typeface="+mj-ea"/>
                <a:cs typeface="+mj-cs"/>
              </a:rPr>
              <a:t>Introduction </a:t>
            </a:r>
            <a:r>
              <a:rPr lang="en-GB" sz="4900" smtClean="0">
                <a:solidFill>
                  <a:schemeClr val="accent1"/>
                </a:solidFill>
                <a:latin typeface="+mj-lt"/>
                <a:ea typeface="+mj-ea"/>
                <a:cs typeface="+mj-cs"/>
              </a:rPr>
              <a:t>to LSAB Hoarding </a:t>
            </a:r>
            <a:r>
              <a:rPr lang="en-GB" sz="4900" dirty="0" smtClean="0">
                <a:solidFill>
                  <a:schemeClr val="accent1"/>
                </a:solidFill>
                <a:latin typeface="+mj-lt"/>
                <a:ea typeface="+mj-ea"/>
                <a:cs typeface="+mj-cs"/>
              </a:rPr>
              <a:t>Pathway</a:t>
            </a:r>
            <a:endParaRPr lang="en-GB" sz="4900" dirty="0">
              <a:solidFill>
                <a:schemeClr val="accent1"/>
              </a:solidFill>
              <a:latin typeface="+mj-lt"/>
              <a:ea typeface="+mj-ea"/>
              <a:cs typeface="+mj-cs"/>
            </a:endParaRPr>
          </a:p>
        </p:txBody>
      </p:sp>
      <p:sp>
        <p:nvSpPr>
          <p:cNvPr id="5" name="TextBox 4"/>
          <p:cNvSpPr txBox="1"/>
          <p:nvPr/>
        </p:nvSpPr>
        <p:spPr>
          <a:xfrm>
            <a:off x="2459742" y="5435526"/>
            <a:ext cx="6216424" cy="523220"/>
          </a:xfrm>
          <a:prstGeom prst="rect">
            <a:avLst/>
          </a:prstGeom>
          <a:noFill/>
        </p:spPr>
        <p:txBody>
          <a:bodyPr wrap="square" rtlCol="0">
            <a:spAutoFit/>
          </a:bodyPr>
          <a:lstStyle/>
          <a:p>
            <a:pPr algn="ctr" defTabSz="457200"/>
            <a:r>
              <a:rPr lang="en-GB" sz="2800" dirty="0" smtClean="0">
                <a:solidFill>
                  <a:prstClr val="black"/>
                </a:solidFill>
                <a:latin typeface="Trebuchet MS" panose="020B0603020202020204"/>
              </a:rPr>
              <a:t>24/04/2023</a:t>
            </a:r>
            <a:endParaRPr lang="en-GB" sz="2800" dirty="0">
              <a:solidFill>
                <a:prstClr val="black"/>
              </a:solidFill>
              <a:latin typeface="Trebuchet MS" panose="020B0603020202020204"/>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9882" y="5515277"/>
            <a:ext cx="1790299" cy="1270534"/>
          </a:xfrm>
          <a:prstGeom prst="rect">
            <a:avLst/>
          </a:prstGeom>
          <a:noFill/>
        </p:spPr>
      </p:pic>
      <p:pic>
        <p:nvPicPr>
          <p:cNvPr id="2" name="Picture 1"/>
          <p:cNvPicPr>
            <a:picLocks noChangeAspect="1"/>
          </p:cNvPicPr>
          <p:nvPr/>
        </p:nvPicPr>
        <p:blipFill>
          <a:blip r:embed="rId4"/>
          <a:stretch>
            <a:fillRect/>
          </a:stretch>
        </p:blipFill>
        <p:spPr>
          <a:xfrm>
            <a:off x="10247623" y="5144876"/>
            <a:ext cx="1707028" cy="1713124"/>
          </a:xfrm>
          <a:prstGeom prst="rect">
            <a:avLst/>
          </a:prstGeom>
        </p:spPr>
      </p:pic>
    </p:spTree>
    <p:extLst>
      <p:ext uri="{BB962C8B-B14F-4D97-AF65-F5344CB8AC3E}">
        <p14:creationId xmlns:p14="http://schemas.microsoft.com/office/powerpoint/2010/main" val="219586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52249"/>
            <a:ext cx="8463617" cy="599090"/>
          </a:xfrm>
        </p:spPr>
        <p:txBody>
          <a:bodyPr>
            <a:normAutofit fontScale="90000"/>
          </a:bodyPr>
          <a:lstStyle/>
          <a:p>
            <a:r>
              <a:rPr lang="en-GB" dirty="0" smtClean="0"/>
              <a:t>Using the Clutter Scale - Kitchen</a:t>
            </a:r>
            <a:endParaRPr lang="en-GB" dirty="0"/>
          </a:p>
        </p:txBody>
      </p:sp>
      <p:pic>
        <p:nvPicPr>
          <p:cNvPr id="7" name="Content Placeholder 6"/>
          <p:cNvPicPr>
            <a:picLocks noGrp="1" noChangeAspect="1"/>
          </p:cNvPicPr>
          <p:nvPr>
            <p:ph idx="1"/>
          </p:nvPr>
        </p:nvPicPr>
        <p:blipFill>
          <a:blip r:embed="rId3"/>
          <a:stretch>
            <a:fillRect/>
          </a:stretch>
        </p:blipFill>
        <p:spPr>
          <a:xfrm>
            <a:off x="812800" y="851339"/>
            <a:ext cx="9308661" cy="5812220"/>
          </a:xfrm>
          <a:prstGeom prst="rect">
            <a:avLst/>
          </a:prstGeom>
        </p:spPr>
      </p:pic>
    </p:spTree>
    <p:extLst>
      <p:ext uri="{BB962C8B-B14F-4D97-AF65-F5344CB8AC3E}">
        <p14:creationId xmlns:p14="http://schemas.microsoft.com/office/powerpoint/2010/main" val="42170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72" y="273269"/>
            <a:ext cx="8463617" cy="641131"/>
          </a:xfrm>
        </p:spPr>
        <p:txBody>
          <a:bodyPr/>
          <a:lstStyle/>
          <a:p>
            <a:r>
              <a:rPr lang="en-GB" dirty="0"/>
              <a:t>Using the Clutter Scale </a:t>
            </a:r>
            <a:r>
              <a:rPr lang="en-GB" dirty="0" smtClean="0"/>
              <a:t>– Living Room</a:t>
            </a:r>
            <a:endParaRPr lang="en-GB" dirty="0"/>
          </a:p>
        </p:txBody>
      </p:sp>
      <p:pic>
        <p:nvPicPr>
          <p:cNvPr id="4" name="Content Placeholder 3"/>
          <p:cNvPicPr>
            <a:picLocks noGrp="1" noChangeAspect="1"/>
          </p:cNvPicPr>
          <p:nvPr>
            <p:ph idx="1"/>
          </p:nvPr>
        </p:nvPicPr>
        <p:blipFill>
          <a:blip r:embed="rId2"/>
          <a:stretch>
            <a:fillRect/>
          </a:stretch>
        </p:blipFill>
        <p:spPr>
          <a:xfrm>
            <a:off x="662153" y="914400"/>
            <a:ext cx="10121462" cy="5749159"/>
          </a:xfrm>
          <a:prstGeom prst="rect">
            <a:avLst/>
          </a:prstGeom>
        </p:spPr>
      </p:pic>
    </p:spTree>
    <p:extLst>
      <p:ext uri="{BB962C8B-B14F-4D97-AF65-F5344CB8AC3E}">
        <p14:creationId xmlns:p14="http://schemas.microsoft.com/office/powerpoint/2010/main" val="277725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20717"/>
            <a:ext cx="8463617" cy="630621"/>
          </a:xfrm>
        </p:spPr>
        <p:txBody>
          <a:bodyPr>
            <a:normAutofit fontScale="90000"/>
          </a:bodyPr>
          <a:lstStyle/>
          <a:p>
            <a:r>
              <a:rPr lang="en-GB" dirty="0"/>
              <a:t>Using the Clutter Scale – </a:t>
            </a:r>
            <a:r>
              <a:rPr lang="en-GB" dirty="0" smtClean="0"/>
              <a:t>Bedroom</a:t>
            </a:r>
            <a:endParaRPr lang="en-GB" dirty="0"/>
          </a:p>
        </p:txBody>
      </p:sp>
      <p:pic>
        <p:nvPicPr>
          <p:cNvPr id="4" name="Content Placeholder 3"/>
          <p:cNvPicPr>
            <a:picLocks noGrp="1" noChangeAspect="1"/>
          </p:cNvPicPr>
          <p:nvPr>
            <p:ph idx="1"/>
          </p:nvPr>
        </p:nvPicPr>
        <p:blipFill>
          <a:blip r:embed="rId2"/>
          <a:stretch>
            <a:fillRect/>
          </a:stretch>
        </p:blipFill>
        <p:spPr>
          <a:xfrm>
            <a:off x="812800" y="851338"/>
            <a:ext cx="10170510" cy="5854262"/>
          </a:xfrm>
          <a:prstGeom prst="rect">
            <a:avLst/>
          </a:prstGeom>
        </p:spPr>
      </p:pic>
    </p:spTree>
    <p:extLst>
      <p:ext uri="{BB962C8B-B14F-4D97-AF65-F5344CB8AC3E}">
        <p14:creationId xmlns:p14="http://schemas.microsoft.com/office/powerpoint/2010/main" val="294840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scale indicate?</a:t>
            </a:r>
            <a:endParaRPr lang="en-GB" dirty="0"/>
          </a:p>
        </p:txBody>
      </p:sp>
      <p:sp>
        <p:nvSpPr>
          <p:cNvPr id="3" name="Content Placeholder 2"/>
          <p:cNvSpPr>
            <a:spLocks noGrp="1"/>
          </p:cNvSpPr>
          <p:nvPr>
            <p:ph idx="1"/>
          </p:nvPr>
        </p:nvSpPr>
        <p:spPr>
          <a:xfrm>
            <a:off x="812799" y="1366346"/>
            <a:ext cx="8463619" cy="4675018"/>
          </a:xfrm>
        </p:spPr>
        <p:txBody>
          <a:bodyPr>
            <a:normAutofit/>
          </a:bodyPr>
          <a:lstStyle/>
          <a:p>
            <a:r>
              <a:rPr lang="en-GB" sz="2800" b="1" dirty="0">
                <a:solidFill>
                  <a:srgbClr val="00B050"/>
                </a:solidFill>
              </a:rPr>
              <a:t>Images 1-3 indicate Low risk – self referral </a:t>
            </a:r>
            <a:endParaRPr lang="en-GB" sz="2800" b="1" dirty="0" smtClean="0">
              <a:solidFill>
                <a:srgbClr val="00B050"/>
              </a:solidFill>
            </a:endParaRPr>
          </a:p>
          <a:p>
            <a:r>
              <a:rPr lang="en-GB" sz="2800" b="1" dirty="0" smtClean="0">
                <a:solidFill>
                  <a:srgbClr val="FFC000"/>
                </a:solidFill>
              </a:rPr>
              <a:t>Images 4-6 </a:t>
            </a:r>
            <a:r>
              <a:rPr lang="en-GB" sz="2800" b="1" dirty="0">
                <a:solidFill>
                  <a:srgbClr val="FFC000"/>
                </a:solidFill>
              </a:rPr>
              <a:t>indicate Medium risk Multi-agency meeting </a:t>
            </a:r>
          </a:p>
          <a:p>
            <a:r>
              <a:rPr lang="en-GB" sz="2800" b="1" dirty="0">
                <a:solidFill>
                  <a:srgbClr val="FF0000"/>
                </a:solidFill>
              </a:rPr>
              <a:t>Images 7-9 indicate High risk Alert 24hrs and Multi-agency meeting </a:t>
            </a:r>
          </a:p>
        </p:txBody>
      </p:sp>
    </p:spTree>
    <p:extLst>
      <p:ext uri="{BB962C8B-B14F-4D97-AF65-F5344CB8AC3E}">
        <p14:creationId xmlns:p14="http://schemas.microsoft.com/office/powerpoint/2010/main" val="267663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1-3 </a:t>
            </a:r>
            <a:r>
              <a:rPr lang="en-GB" b="1" dirty="0"/>
              <a:t>= Low Risk </a:t>
            </a:r>
            <a:r>
              <a:rPr lang="en-GB" dirty="0"/>
              <a:t/>
            </a:r>
            <a:br>
              <a:rPr lang="en-GB" dirty="0"/>
            </a:br>
            <a:endParaRPr lang="en-GB" dirty="0"/>
          </a:p>
        </p:txBody>
      </p:sp>
      <p:sp>
        <p:nvSpPr>
          <p:cNvPr id="3" name="Content Placeholder 2"/>
          <p:cNvSpPr>
            <a:spLocks noGrp="1"/>
          </p:cNvSpPr>
          <p:nvPr>
            <p:ph idx="1"/>
          </p:nvPr>
        </p:nvSpPr>
        <p:spPr>
          <a:xfrm>
            <a:off x="812800" y="1797270"/>
            <a:ext cx="8463619" cy="3710152"/>
          </a:xfrm>
        </p:spPr>
        <p:txBody>
          <a:bodyPr>
            <a:normAutofit/>
          </a:bodyPr>
          <a:lstStyle/>
          <a:p>
            <a:r>
              <a:rPr lang="en-GB" sz="2800" dirty="0" smtClean="0"/>
              <a:t>Offer </a:t>
            </a:r>
            <a:r>
              <a:rPr lang="en-GB" sz="2800" dirty="0"/>
              <a:t>advice, sign post to other agencies </a:t>
            </a:r>
          </a:p>
          <a:p>
            <a:r>
              <a:rPr lang="en-GB" sz="2800" dirty="0"/>
              <a:t>Arrange fire safety check with Bedfordshire Fire and Rescue Service </a:t>
            </a:r>
          </a:p>
          <a:p>
            <a:r>
              <a:rPr lang="en-GB" sz="2800" dirty="0"/>
              <a:t>Enlist person’s supporters to help modify issue and prevent escalating </a:t>
            </a:r>
          </a:p>
          <a:p>
            <a:r>
              <a:rPr lang="en-GB" sz="2800" dirty="0"/>
              <a:t>Consider arranging an inter-agency meeting to follow up to prevent worsening </a:t>
            </a:r>
          </a:p>
        </p:txBody>
      </p:sp>
    </p:spTree>
    <p:extLst>
      <p:ext uri="{BB962C8B-B14F-4D97-AF65-F5344CB8AC3E}">
        <p14:creationId xmlns:p14="http://schemas.microsoft.com/office/powerpoint/2010/main" val="288298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4-6 </a:t>
            </a:r>
            <a:r>
              <a:rPr lang="en-GB" b="1" dirty="0"/>
              <a:t>= Medium Risk </a:t>
            </a:r>
            <a:r>
              <a:rPr lang="en-GB" b="1" i="1" dirty="0"/>
              <a:t>and </a:t>
            </a:r>
            <a:r>
              <a:rPr lang="en-GB" b="1" dirty="0" smtClean="0"/>
              <a:t>7-9 </a:t>
            </a:r>
            <a:r>
              <a:rPr lang="en-GB" b="1" dirty="0"/>
              <a:t>= High Risk </a:t>
            </a:r>
            <a:r>
              <a:rPr lang="en-GB" dirty="0"/>
              <a:t/>
            </a:r>
            <a:br>
              <a:rPr lang="en-GB" dirty="0"/>
            </a:br>
            <a:endParaRPr lang="en-GB" dirty="0"/>
          </a:p>
        </p:txBody>
      </p:sp>
      <p:sp>
        <p:nvSpPr>
          <p:cNvPr id="3" name="Content Placeholder 2"/>
          <p:cNvSpPr>
            <a:spLocks noGrp="1"/>
          </p:cNvSpPr>
          <p:nvPr>
            <p:ph idx="1"/>
          </p:nvPr>
        </p:nvSpPr>
        <p:spPr>
          <a:xfrm>
            <a:off x="812799" y="1471448"/>
            <a:ext cx="9644994" cy="4908331"/>
          </a:xfrm>
        </p:spPr>
        <p:txBody>
          <a:bodyPr>
            <a:noAutofit/>
          </a:bodyPr>
          <a:lstStyle/>
          <a:p>
            <a:r>
              <a:rPr lang="en-GB" sz="2800" dirty="0" smtClean="0"/>
              <a:t>Convene </a:t>
            </a:r>
            <a:r>
              <a:rPr lang="en-GB" sz="2800" dirty="0"/>
              <a:t>multi-agency meeting- with action plan as the outcome </a:t>
            </a:r>
          </a:p>
          <a:p>
            <a:r>
              <a:rPr lang="en-GB" sz="2800" dirty="0"/>
              <a:t>Lead agency and roles of each party identified </a:t>
            </a:r>
          </a:p>
          <a:p>
            <a:r>
              <a:rPr lang="en-GB" sz="2800" dirty="0"/>
              <a:t>Ascertain via MASH which partners already involved </a:t>
            </a:r>
          </a:p>
          <a:p>
            <a:r>
              <a:rPr lang="en-GB" sz="2800" dirty="0"/>
              <a:t>Consider GP and mental health assessment </a:t>
            </a:r>
          </a:p>
          <a:p>
            <a:r>
              <a:rPr lang="en-GB" sz="2800" dirty="0"/>
              <a:t>Monitor and review </a:t>
            </a:r>
          </a:p>
          <a:p>
            <a:r>
              <a:rPr lang="en-GB" sz="2800" dirty="0"/>
              <a:t>Lead agency for the case checks progress and triggers further multi-agency meeting(s) if issues start up again or escalate </a:t>
            </a:r>
          </a:p>
        </p:txBody>
      </p:sp>
    </p:spTree>
    <p:extLst>
      <p:ext uri="{BB962C8B-B14F-4D97-AF65-F5344CB8AC3E}">
        <p14:creationId xmlns:p14="http://schemas.microsoft.com/office/powerpoint/2010/main" val="239757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87433" y="241739"/>
            <a:ext cx="10732208" cy="6616262"/>
          </a:xfrm>
          <a:prstGeom prst="rect">
            <a:avLst/>
          </a:prstGeom>
        </p:spPr>
      </p:pic>
    </p:spTree>
    <p:extLst>
      <p:ext uri="{BB962C8B-B14F-4D97-AF65-F5344CB8AC3E}">
        <p14:creationId xmlns:p14="http://schemas.microsoft.com/office/powerpoint/2010/main" val="201180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51945" y="545567"/>
            <a:ext cx="10930757" cy="6065440"/>
          </a:xfrm>
          <a:prstGeom prst="rect">
            <a:avLst/>
          </a:prstGeom>
        </p:spPr>
      </p:pic>
    </p:spTree>
    <p:extLst>
      <p:ext uri="{BB962C8B-B14F-4D97-AF65-F5344CB8AC3E}">
        <p14:creationId xmlns:p14="http://schemas.microsoft.com/office/powerpoint/2010/main" val="288613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007327"/>
          </a:xfrm>
        </p:spPr>
        <p:txBody>
          <a:bodyPr/>
          <a:lstStyle/>
          <a:p>
            <a:r>
              <a:rPr lang="en-GB" dirty="0"/>
              <a:t>Case Study</a:t>
            </a:r>
          </a:p>
        </p:txBody>
      </p:sp>
      <p:sp>
        <p:nvSpPr>
          <p:cNvPr id="3" name="Content Placeholder 2"/>
          <p:cNvSpPr>
            <a:spLocks noGrp="1"/>
          </p:cNvSpPr>
          <p:nvPr>
            <p:ph idx="1"/>
          </p:nvPr>
        </p:nvSpPr>
        <p:spPr>
          <a:xfrm>
            <a:off x="812799" y="1616928"/>
            <a:ext cx="8463619" cy="4424436"/>
          </a:xfrm>
        </p:spPr>
        <p:txBody>
          <a:bodyPr/>
          <a:lstStyle/>
          <a:p>
            <a:pPr marL="0" indent="0">
              <a:buNone/>
            </a:pPr>
            <a:r>
              <a:rPr lang="en-GB" sz="2800" b="1" dirty="0" smtClean="0"/>
              <a:t>Case discussion regarding Family O</a:t>
            </a:r>
          </a:p>
          <a:p>
            <a:r>
              <a:rPr lang="en-GB" sz="2800" dirty="0"/>
              <a:t>Rachel aged 9, </a:t>
            </a:r>
            <a:r>
              <a:rPr lang="en-GB" sz="2800" dirty="0" smtClean="0"/>
              <a:t>Owen </a:t>
            </a:r>
            <a:r>
              <a:rPr lang="en-GB" sz="2800" dirty="0"/>
              <a:t>aged 12 and Polly </a:t>
            </a:r>
            <a:r>
              <a:rPr lang="en-GB" sz="2800" dirty="0" smtClean="0"/>
              <a:t>aged 14</a:t>
            </a:r>
          </a:p>
          <a:p>
            <a:r>
              <a:rPr lang="en-GB" sz="2800" dirty="0" smtClean="0"/>
              <a:t>Please write </a:t>
            </a:r>
            <a:r>
              <a:rPr lang="en-GB" sz="2800" dirty="0"/>
              <a:t>down key points </a:t>
            </a:r>
            <a:r>
              <a:rPr lang="en-GB" sz="2800" dirty="0" smtClean="0"/>
              <a:t>for your supervision session</a:t>
            </a:r>
          </a:p>
          <a:p>
            <a:r>
              <a:rPr lang="en-GB" sz="2800" dirty="0" smtClean="0"/>
              <a:t>What advice would you like the supervisor to give you as the supervisee? </a:t>
            </a:r>
          </a:p>
          <a:p>
            <a:r>
              <a:rPr lang="en-GB" sz="2800" dirty="0" smtClean="0"/>
              <a:t>As a supervisor what advice would you give</a:t>
            </a:r>
          </a:p>
          <a:p>
            <a:r>
              <a:rPr lang="en-GB" sz="2800" dirty="0" smtClean="0"/>
              <a:t>What do you think the next steps should be?</a:t>
            </a:r>
            <a:endParaRPr lang="en-GB" sz="2800" dirty="0"/>
          </a:p>
        </p:txBody>
      </p:sp>
    </p:spTree>
    <p:extLst>
      <p:ext uri="{BB962C8B-B14F-4D97-AF65-F5344CB8AC3E}">
        <p14:creationId xmlns:p14="http://schemas.microsoft.com/office/powerpoint/2010/main" val="281724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798" y="1103971"/>
            <a:ext cx="10617201" cy="5564457"/>
          </a:xfrm>
        </p:spPr>
        <p:txBody>
          <a:bodyPr>
            <a:normAutofit/>
          </a:bodyPr>
          <a:lstStyle/>
          <a:p>
            <a:r>
              <a:rPr lang="en-GB" sz="2800" b="1" dirty="0"/>
              <a:t>I wanted to talk to you about a home visit I made on the new case I was allocated last week. As you can see from the genogram there are three children, a girl called Rachel aged 9, and two older children, Owen aged 12 and Polly aged 14 who have a different father and they have a shared care arrangement. Polly and her parents live in social housing, her mum seems to have a chronic illness, is a wheelchair user and a family member helps out. According to mum, Owen and Rachel are supposed to predominantly live with their father who lives a few miles away. Rachel is a child with a disability and attends special school</a:t>
            </a:r>
            <a:r>
              <a:rPr lang="en-GB" sz="2800" b="1" dirty="0" smtClean="0"/>
              <a:t>.</a:t>
            </a:r>
          </a:p>
        </p:txBody>
      </p:sp>
    </p:spTree>
    <p:extLst>
      <p:ext uri="{BB962C8B-B14F-4D97-AF65-F5344CB8AC3E}">
        <p14:creationId xmlns:p14="http://schemas.microsoft.com/office/powerpoint/2010/main" val="109819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SAR </a:t>
            </a:r>
            <a:r>
              <a:rPr lang="en-GB" dirty="0" smtClean="0"/>
              <a:t>findings and </a:t>
            </a:r>
            <a:r>
              <a:rPr lang="en-GB" dirty="0"/>
              <a:t>Hoarding</a:t>
            </a:r>
          </a:p>
        </p:txBody>
      </p:sp>
      <p:sp>
        <p:nvSpPr>
          <p:cNvPr id="4" name="Content Placeholder 2"/>
          <p:cNvSpPr>
            <a:spLocks noGrp="1"/>
          </p:cNvSpPr>
          <p:nvPr>
            <p:ph idx="1"/>
          </p:nvPr>
        </p:nvSpPr>
        <p:spPr>
          <a:xfrm>
            <a:off x="812799" y="1347537"/>
            <a:ext cx="6319521" cy="5091763"/>
          </a:xfrm>
        </p:spPr>
        <p:txBody>
          <a:bodyPr>
            <a:normAutofit/>
          </a:bodyPr>
          <a:lstStyle/>
          <a:p>
            <a:r>
              <a:rPr lang="en-GB" sz="2800" dirty="0"/>
              <a:t>Multi-agency guidance was </a:t>
            </a:r>
            <a:r>
              <a:rPr lang="en-GB" sz="2800" dirty="0" smtClean="0"/>
              <a:t>created 2020</a:t>
            </a:r>
            <a:endParaRPr lang="en-GB" sz="2800" dirty="0"/>
          </a:p>
          <a:p>
            <a:r>
              <a:rPr lang="en-GB" sz="2800" dirty="0" smtClean="0"/>
              <a:t>Later Identified</a:t>
            </a:r>
            <a:r>
              <a:rPr lang="en-GB" sz="2800" dirty="0"/>
              <a:t>: </a:t>
            </a:r>
          </a:p>
          <a:p>
            <a:pPr lvl="1"/>
            <a:r>
              <a:rPr lang="en-GB" sz="2800" dirty="0"/>
              <a:t>Guidance helpful but staff would like an easy user guide</a:t>
            </a:r>
          </a:p>
          <a:p>
            <a:pPr lvl="1"/>
            <a:r>
              <a:rPr lang="en-GB" sz="2800" dirty="0"/>
              <a:t>Staff would like a panel to refer to get support/guidance</a:t>
            </a:r>
          </a:p>
          <a:p>
            <a:pPr lvl="1"/>
            <a:r>
              <a:rPr lang="en-GB" sz="2800" dirty="0"/>
              <a:t>Think family approach needed</a:t>
            </a:r>
          </a:p>
          <a:p>
            <a:pPr lvl="1"/>
            <a:r>
              <a:rPr lang="en-GB" sz="2800" dirty="0"/>
              <a:t>Hoarding </a:t>
            </a:r>
            <a:r>
              <a:rPr lang="en-GB" sz="2800" dirty="0" smtClean="0"/>
              <a:t>households needed support</a:t>
            </a:r>
            <a:endParaRPr lang="en-GB" sz="2800" dirty="0"/>
          </a:p>
        </p:txBody>
      </p:sp>
      <p:pic>
        <p:nvPicPr>
          <p:cNvPr id="5" name="Picture 4"/>
          <p:cNvPicPr>
            <a:picLocks noChangeAspect="1"/>
          </p:cNvPicPr>
          <p:nvPr/>
        </p:nvPicPr>
        <p:blipFill>
          <a:blip r:embed="rId3"/>
          <a:stretch>
            <a:fillRect/>
          </a:stretch>
        </p:blipFill>
        <p:spPr>
          <a:xfrm>
            <a:off x="7720249" y="813888"/>
            <a:ext cx="4060288" cy="5730737"/>
          </a:xfrm>
          <a:prstGeom prst="rect">
            <a:avLst/>
          </a:prstGeom>
        </p:spPr>
      </p:pic>
    </p:spTree>
    <p:extLst>
      <p:ext uri="{BB962C8B-B14F-4D97-AF65-F5344CB8AC3E}">
        <p14:creationId xmlns:p14="http://schemas.microsoft.com/office/powerpoint/2010/main" val="2266419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798" y="245327"/>
            <a:ext cx="10617201" cy="6423101"/>
          </a:xfrm>
        </p:spPr>
        <p:txBody>
          <a:bodyPr>
            <a:normAutofit/>
          </a:bodyPr>
          <a:lstStyle/>
          <a:p>
            <a:r>
              <a:rPr lang="en-GB" sz="2400" b="1" dirty="0" smtClean="0"/>
              <a:t>I’ve </a:t>
            </a:r>
            <a:r>
              <a:rPr lang="en-GB" sz="2400" b="1" dirty="0"/>
              <a:t>reviewed the case records and from the chronology it seems there have been four referrals in the past 12 months from the school, there was an early help assessment in June 2022 and a plan to provide support around parenting as mum was struggling with the older two children’s behaviour, practical support with maintaining the house and the school’s family worker was providing support with the older children’s attendance at school. </a:t>
            </a:r>
            <a:endParaRPr lang="en-GB" sz="2400" b="1" dirty="0" smtClean="0"/>
          </a:p>
          <a:p>
            <a:r>
              <a:rPr lang="en-GB" sz="2400" b="1" dirty="0" smtClean="0"/>
              <a:t>They </a:t>
            </a:r>
            <a:r>
              <a:rPr lang="en-GB" sz="2400" b="1" dirty="0"/>
              <a:t>also helped with school uniform, breakfast and after school club. </a:t>
            </a:r>
            <a:endParaRPr lang="en-GB" sz="2400" b="1" dirty="0" smtClean="0"/>
          </a:p>
          <a:p>
            <a:r>
              <a:rPr lang="en-GB" sz="2400" b="1" dirty="0" smtClean="0"/>
              <a:t>Things </a:t>
            </a:r>
            <a:r>
              <a:rPr lang="en-GB" sz="2400" b="1" dirty="0"/>
              <a:t>seemed to be going well and Rachel and Polly’ attendance improved. Owen’s attendance has never been a problem and he seems to want to</a:t>
            </a:r>
            <a:r>
              <a:rPr lang="en-GB" sz="2400" dirty="0"/>
              <a:t> </a:t>
            </a:r>
            <a:r>
              <a:rPr lang="en-GB" sz="2400" b="1" dirty="0"/>
              <a:t>be at school and engaged well with the breakfast club and afterschool clubs</a:t>
            </a:r>
            <a:r>
              <a:rPr lang="en-GB" sz="2200" b="1" dirty="0" smtClean="0"/>
              <a:t>.</a:t>
            </a:r>
            <a:endParaRPr lang="en-GB" sz="2200" b="1" dirty="0"/>
          </a:p>
          <a:p>
            <a:endParaRPr lang="en-GB" dirty="0"/>
          </a:p>
        </p:txBody>
      </p:sp>
    </p:spTree>
    <p:extLst>
      <p:ext uri="{BB962C8B-B14F-4D97-AF65-F5344CB8AC3E}">
        <p14:creationId xmlns:p14="http://schemas.microsoft.com/office/powerpoint/2010/main" val="2730810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3" y="1159726"/>
            <a:ext cx="10348331" cy="5073805"/>
          </a:xfrm>
        </p:spPr>
        <p:txBody>
          <a:bodyPr>
            <a:normAutofit/>
          </a:bodyPr>
          <a:lstStyle/>
          <a:p>
            <a:r>
              <a:rPr lang="en-GB" sz="2800" b="1" dirty="0" smtClean="0"/>
              <a:t>Following </a:t>
            </a:r>
            <a:r>
              <a:rPr lang="en-GB" sz="2800" b="1" dirty="0"/>
              <a:t>this period of improvement there were further referrals with concerns regarding the home environment poor school attendance, and a lack of appropriate supervision as all three of the children were wandering around the estate after 11pm and their parents didn’t seem concerned about not knowing their whereabouts and mum said there was just some confusion as to which parent they staying with. Mum was offered support through a single assessment as child in need but she initially declined consent</a:t>
            </a:r>
            <a:r>
              <a:rPr lang="en-GB" sz="2800" b="1" dirty="0" smtClean="0"/>
              <a:t>.</a:t>
            </a:r>
          </a:p>
          <a:p>
            <a:endParaRPr lang="en-GB" sz="2800" dirty="0"/>
          </a:p>
        </p:txBody>
      </p:sp>
    </p:spTree>
    <p:extLst>
      <p:ext uri="{BB962C8B-B14F-4D97-AF65-F5344CB8AC3E}">
        <p14:creationId xmlns:p14="http://schemas.microsoft.com/office/powerpoint/2010/main" val="1313034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3" y="267630"/>
            <a:ext cx="11229278" cy="6389648"/>
          </a:xfrm>
        </p:spPr>
        <p:txBody>
          <a:bodyPr>
            <a:normAutofit/>
          </a:bodyPr>
          <a:lstStyle/>
          <a:p>
            <a:r>
              <a:rPr lang="en-GB" sz="2400" b="1" dirty="0" smtClean="0"/>
              <a:t>This </a:t>
            </a:r>
            <a:r>
              <a:rPr lang="en-GB" sz="2400" b="1" dirty="0"/>
              <a:t>most recent referral there are similar concerns but in addition there has been a noticeable change in Owen’s behaviour, he is constantly tired and talks about having to help out at home. Both he and Rachel seem to have a new group of older friends, which they ‘do favours for’.  </a:t>
            </a:r>
            <a:endParaRPr lang="en-GB" sz="2400" b="1" dirty="0" smtClean="0"/>
          </a:p>
          <a:p>
            <a:r>
              <a:rPr lang="en-GB" sz="2400" b="1" dirty="0" smtClean="0"/>
              <a:t>Mum </a:t>
            </a:r>
            <a:r>
              <a:rPr lang="en-GB" sz="2400" b="1" dirty="0"/>
              <a:t>has agreed for a single assessment to see what support the family can get, she also wants to talk about benefits for Rachel. When I visited the home was really chaotic with lots of boxes of old things, dirty litter trays, and old pet cage that has never been emptied, broken pushchairs </a:t>
            </a:r>
            <a:r>
              <a:rPr lang="en-GB" sz="2400" b="1" dirty="0" err="1"/>
              <a:t>etc</a:t>
            </a:r>
            <a:r>
              <a:rPr lang="en-GB" sz="2400" b="1" dirty="0"/>
              <a:t>, the walls are covered in writing from when they were small with ripped wallpaper and there are lots of flies in the home. </a:t>
            </a:r>
            <a:endParaRPr lang="en-GB" sz="2400" b="1" dirty="0" smtClean="0"/>
          </a:p>
          <a:p>
            <a:r>
              <a:rPr lang="en-GB" sz="2400" b="1" dirty="0" smtClean="0"/>
              <a:t>There </a:t>
            </a:r>
            <a:r>
              <a:rPr lang="en-GB" sz="2400" b="1" dirty="0"/>
              <a:t>were lots of bags of washing but Rachel said it didn’t matter as their mum’s friend buys them lots of new stuff, </a:t>
            </a:r>
            <a:r>
              <a:rPr lang="en-GB" sz="2400" b="1" dirty="0" smtClean="0"/>
              <a:t>they </a:t>
            </a:r>
            <a:r>
              <a:rPr lang="en-GB" sz="2400" b="1" dirty="0"/>
              <a:t>wash at their dads and </a:t>
            </a:r>
            <a:r>
              <a:rPr lang="en-GB" sz="2400" b="1" dirty="0" smtClean="0"/>
              <a:t>some else </a:t>
            </a:r>
            <a:r>
              <a:rPr lang="en-GB" sz="2400" b="1" dirty="0"/>
              <a:t>brought them a PS5. There was no food in the fridge or freezer but Rachel said it was fine and she ordered £40 of take away on her phone (which </a:t>
            </a:r>
            <a:r>
              <a:rPr lang="en-GB" sz="2400" b="1" dirty="0" smtClean="0"/>
              <a:t>also </a:t>
            </a:r>
            <a:r>
              <a:rPr lang="en-GB" sz="2400" b="1" dirty="0"/>
              <a:t>looked to be brand </a:t>
            </a:r>
            <a:r>
              <a:rPr lang="en-GB" sz="2400" b="1" dirty="0" smtClean="0"/>
              <a:t>new). </a:t>
            </a:r>
            <a:r>
              <a:rPr lang="en-GB" sz="2400" b="1" dirty="0"/>
              <a:t>Owen also had on brand new trainers which mum said she wasn’t sure where they had come from. </a:t>
            </a:r>
            <a:endParaRPr lang="en-GB" sz="2400" b="1" dirty="0"/>
          </a:p>
          <a:p>
            <a:endParaRPr lang="en-GB" dirty="0"/>
          </a:p>
        </p:txBody>
      </p:sp>
    </p:spTree>
    <p:extLst>
      <p:ext uri="{BB962C8B-B14F-4D97-AF65-F5344CB8AC3E}">
        <p14:creationId xmlns:p14="http://schemas.microsoft.com/office/powerpoint/2010/main" val="474115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102" y="1248937"/>
            <a:ext cx="10015035" cy="4148253"/>
          </a:xfrm>
        </p:spPr>
        <p:txBody>
          <a:bodyPr>
            <a:normAutofit/>
          </a:bodyPr>
          <a:lstStyle/>
          <a:p>
            <a:r>
              <a:rPr lang="en-GB" sz="2400" b="1" dirty="0"/>
              <a:t>I didn’t get a chance to really speak to mum as her family member said she was tired and needed to rest and she took her back to her room. Her family member declined to let me look in the children’s bedrooms or in the bathroom. Rachel’s dad wasn’t present for the visit and hasn’t answered my calls. </a:t>
            </a:r>
            <a:endParaRPr lang="en-GB" sz="2400" b="1" dirty="0" smtClean="0"/>
          </a:p>
          <a:p>
            <a:r>
              <a:rPr lang="en-GB" sz="2400" b="1" dirty="0" smtClean="0"/>
              <a:t>Rachel’s </a:t>
            </a:r>
            <a:r>
              <a:rPr lang="en-GB" sz="2400" b="1" dirty="0"/>
              <a:t>school says that he doesn’t involve himself in Rachel’s education. Secondary school advise that Owen and Polly’s dad sometimes come to parents evening but he doesn’t really support the school in their plans to </a:t>
            </a:r>
            <a:r>
              <a:rPr lang="en-GB" sz="2400" b="1" dirty="0" smtClean="0"/>
              <a:t>help the </a:t>
            </a:r>
            <a:r>
              <a:rPr lang="en-GB" sz="2400" b="1" dirty="0"/>
              <a:t>children. </a:t>
            </a:r>
          </a:p>
          <a:p>
            <a:endParaRPr lang="en-GB" sz="2400" dirty="0"/>
          </a:p>
        </p:txBody>
      </p:sp>
    </p:spTree>
    <p:extLst>
      <p:ext uri="{BB962C8B-B14F-4D97-AF65-F5344CB8AC3E}">
        <p14:creationId xmlns:p14="http://schemas.microsoft.com/office/powerpoint/2010/main" val="22907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441106"/>
            <a:ext cx="10727473" cy="5238475"/>
          </a:xfrm>
        </p:spPr>
        <p:txBody>
          <a:bodyPr>
            <a:noAutofit/>
          </a:bodyPr>
          <a:lstStyle/>
          <a:p>
            <a:r>
              <a:rPr lang="en-GB" sz="2000" b="1" dirty="0"/>
              <a:t>Their home is really messy and dirty and extremely cluttered. They are storing bags of receipts from shopping and there are boxes of, I think their children’s clothing from when they were babies/younger. The bathroom is really bad and it is full of mould and dirt. The toilet hasn’t been cleaned for a really long time and the kitchen was filthy and cluttered. They usually just eat take-away food or ready meals. Sarah said her and Rob aren’t really fussy eaters.</a:t>
            </a:r>
          </a:p>
          <a:p>
            <a:r>
              <a:rPr lang="en-GB" sz="2000" b="1" dirty="0"/>
              <a:t>Oh, and there was no running water- which Rob said he is trying to fix-they are using bottled water at present. Rebecca cares for Sarah during the day until about 8pm and then Rebecca lives her own personal life after that. Rob said that Rebecca has lots of male visitors to their home in the evenings. </a:t>
            </a:r>
          </a:p>
          <a:p>
            <a:r>
              <a:rPr lang="en-GB" sz="2000" b="1" dirty="0"/>
              <a:t>Sarah is lovely to talk to and told me about when her and Rob met and how great it was, he made her feel special and valued but then they started having as they difficulties with her parents and sister and so the couple stopped talking to them/seeing them. This is still the situation and she can’t help feeling that Rob had created all the conflict with her family-but she can’t remember really clearly</a:t>
            </a:r>
            <a:r>
              <a:rPr lang="en-GB" sz="2000" b="1" dirty="0" smtClean="0"/>
              <a:t>.</a:t>
            </a:r>
            <a:endParaRPr lang="en-GB" sz="2000" b="1" dirty="0"/>
          </a:p>
        </p:txBody>
      </p:sp>
      <p:sp>
        <p:nvSpPr>
          <p:cNvPr id="4" name="Title 1"/>
          <p:cNvSpPr>
            <a:spLocks noGrp="1"/>
          </p:cNvSpPr>
          <p:nvPr>
            <p:ph type="title"/>
          </p:nvPr>
        </p:nvSpPr>
        <p:spPr>
          <a:xfrm>
            <a:off x="812800" y="334537"/>
            <a:ext cx="8463617" cy="858644"/>
          </a:xfrm>
        </p:spPr>
        <p:txBody>
          <a:bodyPr>
            <a:normAutofit/>
          </a:bodyPr>
          <a:lstStyle/>
          <a:p>
            <a:r>
              <a:rPr lang="en-GB" dirty="0" smtClean="0"/>
              <a:t>Adult Social Care worker</a:t>
            </a:r>
            <a:endParaRPr lang="en-GB" dirty="0"/>
          </a:p>
        </p:txBody>
      </p:sp>
    </p:spTree>
    <p:extLst>
      <p:ext uri="{BB962C8B-B14F-4D97-AF65-F5344CB8AC3E}">
        <p14:creationId xmlns:p14="http://schemas.microsoft.com/office/powerpoint/2010/main" val="1500917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037064"/>
            <a:ext cx="10727473" cy="5642518"/>
          </a:xfrm>
        </p:spPr>
        <p:txBody>
          <a:bodyPr>
            <a:noAutofit/>
          </a:bodyPr>
          <a:lstStyle/>
          <a:p>
            <a:r>
              <a:rPr lang="en-GB" sz="2200" dirty="0"/>
              <a:t>Not being able to move is impacting on Sarah, as she can’t apply for a new council property. She needs one that is more suitable to meet her needs, as she is living with a long-term chronic health condition, which affects her mobility and function and her ability to care for herself. </a:t>
            </a:r>
          </a:p>
          <a:p>
            <a:r>
              <a:rPr lang="en-GB" sz="2200" dirty="0"/>
              <a:t>The previous time I saw her she could mobilise from her bedroom to the bathroom, but now,  Sarah can’t walk or  stand for long periods of time. Rebecca is home with her all day. Sarah mobilises/transfers with her help, from her wheelchair onto her commode or to bed. She needs Rebecca. Rebecca carries out Sarah’s personal care in bed, but only once a week, Sarah didn’t want personal hygiene wore than this..  Oh-the bed linen looked dirty-not changed maybe?</a:t>
            </a:r>
          </a:p>
          <a:p>
            <a:r>
              <a:rPr lang="en-GB" sz="2200" dirty="0"/>
              <a:t>She lives in her bedroom and received support from the DN Service, for a urinary catheter and they still visit monthly for this and more recently has more frequent visits, as she has a sore on her leg, due to diabetes. The GP knows her and saw her in October and found her to be depressed-low mood, not eating very much  and has made a MH referral. She still has no care package. </a:t>
            </a:r>
          </a:p>
        </p:txBody>
      </p:sp>
      <p:sp>
        <p:nvSpPr>
          <p:cNvPr id="4" name="Title 1"/>
          <p:cNvSpPr>
            <a:spLocks noGrp="1"/>
          </p:cNvSpPr>
          <p:nvPr>
            <p:ph type="title"/>
          </p:nvPr>
        </p:nvSpPr>
        <p:spPr>
          <a:xfrm>
            <a:off x="812800" y="334537"/>
            <a:ext cx="8463617" cy="858644"/>
          </a:xfrm>
        </p:spPr>
        <p:txBody>
          <a:bodyPr>
            <a:normAutofit/>
          </a:bodyPr>
          <a:lstStyle/>
          <a:p>
            <a:r>
              <a:rPr lang="en-GB" dirty="0" smtClean="0"/>
              <a:t>Community Health said</a:t>
            </a:r>
            <a:endParaRPr lang="en-GB" dirty="0"/>
          </a:p>
        </p:txBody>
      </p:sp>
    </p:spTree>
    <p:extLst>
      <p:ext uri="{BB962C8B-B14F-4D97-AF65-F5344CB8AC3E}">
        <p14:creationId xmlns:p14="http://schemas.microsoft.com/office/powerpoint/2010/main" val="2568321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037064"/>
            <a:ext cx="10727473" cy="5642518"/>
          </a:xfrm>
        </p:spPr>
        <p:txBody>
          <a:bodyPr>
            <a:noAutofit/>
          </a:bodyPr>
          <a:lstStyle/>
          <a:p>
            <a:r>
              <a:rPr lang="en-GB" sz="2200" dirty="0" smtClean="0"/>
              <a:t>The </a:t>
            </a:r>
            <a:r>
              <a:rPr lang="en-GB" sz="2200" dirty="0"/>
              <a:t>property doesn’t meet her </a:t>
            </a:r>
            <a:r>
              <a:rPr lang="en-GB" sz="2200" dirty="0" smtClean="0"/>
              <a:t>needs as its too </a:t>
            </a:r>
            <a:r>
              <a:rPr lang="en-GB" sz="2200" dirty="0"/>
              <a:t>small and the required equipment (</a:t>
            </a:r>
            <a:r>
              <a:rPr lang="en-GB" sz="2200" dirty="0" smtClean="0"/>
              <a:t>hoist etc.), </a:t>
            </a:r>
            <a:r>
              <a:rPr lang="en-GB" sz="2200" dirty="0"/>
              <a:t>can’t be put in such small spaces. </a:t>
            </a:r>
            <a:endParaRPr lang="en-GB" sz="2200" dirty="0" smtClean="0"/>
          </a:p>
          <a:p>
            <a:r>
              <a:rPr lang="en-GB" sz="2200" dirty="0" smtClean="0"/>
              <a:t>They have rent arrears so can’t move.</a:t>
            </a:r>
          </a:p>
          <a:p>
            <a:r>
              <a:rPr lang="en-GB" sz="2200" dirty="0" smtClean="0"/>
              <a:t>Sarah lives </a:t>
            </a:r>
            <a:r>
              <a:rPr lang="en-GB" sz="2200" dirty="0"/>
              <a:t>in council property </a:t>
            </a:r>
            <a:r>
              <a:rPr lang="en-GB" sz="2200" dirty="0" smtClean="0"/>
              <a:t>with Rob </a:t>
            </a:r>
            <a:r>
              <a:rPr lang="en-GB" sz="2200" dirty="0"/>
              <a:t>got when they first got married (joint tenancy). At present, they either don’t talk or argue terribly. Rob gets on with his own life, but won’t move out (this is what Sarah wants), but he doesn’t want to lose his accommodation, or rights, as her husband. </a:t>
            </a:r>
          </a:p>
          <a:p>
            <a:r>
              <a:rPr lang="en-GB" sz="2200" dirty="0"/>
              <a:t>Rob has </a:t>
            </a:r>
            <a:r>
              <a:rPr lang="en-GB" sz="2200" dirty="0" smtClean="0"/>
              <a:t>an LPA </a:t>
            </a:r>
            <a:r>
              <a:rPr lang="en-GB" sz="2200" dirty="0"/>
              <a:t>for Sarah and keeps her bank card for her as he does the shopping for them. </a:t>
            </a:r>
            <a:r>
              <a:rPr lang="en-GB" sz="2200" dirty="0" smtClean="0"/>
              <a:t>Sarah’s </a:t>
            </a:r>
            <a:r>
              <a:rPr lang="en-GB" sz="2200" dirty="0"/>
              <a:t>bank account holds the back payment from her pay-out via PIP (personal independence payment) and ESA (employment support allowance).</a:t>
            </a:r>
          </a:p>
          <a:p>
            <a:r>
              <a:rPr lang="en-GB" sz="2200" dirty="0" smtClean="0"/>
              <a:t>Oh</a:t>
            </a:r>
            <a:r>
              <a:rPr lang="en-GB" sz="2200" dirty="0"/>
              <a:t>, and one more thing-when I visited the home, the door was open. Rob said this is usually the case, as Rebecca received lots of packages, so it’s a bother to open the door all the time.</a:t>
            </a:r>
          </a:p>
          <a:p>
            <a:endParaRPr lang="en-GB" sz="2200" dirty="0"/>
          </a:p>
        </p:txBody>
      </p:sp>
      <p:sp>
        <p:nvSpPr>
          <p:cNvPr id="4" name="Title 1"/>
          <p:cNvSpPr>
            <a:spLocks noGrp="1"/>
          </p:cNvSpPr>
          <p:nvPr>
            <p:ph type="title"/>
          </p:nvPr>
        </p:nvSpPr>
        <p:spPr>
          <a:xfrm>
            <a:off x="812800" y="334537"/>
            <a:ext cx="8463617" cy="858644"/>
          </a:xfrm>
        </p:spPr>
        <p:txBody>
          <a:bodyPr>
            <a:normAutofit/>
          </a:bodyPr>
          <a:lstStyle/>
          <a:p>
            <a:r>
              <a:rPr lang="en-GB" dirty="0"/>
              <a:t>Housing </a:t>
            </a:r>
            <a:r>
              <a:rPr lang="en-GB" dirty="0" smtClean="0"/>
              <a:t>said</a:t>
            </a:r>
            <a:endParaRPr lang="en-GB" dirty="0"/>
          </a:p>
        </p:txBody>
      </p:sp>
    </p:spTree>
    <p:extLst>
      <p:ext uri="{BB962C8B-B14F-4D97-AF65-F5344CB8AC3E}">
        <p14:creationId xmlns:p14="http://schemas.microsoft.com/office/powerpoint/2010/main" val="271252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220" y="423746"/>
            <a:ext cx="8463617" cy="780585"/>
          </a:xfrm>
        </p:spPr>
        <p:txBody>
          <a:bodyPr/>
          <a:lstStyle/>
          <a:p>
            <a:r>
              <a:rPr lang="en-GB" dirty="0" smtClean="0"/>
              <a:t>Some supervision considerations</a:t>
            </a:r>
            <a:endParaRPr lang="en-GB" dirty="0"/>
          </a:p>
        </p:txBody>
      </p:sp>
      <p:sp>
        <p:nvSpPr>
          <p:cNvPr id="3" name="Content Placeholder 2"/>
          <p:cNvSpPr>
            <a:spLocks noGrp="1"/>
          </p:cNvSpPr>
          <p:nvPr>
            <p:ph idx="1"/>
          </p:nvPr>
        </p:nvSpPr>
        <p:spPr>
          <a:xfrm>
            <a:off x="812799" y="1427356"/>
            <a:ext cx="9769708" cy="5018049"/>
          </a:xfrm>
        </p:spPr>
        <p:txBody>
          <a:bodyPr>
            <a:normAutofit lnSpcReduction="10000"/>
          </a:bodyPr>
          <a:lstStyle/>
          <a:p>
            <a:pPr lvl="0"/>
            <a:r>
              <a:rPr lang="en-GB" dirty="0"/>
              <a:t>What do we know about the children’s individual parents their relationship status, how they met and the quality of the </a:t>
            </a:r>
            <a:r>
              <a:rPr lang="en-GB" dirty="0" smtClean="0"/>
              <a:t>relationships. Who else can help us understand this?</a:t>
            </a:r>
            <a:endParaRPr lang="en-GB" dirty="0"/>
          </a:p>
          <a:p>
            <a:pPr lvl="0"/>
            <a:r>
              <a:rPr lang="en-GB" dirty="0"/>
              <a:t>What do we know about mum’s condition and how it impacts on her and her </a:t>
            </a:r>
            <a:r>
              <a:rPr lang="en-GB" dirty="0" smtClean="0"/>
              <a:t>parenting, does she have capacity? </a:t>
            </a:r>
            <a:endParaRPr lang="en-GB" dirty="0"/>
          </a:p>
          <a:p>
            <a:pPr lvl="0"/>
            <a:r>
              <a:rPr lang="en-GB" dirty="0"/>
              <a:t>Appropriateness of accommodation, is it a house of multiple occupancy, are there signs of overcrowding, what’s happening with conditions in the home?</a:t>
            </a:r>
          </a:p>
          <a:p>
            <a:pPr lvl="0"/>
            <a:r>
              <a:rPr lang="en-GB" dirty="0"/>
              <a:t>Have you considered using </a:t>
            </a:r>
            <a:r>
              <a:rPr lang="en-GB" dirty="0" smtClean="0"/>
              <a:t>GCP2</a:t>
            </a:r>
            <a:r>
              <a:rPr lang="en-GB" dirty="0"/>
              <a:t> </a:t>
            </a:r>
            <a:r>
              <a:rPr lang="en-GB" dirty="0" smtClean="0"/>
              <a:t>and the Hoarding Protocol?</a:t>
            </a:r>
            <a:endParaRPr lang="en-GB" dirty="0"/>
          </a:p>
          <a:p>
            <a:pPr lvl="0"/>
            <a:r>
              <a:rPr lang="en-GB" dirty="0"/>
              <a:t>What do we know about the </a:t>
            </a:r>
            <a:r>
              <a:rPr lang="en-GB" dirty="0" smtClean="0"/>
              <a:t>relative living with them </a:t>
            </a:r>
            <a:r>
              <a:rPr lang="en-GB" dirty="0"/>
              <a:t>and their activities in the home?</a:t>
            </a:r>
          </a:p>
          <a:p>
            <a:pPr lvl="0"/>
            <a:r>
              <a:rPr lang="en-GB" dirty="0"/>
              <a:t>What are the demands on the children in household tasks </a:t>
            </a:r>
            <a:r>
              <a:rPr lang="en-GB" dirty="0" err="1"/>
              <a:t>etc</a:t>
            </a:r>
            <a:r>
              <a:rPr lang="en-GB" dirty="0"/>
              <a:t>?</a:t>
            </a:r>
          </a:p>
          <a:p>
            <a:pPr lvl="0"/>
            <a:r>
              <a:rPr lang="en-GB" dirty="0"/>
              <a:t>What are your concerns about where the children are getting their money and the favours for older friends?</a:t>
            </a:r>
          </a:p>
          <a:p>
            <a:pPr lvl="0"/>
            <a:r>
              <a:rPr lang="en-GB" dirty="0"/>
              <a:t>Who have you spoken to about the children’s health and in particular Rachel’s disability – do we know who’s supporting her? </a:t>
            </a:r>
          </a:p>
          <a:p>
            <a:pPr lvl="0"/>
            <a:r>
              <a:rPr lang="en-GB" dirty="0"/>
              <a:t>What’s happening for Owen around his behaviour being different at school?</a:t>
            </a:r>
          </a:p>
          <a:p>
            <a:pPr lvl="0"/>
            <a:r>
              <a:rPr lang="en-GB" dirty="0"/>
              <a:t>What can you do to engage the fathers of the children in making a plan?</a:t>
            </a:r>
          </a:p>
          <a:p>
            <a:endParaRPr lang="en-GB" dirty="0"/>
          </a:p>
        </p:txBody>
      </p:sp>
    </p:spTree>
    <p:extLst>
      <p:ext uri="{BB962C8B-B14F-4D97-AF65-F5344CB8AC3E}">
        <p14:creationId xmlns:p14="http://schemas.microsoft.com/office/powerpoint/2010/main" val="344251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2051" descr="A picture containing wall, indoor&#10;&#10;Description automatically generated">
            <a:extLst>
              <a:ext uri="{FF2B5EF4-FFF2-40B4-BE49-F238E27FC236}">
                <a16:creationId xmlns:a16="http://schemas.microsoft.com/office/drawing/2014/main" id="{C4473F00-4F2C-4D57-8C8F-1854175400E5}"/>
              </a:ext>
            </a:extLst>
          </p:cNvPr>
          <p:cNvPicPr>
            <a:picLocks noChangeAspect="1"/>
          </p:cNvPicPr>
          <p:nvPr/>
        </p:nvPicPr>
        <p:blipFill rotWithShape="1">
          <a:blip r:embed="rId3"/>
          <a:srcRect l="47150" r="2" b="2"/>
          <a:stretch/>
        </p:blipFill>
        <p:spPr>
          <a:xfrm>
            <a:off x="4726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050" name="Rectangle 2"/>
          <p:cNvSpPr>
            <a:spLocks noGrp="1" noChangeArrowheads="1"/>
          </p:cNvSpPr>
          <p:nvPr>
            <p:ph type="ctrTitle"/>
          </p:nvPr>
        </p:nvSpPr>
        <p:spPr>
          <a:xfrm>
            <a:off x="2025650" y="1678666"/>
            <a:ext cx="3066142" cy="3766558"/>
          </a:xfrm>
        </p:spPr>
        <p:txBody>
          <a:bodyPr>
            <a:normAutofit/>
          </a:bodyPr>
          <a:lstStyle/>
          <a:p>
            <a:pPr algn="ctr">
              <a:lnSpc>
                <a:spcPct val="90000"/>
              </a:lnSpc>
            </a:pPr>
            <a:r>
              <a:rPr lang="en-US" sz="3300" dirty="0"/>
              <a:t>Reflections?</a:t>
            </a:r>
            <a:br>
              <a:rPr lang="en-US" sz="3300" dirty="0"/>
            </a:br>
            <a:r>
              <a:rPr lang="en-US" sz="3300" dirty="0"/>
              <a:t/>
            </a:r>
            <a:br>
              <a:rPr lang="en-US" sz="3300" dirty="0"/>
            </a:br>
            <a:r>
              <a:rPr lang="en-US" sz="3300" dirty="0"/>
              <a:t/>
            </a:r>
            <a:br>
              <a:rPr lang="en-US" sz="3300" dirty="0"/>
            </a:br>
            <a:r>
              <a:rPr lang="en-US" sz="3300" dirty="0"/>
              <a:t>Questions?</a:t>
            </a:r>
            <a:br>
              <a:rPr lang="en-US" sz="3300" dirty="0"/>
            </a:br>
            <a:endParaRPr lang="en-US" sz="3300" dirty="0"/>
          </a:p>
        </p:txBody>
      </p:sp>
      <p:pic>
        <p:nvPicPr>
          <p:cNvPr id="2" name="Picture 1"/>
          <p:cNvPicPr>
            <a:picLocks noChangeAspect="1"/>
          </p:cNvPicPr>
          <p:nvPr/>
        </p:nvPicPr>
        <p:blipFill>
          <a:blip r:embed="rId4"/>
          <a:stretch>
            <a:fillRect/>
          </a:stretch>
        </p:blipFill>
        <p:spPr>
          <a:xfrm>
            <a:off x="2489117" y="265890"/>
            <a:ext cx="1707028" cy="1713124"/>
          </a:xfrm>
          <a:prstGeom prst="rect">
            <a:avLst/>
          </a:prstGeom>
        </p:spPr>
      </p:pic>
    </p:spTree>
    <p:extLst>
      <p:ext uri="{BB962C8B-B14F-4D97-AF65-F5344CB8AC3E}">
        <p14:creationId xmlns:p14="http://schemas.microsoft.com/office/powerpoint/2010/main" val="2010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325820"/>
            <a:ext cx="8463617" cy="1320800"/>
          </a:xfrm>
        </p:spPr>
        <p:txBody>
          <a:bodyPr/>
          <a:lstStyle/>
          <a:p>
            <a:r>
              <a:rPr lang="en-GB" b="1" dirty="0"/>
              <a:t>Definition of Hoarding </a:t>
            </a:r>
            <a:r>
              <a:rPr lang="en-GB" dirty="0"/>
              <a:t/>
            </a:r>
            <a:br>
              <a:rPr lang="en-GB" dirty="0"/>
            </a:br>
            <a:endParaRPr lang="en-GB" dirty="0"/>
          </a:p>
        </p:txBody>
      </p:sp>
      <p:sp>
        <p:nvSpPr>
          <p:cNvPr id="3" name="Content Placeholder 2"/>
          <p:cNvSpPr>
            <a:spLocks noGrp="1"/>
          </p:cNvSpPr>
          <p:nvPr>
            <p:ph idx="1"/>
          </p:nvPr>
        </p:nvSpPr>
        <p:spPr>
          <a:xfrm>
            <a:off x="515007" y="1318661"/>
            <a:ext cx="10279117" cy="5302855"/>
          </a:xfrm>
        </p:spPr>
        <p:txBody>
          <a:bodyPr/>
          <a:lstStyle/>
          <a:p>
            <a:r>
              <a:rPr lang="en-GB" sz="2400" i="1" dirty="0" smtClean="0"/>
              <a:t>“</a:t>
            </a:r>
            <a:r>
              <a:rPr lang="en-GB" sz="2400" i="1" dirty="0"/>
              <a:t>A hoarding disorder is where someone acquires an excessive number of items and stores them in a chaotic manner, usually resulting in unmanageable amounts of clutter. The items can be of little or no monetary value.”4 </a:t>
            </a:r>
            <a:endParaRPr lang="en-GB" sz="2400" dirty="0"/>
          </a:p>
          <a:p>
            <a:r>
              <a:rPr lang="en-GB" sz="2400" b="1" dirty="0"/>
              <a:t>Hoarding is considered a significant problem if</a:t>
            </a:r>
            <a:r>
              <a:rPr lang="en-GB" sz="2400" dirty="0"/>
              <a:t>: </a:t>
            </a:r>
          </a:p>
          <a:p>
            <a:pPr marL="795338">
              <a:buFont typeface="Wingdings" panose="05000000000000000000" pitchFamily="2" charset="2"/>
              <a:buChar char="v"/>
            </a:pPr>
            <a:r>
              <a:rPr lang="en-GB" sz="2400" dirty="0" smtClean="0"/>
              <a:t>the </a:t>
            </a:r>
            <a:r>
              <a:rPr lang="en-GB" sz="2400" dirty="0"/>
              <a:t>amount of clutter interferes with everyday living – for example, the person is unable to use their kitchen or bathroom and cannot access rooms. </a:t>
            </a:r>
          </a:p>
          <a:p>
            <a:pPr marL="795338">
              <a:buFont typeface="Wingdings" panose="05000000000000000000" pitchFamily="2" charset="2"/>
              <a:buChar char="v"/>
            </a:pPr>
            <a:r>
              <a:rPr lang="en-GB" sz="2400" dirty="0" smtClean="0"/>
              <a:t>the </a:t>
            </a:r>
            <a:r>
              <a:rPr lang="en-GB" sz="2400" dirty="0"/>
              <a:t>clutter is causing significant distress or is negatively affecting the quality of life of the person or their family – for example, they become upset if someone tries to clear the clutter and their relationship suffers. </a:t>
            </a:r>
          </a:p>
          <a:p>
            <a:endParaRPr lang="en-GB" dirty="0"/>
          </a:p>
        </p:txBody>
      </p:sp>
    </p:spTree>
    <p:extLst>
      <p:ext uri="{BB962C8B-B14F-4D97-AF65-F5344CB8AC3E}">
        <p14:creationId xmlns:p14="http://schemas.microsoft.com/office/powerpoint/2010/main" val="274972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someone may hoard </a:t>
            </a:r>
            <a:r>
              <a:rPr lang="en-GB" dirty="0"/>
              <a:t/>
            </a:r>
            <a:br>
              <a:rPr lang="en-GB" dirty="0"/>
            </a:br>
            <a:endParaRPr lang="en-GB" dirty="0"/>
          </a:p>
        </p:txBody>
      </p:sp>
      <p:sp>
        <p:nvSpPr>
          <p:cNvPr id="3" name="Content Placeholder 2"/>
          <p:cNvSpPr>
            <a:spLocks noGrp="1"/>
          </p:cNvSpPr>
          <p:nvPr>
            <p:ph idx="1"/>
          </p:nvPr>
        </p:nvSpPr>
        <p:spPr>
          <a:xfrm>
            <a:off x="812799" y="1418898"/>
            <a:ext cx="8463619" cy="4622466"/>
          </a:xfrm>
        </p:spPr>
        <p:txBody>
          <a:bodyPr/>
          <a:lstStyle/>
          <a:p>
            <a:r>
              <a:rPr lang="en-GB" sz="2200" dirty="0" smtClean="0"/>
              <a:t>The </a:t>
            </a:r>
            <a:r>
              <a:rPr lang="en-GB" sz="2200" dirty="0"/>
              <a:t>reasons why someone begins hoarding are not fully understood. </a:t>
            </a:r>
          </a:p>
          <a:p>
            <a:r>
              <a:rPr lang="en-GB" sz="2200" dirty="0"/>
              <a:t>It can be a symptom of another condition. For example, someone with mobility problems may be physically unable to clear any amounts of clutter they have acquired, and people with learning disabilities or people developing dementia may be unable to categorise and dispose of items. </a:t>
            </a:r>
            <a:endParaRPr lang="en-GB" sz="2200" dirty="0" smtClean="0"/>
          </a:p>
          <a:p>
            <a:r>
              <a:rPr lang="en-GB" sz="2200" dirty="0"/>
              <a:t>Mental health problems associated with hoarding can include: </a:t>
            </a:r>
          </a:p>
          <a:p>
            <a:pPr marL="452438" indent="0">
              <a:buNone/>
            </a:pPr>
            <a:r>
              <a:rPr lang="en-GB" sz="2200" dirty="0"/>
              <a:t>• severe depression </a:t>
            </a:r>
          </a:p>
          <a:p>
            <a:pPr marL="452438" indent="0">
              <a:buNone/>
            </a:pPr>
            <a:r>
              <a:rPr lang="en-GB" sz="2200" dirty="0"/>
              <a:t>• psychotic disorders, such as schizophrenia </a:t>
            </a:r>
          </a:p>
          <a:p>
            <a:pPr marL="452438" indent="0">
              <a:buNone/>
            </a:pPr>
            <a:r>
              <a:rPr lang="en-GB" sz="2200" dirty="0"/>
              <a:t>• obsessive compulsive disorder (OCD) </a:t>
            </a:r>
          </a:p>
          <a:p>
            <a:endParaRPr lang="en-GB" dirty="0"/>
          </a:p>
        </p:txBody>
      </p:sp>
    </p:spTree>
    <p:extLst>
      <p:ext uri="{BB962C8B-B14F-4D97-AF65-F5344CB8AC3E}">
        <p14:creationId xmlns:p14="http://schemas.microsoft.com/office/powerpoint/2010/main" val="105431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Hoarding disorder </a:t>
            </a:r>
            <a:r>
              <a:rPr lang="en-GB" dirty="0"/>
              <a:t/>
            </a:r>
            <a:br>
              <a:rPr lang="en-GB" dirty="0"/>
            </a:br>
            <a:endParaRPr lang="en-GB" dirty="0"/>
          </a:p>
        </p:txBody>
      </p:sp>
      <p:sp>
        <p:nvSpPr>
          <p:cNvPr id="3" name="Content Placeholder 2"/>
          <p:cNvSpPr>
            <a:spLocks noGrp="1"/>
          </p:cNvSpPr>
          <p:nvPr>
            <p:ph idx="1"/>
          </p:nvPr>
        </p:nvSpPr>
        <p:spPr>
          <a:xfrm>
            <a:off x="812799" y="1313793"/>
            <a:ext cx="8463619" cy="4992413"/>
          </a:xfrm>
        </p:spPr>
        <p:txBody>
          <a:bodyPr>
            <a:normAutofit lnSpcReduction="10000"/>
          </a:bodyPr>
          <a:lstStyle/>
          <a:p>
            <a:r>
              <a:rPr lang="en-GB" sz="2400" dirty="0" smtClean="0"/>
              <a:t>People </a:t>
            </a:r>
            <a:r>
              <a:rPr lang="en-GB" sz="2400" dirty="0"/>
              <a:t>affected by hoarding often are more likely to: </a:t>
            </a:r>
          </a:p>
          <a:p>
            <a:pPr marL="630238" indent="-273050">
              <a:buFont typeface="Wingdings" panose="05000000000000000000" pitchFamily="2" charset="2"/>
              <a:buChar char="v"/>
            </a:pPr>
            <a:r>
              <a:rPr lang="en-GB" sz="2400" dirty="0" smtClean="0"/>
              <a:t>Self-neglect </a:t>
            </a:r>
            <a:r>
              <a:rPr lang="en-GB" sz="2400" dirty="0"/>
              <a:t>or not engage with services or agencies </a:t>
            </a:r>
          </a:p>
          <a:p>
            <a:pPr marL="630238" indent="-273050">
              <a:buFont typeface="Wingdings" panose="05000000000000000000" pitchFamily="2" charset="2"/>
              <a:buChar char="v"/>
            </a:pPr>
            <a:r>
              <a:rPr lang="en-GB" sz="2400" dirty="0" smtClean="0"/>
              <a:t>Have </a:t>
            </a:r>
            <a:r>
              <a:rPr lang="en-GB" sz="2400" dirty="0"/>
              <a:t>suffered significant loss or trauma in the past </a:t>
            </a:r>
          </a:p>
          <a:p>
            <a:pPr marL="630238" indent="-273050">
              <a:buFont typeface="Wingdings" panose="05000000000000000000" pitchFamily="2" charset="2"/>
              <a:buChar char="v"/>
            </a:pPr>
            <a:r>
              <a:rPr lang="en-GB" sz="2400" dirty="0" smtClean="0"/>
              <a:t>Live </a:t>
            </a:r>
            <a:r>
              <a:rPr lang="en-GB" sz="2400" dirty="0"/>
              <a:t>alone </a:t>
            </a:r>
          </a:p>
          <a:p>
            <a:pPr marL="630238" indent="-273050">
              <a:buFont typeface="Wingdings" panose="05000000000000000000" pitchFamily="2" charset="2"/>
              <a:buChar char="v"/>
            </a:pPr>
            <a:r>
              <a:rPr lang="en-GB" sz="2400" dirty="0" smtClean="0"/>
              <a:t>be </a:t>
            </a:r>
            <a:r>
              <a:rPr lang="en-GB" sz="2400" dirty="0"/>
              <a:t>unmarried/single </a:t>
            </a:r>
          </a:p>
          <a:p>
            <a:pPr marL="630238" indent="-273050">
              <a:buFont typeface="Wingdings" panose="05000000000000000000" pitchFamily="2" charset="2"/>
              <a:buChar char="v"/>
            </a:pPr>
            <a:r>
              <a:rPr lang="en-GB" sz="2400" dirty="0" smtClean="0"/>
              <a:t>have </a:t>
            </a:r>
            <a:r>
              <a:rPr lang="en-GB" sz="2400" dirty="0"/>
              <a:t>had a deprived childhood, with either a lack of material objects or a poor relationship with other members of their family </a:t>
            </a:r>
          </a:p>
          <a:p>
            <a:pPr marL="630238" indent="-273050">
              <a:buFont typeface="Wingdings" panose="05000000000000000000" pitchFamily="2" charset="2"/>
              <a:buChar char="v"/>
            </a:pPr>
            <a:r>
              <a:rPr lang="en-GB" sz="2400" dirty="0" smtClean="0"/>
              <a:t>have </a:t>
            </a:r>
            <a:r>
              <a:rPr lang="en-GB" sz="2400" dirty="0"/>
              <a:t>a family history of hoarding </a:t>
            </a:r>
          </a:p>
          <a:p>
            <a:pPr marL="630238" indent="-273050">
              <a:buFont typeface="Wingdings" panose="05000000000000000000" pitchFamily="2" charset="2"/>
              <a:buChar char="v"/>
            </a:pPr>
            <a:r>
              <a:rPr lang="en-GB" sz="2400" dirty="0" smtClean="0"/>
              <a:t>have </a:t>
            </a:r>
            <a:r>
              <a:rPr lang="en-GB" sz="2400" dirty="0"/>
              <a:t>grown up in a cluttered home and never learned to prioritise and sort items </a:t>
            </a:r>
          </a:p>
          <a:p>
            <a:endParaRPr lang="en-GB" dirty="0"/>
          </a:p>
        </p:txBody>
      </p:sp>
    </p:spTree>
    <p:extLst>
      <p:ext uri="{BB962C8B-B14F-4D97-AF65-F5344CB8AC3E}">
        <p14:creationId xmlns:p14="http://schemas.microsoft.com/office/powerpoint/2010/main" val="329997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Hoarding </a:t>
            </a:r>
            <a:r>
              <a:rPr lang="en-GB" dirty="0"/>
              <a:t/>
            </a:r>
            <a:br>
              <a:rPr lang="en-GB" dirty="0"/>
            </a:br>
            <a:endParaRPr lang="en-GB" dirty="0"/>
          </a:p>
        </p:txBody>
      </p:sp>
      <p:sp>
        <p:nvSpPr>
          <p:cNvPr id="3" name="Content Placeholder 2"/>
          <p:cNvSpPr>
            <a:spLocks noGrp="1"/>
          </p:cNvSpPr>
          <p:nvPr>
            <p:ph idx="1"/>
          </p:nvPr>
        </p:nvSpPr>
        <p:spPr>
          <a:xfrm>
            <a:off x="812799" y="1313794"/>
            <a:ext cx="9865711" cy="5202620"/>
          </a:xfrm>
        </p:spPr>
        <p:txBody>
          <a:bodyPr>
            <a:normAutofit/>
          </a:bodyPr>
          <a:lstStyle/>
          <a:p>
            <a:r>
              <a:rPr lang="en-GB" sz="2200" b="1" dirty="0" smtClean="0"/>
              <a:t>Inanimate </a:t>
            </a:r>
            <a:r>
              <a:rPr lang="en-GB" sz="2200" b="1" dirty="0"/>
              <a:t>objects: </a:t>
            </a:r>
          </a:p>
          <a:p>
            <a:pPr>
              <a:buFont typeface="Wingdings" panose="05000000000000000000" pitchFamily="2" charset="2"/>
              <a:buChar char="v"/>
            </a:pPr>
            <a:r>
              <a:rPr lang="en-GB" sz="2200" dirty="0"/>
              <a:t>This is the most common. This could consist of one type of object or a collection of a mixture of objects such as clothing, newspapers, food, containers and papers, DVD’s, CD’s and books etc. </a:t>
            </a:r>
          </a:p>
          <a:p>
            <a:r>
              <a:rPr lang="en-GB" sz="2200" b="1" dirty="0"/>
              <a:t>Animal hoarding: </a:t>
            </a:r>
          </a:p>
          <a:p>
            <a:pPr>
              <a:buFont typeface="Wingdings" panose="05000000000000000000" pitchFamily="2" charset="2"/>
              <a:buChar char="v"/>
            </a:pPr>
            <a:r>
              <a:rPr lang="en-GB" sz="2200" dirty="0"/>
              <a:t>This is the obsessive collecting of animals, often with an inability to provide minimal standards of care. The hoarder is unable to recognise that the animals are or may be at risk because they feel they are saving them. </a:t>
            </a:r>
            <a:endParaRPr lang="en-GB" sz="2200" dirty="0" smtClean="0"/>
          </a:p>
          <a:p>
            <a:r>
              <a:rPr lang="en-GB" sz="2200" b="1" dirty="0"/>
              <a:t>Data hoarding</a:t>
            </a:r>
            <a:r>
              <a:rPr lang="en-GB" sz="2200" dirty="0"/>
              <a:t>: </a:t>
            </a:r>
          </a:p>
          <a:p>
            <a:pPr>
              <a:buFont typeface="Wingdings" panose="05000000000000000000" pitchFamily="2" charset="2"/>
              <a:buChar char="v"/>
            </a:pPr>
            <a:r>
              <a:rPr lang="en-GB" sz="2200" dirty="0"/>
              <a:t>Data hoarding is a newer type. There is little research on this matter, and it may not seem as significant as other types of hoarding, however people who do hoard data could still present with severe symptoms of hoarding.</a:t>
            </a:r>
          </a:p>
        </p:txBody>
      </p:sp>
    </p:spTree>
    <p:extLst>
      <p:ext uri="{BB962C8B-B14F-4D97-AF65-F5344CB8AC3E}">
        <p14:creationId xmlns:p14="http://schemas.microsoft.com/office/powerpoint/2010/main" val="364980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Consent &amp; Information sharing</a:t>
            </a:r>
          </a:p>
        </p:txBody>
      </p:sp>
      <p:sp>
        <p:nvSpPr>
          <p:cNvPr id="3" name="Content Placeholder 2"/>
          <p:cNvSpPr>
            <a:spLocks noGrp="1"/>
          </p:cNvSpPr>
          <p:nvPr>
            <p:ph idx="1"/>
          </p:nvPr>
        </p:nvSpPr>
        <p:spPr>
          <a:xfrm>
            <a:off x="812799" y="1376856"/>
            <a:ext cx="9382235" cy="5160578"/>
          </a:xfrm>
        </p:spPr>
        <p:txBody>
          <a:bodyPr>
            <a:normAutofit fontScale="92500"/>
          </a:bodyPr>
          <a:lstStyle/>
          <a:p>
            <a:r>
              <a:rPr lang="en-GB" sz="2400" dirty="0"/>
              <a:t>In principle consent should be obtained whenever possible in order to share information</a:t>
            </a:r>
            <a:r>
              <a:rPr lang="en-GB" sz="2400" dirty="0" smtClean="0"/>
              <a:t>.</a:t>
            </a:r>
          </a:p>
          <a:p>
            <a:r>
              <a:rPr lang="en-GB" sz="2400" dirty="0"/>
              <a:t>Decisions about which information is shared and with who, needs to be taken on a case </a:t>
            </a:r>
            <a:r>
              <a:rPr lang="en-GB" sz="2400" dirty="0" smtClean="0"/>
              <a:t>by-case </a:t>
            </a:r>
            <a:r>
              <a:rPr lang="en-GB" sz="2400" dirty="0"/>
              <a:t>basis</a:t>
            </a:r>
            <a:r>
              <a:rPr lang="en-GB" sz="2400" dirty="0" smtClean="0"/>
              <a:t>.</a:t>
            </a:r>
          </a:p>
          <a:p>
            <a:r>
              <a:rPr lang="en-GB" sz="2400" dirty="0"/>
              <a:t>There is an expectation that each agency ensures compliance with the General Data Protection </a:t>
            </a:r>
            <a:r>
              <a:rPr lang="en-GB" sz="2400" dirty="0" smtClean="0"/>
              <a:t>Regulations and Data Protection Act 2018</a:t>
            </a:r>
          </a:p>
          <a:p>
            <a:r>
              <a:rPr lang="en-GB" sz="2400" dirty="0" smtClean="0"/>
              <a:t>Information sharing may take place without consent where it is </a:t>
            </a:r>
          </a:p>
          <a:p>
            <a:pPr marL="630238" indent="-273050">
              <a:buFont typeface="Wingdings" panose="05000000000000000000" pitchFamily="2" charset="2"/>
              <a:buChar char="v"/>
            </a:pPr>
            <a:r>
              <a:rPr lang="en-GB" sz="2400" dirty="0"/>
              <a:t>Necessary for the purpose for which it is being </a:t>
            </a:r>
            <a:r>
              <a:rPr lang="en-GB" sz="2400" dirty="0" smtClean="0"/>
              <a:t>shared</a:t>
            </a:r>
          </a:p>
          <a:p>
            <a:pPr marL="630238" indent="-273050">
              <a:buFont typeface="Wingdings" panose="05000000000000000000" pitchFamily="2" charset="2"/>
              <a:buChar char="v"/>
            </a:pPr>
            <a:r>
              <a:rPr lang="en-GB" sz="2400" dirty="0" smtClean="0"/>
              <a:t>Justifiable </a:t>
            </a:r>
            <a:r>
              <a:rPr lang="en-GB" sz="2400" dirty="0"/>
              <a:t>and proportionate </a:t>
            </a:r>
          </a:p>
          <a:p>
            <a:pPr marL="630238" indent="-273050">
              <a:buFont typeface="Wingdings" panose="05000000000000000000" pitchFamily="2" charset="2"/>
              <a:buChar char="v"/>
            </a:pPr>
            <a:r>
              <a:rPr lang="en-GB" sz="2400" dirty="0" smtClean="0"/>
              <a:t>Accurate </a:t>
            </a:r>
            <a:r>
              <a:rPr lang="en-GB" sz="2400" dirty="0"/>
              <a:t>and up to date </a:t>
            </a:r>
          </a:p>
          <a:p>
            <a:pPr marL="630238" indent="-273050">
              <a:buFont typeface="Wingdings" panose="05000000000000000000" pitchFamily="2" charset="2"/>
              <a:buChar char="v"/>
            </a:pPr>
            <a:r>
              <a:rPr lang="en-GB" sz="2400" dirty="0" smtClean="0"/>
              <a:t>Shared </a:t>
            </a:r>
            <a:r>
              <a:rPr lang="en-GB" sz="2400" dirty="0"/>
              <a:t>in a timely fashion </a:t>
            </a:r>
          </a:p>
          <a:p>
            <a:pPr marL="630238" indent="-273050">
              <a:buFont typeface="Wingdings" panose="05000000000000000000" pitchFamily="2" charset="2"/>
              <a:buChar char="v"/>
            </a:pPr>
            <a:r>
              <a:rPr lang="en-GB" sz="2400" dirty="0" smtClean="0"/>
              <a:t>Shared </a:t>
            </a:r>
            <a:r>
              <a:rPr lang="en-GB" sz="2400" dirty="0"/>
              <a:t>securely </a:t>
            </a:r>
          </a:p>
          <a:p>
            <a:endParaRPr lang="en-GB" dirty="0"/>
          </a:p>
        </p:txBody>
      </p:sp>
    </p:spTree>
    <p:extLst>
      <p:ext uri="{BB962C8B-B14F-4D97-AF65-F5344CB8AC3E}">
        <p14:creationId xmlns:p14="http://schemas.microsoft.com/office/powerpoint/2010/main" val="267087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does the local safeguarding adult’s policy and procedures apply?</a:t>
            </a:r>
          </a:p>
        </p:txBody>
      </p:sp>
      <p:sp>
        <p:nvSpPr>
          <p:cNvPr id="3" name="Content Placeholder 2"/>
          <p:cNvSpPr>
            <a:spLocks noGrp="1"/>
          </p:cNvSpPr>
          <p:nvPr>
            <p:ph idx="1"/>
          </p:nvPr>
        </p:nvSpPr>
        <p:spPr>
          <a:xfrm>
            <a:off x="812799" y="1930400"/>
            <a:ext cx="9172029" cy="4586014"/>
          </a:xfrm>
        </p:spPr>
        <p:txBody>
          <a:bodyPr>
            <a:normAutofit/>
          </a:bodyPr>
          <a:lstStyle/>
          <a:p>
            <a:r>
              <a:rPr lang="en-GB" sz="2400" dirty="0"/>
              <a:t>The Care Act 2014, Section 42 requires for an enquiry to be initiated by the local authority when there is reasonable cause to suspect that an adult in its area (whether or not ordinarily resident there</a:t>
            </a:r>
            <a:r>
              <a:rPr lang="en-GB" sz="2400" dirty="0" smtClean="0"/>
              <a:t>)—</a:t>
            </a:r>
          </a:p>
          <a:p>
            <a:pPr marL="714375" indent="-441325">
              <a:buFont typeface="Wingdings" panose="05000000000000000000" pitchFamily="2" charset="2"/>
              <a:buChar char="v"/>
            </a:pPr>
            <a:r>
              <a:rPr lang="en-GB" sz="2200" dirty="0" smtClean="0"/>
              <a:t>(</a:t>
            </a:r>
            <a:r>
              <a:rPr lang="en-GB" sz="2200" dirty="0"/>
              <a:t>a) has needs for care and support (whether or not the authority is meeting any of those needs), </a:t>
            </a:r>
          </a:p>
          <a:p>
            <a:pPr marL="714375" indent="-441325">
              <a:buFont typeface="Wingdings" panose="05000000000000000000" pitchFamily="2" charset="2"/>
              <a:buChar char="v"/>
            </a:pPr>
            <a:r>
              <a:rPr lang="en-GB" sz="2200" dirty="0"/>
              <a:t>(b) is experiencing, or is at risk of, abuse or neglect, and </a:t>
            </a:r>
          </a:p>
          <a:p>
            <a:pPr marL="714375" indent="-441325">
              <a:buFont typeface="Wingdings" panose="05000000000000000000" pitchFamily="2" charset="2"/>
              <a:buChar char="v"/>
            </a:pPr>
            <a:r>
              <a:rPr lang="en-GB" sz="2200" dirty="0"/>
              <a:t>(c) as a result of those needs is unable to protect himself or herself against abuse or neglect or the risk of it</a:t>
            </a:r>
            <a:r>
              <a:rPr lang="en-GB" sz="2200" dirty="0" smtClean="0"/>
              <a:t>.</a:t>
            </a:r>
            <a:endParaRPr lang="en-GB" sz="2200" dirty="0"/>
          </a:p>
        </p:txBody>
      </p:sp>
    </p:spTree>
    <p:extLst>
      <p:ext uri="{BB962C8B-B14F-4D97-AF65-F5344CB8AC3E}">
        <p14:creationId xmlns:p14="http://schemas.microsoft.com/office/powerpoint/2010/main" val="87395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if Children are at risk? </a:t>
            </a:r>
            <a:br>
              <a:rPr lang="en-GB" b="1" dirty="0"/>
            </a:br>
            <a:endParaRPr lang="en-GB" b="1" dirty="0"/>
          </a:p>
        </p:txBody>
      </p:sp>
      <p:sp>
        <p:nvSpPr>
          <p:cNvPr id="3" name="Content Placeholder 2"/>
          <p:cNvSpPr>
            <a:spLocks noGrp="1"/>
          </p:cNvSpPr>
          <p:nvPr>
            <p:ph idx="1"/>
          </p:nvPr>
        </p:nvSpPr>
        <p:spPr>
          <a:xfrm>
            <a:off x="812798" y="1355834"/>
            <a:ext cx="9928773" cy="4939863"/>
          </a:xfrm>
        </p:spPr>
        <p:txBody>
          <a:bodyPr>
            <a:normAutofit/>
          </a:bodyPr>
          <a:lstStyle/>
          <a:p>
            <a:r>
              <a:rPr lang="en-GB" sz="2400" dirty="0" smtClean="0"/>
              <a:t>Whenever </a:t>
            </a:r>
            <a:r>
              <a:rPr lang="en-GB" sz="2400" dirty="0"/>
              <a:t>children are at risk of harm through hoarding, local authorities should be alerted using local safeguarding children policies and procedures. </a:t>
            </a:r>
            <a:endParaRPr lang="en-GB" sz="2400" dirty="0" smtClean="0"/>
          </a:p>
          <a:p>
            <a:r>
              <a:rPr lang="en-GB" sz="2400" dirty="0" smtClean="0"/>
              <a:t>Where both children </a:t>
            </a:r>
            <a:r>
              <a:rPr lang="en-GB" sz="2400" dirty="0"/>
              <a:t>and adults are at risk a joined approach involving both children and adult services should be taken and involving other agencies (</a:t>
            </a:r>
            <a:r>
              <a:rPr lang="en-GB" sz="2400" i="1" dirty="0"/>
              <a:t>Fire and Rescue, Mediation etc.) </a:t>
            </a:r>
            <a:r>
              <a:rPr lang="en-GB" sz="2400" dirty="0"/>
              <a:t>as indicated. </a:t>
            </a:r>
            <a:endParaRPr lang="en-GB" sz="2400" dirty="0" smtClean="0"/>
          </a:p>
          <a:p>
            <a:pPr>
              <a:buFont typeface="Wingdings" panose="05000000000000000000" pitchFamily="2" charset="2"/>
              <a:buChar char="v"/>
            </a:pPr>
            <a:r>
              <a:rPr lang="en-GB" sz="2400" dirty="0">
                <a:hlinkClick r:id="rId2"/>
              </a:rPr>
              <a:t>https://</a:t>
            </a:r>
            <a:r>
              <a:rPr lang="en-GB" sz="2400" dirty="0" smtClean="0">
                <a:hlinkClick r:id="rId2"/>
              </a:rPr>
              <a:t>bedfordscb.proceduresonline.com/p_neglect.html</a:t>
            </a:r>
            <a:r>
              <a:rPr lang="en-GB" sz="2400" dirty="0" smtClean="0"/>
              <a:t> </a:t>
            </a:r>
          </a:p>
          <a:p>
            <a:pPr>
              <a:buFont typeface="Wingdings" panose="05000000000000000000" pitchFamily="2" charset="2"/>
              <a:buChar char="v"/>
            </a:pPr>
            <a:r>
              <a:rPr lang="en-GB" sz="2400" dirty="0">
                <a:hlinkClick r:id="rId3"/>
              </a:rPr>
              <a:t>https://</a:t>
            </a:r>
            <a:r>
              <a:rPr lang="en-GB" sz="2400" dirty="0" smtClean="0">
                <a:hlinkClick r:id="rId3"/>
              </a:rPr>
              <a:t>bedfordscb.proceduresonline.com/files/hoarding_sab.pdf</a:t>
            </a:r>
            <a:endParaRPr lang="en-GB" sz="2400" dirty="0" smtClean="0"/>
          </a:p>
          <a:p>
            <a:pPr marL="0" indent="0">
              <a:buNone/>
            </a:pPr>
            <a:r>
              <a:rPr lang="en-GB" sz="2400" dirty="0" smtClean="0"/>
              <a:t> </a:t>
            </a:r>
            <a:endParaRPr lang="en-GB" sz="2400" dirty="0"/>
          </a:p>
        </p:txBody>
      </p:sp>
    </p:spTree>
    <p:extLst>
      <p:ext uri="{BB962C8B-B14F-4D97-AF65-F5344CB8AC3E}">
        <p14:creationId xmlns:p14="http://schemas.microsoft.com/office/powerpoint/2010/main" val="311825061"/>
      </p:ext>
    </p:extLst>
  </p:cSld>
  <p:clrMapOvr>
    <a:masterClrMapping/>
  </p:clrMapOvr>
</p:sld>
</file>

<file path=ppt/theme/theme1.xml><?xml version="1.0" encoding="utf-8"?>
<a:theme xmlns:a="http://schemas.openxmlformats.org/drawingml/2006/main" name="1_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3054</Words>
  <Application>Microsoft Office PowerPoint</Application>
  <PresentationFormat>Widescreen</PresentationFormat>
  <Paragraphs>146</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1_Facet</vt:lpstr>
      <vt:lpstr> Practice Week  </vt:lpstr>
      <vt:lpstr>SAR findings and Hoarding</vt:lpstr>
      <vt:lpstr>Definition of Hoarding  </vt:lpstr>
      <vt:lpstr>Why someone may hoard  </vt:lpstr>
      <vt:lpstr>Hoarding disorder  </vt:lpstr>
      <vt:lpstr>Types of Hoarding  </vt:lpstr>
      <vt:lpstr>Consent &amp; Information sharing</vt:lpstr>
      <vt:lpstr>When does the local safeguarding adult’s policy and procedures apply?</vt:lpstr>
      <vt:lpstr>What if Children are at risk?  </vt:lpstr>
      <vt:lpstr>Using the Clutter Scale - Kitchen</vt:lpstr>
      <vt:lpstr>Using the Clutter Scale – Living Room</vt:lpstr>
      <vt:lpstr>Using the Clutter Scale – Bedroom</vt:lpstr>
      <vt:lpstr>What the scale indicate?</vt:lpstr>
      <vt:lpstr>1-3 = Low Risk  </vt:lpstr>
      <vt:lpstr>4-6 = Medium Risk and 7-9 = High Risk  </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Adult Social Care worker</vt:lpstr>
      <vt:lpstr>Community Health said</vt:lpstr>
      <vt:lpstr>Housing said</vt:lpstr>
      <vt:lpstr>Some supervision considerations</vt:lpstr>
      <vt:lpstr>Reflections?   Questions? </vt:lpstr>
    </vt:vector>
  </TitlesOfParts>
  <Company>Luton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aware of a kitchen like this? Its more than just clutter....  A hoarding disorder is where someone acquires an excessive number of items and stores them in a chaotic manner, usually resulting in unmanageable amounts of clutter.   Hoarding results in an increased fire risk and increases the risk when responding to fires due to increase in flammable materials in the property and the possible obstruction of escape routes, endangering all in the property and neighbouring properties as well as emergency services.   There is a variety of help and support out there for people with hoarding disorders, if you are concerned about someone you know that lives in Berkshire who may be hoarding please request a free safe and well visit from the Royal Berkshire Fire and Rescue Service.</dc:title>
  <dc:creator>Mcconnell, Beverley</dc:creator>
  <cp:lastModifiedBy>Mcconnell, Beverley</cp:lastModifiedBy>
  <cp:revision>18</cp:revision>
  <dcterms:created xsi:type="dcterms:W3CDTF">2023-04-25T06:40:24Z</dcterms:created>
  <dcterms:modified xsi:type="dcterms:W3CDTF">2023-04-25T14:29:06Z</dcterms:modified>
</cp:coreProperties>
</file>