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66" r:id="rId5"/>
    <p:sldId id="267" r:id="rId6"/>
    <p:sldId id="268" r:id="rId7"/>
    <p:sldId id="300" r:id="rId8"/>
    <p:sldId id="302" r:id="rId9"/>
    <p:sldId id="301" r:id="rId10"/>
    <p:sldId id="270" r:id="rId11"/>
    <p:sldId id="271" r:id="rId12"/>
    <p:sldId id="273" r:id="rId13"/>
    <p:sldId id="303" r:id="rId14"/>
    <p:sldId id="295" r:id="rId15"/>
    <p:sldId id="274" r:id="rId16"/>
    <p:sldId id="275" r:id="rId17"/>
    <p:sldId id="276" r:id="rId18"/>
    <p:sldId id="279" r:id="rId19"/>
    <p:sldId id="293" r:id="rId20"/>
    <p:sldId id="280" r:id="rId21"/>
    <p:sldId id="283" r:id="rId22"/>
    <p:sldId id="285" r:id="rId23"/>
    <p:sldId id="287" r:id="rId24"/>
    <p:sldId id="294" r:id="rId25"/>
    <p:sldId id="304" r:id="rId2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886">
          <p15:clr>
            <a:srgbClr val="A4A3A4"/>
          </p15:clr>
        </p15:guide>
        <p15:guide id="2" pos="29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321" autoAdjust="0"/>
  </p:normalViewPr>
  <p:slideViewPr>
    <p:cSldViewPr>
      <p:cViewPr varScale="1">
        <p:scale>
          <a:sx n="72" d="100"/>
          <a:sy n="72" d="100"/>
        </p:scale>
        <p:origin x="1680" y="60"/>
      </p:cViewPr>
      <p:guideLst>
        <p:guide orient="horz" pos="2886"/>
        <p:guide pos="29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4584B6-D634-4754-8CDD-DABD5EBBDA19}" type="datetimeFigureOut">
              <a:rPr lang="en-GB" smtClean="0"/>
              <a:t>24/04/2023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5039B0-5DA8-4926-BB44-206936E436D2}" type="slidenum">
              <a:rPr lang="en-GB" smtClean="0"/>
              <a:t>‹#›</a:t>
            </a:fld>
            <a:endParaRPr lang="en-GB"/>
          </a:p>
        </p:txBody>
      </p:sp>
    </p:spTree>
    <p:extLst>
      <p:ext uri="{BB962C8B-B14F-4D97-AF65-F5344CB8AC3E}">
        <p14:creationId xmlns:p14="http://schemas.microsoft.com/office/powerpoint/2010/main" val="3553517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D5039B0-5DA8-4926-BB44-206936E436D2}" type="slidenum">
              <a:rPr lang="en-GB" smtClean="0"/>
              <a:t>1</a:t>
            </a:fld>
            <a:endParaRPr lang="en-GB"/>
          </a:p>
        </p:txBody>
      </p:sp>
    </p:spTree>
    <p:extLst>
      <p:ext uri="{BB962C8B-B14F-4D97-AF65-F5344CB8AC3E}">
        <p14:creationId xmlns:p14="http://schemas.microsoft.com/office/powerpoint/2010/main" val="2277044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1488ACDE-C746-44C7-98B8-4122647EB5ED}" type="slidenum">
              <a:rPr lang="en-GB" smtClean="0"/>
              <a:t>10</a:t>
            </a:fld>
            <a:endParaRPr lang="en-GB"/>
          </a:p>
        </p:txBody>
      </p:sp>
    </p:spTree>
    <p:extLst>
      <p:ext uri="{BB962C8B-B14F-4D97-AF65-F5344CB8AC3E}">
        <p14:creationId xmlns:p14="http://schemas.microsoft.com/office/powerpoint/2010/main" val="4123023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D5039B0-5DA8-4926-BB44-206936E436D2}" type="slidenum">
              <a:rPr lang="en-GB" smtClean="0"/>
              <a:t>11</a:t>
            </a:fld>
            <a:endParaRPr lang="en-GB"/>
          </a:p>
        </p:txBody>
      </p:sp>
    </p:spTree>
    <p:extLst>
      <p:ext uri="{BB962C8B-B14F-4D97-AF65-F5344CB8AC3E}">
        <p14:creationId xmlns:p14="http://schemas.microsoft.com/office/powerpoint/2010/main" val="4079870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2D5039B0-5DA8-4926-BB44-206936E436D2}" type="slidenum">
              <a:rPr lang="en-GB" smtClean="0"/>
              <a:t>12</a:t>
            </a:fld>
            <a:endParaRPr lang="en-GB"/>
          </a:p>
        </p:txBody>
      </p:sp>
    </p:spTree>
    <p:extLst>
      <p:ext uri="{BB962C8B-B14F-4D97-AF65-F5344CB8AC3E}">
        <p14:creationId xmlns:p14="http://schemas.microsoft.com/office/powerpoint/2010/main" val="635205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039B0-5DA8-4926-BB44-206936E436D2}" type="slidenum">
              <a:rPr lang="en-GB" smtClean="0"/>
              <a:t>13</a:t>
            </a:fld>
            <a:endParaRPr lang="en-GB"/>
          </a:p>
        </p:txBody>
      </p:sp>
    </p:spTree>
    <p:extLst>
      <p:ext uri="{BB962C8B-B14F-4D97-AF65-F5344CB8AC3E}">
        <p14:creationId xmlns:p14="http://schemas.microsoft.com/office/powerpoint/2010/main" val="572439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039B0-5DA8-4926-BB44-206936E436D2}" type="slidenum">
              <a:rPr lang="en-GB" smtClean="0"/>
              <a:t>14</a:t>
            </a:fld>
            <a:endParaRPr lang="en-GB"/>
          </a:p>
        </p:txBody>
      </p:sp>
    </p:spTree>
    <p:extLst>
      <p:ext uri="{BB962C8B-B14F-4D97-AF65-F5344CB8AC3E}">
        <p14:creationId xmlns:p14="http://schemas.microsoft.com/office/powerpoint/2010/main" val="3079728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D5039B0-5DA8-4926-BB44-206936E436D2}" type="slidenum">
              <a:rPr lang="en-GB" smtClean="0"/>
              <a:t>15</a:t>
            </a:fld>
            <a:endParaRPr lang="en-GB"/>
          </a:p>
        </p:txBody>
      </p:sp>
    </p:spTree>
    <p:extLst>
      <p:ext uri="{BB962C8B-B14F-4D97-AF65-F5344CB8AC3E}">
        <p14:creationId xmlns:p14="http://schemas.microsoft.com/office/powerpoint/2010/main" val="1290046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039B0-5DA8-4926-BB44-206936E436D2}" type="slidenum">
              <a:rPr lang="en-GB" smtClean="0"/>
              <a:t>16</a:t>
            </a:fld>
            <a:endParaRPr lang="en-GB"/>
          </a:p>
        </p:txBody>
      </p:sp>
    </p:spTree>
    <p:extLst>
      <p:ext uri="{BB962C8B-B14F-4D97-AF65-F5344CB8AC3E}">
        <p14:creationId xmlns:p14="http://schemas.microsoft.com/office/powerpoint/2010/main" val="1211580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039B0-5DA8-4926-BB44-206936E436D2}" type="slidenum">
              <a:rPr lang="en-GB" smtClean="0"/>
              <a:t>17</a:t>
            </a:fld>
            <a:endParaRPr lang="en-GB"/>
          </a:p>
        </p:txBody>
      </p:sp>
    </p:spTree>
    <p:extLst>
      <p:ext uri="{BB962C8B-B14F-4D97-AF65-F5344CB8AC3E}">
        <p14:creationId xmlns:p14="http://schemas.microsoft.com/office/powerpoint/2010/main" val="33120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2D5039B0-5DA8-4926-BB44-206936E436D2}" type="slidenum">
              <a:rPr lang="en-GB" smtClean="0"/>
              <a:t>18</a:t>
            </a:fld>
            <a:endParaRPr lang="en-GB"/>
          </a:p>
        </p:txBody>
      </p:sp>
    </p:spTree>
    <p:extLst>
      <p:ext uri="{BB962C8B-B14F-4D97-AF65-F5344CB8AC3E}">
        <p14:creationId xmlns:p14="http://schemas.microsoft.com/office/powerpoint/2010/main" val="6928885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2D5039B0-5DA8-4926-BB44-206936E436D2}" type="slidenum">
              <a:rPr lang="en-GB" smtClean="0"/>
              <a:t>19</a:t>
            </a:fld>
            <a:endParaRPr lang="en-GB"/>
          </a:p>
        </p:txBody>
      </p:sp>
    </p:spTree>
    <p:extLst>
      <p:ext uri="{BB962C8B-B14F-4D97-AF65-F5344CB8AC3E}">
        <p14:creationId xmlns:p14="http://schemas.microsoft.com/office/powerpoint/2010/main" val="1500702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baseline="0" dirty="0" smtClean="0"/>
          </a:p>
        </p:txBody>
      </p:sp>
      <p:sp>
        <p:nvSpPr>
          <p:cNvPr id="4" name="Slide Number Placeholder 3"/>
          <p:cNvSpPr>
            <a:spLocks noGrp="1"/>
          </p:cNvSpPr>
          <p:nvPr>
            <p:ph type="sldNum" sz="quarter" idx="10"/>
          </p:nvPr>
        </p:nvSpPr>
        <p:spPr/>
        <p:txBody>
          <a:bodyPr/>
          <a:lstStyle/>
          <a:p>
            <a:fld id="{2D5039B0-5DA8-4926-BB44-206936E436D2}" type="slidenum">
              <a:rPr lang="en-GB" smtClean="0"/>
              <a:t>2</a:t>
            </a:fld>
            <a:endParaRPr lang="en-GB"/>
          </a:p>
        </p:txBody>
      </p:sp>
    </p:spTree>
    <p:extLst>
      <p:ext uri="{BB962C8B-B14F-4D97-AF65-F5344CB8AC3E}">
        <p14:creationId xmlns:p14="http://schemas.microsoft.com/office/powerpoint/2010/main" val="6992879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Slide Number Placeholder 3"/>
          <p:cNvSpPr>
            <a:spLocks noGrp="1"/>
          </p:cNvSpPr>
          <p:nvPr>
            <p:ph type="sldNum" sz="quarter" idx="10"/>
          </p:nvPr>
        </p:nvSpPr>
        <p:spPr/>
        <p:txBody>
          <a:bodyPr/>
          <a:lstStyle/>
          <a:p>
            <a:fld id="{2D5039B0-5DA8-4926-BB44-206936E436D2}" type="slidenum">
              <a:rPr lang="en-GB" smtClean="0"/>
              <a:t>20</a:t>
            </a:fld>
            <a:endParaRPr lang="en-GB"/>
          </a:p>
        </p:txBody>
      </p:sp>
    </p:spTree>
    <p:extLst>
      <p:ext uri="{BB962C8B-B14F-4D97-AF65-F5344CB8AC3E}">
        <p14:creationId xmlns:p14="http://schemas.microsoft.com/office/powerpoint/2010/main" val="26850992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D5039B0-5DA8-4926-BB44-206936E436D2}" type="slidenum">
              <a:rPr lang="en-GB" smtClean="0"/>
              <a:t>21</a:t>
            </a:fld>
            <a:endParaRPr lang="en-GB"/>
          </a:p>
        </p:txBody>
      </p:sp>
    </p:spTree>
    <p:extLst>
      <p:ext uri="{BB962C8B-B14F-4D97-AF65-F5344CB8AC3E}">
        <p14:creationId xmlns:p14="http://schemas.microsoft.com/office/powerpoint/2010/main" val="4055579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dirty="0" smtClean="0"/>
          </a:p>
        </p:txBody>
      </p:sp>
      <p:sp>
        <p:nvSpPr>
          <p:cNvPr id="4" name="Slide Number Placeholder 3"/>
          <p:cNvSpPr>
            <a:spLocks noGrp="1"/>
          </p:cNvSpPr>
          <p:nvPr>
            <p:ph type="sldNum" sz="quarter" idx="10"/>
          </p:nvPr>
        </p:nvSpPr>
        <p:spPr/>
        <p:txBody>
          <a:bodyPr/>
          <a:lstStyle/>
          <a:p>
            <a:fld id="{1488ACDE-C746-44C7-98B8-4122647EB5ED}" type="slidenum">
              <a:rPr lang="en-GB" smtClean="0"/>
              <a:t>3</a:t>
            </a:fld>
            <a:endParaRPr lang="en-GB"/>
          </a:p>
        </p:txBody>
      </p:sp>
    </p:spTree>
    <p:extLst>
      <p:ext uri="{BB962C8B-B14F-4D97-AF65-F5344CB8AC3E}">
        <p14:creationId xmlns:p14="http://schemas.microsoft.com/office/powerpoint/2010/main" val="3014146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039B0-5DA8-4926-BB44-206936E436D2}" type="slidenum">
              <a:rPr lang="en-GB" smtClean="0"/>
              <a:t>4</a:t>
            </a:fld>
            <a:endParaRPr lang="en-GB"/>
          </a:p>
        </p:txBody>
      </p:sp>
    </p:spTree>
    <p:extLst>
      <p:ext uri="{BB962C8B-B14F-4D97-AF65-F5344CB8AC3E}">
        <p14:creationId xmlns:p14="http://schemas.microsoft.com/office/powerpoint/2010/main" val="1809683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2D5039B0-5DA8-4926-BB44-206936E436D2}" type="slidenum">
              <a:rPr lang="en-GB" smtClean="0"/>
              <a:t>5</a:t>
            </a:fld>
            <a:endParaRPr lang="en-GB"/>
          </a:p>
        </p:txBody>
      </p:sp>
    </p:spTree>
    <p:extLst>
      <p:ext uri="{BB962C8B-B14F-4D97-AF65-F5344CB8AC3E}">
        <p14:creationId xmlns:p14="http://schemas.microsoft.com/office/powerpoint/2010/main" val="362531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1488ACDE-C746-44C7-98B8-4122647EB5ED}" type="slidenum">
              <a:rPr lang="en-GB" smtClean="0"/>
              <a:t>6</a:t>
            </a:fld>
            <a:endParaRPr lang="en-GB"/>
          </a:p>
        </p:txBody>
      </p:sp>
    </p:spTree>
    <p:extLst>
      <p:ext uri="{BB962C8B-B14F-4D97-AF65-F5344CB8AC3E}">
        <p14:creationId xmlns:p14="http://schemas.microsoft.com/office/powerpoint/2010/main" val="1247071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sym typeface="Wingdings"/>
            </a:endParaRPr>
          </a:p>
        </p:txBody>
      </p:sp>
      <p:sp>
        <p:nvSpPr>
          <p:cNvPr id="4" name="Slide Number Placeholder 3"/>
          <p:cNvSpPr>
            <a:spLocks noGrp="1"/>
          </p:cNvSpPr>
          <p:nvPr>
            <p:ph type="sldNum" sz="quarter" idx="10"/>
          </p:nvPr>
        </p:nvSpPr>
        <p:spPr/>
        <p:txBody>
          <a:bodyPr/>
          <a:lstStyle/>
          <a:p>
            <a:fld id="{2D5039B0-5DA8-4926-BB44-206936E436D2}" type="slidenum">
              <a:rPr lang="en-GB" smtClean="0"/>
              <a:t>7</a:t>
            </a:fld>
            <a:endParaRPr lang="en-GB"/>
          </a:p>
        </p:txBody>
      </p:sp>
    </p:spTree>
    <p:extLst>
      <p:ext uri="{BB962C8B-B14F-4D97-AF65-F5344CB8AC3E}">
        <p14:creationId xmlns:p14="http://schemas.microsoft.com/office/powerpoint/2010/main" val="3155082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039B0-5DA8-4926-BB44-206936E436D2}" type="slidenum">
              <a:rPr lang="en-GB" smtClean="0"/>
              <a:t>8</a:t>
            </a:fld>
            <a:endParaRPr lang="en-GB"/>
          </a:p>
        </p:txBody>
      </p:sp>
    </p:spTree>
    <p:extLst>
      <p:ext uri="{BB962C8B-B14F-4D97-AF65-F5344CB8AC3E}">
        <p14:creationId xmlns:p14="http://schemas.microsoft.com/office/powerpoint/2010/main" val="3521041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2D5039B0-5DA8-4926-BB44-206936E436D2}" type="slidenum">
              <a:rPr lang="en-GB" smtClean="0"/>
              <a:t>9</a:t>
            </a:fld>
            <a:endParaRPr lang="en-GB"/>
          </a:p>
        </p:txBody>
      </p:sp>
    </p:spTree>
    <p:extLst>
      <p:ext uri="{BB962C8B-B14F-4D97-AF65-F5344CB8AC3E}">
        <p14:creationId xmlns:p14="http://schemas.microsoft.com/office/powerpoint/2010/main" val="2265001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BC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198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52425" y="2708981"/>
            <a:ext cx="8439150" cy="677686"/>
          </a:xfrm>
          <a:prstGeom prst="rect">
            <a:avLst/>
          </a:prstGeom>
        </p:spPr>
        <p:txBody>
          <a:bodyPr vert="horz"/>
          <a:lstStyle>
            <a:lvl1pPr marL="0" indent="0" algn="ctr">
              <a:buNone/>
              <a:defRPr sz="3500" b="1" baseline="0">
                <a:latin typeface="Arial"/>
                <a:cs typeface="Arial"/>
              </a:defRPr>
            </a:lvl1pPr>
          </a:lstStyle>
          <a:p>
            <a:pPr lvl="0"/>
            <a:r>
              <a:rPr lang="en-US" smtClean="0"/>
              <a:t>Click to edit Master text styles</a:t>
            </a:r>
          </a:p>
        </p:txBody>
      </p:sp>
      <p:sp>
        <p:nvSpPr>
          <p:cNvPr id="9" name="Text Placeholder 8"/>
          <p:cNvSpPr>
            <a:spLocks noGrp="1"/>
          </p:cNvSpPr>
          <p:nvPr>
            <p:ph type="body" sz="quarter" idx="11"/>
          </p:nvPr>
        </p:nvSpPr>
        <p:spPr>
          <a:xfrm>
            <a:off x="352425" y="3386138"/>
            <a:ext cx="8439150" cy="735012"/>
          </a:xfrm>
          <a:prstGeom prst="rect">
            <a:avLst/>
          </a:prstGeom>
        </p:spPr>
        <p:txBody>
          <a:bodyPr vert="horz"/>
          <a:lstStyle>
            <a:lvl1pPr marL="0" indent="0" algn="ctr">
              <a:buNone/>
              <a:defRPr sz="2700" b="0">
                <a:latin typeface="Arial"/>
                <a:cs typeface="Arial"/>
              </a:defRPr>
            </a:lvl1pPr>
          </a:lstStyle>
          <a:p>
            <a:pPr lvl="0"/>
            <a:r>
              <a:rPr lang="en-US" smtClean="0"/>
              <a:t>Click to edit Master text styles</a:t>
            </a:r>
          </a:p>
        </p:txBody>
      </p:sp>
    </p:spTree>
    <p:extLst>
      <p:ext uri="{BB962C8B-B14F-4D97-AF65-F5344CB8AC3E}">
        <p14:creationId xmlns:p14="http://schemas.microsoft.com/office/powerpoint/2010/main" val="175534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50/50">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366889" y="1624546"/>
            <a:ext cx="4035778" cy="4246029"/>
          </a:xfrm>
          <a:prstGeom prst="rect">
            <a:avLst/>
          </a:prstGeom>
        </p:spPr>
        <p:txBody>
          <a:bodyPr vert="horz"/>
          <a:lstStyle/>
          <a:p>
            <a:pPr lvl="0"/>
            <a:r>
              <a:rPr lang="en-US" noProof="0" smtClean="0"/>
              <a:t>Click icon to add picture</a:t>
            </a:r>
            <a:endParaRPr lang="en-US" noProof="0" dirty="0"/>
          </a:p>
        </p:txBody>
      </p:sp>
      <p:sp>
        <p:nvSpPr>
          <p:cNvPr id="7" name="Text Placeholder 4"/>
          <p:cNvSpPr>
            <a:spLocks noGrp="1"/>
          </p:cNvSpPr>
          <p:nvPr>
            <p:ph type="body" sz="quarter" idx="3"/>
          </p:nvPr>
        </p:nvSpPr>
        <p:spPr>
          <a:xfrm>
            <a:off x="4645025" y="1624546"/>
            <a:ext cx="4041775" cy="435681"/>
          </a:xfrm>
          <a:prstGeom prst="rect">
            <a:avLst/>
          </a:prstGeom>
        </p:spPr>
        <p:txBody>
          <a:bodyPr anchor="b"/>
          <a:lstStyle>
            <a:lvl1pPr marL="0" indent="0">
              <a:buNone/>
              <a:defRPr sz="20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11"/>
          <p:cNvSpPr>
            <a:spLocks noGrp="1"/>
          </p:cNvSpPr>
          <p:nvPr>
            <p:ph type="body" sz="quarter" idx="11"/>
          </p:nvPr>
        </p:nvSpPr>
        <p:spPr>
          <a:xfrm>
            <a:off x="4645025" y="2173115"/>
            <a:ext cx="4037013" cy="3711218"/>
          </a:xfrm>
          <a:prstGeom prst="rect">
            <a:avLst/>
          </a:prstGeom>
        </p:spPr>
        <p:txBody>
          <a:bodyPr vert="horz"/>
          <a:lstStyle>
            <a:lvl1pPr>
              <a:defRPr sz="2000">
                <a:latin typeface="Arial"/>
                <a:cs typeface="Arial"/>
              </a:defRPr>
            </a:lvl1pPr>
            <a:lvl2pPr>
              <a:defRPr sz="1700">
                <a:latin typeface="Arial"/>
                <a:cs typeface="Arial"/>
              </a:defRPr>
            </a:lvl2pPr>
            <a:lvl3pPr>
              <a:defRPr sz="1500">
                <a:latin typeface="Arial"/>
                <a:cs typeface="Arial"/>
              </a:defRPr>
            </a:lvl3pPr>
            <a:lvl4pPr>
              <a:defRPr sz="13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12"/>
          <p:cNvSpPr>
            <a:spLocks noGrp="1"/>
          </p:cNvSpPr>
          <p:nvPr>
            <p:ph type="body" sz="quarter" idx="12"/>
          </p:nvPr>
        </p:nvSpPr>
        <p:spPr>
          <a:xfrm>
            <a:off x="366713" y="577850"/>
            <a:ext cx="8320087" cy="903288"/>
          </a:xfrm>
          <a:prstGeom prst="rect">
            <a:avLst/>
          </a:prstGeom>
        </p:spPr>
        <p:txBody>
          <a:bodyPr vert="horz"/>
          <a:lstStyle>
            <a:lvl1pPr marL="0" indent="0" algn="ctr">
              <a:buNone/>
              <a:defRPr sz="2700" b="1">
                <a:latin typeface="Arial"/>
                <a:cs typeface="Arial"/>
              </a:defRPr>
            </a:lvl1pPr>
          </a:lstStyle>
          <a:p>
            <a:pPr lvl="0"/>
            <a:r>
              <a:rPr lang="en-US" smtClean="0"/>
              <a:t>Click to edit Master text styles</a:t>
            </a:r>
          </a:p>
        </p:txBody>
      </p:sp>
    </p:spTree>
    <p:extLst>
      <p:ext uri="{BB962C8B-B14F-4D97-AF65-F5344CB8AC3E}">
        <p14:creationId xmlns:p14="http://schemas.microsoft.com/office/powerpoint/2010/main" val="5612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Text Heavy">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24546"/>
            <a:ext cx="4040188" cy="435681"/>
          </a:xfrm>
          <a:prstGeom prst="rect">
            <a:avLst/>
          </a:prstGeom>
        </p:spPr>
        <p:txBody>
          <a:bodyPr anchor="b"/>
          <a:lstStyle>
            <a:lvl1pPr marL="0" indent="0">
              <a:buNone/>
              <a:defRPr sz="20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624546"/>
            <a:ext cx="4041775" cy="435681"/>
          </a:xfrm>
          <a:prstGeom prst="rect">
            <a:avLst/>
          </a:prstGeom>
        </p:spPr>
        <p:txBody>
          <a:bodyPr anchor="b"/>
          <a:lstStyle>
            <a:lvl1pPr marL="0" indent="0">
              <a:buNone/>
              <a:defRPr sz="20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Text Placeholder 11"/>
          <p:cNvSpPr>
            <a:spLocks noGrp="1"/>
          </p:cNvSpPr>
          <p:nvPr>
            <p:ph type="body" sz="quarter" idx="11"/>
          </p:nvPr>
        </p:nvSpPr>
        <p:spPr>
          <a:xfrm>
            <a:off x="4645025" y="2173115"/>
            <a:ext cx="4037013" cy="3711218"/>
          </a:xfrm>
          <a:prstGeom prst="rect">
            <a:avLst/>
          </a:prstGeom>
        </p:spPr>
        <p:txBody>
          <a:bodyPr vert="horz"/>
          <a:lstStyle>
            <a:lvl1pPr>
              <a:defRPr sz="2000">
                <a:latin typeface="Arial"/>
                <a:cs typeface="Arial"/>
              </a:defRPr>
            </a:lvl1pPr>
            <a:lvl2pPr>
              <a:defRPr sz="1700">
                <a:latin typeface="Arial"/>
                <a:cs typeface="Arial"/>
              </a:defRPr>
            </a:lvl2pPr>
            <a:lvl3pPr>
              <a:defRPr sz="1500">
                <a:latin typeface="Arial"/>
                <a:cs typeface="Arial"/>
              </a:defRPr>
            </a:lvl3pPr>
            <a:lvl4pPr>
              <a:defRPr sz="13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2"/>
          </p:nvPr>
        </p:nvSpPr>
        <p:spPr>
          <a:xfrm>
            <a:off x="457200" y="2173115"/>
            <a:ext cx="4037013" cy="3711218"/>
          </a:xfrm>
          <a:prstGeom prst="rect">
            <a:avLst/>
          </a:prstGeom>
        </p:spPr>
        <p:txBody>
          <a:bodyPr vert="horz"/>
          <a:lstStyle>
            <a:lvl1pPr>
              <a:defRPr sz="2000">
                <a:latin typeface="Arial"/>
                <a:cs typeface="Arial"/>
              </a:defRPr>
            </a:lvl1pPr>
            <a:lvl2pPr>
              <a:defRPr sz="1700">
                <a:latin typeface="Arial"/>
                <a:cs typeface="Arial"/>
              </a:defRPr>
            </a:lvl2pPr>
            <a:lvl3pPr>
              <a:defRPr sz="1500">
                <a:latin typeface="Arial"/>
                <a:cs typeface="Arial"/>
              </a:defRPr>
            </a:lvl3pPr>
            <a:lvl4pPr>
              <a:defRPr sz="13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quarter" idx="13"/>
          </p:nvPr>
        </p:nvSpPr>
        <p:spPr>
          <a:xfrm>
            <a:off x="457200" y="649288"/>
            <a:ext cx="8229600" cy="817562"/>
          </a:xfrm>
          <a:prstGeom prst="rect">
            <a:avLst/>
          </a:prstGeom>
        </p:spPr>
        <p:txBody>
          <a:bodyPr vert="horz"/>
          <a:lstStyle>
            <a:lvl1pPr marL="0" indent="0" algn="ctr">
              <a:buNone/>
              <a:defRPr sz="2700" b="1" baseline="0">
                <a:latin typeface="Arial"/>
                <a:cs typeface="Arial"/>
              </a:defRPr>
            </a:lvl1pPr>
          </a:lstStyle>
          <a:p>
            <a:pPr lvl="0"/>
            <a:r>
              <a:rPr lang="en-US" smtClean="0"/>
              <a:t>Click to edit Master text styles</a:t>
            </a:r>
          </a:p>
        </p:txBody>
      </p:sp>
    </p:spTree>
    <p:extLst>
      <p:ext uri="{BB962C8B-B14F-4D97-AF65-F5344CB8AC3E}">
        <p14:creationId xmlns:p14="http://schemas.microsoft.com/office/powerpoint/2010/main" val="2002796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Body">
    <p:spTree>
      <p:nvGrpSpPr>
        <p:cNvPr id="1" name=""/>
        <p:cNvGrpSpPr/>
        <p:nvPr/>
      </p:nvGrpSpPr>
      <p:grpSpPr>
        <a:xfrm>
          <a:off x="0" y="0"/>
          <a:ext cx="0" cy="0"/>
          <a:chOff x="0" y="0"/>
          <a:chExt cx="0" cy="0"/>
        </a:xfrm>
      </p:grpSpPr>
      <p:sp>
        <p:nvSpPr>
          <p:cNvPr id="2" name="Title 1"/>
          <p:cNvSpPr>
            <a:spLocks noGrp="1"/>
          </p:cNvSpPr>
          <p:nvPr>
            <p:ph type="title"/>
          </p:nvPr>
        </p:nvSpPr>
        <p:spPr>
          <a:xfrm>
            <a:off x="457200" y="458081"/>
            <a:ext cx="8229600" cy="628473"/>
          </a:xfrm>
          <a:prstGeom prst="rect">
            <a:avLst/>
          </a:prstGeom>
        </p:spPr>
        <p:txBody>
          <a:bodyPr vert="horz"/>
          <a:lstStyle>
            <a:lvl1pPr>
              <a:defRPr sz="3000" b="1">
                <a:latin typeface="Arial"/>
                <a:cs typeface="Arial"/>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457200" y="1200150"/>
            <a:ext cx="8229600" cy="4670425"/>
          </a:xfrm>
          <a:prstGeom prst="rect">
            <a:avLst/>
          </a:prstGeom>
        </p:spPr>
        <p:txBody>
          <a:bodyPr vert="horz"/>
          <a:lstStyle>
            <a:lvl1pPr marL="0" indent="0">
              <a:buNone/>
              <a:defRPr sz="2000" baseline="0">
                <a:latin typeface="Arial"/>
                <a:cs typeface="Arial"/>
              </a:defRPr>
            </a:lvl1pPr>
          </a:lstStyle>
          <a:p>
            <a:pPr lvl="0"/>
            <a:r>
              <a:rPr lang="en-US" smtClean="0"/>
              <a:t>Click to edit Master text styles</a:t>
            </a:r>
          </a:p>
        </p:txBody>
      </p:sp>
    </p:spTree>
    <p:extLst>
      <p:ext uri="{BB962C8B-B14F-4D97-AF65-F5344CB8AC3E}">
        <p14:creationId xmlns:p14="http://schemas.microsoft.com/office/powerpoint/2010/main" val="3924478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C04A0F4-AA6E-4E26-997C-D1B9EFF657C5}" type="datetimeFigureOut">
              <a:rPr lang="en-GB" smtClean="0"/>
              <a:t>24/04/2023</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F04CF1D-734C-4132-93CE-1D41C810CF83}" type="slidenum">
              <a:rPr lang="en-GB" smtClean="0"/>
              <a:t>‹#›</a:t>
            </a:fld>
            <a:endParaRPr lang="en-GB"/>
          </a:p>
        </p:txBody>
      </p:sp>
    </p:spTree>
    <p:extLst>
      <p:ext uri="{BB962C8B-B14F-4D97-AF65-F5344CB8AC3E}">
        <p14:creationId xmlns:p14="http://schemas.microsoft.com/office/powerpoint/2010/main" val="248164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C04A0F4-AA6E-4E26-997C-D1B9EFF657C5}" type="datetimeFigureOut">
              <a:rPr lang="en-GB" smtClean="0"/>
              <a:t>24/04/2023</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F04CF1D-734C-4132-93CE-1D41C810CF83}" type="slidenum">
              <a:rPr lang="en-GB" smtClean="0"/>
              <a:t>‹#›</a:t>
            </a:fld>
            <a:endParaRPr lang="en-GB"/>
          </a:p>
        </p:txBody>
      </p:sp>
    </p:spTree>
    <p:extLst>
      <p:ext uri="{BB962C8B-B14F-4D97-AF65-F5344CB8AC3E}">
        <p14:creationId xmlns:p14="http://schemas.microsoft.com/office/powerpoint/2010/main" val="528376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 descr="68_1 PowerPoint Template 2 Feb 2017 BLANK.pdf"/>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1" fontAlgn="base" hangingPunct="1">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1" fontAlgn="base" hangingPunct="1">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1" fontAlgn="base" hangingPunct="1">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lectivehomeeducation@luton.gov.uk"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mailto:gill.oneill@luton.gov.uk" TargetMode="External"/><Relationship Id="rId2" Type="http://schemas.openxmlformats.org/officeDocument/2006/relationships/hyperlink" Target="mailto:kim.baker@luton.gov.uk" TargetMode="External"/><Relationship Id="rId1" Type="http://schemas.openxmlformats.org/officeDocument/2006/relationships/slideLayout" Target="../slideLayouts/slideLayout6.xml"/><Relationship Id="rId4" Type="http://schemas.openxmlformats.org/officeDocument/2006/relationships/hyperlink" Target="mailto:electivehomeeductaion@luton.gov.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8229600" cy="2448272"/>
          </a:xfrm>
        </p:spPr>
        <p:txBody>
          <a:bodyPr>
            <a:normAutofit fontScale="90000"/>
          </a:bodyPr>
          <a:lstStyle/>
          <a:p>
            <a:r>
              <a:rPr lang="en-GB" sz="3200" b="1" dirty="0">
                <a:solidFill>
                  <a:srgbClr val="7030A0"/>
                </a:solidFill>
              </a:rPr>
              <a:t>Social Care Briefing</a:t>
            </a:r>
            <a:r>
              <a:rPr lang="en-GB" sz="6000" b="1" dirty="0" smtClean="0">
                <a:solidFill>
                  <a:srgbClr val="7030A0"/>
                </a:solidFill>
              </a:rPr>
              <a:t/>
            </a:r>
            <a:br>
              <a:rPr lang="en-GB" sz="6000" b="1" dirty="0" smtClean="0">
                <a:solidFill>
                  <a:srgbClr val="7030A0"/>
                </a:solidFill>
              </a:rPr>
            </a:br>
            <a:r>
              <a:rPr lang="en-GB" sz="6000" b="1" dirty="0">
                <a:solidFill>
                  <a:srgbClr val="7030A0"/>
                </a:solidFill>
              </a:rPr>
              <a:t>Elective Home Education (EHE</a:t>
            </a:r>
            <a:r>
              <a:rPr lang="en-GB" sz="6000" b="1" dirty="0" smtClean="0">
                <a:solidFill>
                  <a:srgbClr val="7030A0"/>
                </a:solidFill>
              </a:rPr>
              <a:t>)</a:t>
            </a:r>
            <a:r>
              <a:rPr lang="en-GB" sz="5600" b="1" dirty="0" smtClean="0">
                <a:solidFill>
                  <a:srgbClr val="7030A0"/>
                </a:solidFill>
              </a:rPr>
              <a:t/>
            </a:r>
            <a:br>
              <a:rPr lang="en-GB" sz="5600" b="1" dirty="0" smtClean="0">
                <a:solidFill>
                  <a:srgbClr val="7030A0"/>
                </a:solidFill>
              </a:rPr>
            </a:br>
            <a:r>
              <a:rPr lang="en-GB" sz="2200" dirty="0" smtClean="0">
                <a:solidFill>
                  <a:srgbClr val="7030A0"/>
                </a:solidFill>
              </a:rPr>
              <a:t>For professionals working with children and young people in Luton</a:t>
            </a:r>
            <a:r>
              <a:rPr lang="en-GB" sz="2200" b="1" dirty="0" smtClean="0">
                <a:solidFill>
                  <a:srgbClr val="7030A0"/>
                </a:solidFill>
              </a:rPr>
              <a:t/>
            </a:r>
            <a:br>
              <a:rPr lang="en-GB" sz="2200" b="1" dirty="0" smtClean="0">
                <a:solidFill>
                  <a:srgbClr val="7030A0"/>
                </a:solidFill>
              </a:rPr>
            </a:br>
            <a:r>
              <a:rPr lang="en-GB" sz="2400" dirty="0" smtClean="0">
                <a:solidFill>
                  <a:srgbClr val="7030A0"/>
                </a:solidFill>
              </a:rPr>
              <a:t/>
            </a:r>
            <a:br>
              <a:rPr lang="en-GB" sz="2400" dirty="0" smtClean="0">
                <a:solidFill>
                  <a:srgbClr val="7030A0"/>
                </a:solidFill>
              </a:rPr>
            </a:br>
            <a:r>
              <a:rPr lang="en-GB" sz="2400" dirty="0" smtClean="0">
                <a:solidFill>
                  <a:srgbClr val="7030A0"/>
                </a:solidFill>
                <a:hlinkClick r:id="rId3"/>
              </a:rPr>
              <a:t>electivehomeeducation@luton.gov.uk</a:t>
            </a:r>
            <a:r>
              <a:rPr lang="en-GB" sz="2400" dirty="0" smtClean="0">
                <a:solidFill>
                  <a:srgbClr val="7030A0"/>
                </a:solidFill>
              </a:rPr>
              <a:t/>
            </a:r>
            <a:br>
              <a:rPr lang="en-GB" sz="2400" dirty="0" smtClean="0">
                <a:solidFill>
                  <a:srgbClr val="7030A0"/>
                </a:solidFill>
              </a:rPr>
            </a:br>
            <a:r>
              <a:rPr lang="en-GB" sz="2400" dirty="0" smtClean="0">
                <a:solidFill>
                  <a:srgbClr val="7030A0"/>
                </a:solidFill>
              </a:rPr>
              <a:t/>
            </a:r>
            <a:br>
              <a:rPr lang="en-GB" sz="2400" dirty="0" smtClean="0">
                <a:solidFill>
                  <a:srgbClr val="7030A0"/>
                </a:solidFill>
              </a:rPr>
            </a:br>
            <a:r>
              <a:rPr lang="en-GB" sz="2400" dirty="0" smtClean="0">
                <a:latin typeface="Arial"/>
                <a:cs typeface="Arial"/>
              </a:rPr>
              <a:t>K</a:t>
            </a:r>
            <a:r>
              <a:rPr lang="en-GB" sz="2400" dirty="0" smtClean="0">
                <a:latin typeface="Arial"/>
                <a:cs typeface="Arial"/>
              </a:rPr>
              <a:t>im Baker – Elective Home Education Officer</a:t>
            </a:r>
            <a:br>
              <a:rPr lang="en-GB" sz="2400" dirty="0" smtClean="0">
                <a:latin typeface="Arial"/>
                <a:cs typeface="Arial"/>
              </a:rPr>
            </a:br>
            <a:r>
              <a:rPr lang="en-GB" sz="2400" dirty="0">
                <a:latin typeface="Arial"/>
                <a:cs typeface="Arial"/>
              </a:rPr>
              <a:t>G</a:t>
            </a:r>
            <a:r>
              <a:rPr lang="en-GB" sz="2400" dirty="0" smtClean="0">
                <a:latin typeface="Arial"/>
                <a:cs typeface="Arial"/>
              </a:rPr>
              <a:t>ill </a:t>
            </a:r>
            <a:r>
              <a:rPr lang="en-GB" sz="2400" dirty="0">
                <a:latin typeface="Arial"/>
                <a:cs typeface="Arial"/>
              </a:rPr>
              <a:t>O’Neill – Elective Home Education </a:t>
            </a:r>
            <a:r>
              <a:rPr lang="en-GB" sz="2400" dirty="0" smtClean="0">
                <a:latin typeface="Arial"/>
                <a:cs typeface="Arial"/>
              </a:rPr>
              <a:t>Officer</a:t>
            </a:r>
            <a:br>
              <a:rPr lang="en-GB" sz="2400" dirty="0" smtClean="0">
                <a:latin typeface="Arial"/>
                <a:cs typeface="Arial"/>
              </a:rPr>
            </a:br>
            <a:r>
              <a:rPr lang="en-GB" sz="2400" dirty="0">
                <a:latin typeface="Arial"/>
                <a:cs typeface="Arial"/>
              </a:rPr>
              <a:t/>
            </a:r>
            <a:br>
              <a:rPr lang="en-GB" sz="2400" dirty="0">
                <a:latin typeface="Arial"/>
                <a:cs typeface="Arial"/>
              </a:rPr>
            </a:br>
            <a:r>
              <a:rPr lang="en-GB" sz="2400" dirty="0" smtClean="0">
                <a:latin typeface="Arial"/>
                <a:cs typeface="Arial"/>
              </a:rPr>
              <a:t>Debbie Craig - Senior Education Officer</a:t>
            </a:r>
            <a:br>
              <a:rPr lang="en-GB" sz="2400" dirty="0" smtClean="0">
                <a:latin typeface="Arial"/>
                <a:cs typeface="Arial"/>
              </a:rPr>
            </a:br>
            <a:r>
              <a:rPr lang="en-GB" sz="2400" dirty="0" smtClean="0">
                <a:latin typeface="Arial"/>
                <a:cs typeface="Arial"/>
              </a:rPr>
              <a:t>Tracy Gentle - Access to Education </a:t>
            </a:r>
            <a:r>
              <a:rPr lang="en-GB" sz="2400" dirty="0" smtClean="0">
                <a:latin typeface="Arial"/>
                <a:cs typeface="Arial"/>
              </a:rPr>
              <a:t/>
            </a:r>
            <a:br>
              <a:rPr lang="en-GB" sz="2400" dirty="0" smtClean="0">
                <a:latin typeface="Arial"/>
                <a:cs typeface="Arial"/>
              </a:rPr>
            </a:br>
            <a:r>
              <a:rPr lang="en-GB" sz="2400" dirty="0" smtClean="0">
                <a:latin typeface="Arial"/>
                <a:cs typeface="Arial"/>
              </a:rPr>
              <a:t>&amp; </a:t>
            </a:r>
            <a:r>
              <a:rPr lang="en-GB" sz="2400" dirty="0" smtClean="0">
                <a:latin typeface="Arial"/>
                <a:cs typeface="Arial"/>
              </a:rPr>
              <a:t>Elective Home Education Manager</a:t>
            </a:r>
            <a:r>
              <a:rPr lang="en-GB" sz="2400" dirty="0">
                <a:latin typeface="Arial"/>
                <a:cs typeface="Arial"/>
              </a:rPr>
              <a:t/>
            </a:r>
            <a:br>
              <a:rPr lang="en-GB" sz="2400" dirty="0">
                <a:latin typeface="Arial"/>
                <a:cs typeface="Arial"/>
              </a:rPr>
            </a:br>
            <a:r>
              <a:rPr lang="en-GB" sz="2400" dirty="0">
                <a:latin typeface="Arial"/>
                <a:cs typeface="Arial"/>
              </a:rPr>
              <a:t/>
            </a:r>
            <a:br>
              <a:rPr lang="en-GB" sz="2400" dirty="0">
                <a:latin typeface="Arial"/>
                <a:cs typeface="Arial"/>
              </a:rPr>
            </a:br>
            <a:r>
              <a:rPr lang="en-GB" sz="2400" dirty="0">
                <a:latin typeface="Arial"/>
                <a:cs typeface="Arial"/>
              </a:rPr>
              <a:t/>
            </a:r>
            <a:br>
              <a:rPr lang="en-GB" sz="2400" dirty="0">
                <a:latin typeface="Arial"/>
                <a:cs typeface="Arial"/>
              </a:rPr>
            </a:br>
            <a:r>
              <a:rPr lang="en-GB" sz="2400" dirty="0">
                <a:latin typeface="Arial"/>
                <a:cs typeface="Arial"/>
              </a:rPr>
              <a:t/>
            </a:r>
            <a:br>
              <a:rPr lang="en-GB" sz="2400" dirty="0">
                <a:latin typeface="Arial"/>
                <a:cs typeface="Arial"/>
              </a:rPr>
            </a:br>
            <a:r>
              <a:rPr lang="en-GB" sz="2400" dirty="0"/>
              <a:t/>
            </a:r>
            <a:br>
              <a:rPr lang="en-GB" sz="2400" dirty="0"/>
            </a:br>
            <a:endParaRPr lang="en-GB" sz="2400" b="1" dirty="0">
              <a:solidFill>
                <a:srgbClr val="7030A0"/>
              </a:solidFill>
            </a:endParaRPr>
          </a:p>
        </p:txBody>
      </p:sp>
    </p:spTree>
    <p:extLst>
      <p:ext uri="{BB962C8B-B14F-4D97-AF65-F5344CB8AC3E}">
        <p14:creationId xmlns:p14="http://schemas.microsoft.com/office/powerpoint/2010/main" val="2156296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67544" y="260649"/>
            <a:ext cx="8229600" cy="1080119"/>
          </a:xfrm>
        </p:spPr>
        <p:txBody>
          <a:bodyPr/>
          <a:lstStyle/>
          <a:p>
            <a:pPr algn="ctr"/>
            <a:r>
              <a:rPr lang="en-GB" sz="3200" b="1" dirty="0" smtClean="0">
                <a:solidFill>
                  <a:srgbClr val="7030A0"/>
                </a:solidFill>
                <a:latin typeface="+mj-lt"/>
              </a:rPr>
              <a:t>Home Educated Students’ Social Care Status</a:t>
            </a:r>
            <a:endParaRPr lang="en-GB" dirty="0" smtClean="0">
              <a:latin typeface="+mn-lt"/>
            </a:endParaRPr>
          </a:p>
          <a:p>
            <a:endParaRPr lang="en-GB" dirty="0">
              <a:latin typeface="+mn-lt"/>
            </a:endParaRPr>
          </a:p>
        </p:txBody>
      </p:sp>
      <p:graphicFrame>
        <p:nvGraphicFramePr>
          <p:cNvPr id="5" name="Table 4"/>
          <p:cNvGraphicFramePr>
            <a:graphicFrameLocks noGrp="1"/>
          </p:cNvGraphicFramePr>
          <p:nvPr>
            <p:extLst>
              <p:ext uri="{D42A27DB-BD31-4B8C-83A1-F6EECF244321}">
                <p14:modId xmlns:p14="http://schemas.microsoft.com/office/powerpoint/2010/main" val="2779957558"/>
              </p:ext>
            </p:extLst>
          </p:nvPr>
        </p:nvGraphicFramePr>
        <p:xfrm>
          <a:off x="2123728" y="1556792"/>
          <a:ext cx="5184576" cy="2753268"/>
        </p:xfrm>
        <a:graphic>
          <a:graphicData uri="http://schemas.openxmlformats.org/drawingml/2006/table">
            <a:tbl>
              <a:tblPr firstRow="1" bandRow="1">
                <a:tableStyleId>{69012ECD-51FC-41F1-AA8D-1B2483CD663E}</a:tableStyleId>
              </a:tblPr>
              <a:tblGrid>
                <a:gridCol w="3354725">
                  <a:extLst>
                    <a:ext uri="{9D8B030D-6E8A-4147-A177-3AD203B41FA5}">
                      <a16:colId xmlns:a16="http://schemas.microsoft.com/office/drawing/2014/main" val="20000"/>
                    </a:ext>
                  </a:extLst>
                </a:gridCol>
                <a:gridCol w="1829851">
                  <a:extLst>
                    <a:ext uri="{9D8B030D-6E8A-4147-A177-3AD203B41FA5}">
                      <a16:colId xmlns:a16="http://schemas.microsoft.com/office/drawing/2014/main" val="20001"/>
                    </a:ext>
                  </a:extLst>
                </a:gridCol>
              </a:tblGrid>
              <a:tr h="684076">
                <a:tc>
                  <a:txBody>
                    <a:bodyPr/>
                    <a:lstStyle/>
                    <a:p>
                      <a:pPr marL="0" algn="ctr" defTabSz="457200" rtl="0" eaLnBrk="1" latinLnBrk="0" hangingPunct="1">
                        <a:spcAft>
                          <a:spcPts val="0"/>
                        </a:spcAft>
                      </a:pPr>
                      <a:r>
                        <a:rPr lang="en-US" sz="2000" kern="1200" dirty="0" smtClean="0">
                          <a:effectLst/>
                        </a:rPr>
                        <a:t>Social Care Status</a:t>
                      </a:r>
                      <a:endParaRPr lang="en-US" sz="2000" b="1" kern="1200" dirty="0">
                        <a:solidFill>
                          <a:schemeClr val="tx1"/>
                        </a:solidFill>
                        <a:effectLst/>
                        <a:latin typeface="+mn-lt"/>
                        <a:ea typeface="+mn-ea"/>
                        <a:cs typeface="+mn-cs"/>
                      </a:endParaRPr>
                    </a:p>
                  </a:txBody>
                  <a:tcPr/>
                </a:tc>
                <a:tc>
                  <a:txBody>
                    <a:bodyPr/>
                    <a:lstStyle/>
                    <a:p>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10000"/>
                  </a:ext>
                </a:extLst>
              </a:tr>
              <a:tr h="684076">
                <a:tc>
                  <a:txBody>
                    <a:bodyPr/>
                    <a:lstStyle/>
                    <a:p>
                      <a:pPr marL="0" algn="l" defTabSz="457200" rtl="0" eaLnBrk="1" latinLnBrk="0" hangingPunct="1">
                        <a:spcAft>
                          <a:spcPts val="0"/>
                        </a:spcAft>
                      </a:pPr>
                      <a:r>
                        <a:rPr lang="en-US" sz="2000" kern="1200" dirty="0" smtClean="0">
                          <a:effectLst/>
                        </a:rPr>
                        <a:t>Not known to social care</a:t>
                      </a:r>
                      <a:endParaRPr lang="en-US" sz="2000" kern="1200" dirty="0">
                        <a:solidFill>
                          <a:schemeClr val="tx1"/>
                        </a:solidFill>
                        <a:effectLst/>
                        <a:latin typeface="+mn-lt"/>
                        <a:ea typeface="+mn-ea"/>
                        <a:cs typeface="+mn-cs"/>
                      </a:endParaRPr>
                    </a:p>
                  </a:txBody>
                  <a:tcPr/>
                </a:tc>
                <a:tc>
                  <a:txBody>
                    <a:bodyPr/>
                    <a:lstStyle/>
                    <a:p>
                      <a:pPr marL="0" algn="l" defTabSz="457200" rtl="0" eaLnBrk="1" latinLnBrk="0" hangingPunct="1">
                        <a:spcAft>
                          <a:spcPts val="0"/>
                        </a:spcAft>
                      </a:pPr>
                      <a:r>
                        <a:rPr lang="en-US" sz="2000" kern="1200" dirty="0" smtClean="0">
                          <a:solidFill>
                            <a:schemeClr val="tx1"/>
                          </a:solidFill>
                          <a:effectLst/>
                          <a:latin typeface="+mn-lt"/>
                          <a:ea typeface="+mn-ea"/>
                          <a:cs typeface="+mn-cs"/>
                        </a:rPr>
                        <a:t>154</a:t>
                      </a:r>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r h="684076">
                <a:tc>
                  <a:txBody>
                    <a:bodyPr/>
                    <a:lstStyle/>
                    <a:p>
                      <a:pPr marL="0" algn="l" defTabSz="457200" rtl="0" eaLnBrk="1" latinLnBrk="0" hangingPunct="1">
                        <a:spcAft>
                          <a:spcPts val="0"/>
                        </a:spcAft>
                      </a:pPr>
                      <a:r>
                        <a:rPr lang="en-US" sz="2000" kern="1200" dirty="0" smtClean="0">
                          <a:effectLst/>
                        </a:rPr>
                        <a:t>Previously known to social care</a:t>
                      </a:r>
                      <a:endParaRPr lang="en-US" sz="2000" kern="1200" dirty="0">
                        <a:solidFill>
                          <a:schemeClr val="tx1"/>
                        </a:solidFill>
                        <a:effectLst/>
                        <a:latin typeface="+mn-lt"/>
                        <a:ea typeface="+mn-ea"/>
                        <a:cs typeface="+mn-cs"/>
                      </a:endParaRPr>
                    </a:p>
                  </a:txBody>
                  <a:tcPr/>
                </a:tc>
                <a:tc>
                  <a:txBody>
                    <a:bodyPr/>
                    <a:lstStyle/>
                    <a:p>
                      <a:pPr marL="0" algn="l" defTabSz="457200" rtl="0" eaLnBrk="1" latinLnBrk="0" hangingPunct="1">
                        <a:spcAft>
                          <a:spcPts val="0"/>
                        </a:spcAft>
                      </a:pPr>
                      <a:r>
                        <a:rPr lang="en-US" sz="2000" kern="1200" dirty="0" smtClean="0">
                          <a:effectLst/>
                        </a:rPr>
                        <a:t>153</a:t>
                      </a:r>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10002"/>
                  </a:ext>
                </a:extLst>
              </a:tr>
              <a:tr h="684076">
                <a:tc>
                  <a:txBody>
                    <a:bodyPr/>
                    <a:lstStyle/>
                    <a:p>
                      <a:pPr marL="0" algn="l" defTabSz="457200" rtl="0" eaLnBrk="1" latinLnBrk="0" hangingPunct="1">
                        <a:spcAft>
                          <a:spcPts val="0"/>
                        </a:spcAft>
                      </a:pPr>
                      <a:r>
                        <a:rPr lang="en-US" sz="2000" kern="1200" dirty="0" smtClean="0">
                          <a:effectLst/>
                        </a:rPr>
                        <a:t>Open to social</a:t>
                      </a:r>
                      <a:r>
                        <a:rPr lang="en-US" sz="2000" kern="1200" baseline="0" dirty="0" smtClean="0">
                          <a:effectLst/>
                        </a:rPr>
                        <a:t> care</a:t>
                      </a:r>
                      <a:endParaRPr lang="en-US" sz="2000" kern="1200" dirty="0">
                        <a:solidFill>
                          <a:schemeClr val="tx1"/>
                        </a:solidFill>
                        <a:effectLst/>
                        <a:latin typeface="+mn-lt"/>
                        <a:ea typeface="+mn-ea"/>
                        <a:cs typeface="+mn-cs"/>
                      </a:endParaRPr>
                    </a:p>
                  </a:txBody>
                  <a:tcPr/>
                </a:tc>
                <a:tc>
                  <a:txBody>
                    <a:bodyPr/>
                    <a:lstStyle/>
                    <a:p>
                      <a:pPr marL="0" algn="l" defTabSz="457200" rtl="0" eaLnBrk="1" latinLnBrk="0" hangingPunct="1">
                        <a:spcAft>
                          <a:spcPts val="0"/>
                        </a:spcAft>
                      </a:pPr>
                      <a:r>
                        <a:rPr lang="en-US" sz="2000" kern="1200" dirty="0" smtClean="0">
                          <a:solidFill>
                            <a:schemeClr val="tx1"/>
                          </a:solidFill>
                          <a:effectLst/>
                          <a:latin typeface="+mn-lt"/>
                          <a:ea typeface="+mn-ea"/>
                          <a:cs typeface="+mn-cs"/>
                        </a:rPr>
                        <a:t>7</a:t>
                      </a:r>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80241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7030A0"/>
                </a:solidFill>
                <a:latin typeface="+mn-lt"/>
              </a:rPr>
              <a:t>Children Open to Social Care</a:t>
            </a:r>
          </a:p>
        </p:txBody>
      </p:sp>
      <p:sp>
        <p:nvSpPr>
          <p:cNvPr id="3" name="Text Placeholder 2"/>
          <p:cNvSpPr>
            <a:spLocks noGrp="1"/>
          </p:cNvSpPr>
          <p:nvPr>
            <p:ph type="body" sz="quarter" idx="10"/>
          </p:nvPr>
        </p:nvSpPr>
        <p:spPr>
          <a:xfrm>
            <a:off x="467544" y="1124744"/>
            <a:ext cx="8229600" cy="4670425"/>
          </a:xfrm>
        </p:spPr>
        <p:txBody>
          <a:bodyPr/>
          <a:lstStyle/>
          <a:p>
            <a:pPr marL="342900" indent="-342900">
              <a:buFont typeface="Arial"/>
              <a:buChar char="•"/>
            </a:pPr>
            <a:r>
              <a:rPr lang="en-US" sz="2400" dirty="0" smtClean="0"/>
              <a:t>Does not preclude a parent from electing to home educate.</a:t>
            </a:r>
          </a:p>
          <a:p>
            <a:pPr marL="342900" indent="-342900">
              <a:buFont typeface="Arial"/>
              <a:buChar char="•"/>
            </a:pPr>
            <a:r>
              <a:rPr lang="en-US" sz="2400" dirty="0" smtClean="0"/>
              <a:t>EHE officers visits are only </a:t>
            </a:r>
            <a:r>
              <a:rPr lang="en-US" sz="2400" dirty="0" smtClean="0"/>
              <a:t>to </a:t>
            </a:r>
            <a:r>
              <a:rPr lang="en-US" sz="2400" dirty="0" smtClean="0"/>
              <a:t>monitor the education package provided.</a:t>
            </a:r>
          </a:p>
          <a:p>
            <a:pPr marL="342900" indent="-342900">
              <a:buFont typeface="Arial"/>
              <a:buChar char="•"/>
            </a:pPr>
            <a:r>
              <a:rPr lang="en-US" sz="2400" dirty="0" smtClean="0"/>
              <a:t>Joint visits with allocated social worker </a:t>
            </a:r>
            <a:r>
              <a:rPr lang="en-US" sz="2400" dirty="0" smtClean="0"/>
              <a:t>enable </a:t>
            </a:r>
            <a:r>
              <a:rPr lang="en-US" sz="2400" dirty="0" smtClean="0"/>
              <a:t>a more joined up </a:t>
            </a:r>
            <a:r>
              <a:rPr lang="en-US" sz="2400" dirty="0" smtClean="0"/>
              <a:t>approach.</a:t>
            </a:r>
            <a:endParaRPr lang="en-US" sz="2400" dirty="0" smtClean="0"/>
          </a:p>
          <a:p>
            <a:pPr marL="342900" indent="-342900">
              <a:buFont typeface="Arial"/>
              <a:buChar char="•"/>
            </a:pPr>
            <a:r>
              <a:rPr lang="en-US" sz="2400" dirty="0" smtClean="0">
                <a:solidFill>
                  <a:srgbClr val="000000"/>
                </a:solidFill>
              </a:rPr>
              <a:t>Parents can decline a home </a:t>
            </a:r>
            <a:r>
              <a:rPr lang="en-US" sz="2400" dirty="0" smtClean="0">
                <a:solidFill>
                  <a:srgbClr val="000000"/>
                </a:solidFill>
              </a:rPr>
              <a:t>visit by EHE officer, request meetings </a:t>
            </a:r>
            <a:r>
              <a:rPr lang="en-US" sz="2400" dirty="0" smtClean="0">
                <a:solidFill>
                  <a:srgbClr val="000000"/>
                </a:solidFill>
              </a:rPr>
              <a:t>outside the home</a:t>
            </a:r>
            <a:r>
              <a:rPr lang="en-US" sz="2400" dirty="0" smtClean="0">
                <a:solidFill>
                  <a:srgbClr val="000000"/>
                </a:solidFill>
              </a:rPr>
              <a:t>, </a:t>
            </a:r>
            <a:r>
              <a:rPr lang="en-US" sz="2400" dirty="0" smtClean="0">
                <a:solidFill>
                  <a:srgbClr val="000000"/>
                </a:solidFill>
              </a:rPr>
              <a:t>or may opt to submit a written report instead (even if open to social care).</a:t>
            </a:r>
          </a:p>
          <a:p>
            <a:pPr marL="342900" indent="-342900">
              <a:buFont typeface="Arial"/>
              <a:buChar char="•"/>
            </a:pPr>
            <a:r>
              <a:rPr lang="en-US" sz="2400" dirty="0" smtClean="0"/>
              <a:t>Information sharing is </a:t>
            </a:r>
            <a:r>
              <a:rPr lang="en-US" sz="2400" dirty="0" smtClean="0"/>
              <a:t>vital including multi-disciplinary </a:t>
            </a:r>
            <a:r>
              <a:rPr lang="en-US" sz="2400" dirty="0" smtClean="0"/>
              <a:t>meetings</a:t>
            </a:r>
          </a:p>
          <a:p>
            <a:pPr marL="342900" indent="-342900">
              <a:buFont typeface="Arial"/>
              <a:buChar char="•"/>
            </a:pPr>
            <a:r>
              <a:rPr lang="en-US" sz="2400" dirty="0" smtClean="0"/>
              <a:t>Social care to be aware of the limitations of EHE and the possible increased vulnerability to these students</a:t>
            </a:r>
          </a:p>
          <a:p>
            <a:pPr marL="342900" indent="-342900">
              <a:buFont typeface="Arial"/>
              <a:buChar char="•"/>
            </a:pPr>
            <a:endParaRPr lang="en-US" sz="2400" dirty="0" smtClean="0"/>
          </a:p>
        </p:txBody>
      </p:sp>
    </p:spTree>
    <p:extLst>
      <p:ext uri="{BB962C8B-B14F-4D97-AF65-F5344CB8AC3E}">
        <p14:creationId xmlns:p14="http://schemas.microsoft.com/office/powerpoint/2010/main" val="2955641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7030A0"/>
                </a:solidFill>
              </a:rPr>
              <a:t>Special Educational Needs </a:t>
            </a:r>
            <a:r>
              <a:rPr lang="en-GB" dirty="0">
                <a:solidFill>
                  <a:srgbClr val="7030A0"/>
                </a:solidFill>
              </a:rPr>
              <a:t>&amp;</a:t>
            </a:r>
            <a:r>
              <a:rPr lang="en-GB" dirty="0" smtClean="0">
                <a:solidFill>
                  <a:srgbClr val="7030A0"/>
                </a:solidFill>
              </a:rPr>
              <a:t> Disability (SEND) &amp; Elective Home Education</a:t>
            </a:r>
            <a:endParaRPr lang="en-GB" dirty="0">
              <a:solidFill>
                <a:srgbClr val="7030A0"/>
              </a:solidFill>
            </a:endParaRPr>
          </a:p>
        </p:txBody>
      </p:sp>
      <p:sp>
        <p:nvSpPr>
          <p:cNvPr id="3" name="Text Placeholder 2"/>
          <p:cNvSpPr>
            <a:spLocks noGrp="1"/>
          </p:cNvSpPr>
          <p:nvPr>
            <p:ph type="body" sz="quarter" idx="10"/>
          </p:nvPr>
        </p:nvSpPr>
        <p:spPr>
          <a:xfrm>
            <a:off x="485125" y="1412776"/>
            <a:ext cx="8229600" cy="4670425"/>
          </a:xfrm>
        </p:spPr>
        <p:txBody>
          <a:bodyPr/>
          <a:lstStyle/>
          <a:p>
            <a:pPr marL="342900" indent="-342900">
              <a:buFont typeface="Arial" panose="020B0604020202020204" pitchFamily="34" charset="0"/>
              <a:buChar char="•"/>
            </a:pPr>
            <a:r>
              <a:rPr lang="en-GB" dirty="0" smtClean="0"/>
              <a:t>Parent can choose to provide EHE for a child with SEND and </a:t>
            </a:r>
            <a:r>
              <a:rPr lang="en-GB" dirty="0" smtClean="0"/>
              <a:t>a </a:t>
            </a:r>
            <a:r>
              <a:rPr lang="en-GB" dirty="0" smtClean="0"/>
              <a:t>child with </a:t>
            </a:r>
            <a:r>
              <a:rPr lang="en-GB" dirty="0" smtClean="0"/>
              <a:t>an </a:t>
            </a:r>
            <a:r>
              <a:rPr lang="en-GB" dirty="0" smtClean="0"/>
              <a:t>Education Health and Care Plan (EHCP)</a:t>
            </a:r>
            <a:br>
              <a:rPr lang="en-GB" dirty="0" smtClean="0"/>
            </a:br>
            <a:endParaRPr lang="en-GB" dirty="0" smtClean="0"/>
          </a:p>
          <a:p>
            <a:pPr marL="342900" indent="-342900">
              <a:buFont typeface="Arial" panose="020B0604020202020204" pitchFamily="34" charset="0"/>
              <a:buChar char="•"/>
            </a:pPr>
            <a:r>
              <a:rPr lang="en-GB" dirty="0" smtClean="0"/>
              <a:t>If the child has an EHCP it remains LA duty to ensure the child’s needs are met </a:t>
            </a:r>
            <a:br>
              <a:rPr lang="en-GB" dirty="0" smtClean="0"/>
            </a:br>
            <a:endParaRPr lang="en-GB" dirty="0" smtClean="0"/>
          </a:p>
          <a:p>
            <a:pPr marL="342900" indent="-342900">
              <a:buFont typeface="Arial" panose="020B0604020202020204" pitchFamily="34" charset="0"/>
              <a:buChar char="•"/>
            </a:pPr>
            <a:r>
              <a:rPr lang="en-GB" dirty="0" smtClean="0"/>
              <a:t>An additional review </a:t>
            </a:r>
            <a:r>
              <a:rPr lang="en-GB" dirty="0" smtClean="0"/>
              <a:t>to agree </a:t>
            </a:r>
            <a:r>
              <a:rPr lang="en-GB" dirty="0" smtClean="0"/>
              <a:t>that proposed provision </a:t>
            </a:r>
            <a:r>
              <a:rPr lang="en-GB" dirty="0" smtClean="0"/>
              <a:t>is suitable </a:t>
            </a:r>
            <a:r>
              <a:rPr lang="en-GB" dirty="0" smtClean="0"/>
              <a:t>following parental request to home educate – EHE can be agreed by SENAT as long as the child’s </a:t>
            </a:r>
            <a:r>
              <a:rPr lang="en-GB" dirty="0" smtClean="0"/>
              <a:t>needs </a:t>
            </a:r>
            <a:r>
              <a:rPr lang="en-GB" dirty="0" smtClean="0"/>
              <a:t>will be met</a:t>
            </a:r>
            <a:r>
              <a:rPr lang="en-GB" dirty="0" smtClean="0"/>
              <a:t/>
            </a:r>
            <a:br>
              <a:rPr lang="en-GB" dirty="0" smtClean="0"/>
            </a:br>
            <a:endParaRPr lang="en-GB" dirty="0" smtClean="0"/>
          </a:p>
          <a:p>
            <a:pPr marL="342900" indent="-342900">
              <a:buFont typeface="Arial" panose="020B0604020202020204" pitchFamily="34" charset="0"/>
              <a:buChar char="•"/>
            </a:pPr>
            <a:r>
              <a:rPr lang="en-GB" dirty="0" smtClean="0"/>
              <a:t>Annual </a:t>
            </a:r>
            <a:r>
              <a:rPr lang="en-GB" dirty="0" smtClean="0"/>
              <a:t>reviews </a:t>
            </a:r>
            <a:r>
              <a:rPr lang="en-GB" dirty="0" smtClean="0"/>
              <a:t>to ensure needs met -  joint home visit from EHE Officer &amp; Special Educational Needs Assessment Team (SENAT</a:t>
            </a:r>
            <a:r>
              <a:rPr lang="en-GB" dirty="0" smtClean="0"/>
              <a:t>)</a:t>
            </a:r>
          </a:p>
          <a:p>
            <a:endParaRPr lang="en-GB" dirty="0" smtClean="0"/>
          </a:p>
          <a:p>
            <a:pPr marL="342900" indent="-342900">
              <a:buFont typeface="Arial" panose="020B0604020202020204" pitchFamily="34" charset="0"/>
              <a:buChar char="•"/>
            </a:pPr>
            <a:r>
              <a:rPr lang="en-GB" dirty="0" smtClean="0"/>
              <a:t>If the parent/carer of a </a:t>
            </a:r>
            <a:r>
              <a:rPr lang="en-GB" dirty="0"/>
              <a:t>child </a:t>
            </a:r>
            <a:r>
              <a:rPr lang="en-GB" dirty="0" smtClean="0"/>
              <a:t>currently on </a:t>
            </a:r>
            <a:r>
              <a:rPr lang="en-GB" dirty="0"/>
              <a:t>a </a:t>
            </a:r>
            <a:r>
              <a:rPr lang="en-GB" dirty="0" smtClean="0"/>
              <a:t>special school </a:t>
            </a:r>
            <a:r>
              <a:rPr lang="en-GB" dirty="0"/>
              <a:t>roll with an </a:t>
            </a:r>
            <a:r>
              <a:rPr lang="en-GB" dirty="0" smtClean="0"/>
              <a:t>EHCP wishes to home educate LA consent is required.</a:t>
            </a:r>
            <a:endParaRPr lang="en-GB" sz="2400" dirty="0"/>
          </a:p>
          <a:p>
            <a:endParaRPr lang="en-GB" sz="2400" dirty="0"/>
          </a:p>
        </p:txBody>
      </p:sp>
    </p:spTree>
    <p:extLst>
      <p:ext uri="{BB962C8B-B14F-4D97-AF65-F5344CB8AC3E}">
        <p14:creationId xmlns:p14="http://schemas.microsoft.com/office/powerpoint/2010/main" val="2194129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3. What </a:t>
            </a:r>
            <a:r>
              <a:rPr lang="en-GB" dirty="0" smtClean="0">
                <a:solidFill>
                  <a:srgbClr val="7030A0"/>
                </a:solidFill>
              </a:rPr>
              <a:t>constitutes</a:t>
            </a:r>
            <a:r>
              <a:rPr lang="en-GB" dirty="0" smtClean="0">
                <a:solidFill>
                  <a:srgbClr val="7030A0"/>
                </a:solidFill>
              </a:rPr>
              <a:t> </a:t>
            </a:r>
            <a:r>
              <a:rPr lang="en-GB" dirty="0" smtClean="0">
                <a:solidFill>
                  <a:srgbClr val="7030A0"/>
                </a:solidFill>
              </a:rPr>
              <a:t>a ‘suitable’ education?</a:t>
            </a:r>
            <a:endParaRPr lang="en-GB" dirty="0">
              <a:solidFill>
                <a:srgbClr val="7030A0"/>
              </a:solidFill>
            </a:endParaRPr>
          </a:p>
        </p:txBody>
      </p:sp>
      <p:sp>
        <p:nvSpPr>
          <p:cNvPr id="3" name="Text Placeholder 2"/>
          <p:cNvSpPr>
            <a:spLocks noGrp="1"/>
          </p:cNvSpPr>
          <p:nvPr>
            <p:ph type="body" sz="quarter" idx="10"/>
          </p:nvPr>
        </p:nvSpPr>
        <p:spPr/>
        <p:txBody>
          <a:bodyPr/>
          <a:lstStyle/>
          <a:p>
            <a:endParaRPr lang="en-GB" dirty="0"/>
          </a:p>
          <a:p>
            <a:pPr marL="457200" indent="-457200">
              <a:buFont typeface="Arial" pitchFamily="34" charset="0"/>
              <a:buAutoNum type="alphaUcPeriod"/>
            </a:pPr>
            <a:r>
              <a:rPr lang="en-GB" sz="2400" dirty="0"/>
              <a:t>There is no </a:t>
            </a:r>
            <a:r>
              <a:rPr lang="en-GB" sz="2400" dirty="0" smtClean="0"/>
              <a:t>explicit definition.</a:t>
            </a:r>
          </a:p>
          <a:p>
            <a:pPr marL="457200" indent="-457200">
              <a:buFont typeface="Arial" pitchFamily="34" charset="0"/>
              <a:buAutoNum type="alphaUcPeriod"/>
            </a:pPr>
            <a:endParaRPr lang="en-GB" sz="2400" dirty="0"/>
          </a:p>
          <a:p>
            <a:pPr marL="457200" indent="-457200">
              <a:buAutoNum type="alphaUcPeriod"/>
            </a:pPr>
            <a:r>
              <a:rPr lang="en-GB" sz="2400" dirty="0" smtClean="0"/>
              <a:t>Children must follow the National Curriculum.</a:t>
            </a:r>
          </a:p>
          <a:p>
            <a:pPr marL="457200" indent="-457200">
              <a:buAutoNum type="alphaUcPeriod"/>
            </a:pPr>
            <a:endParaRPr lang="en-GB" sz="2400" dirty="0"/>
          </a:p>
          <a:p>
            <a:pPr marL="457200" indent="-457200">
              <a:buAutoNum type="alphaUcPeriod"/>
            </a:pPr>
            <a:r>
              <a:rPr lang="en-GB" sz="2400" dirty="0" smtClean="0"/>
              <a:t>Children must learn English, Maths and Science as a minimum and then a broad and balanced curriculum of the parent’s/carer’s or child’s choosing.</a:t>
            </a:r>
          </a:p>
          <a:p>
            <a:pPr marL="457200" indent="-457200">
              <a:buAutoNum type="alphaUcPeriod"/>
            </a:pPr>
            <a:endParaRPr lang="en-GB" sz="2400" dirty="0"/>
          </a:p>
        </p:txBody>
      </p:sp>
    </p:spTree>
    <p:extLst>
      <p:ext uri="{BB962C8B-B14F-4D97-AF65-F5344CB8AC3E}">
        <p14:creationId xmlns:p14="http://schemas.microsoft.com/office/powerpoint/2010/main" val="1075034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7030A0"/>
                </a:solidFill>
              </a:rPr>
              <a:t>A ‘suitable’ education </a:t>
            </a:r>
            <a:endParaRPr lang="en-GB" dirty="0">
              <a:solidFill>
                <a:srgbClr val="7030A0"/>
              </a:solidFill>
            </a:endParaRPr>
          </a:p>
        </p:txBody>
      </p:sp>
      <p:sp>
        <p:nvSpPr>
          <p:cNvPr id="3" name="Text Placeholder 2"/>
          <p:cNvSpPr>
            <a:spLocks noGrp="1"/>
          </p:cNvSpPr>
          <p:nvPr>
            <p:ph type="body" sz="quarter" idx="10"/>
          </p:nvPr>
        </p:nvSpPr>
        <p:spPr/>
        <p:txBody>
          <a:bodyPr/>
          <a:lstStyle/>
          <a:p>
            <a:r>
              <a:rPr lang="en-GB" sz="2400" dirty="0" smtClean="0"/>
              <a:t>The responsibility for a child’s education rests with his or her </a:t>
            </a:r>
            <a:r>
              <a:rPr lang="en-GB" sz="2400" dirty="0" smtClean="0"/>
              <a:t>parent/carer. </a:t>
            </a:r>
            <a:endParaRPr lang="en-GB" sz="2400" dirty="0" smtClean="0"/>
          </a:p>
          <a:p>
            <a:endParaRPr lang="en-GB" sz="2400" dirty="0"/>
          </a:p>
          <a:p>
            <a:r>
              <a:rPr lang="en-GB" sz="2400" dirty="0" smtClean="0"/>
              <a:t>An ‘efficient’ and ‘suitable’ education is not defined in the Education Act 1996 but </a:t>
            </a:r>
            <a:r>
              <a:rPr lang="en-GB" sz="2400" b="1" dirty="0" smtClean="0"/>
              <a:t>‘efficient’ </a:t>
            </a:r>
            <a:r>
              <a:rPr lang="en-GB" sz="2400" dirty="0" smtClean="0"/>
              <a:t>has been broadly described in case law as an education that </a:t>
            </a:r>
            <a:r>
              <a:rPr lang="en-GB" sz="2400" b="1" dirty="0" smtClean="0"/>
              <a:t>‘achieves that which it sets out to achieve’</a:t>
            </a:r>
            <a:r>
              <a:rPr lang="en-GB" sz="2400" dirty="0" smtClean="0"/>
              <a:t>, and a </a:t>
            </a:r>
            <a:r>
              <a:rPr lang="en-GB" sz="2400" b="1" dirty="0" smtClean="0"/>
              <a:t>‘suitable’ </a:t>
            </a:r>
            <a:r>
              <a:rPr lang="en-GB" sz="2400" dirty="0" smtClean="0"/>
              <a:t>education is one </a:t>
            </a:r>
            <a:r>
              <a:rPr lang="en-GB" sz="2400" b="1" dirty="0" smtClean="0"/>
              <a:t>that ‘primarily equips a child for life within the community of which he is a member, rather than the way of life in the country as a whole, </a:t>
            </a:r>
            <a:r>
              <a:rPr lang="en-GB" sz="2400" b="1" u="sng" dirty="0" smtClean="0"/>
              <a:t>as long as it does not foreclose the child’s options in later years to adopt some other </a:t>
            </a:r>
            <a:r>
              <a:rPr lang="en-GB" sz="2400" b="1" u="sng" dirty="0" smtClean="0"/>
              <a:t>way </a:t>
            </a:r>
            <a:r>
              <a:rPr lang="en-GB" sz="2400" b="1" u="sng" dirty="0" smtClean="0"/>
              <a:t>of life if he wishes to do so’</a:t>
            </a:r>
            <a:r>
              <a:rPr lang="en-GB" sz="2400" u="sng" dirty="0" smtClean="0"/>
              <a:t>.</a:t>
            </a:r>
            <a:endParaRPr lang="en-GB" sz="2400" u="sng" dirty="0"/>
          </a:p>
        </p:txBody>
      </p:sp>
    </p:spTree>
    <p:extLst>
      <p:ext uri="{BB962C8B-B14F-4D97-AF65-F5344CB8AC3E}">
        <p14:creationId xmlns:p14="http://schemas.microsoft.com/office/powerpoint/2010/main" val="489301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7030A0"/>
                </a:solidFill>
                <a:latin typeface="+mn-lt"/>
              </a:rPr>
              <a:t>4</a:t>
            </a:r>
            <a:r>
              <a:rPr lang="en-GB" sz="3200" dirty="0" smtClean="0">
                <a:solidFill>
                  <a:srgbClr val="7030A0"/>
                </a:solidFill>
                <a:latin typeface="+mn-lt"/>
              </a:rPr>
              <a:t>. </a:t>
            </a:r>
            <a:r>
              <a:rPr lang="en-GB" sz="3200" dirty="0" smtClean="0">
                <a:solidFill>
                  <a:srgbClr val="7030A0"/>
                </a:solidFill>
                <a:latin typeface="+mn-lt"/>
              </a:rPr>
              <a:t>What </a:t>
            </a:r>
            <a:r>
              <a:rPr lang="en-GB" sz="3200" dirty="0">
                <a:solidFill>
                  <a:srgbClr val="7030A0"/>
                </a:solidFill>
                <a:latin typeface="+mn-lt"/>
              </a:rPr>
              <a:t>are the requirements for health and safety in the home?</a:t>
            </a:r>
          </a:p>
        </p:txBody>
      </p:sp>
      <p:sp>
        <p:nvSpPr>
          <p:cNvPr id="3" name="Text Placeholder 2"/>
          <p:cNvSpPr>
            <a:spLocks noGrp="1"/>
          </p:cNvSpPr>
          <p:nvPr>
            <p:ph type="body" sz="quarter" idx="10"/>
          </p:nvPr>
        </p:nvSpPr>
        <p:spPr>
          <a:xfrm>
            <a:off x="467544" y="1484784"/>
            <a:ext cx="8229600" cy="4670425"/>
          </a:xfrm>
        </p:spPr>
        <p:txBody>
          <a:bodyPr/>
          <a:lstStyle/>
          <a:p>
            <a:endParaRPr lang="en-GB" dirty="0" smtClean="0"/>
          </a:p>
          <a:p>
            <a:pPr marL="457200" indent="-457200">
              <a:buAutoNum type="alphaUcPeriod"/>
            </a:pPr>
            <a:r>
              <a:rPr lang="en-GB" dirty="0" smtClean="0"/>
              <a:t>There are checks to ensure that the </a:t>
            </a:r>
            <a:r>
              <a:rPr lang="en-GB" dirty="0" smtClean="0"/>
              <a:t>learning environment </a:t>
            </a:r>
            <a:r>
              <a:rPr lang="en-GB" dirty="0" smtClean="0"/>
              <a:t>is safe</a:t>
            </a:r>
            <a:r>
              <a:rPr lang="en-GB" dirty="0" smtClean="0"/>
              <a:t>, properly equipped for the child’s </a:t>
            </a:r>
            <a:r>
              <a:rPr lang="en-GB" dirty="0" smtClean="0"/>
              <a:t>learning.</a:t>
            </a:r>
          </a:p>
          <a:p>
            <a:pPr marL="457200" indent="-457200">
              <a:buAutoNum type="alphaUcPeriod"/>
            </a:pPr>
            <a:endParaRPr lang="en-GB" dirty="0"/>
          </a:p>
          <a:p>
            <a:pPr marL="457200" indent="-457200">
              <a:buAutoNum type="alphaUcPeriod"/>
            </a:pPr>
            <a:r>
              <a:rPr lang="en-GB" dirty="0" smtClean="0"/>
              <a:t>The learning environment must be safe with a basic level of </a:t>
            </a:r>
            <a:r>
              <a:rPr lang="en-GB" dirty="0" smtClean="0"/>
              <a:t>equipment; electronics</a:t>
            </a:r>
            <a:r>
              <a:rPr lang="en-GB" dirty="0" smtClean="0"/>
              <a:t>, computers</a:t>
            </a:r>
            <a:r>
              <a:rPr lang="en-GB" dirty="0" smtClean="0"/>
              <a:t>, devices </a:t>
            </a:r>
            <a:r>
              <a:rPr lang="en-GB" dirty="0" smtClean="0"/>
              <a:t>etc. should be PAT tested.</a:t>
            </a:r>
          </a:p>
          <a:p>
            <a:pPr marL="457200" indent="-457200">
              <a:buAutoNum type="alphaUcPeriod"/>
            </a:pPr>
            <a:endParaRPr lang="en-GB" dirty="0"/>
          </a:p>
          <a:p>
            <a:pPr marL="457200" indent="-457200">
              <a:buFont typeface="Arial" pitchFamily="34" charset="0"/>
              <a:buAutoNum type="alphaUcPeriod"/>
            </a:pPr>
            <a:r>
              <a:rPr lang="en-GB" dirty="0"/>
              <a:t>There are no requirements for the learning environment and health and safety checks are not carried out.</a:t>
            </a:r>
          </a:p>
          <a:p>
            <a:pPr marL="457200" indent="-457200">
              <a:buAutoNum type="alphaUcPeriod"/>
            </a:pPr>
            <a:endParaRPr lang="en-GB" dirty="0" smtClean="0"/>
          </a:p>
        </p:txBody>
      </p:sp>
    </p:spTree>
    <p:extLst>
      <p:ext uri="{BB962C8B-B14F-4D97-AF65-F5344CB8AC3E}">
        <p14:creationId xmlns:p14="http://schemas.microsoft.com/office/powerpoint/2010/main" val="357046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7030A0"/>
                </a:solidFill>
                <a:latin typeface="+mn-lt"/>
              </a:rPr>
              <a:t>5</a:t>
            </a:r>
            <a:r>
              <a:rPr lang="en-GB" dirty="0" smtClean="0">
                <a:solidFill>
                  <a:srgbClr val="7030A0"/>
                </a:solidFill>
                <a:latin typeface="+mn-lt"/>
              </a:rPr>
              <a:t>. </a:t>
            </a:r>
            <a:r>
              <a:rPr lang="en-GB" dirty="0" smtClean="0">
                <a:solidFill>
                  <a:srgbClr val="7030A0"/>
                </a:solidFill>
                <a:latin typeface="+mn-lt"/>
              </a:rPr>
              <a:t>Must </a:t>
            </a:r>
            <a:r>
              <a:rPr lang="en-GB" dirty="0">
                <a:solidFill>
                  <a:srgbClr val="7030A0"/>
                </a:solidFill>
                <a:latin typeface="+mn-lt"/>
              </a:rPr>
              <a:t>private tutors be checked by </a:t>
            </a:r>
            <a:r>
              <a:rPr lang="en-GB" dirty="0" smtClean="0">
                <a:solidFill>
                  <a:srgbClr val="7030A0"/>
                </a:solidFill>
                <a:latin typeface="+mn-lt"/>
              </a:rPr>
              <a:t>the Disclosure and Barring Service (DBS)?</a:t>
            </a:r>
            <a:endParaRPr lang="en-GB" dirty="0">
              <a:solidFill>
                <a:srgbClr val="7030A0"/>
              </a:solidFill>
              <a:latin typeface="+mn-lt"/>
            </a:endParaRPr>
          </a:p>
        </p:txBody>
      </p:sp>
      <p:sp>
        <p:nvSpPr>
          <p:cNvPr id="3" name="Text Placeholder 2"/>
          <p:cNvSpPr>
            <a:spLocks noGrp="1"/>
          </p:cNvSpPr>
          <p:nvPr>
            <p:ph type="body" sz="quarter" idx="10"/>
          </p:nvPr>
        </p:nvSpPr>
        <p:spPr>
          <a:xfrm>
            <a:off x="539552" y="1772816"/>
            <a:ext cx="8229600" cy="4310385"/>
          </a:xfrm>
        </p:spPr>
        <p:txBody>
          <a:bodyPr/>
          <a:lstStyle/>
          <a:p>
            <a:pPr marL="457200" indent="-457200">
              <a:buFont typeface="+mj-lt"/>
              <a:buAutoNum type="alphaUcPeriod"/>
            </a:pPr>
            <a:r>
              <a:rPr lang="en-GB" sz="2400" dirty="0" smtClean="0"/>
              <a:t>An enhanced check is required of private tutors.</a:t>
            </a:r>
          </a:p>
          <a:p>
            <a:pPr marL="457200" indent="-457200">
              <a:buFont typeface="+mj-lt"/>
              <a:buAutoNum type="alphaUcPeriod"/>
            </a:pPr>
            <a:endParaRPr lang="en-GB" sz="2400" dirty="0"/>
          </a:p>
          <a:p>
            <a:pPr marL="457200" indent="-457200">
              <a:buFont typeface="+mj-lt"/>
              <a:buAutoNum type="alphaUcPeriod"/>
            </a:pPr>
            <a:r>
              <a:rPr lang="en-GB" sz="2400" dirty="0" smtClean="0"/>
              <a:t>There is no requirement for any checks for private tutors.</a:t>
            </a:r>
          </a:p>
          <a:p>
            <a:pPr marL="457200" indent="-457200">
              <a:buFont typeface="+mj-lt"/>
              <a:buAutoNum type="alphaUcPeriod"/>
            </a:pPr>
            <a:endParaRPr lang="en-GB" sz="2400" dirty="0"/>
          </a:p>
          <a:p>
            <a:pPr marL="457200" indent="-457200">
              <a:buFont typeface="+mj-lt"/>
              <a:buAutoNum type="alphaUcPeriod"/>
            </a:pPr>
            <a:r>
              <a:rPr lang="en-GB" sz="2400" dirty="0" smtClean="0"/>
              <a:t>Private tutors are required to complete a standard DBS check.</a:t>
            </a:r>
          </a:p>
          <a:p>
            <a:pPr marL="457200" indent="-457200">
              <a:buFont typeface="+mj-lt"/>
              <a:buAutoNum type="alphaUcPeriod"/>
            </a:pPr>
            <a:endParaRPr lang="en-GB" dirty="0"/>
          </a:p>
          <a:p>
            <a:pPr marL="457200" indent="-457200">
              <a:buFont typeface="+mj-lt"/>
              <a:buAutoNum type="alphaUcPeriod"/>
            </a:pPr>
            <a:endParaRPr lang="en-GB" dirty="0"/>
          </a:p>
          <a:p>
            <a:endParaRPr lang="en-GB" dirty="0"/>
          </a:p>
        </p:txBody>
      </p:sp>
    </p:spTree>
    <p:extLst>
      <p:ext uri="{BB962C8B-B14F-4D97-AF65-F5344CB8AC3E}">
        <p14:creationId xmlns:p14="http://schemas.microsoft.com/office/powerpoint/2010/main" val="226736603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7030A0"/>
                </a:solidFill>
                <a:latin typeface="+mn-lt"/>
              </a:rPr>
              <a:t>6</a:t>
            </a:r>
            <a:r>
              <a:rPr lang="en-GB" dirty="0" smtClean="0">
                <a:solidFill>
                  <a:srgbClr val="7030A0"/>
                </a:solidFill>
                <a:latin typeface="+mn-lt"/>
              </a:rPr>
              <a:t>. </a:t>
            </a:r>
            <a:r>
              <a:rPr lang="en-GB" dirty="0" smtClean="0">
                <a:solidFill>
                  <a:srgbClr val="7030A0"/>
                </a:solidFill>
                <a:latin typeface="+mn-lt"/>
              </a:rPr>
              <a:t>To what level must parents/carers be qualified?</a:t>
            </a:r>
            <a:endParaRPr lang="en-GB" dirty="0">
              <a:solidFill>
                <a:srgbClr val="7030A0"/>
              </a:solidFill>
            </a:endParaRPr>
          </a:p>
        </p:txBody>
      </p:sp>
      <p:sp>
        <p:nvSpPr>
          <p:cNvPr id="3" name="Text Placeholder 2"/>
          <p:cNvSpPr>
            <a:spLocks noGrp="1"/>
          </p:cNvSpPr>
          <p:nvPr>
            <p:ph type="body" sz="quarter" idx="10"/>
          </p:nvPr>
        </p:nvSpPr>
        <p:spPr/>
        <p:txBody>
          <a:bodyPr/>
          <a:lstStyle/>
          <a:p>
            <a:endParaRPr lang="en-GB" dirty="0" smtClean="0"/>
          </a:p>
          <a:p>
            <a:pPr marL="457200" indent="-457200">
              <a:buAutoNum type="alphaUcPeriod"/>
            </a:pPr>
            <a:r>
              <a:rPr lang="en-GB" sz="2400" dirty="0"/>
              <a:t>No qualifications or literacy </a:t>
            </a:r>
            <a:r>
              <a:rPr lang="en-GB" sz="2400" dirty="0" smtClean="0"/>
              <a:t>requirements</a:t>
            </a:r>
          </a:p>
          <a:p>
            <a:pPr marL="457200" indent="-457200">
              <a:buAutoNum type="alphaUcPeriod"/>
            </a:pPr>
            <a:endParaRPr lang="en-GB" sz="2400" dirty="0"/>
          </a:p>
          <a:p>
            <a:pPr marL="457200" indent="-457200">
              <a:buFont typeface="Arial" pitchFamily="34" charset="0"/>
              <a:buAutoNum type="alphaUcPeriod"/>
            </a:pPr>
            <a:r>
              <a:rPr lang="en-GB" sz="2400" dirty="0"/>
              <a:t>The </a:t>
            </a:r>
            <a:r>
              <a:rPr lang="en-GB" sz="2400" dirty="0" smtClean="0"/>
              <a:t>parent/carer </a:t>
            </a:r>
            <a:r>
              <a:rPr lang="en-GB" sz="2400" dirty="0"/>
              <a:t>must be educated to at least the standard </a:t>
            </a:r>
            <a:r>
              <a:rPr lang="en-GB" sz="2400" dirty="0" smtClean="0"/>
              <a:t>or </a:t>
            </a:r>
            <a:r>
              <a:rPr lang="en-GB" sz="2400" dirty="0"/>
              <a:t>qualification for which they are preparing their child</a:t>
            </a:r>
            <a:r>
              <a:rPr lang="en-GB" sz="2400" dirty="0" smtClean="0"/>
              <a:t>.</a:t>
            </a:r>
          </a:p>
          <a:p>
            <a:pPr marL="457200" indent="-457200">
              <a:buFont typeface="Arial" pitchFamily="34" charset="0"/>
              <a:buAutoNum type="alphaUcPeriod"/>
            </a:pPr>
            <a:endParaRPr lang="en-GB" sz="2400" dirty="0"/>
          </a:p>
          <a:p>
            <a:pPr marL="457200" indent="-457200">
              <a:buAutoNum type="alphaUcPeriod"/>
            </a:pPr>
            <a:r>
              <a:rPr lang="en-GB" sz="2400" dirty="0" smtClean="0"/>
              <a:t>The parent/carer must have a degree or equivalent qualification.</a:t>
            </a:r>
          </a:p>
          <a:p>
            <a:endParaRPr lang="en-GB" sz="2400" dirty="0"/>
          </a:p>
        </p:txBody>
      </p:sp>
    </p:spTree>
    <p:extLst>
      <p:ext uri="{BB962C8B-B14F-4D97-AF65-F5344CB8AC3E}">
        <p14:creationId xmlns:p14="http://schemas.microsoft.com/office/powerpoint/2010/main" val="3120155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7030A0"/>
                </a:solidFill>
              </a:rPr>
              <a:t>7</a:t>
            </a:r>
            <a:r>
              <a:rPr lang="en-GB" dirty="0" smtClean="0">
                <a:solidFill>
                  <a:srgbClr val="7030A0"/>
                </a:solidFill>
              </a:rPr>
              <a:t>. </a:t>
            </a:r>
            <a:r>
              <a:rPr lang="en-GB" dirty="0" smtClean="0">
                <a:solidFill>
                  <a:srgbClr val="7030A0"/>
                </a:solidFill>
              </a:rPr>
              <a:t>What are the expectations for social learning?</a:t>
            </a:r>
            <a:endParaRPr lang="en-GB" dirty="0">
              <a:solidFill>
                <a:srgbClr val="7030A0"/>
              </a:solidFill>
            </a:endParaRPr>
          </a:p>
        </p:txBody>
      </p:sp>
      <p:sp>
        <p:nvSpPr>
          <p:cNvPr id="3" name="Text Placeholder 2"/>
          <p:cNvSpPr>
            <a:spLocks noGrp="1"/>
          </p:cNvSpPr>
          <p:nvPr>
            <p:ph type="body" sz="quarter" idx="10"/>
          </p:nvPr>
        </p:nvSpPr>
        <p:spPr/>
        <p:txBody>
          <a:bodyPr/>
          <a:lstStyle/>
          <a:p>
            <a:endParaRPr lang="en-GB" sz="2400" dirty="0" smtClean="0"/>
          </a:p>
          <a:p>
            <a:pPr marL="457200" indent="-457200">
              <a:buAutoNum type="alphaUcPeriod"/>
            </a:pPr>
            <a:r>
              <a:rPr lang="en-GB" sz="2400" dirty="0" smtClean="0"/>
              <a:t>The parent/carer is not obliged to provide for </a:t>
            </a:r>
            <a:r>
              <a:rPr lang="en-GB" sz="2400" dirty="0"/>
              <a:t>social </a:t>
            </a:r>
            <a:r>
              <a:rPr lang="en-GB" sz="2400" dirty="0" smtClean="0"/>
              <a:t>learning</a:t>
            </a:r>
          </a:p>
          <a:p>
            <a:pPr marL="457200" indent="-457200">
              <a:buAutoNum type="alphaUcPeriod"/>
            </a:pPr>
            <a:endParaRPr lang="en-GB" sz="2400" dirty="0"/>
          </a:p>
          <a:p>
            <a:pPr marL="457200" indent="-457200">
              <a:buAutoNum type="alphaUcPeriod"/>
            </a:pPr>
            <a:r>
              <a:rPr lang="en-GB" sz="2400" dirty="0" smtClean="0"/>
              <a:t>The child should be provided with opportunities to mix </a:t>
            </a:r>
            <a:r>
              <a:rPr lang="en-GB" sz="2400" dirty="0" smtClean="0">
                <a:latin typeface="+mn-lt"/>
              </a:rPr>
              <a:t>with</a:t>
            </a:r>
            <a:r>
              <a:rPr lang="en-GB" sz="2400" dirty="0" smtClean="0"/>
              <a:t> other children of similar age, including those from other cultures.</a:t>
            </a:r>
          </a:p>
          <a:p>
            <a:pPr marL="457200" indent="-457200">
              <a:buAutoNum type="alphaUcPeriod"/>
            </a:pPr>
            <a:endParaRPr lang="en-GB" sz="2400" dirty="0"/>
          </a:p>
          <a:p>
            <a:pPr marL="457200" indent="-457200">
              <a:buAutoNum type="alphaUcPeriod"/>
            </a:pPr>
            <a:r>
              <a:rPr lang="en-GB" sz="2400" dirty="0" smtClean="0"/>
              <a:t>The child should be given opportunities to socialise with other children</a:t>
            </a:r>
            <a:r>
              <a:rPr lang="en-GB" sz="2400" dirty="0"/>
              <a:t>.</a:t>
            </a:r>
            <a:endParaRPr lang="en-GB" sz="2400" dirty="0" smtClean="0"/>
          </a:p>
        </p:txBody>
      </p:sp>
    </p:spTree>
    <p:extLst>
      <p:ext uri="{BB962C8B-B14F-4D97-AF65-F5344CB8AC3E}">
        <p14:creationId xmlns:p14="http://schemas.microsoft.com/office/powerpoint/2010/main" val="3601258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7030A0"/>
                </a:solidFill>
              </a:rPr>
              <a:t>8</a:t>
            </a:r>
            <a:r>
              <a:rPr lang="en-GB" dirty="0" smtClean="0">
                <a:solidFill>
                  <a:srgbClr val="7030A0"/>
                </a:solidFill>
              </a:rPr>
              <a:t>. </a:t>
            </a:r>
            <a:r>
              <a:rPr lang="en-GB" dirty="0" smtClean="0">
                <a:solidFill>
                  <a:srgbClr val="7030A0"/>
                </a:solidFill>
              </a:rPr>
              <a:t>How often must the child’s education be monitored? </a:t>
            </a:r>
            <a:endParaRPr lang="en-GB" dirty="0">
              <a:solidFill>
                <a:srgbClr val="7030A0"/>
              </a:solidFill>
            </a:endParaRPr>
          </a:p>
        </p:txBody>
      </p:sp>
      <p:sp>
        <p:nvSpPr>
          <p:cNvPr id="3" name="Text Placeholder 2"/>
          <p:cNvSpPr>
            <a:spLocks noGrp="1"/>
          </p:cNvSpPr>
          <p:nvPr>
            <p:ph type="body" sz="quarter" idx="10"/>
          </p:nvPr>
        </p:nvSpPr>
        <p:spPr/>
        <p:txBody>
          <a:bodyPr/>
          <a:lstStyle/>
          <a:p>
            <a:endParaRPr lang="en-GB" dirty="0" smtClean="0"/>
          </a:p>
          <a:p>
            <a:pPr marL="457200" indent="-457200">
              <a:buAutoNum type="alphaUcPeriod"/>
            </a:pPr>
            <a:r>
              <a:rPr lang="en-GB" sz="2400" dirty="0" smtClean="0"/>
              <a:t>The child’s education must be judged suitable at least once a term</a:t>
            </a:r>
          </a:p>
          <a:p>
            <a:pPr marL="457200" indent="-457200">
              <a:buAutoNum type="alphaUcPeriod"/>
            </a:pPr>
            <a:endParaRPr lang="en-GB" sz="2400" dirty="0"/>
          </a:p>
          <a:p>
            <a:pPr marL="457200" indent="-457200">
              <a:buAutoNum type="alphaUcPeriod"/>
            </a:pPr>
            <a:r>
              <a:rPr lang="en-GB" sz="2400" dirty="0" smtClean="0"/>
              <a:t>The child’s education should be monitored at least annually.</a:t>
            </a:r>
          </a:p>
          <a:p>
            <a:pPr marL="457200" indent="-457200">
              <a:buAutoNum type="alphaUcPeriod"/>
            </a:pPr>
            <a:endParaRPr lang="en-GB" sz="2400" dirty="0"/>
          </a:p>
          <a:p>
            <a:pPr marL="457200" indent="-457200">
              <a:buAutoNum type="alphaUcPeriod"/>
            </a:pPr>
            <a:r>
              <a:rPr lang="en-GB" sz="2400" dirty="0" smtClean="0"/>
              <a:t>There is no legal requirement for the child’s education to be monitored on a routine basis.</a:t>
            </a:r>
            <a:endParaRPr lang="en-GB" sz="2400" dirty="0"/>
          </a:p>
        </p:txBody>
      </p:sp>
    </p:spTree>
    <p:extLst>
      <p:ext uri="{BB962C8B-B14F-4D97-AF65-F5344CB8AC3E}">
        <p14:creationId xmlns:p14="http://schemas.microsoft.com/office/powerpoint/2010/main" val="2277844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7030A0"/>
                </a:solidFill>
                <a:latin typeface="+mn-lt"/>
                <a:cs typeface="Arial"/>
              </a:rPr>
              <a:t>Aims</a:t>
            </a:r>
            <a:r>
              <a:rPr lang="en-GB" sz="3200" b="1" dirty="0">
                <a:solidFill>
                  <a:srgbClr val="7030A0"/>
                </a:solidFill>
                <a:cs typeface="Arial"/>
              </a:rPr>
              <a:t> of the briefing </a:t>
            </a:r>
          </a:p>
        </p:txBody>
      </p:sp>
      <p:sp>
        <p:nvSpPr>
          <p:cNvPr id="3" name="Content Placeholder 2"/>
          <p:cNvSpPr>
            <a:spLocks noGrp="1"/>
          </p:cNvSpPr>
          <p:nvPr>
            <p:ph idx="1"/>
          </p:nvPr>
        </p:nvSpPr>
        <p:spPr/>
        <p:txBody>
          <a:bodyPr/>
          <a:lstStyle/>
          <a:p>
            <a:r>
              <a:rPr lang="en-GB" dirty="0" smtClean="0">
                <a:latin typeface="Arial"/>
                <a:cs typeface="Arial"/>
              </a:rPr>
              <a:t>To develop an awareness of Elective Home Education (EHE) in Luton</a:t>
            </a:r>
          </a:p>
          <a:p>
            <a:r>
              <a:rPr lang="en-GB" dirty="0" smtClean="0">
                <a:latin typeface="Arial"/>
                <a:cs typeface="Arial"/>
              </a:rPr>
              <a:t>To provide an overview of Local Authority (LA) duties with regard to EHE</a:t>
            </a:r>
          </a:p>
          <a:p>
            <a:r>
              <a:rPr lang="en-GB" dirty="0" smtClean="0">
                <a:latin typeface="Arial"/>
                <a:cs typeface="Arial"/>
              </a:rPr>
              <a:t>To demonstrate the limitations of the LA regarding EHE</a:t>
            </a:r>
          </a:p>
        </p:txBody>
      </p:sp>
    </p:spTree>
    <p:extLst>
      <p:ext uri="{BB962C8B-B14F-4D97-AF65-F5344CB8AC3E}">
        <p14:creationId xmlns:p14="http://schemas.microsoft.com/office/powerpoint/2010/main" val="2296462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7030A0"/>
                </a:solidFill>
              </a:rPr>
              <a:t>9</a:t>
            </a:r>
            <a:r>
              <a:rPr lang="en-GB" dirty="0" smtClean="0">
                <a:solidFill>
                  <a:srgbClr val="7030A0"/>
                </a:solidFill>
              </a:rPr>
              <a:t>. </a:t>
            </a:r>
            <a:r>
              <a:rPr lang="en-GB" dirty="0" smtClean="0">
                <a:solidFill>
                  <a:srgbClr val="7030A0"/>
                </a:solidFill>
              </a:rPr>
              <a:t>You may not home educate if:</a:t>
            </a:r>
            <a:endParaRPr lang="en-GB" dirty="0">
              <a:solidFill>
                <a:srgbClr val="7030A0"/>
              </a:solidFill>
            </a:endParaRPr>
          </a:p>
        </p:txBody>
      </p:sp>
      <p:sp>
        <p:nvSpPr>
          <p:cNvPr id="3" name="Text Placeholder 2"/>
          <p:cNvSpPr>
            <a:spLocks noGrp="1"/>
          </p:cNvSpPr>
          <p:nvPr>
            <p:ph type="body" sz="quarter" idx="10"/>
          </p:nvPr>
        </p:nvSpPr>
        <p:spPr/>
        <p:txBody>
          <a:bodyPr/>
          <a:lstStyle/>
          <a:p>
            <a:endParaRPr lang="en-GB" dirty="0" smtClean="0"/>
          </a:p>
          <a:p>
            <a:pPr marL="457200" lvl="0" indent="-457200">
              <a:buFont typeface="+mj-lt"/>
              <a:buAutoNum type="alphaUcPeriod"/>
            </a:pPr>
            <a:r>
              <a:rPr lang="en-GB" sz="2400" dirty="0"/>
              <a:t>The parent/carer has a criminal record which makes them unsuitable for working with children</a:t>
            </a:r>
            <a:r>
              <a:rPr lang="en-GB" sz="2400" dirty="0" smtClean="0"/>
              <a:t>.</a:t>
            </a:r>
          </a:p>
          <a:p>
            <a:pPr marL="457200" lvl="0" indent="-457200">
              <a:buFont typeface="+mj-lt"/>
              <a:buAutoNum type="alphaUcPeriod"/>
            </a:pPr>
            <a:endParaRPr lang="en-GB" sz="2400" dirty="0"/>
          </a:p>
          <a:p>
            <a:pPr marL="457200" lvl="0" indent="-457200">
              <a:buFont typeface="+mj-lt"/>
              <a:buAutoNum type="alphaUcPeriod"/>
            </a:pPr>
            <a:r>
              <a:rPr lang="en-GB" sz="2400" dirty="0"/>
              <a:t>The parent/carer has current </a:t>
            </a:r>
            <a:r>
              <a:rPr lang="en-GB" sz="2400" dirty="0" smtClean="0"/>
              <a:t>significant mental </a:t>
            </a:r>
            <a:r>
              <a:rPr lang="en-GB" sz="2400" dirty="0"/>
              <a:t>health </a:t>
            </a:r>
            <a:r>
              <a:rPr lang="en-GB" sz="2400" dirty="0" smtClean="0"/>
              <a:t>problems</a:t>
            </a:r>
          </a:p>
          <a:p>
            <a:pPr marL="457200" lvl="0" indent="-457200">
              <a:buFont typeface="+mj-lt"/>
              <a:buAutoNum type="alphaUcPeriod"/>
            </a:pPr>
            <a:endParaRPr lang="en-GB" sz="2400" dirty="0"/>
          </a:p>
          <a:p>
            <a:pPr marL="457200" lvl="0" indent="-457200">
              <a:buFont typeface="+mj-lt"/>
              <a:buAutoNum type="alphaUcPeriod"/>
            </a:pPr>
            <a:r>
              <a:rPr lang="en-GB" sz="2400" dirty="0" smtClean="0"/>
              <a:t>Any </a:t>
            </a:r>
            <a:r>
              <a:rPr lang="en-GB" sz="2400" dirty="0"/>
              <a:t>parent can home educate. </a:t>
            </a:r>
            <a:endParaRPr lang="en-GB" sz="2400" dirty="0" smtClean="0"/>
          </a:p>
          <a:p>
            <a:pPr marL="457200" indent="-457200">
              <a:buAutoNum type="alphaUcPeriod"/>
            </a:pPr>
            <a:endParaRPr lang="en-GB" dirty="0"/>
          </a:p>
          <a:p>
            <a:pPr marL="457200" indent="-457200">
              <a:buAutoNum type="alphaUcPeriod"/>
            </a:pPr>
            <a:endParaRPr lang="en-GB" dirty="0" smtClean="0"/>
          </a:p>
          <a:p>
            <a:endParaRPr lang="en-GB" dirty="0"/>
          </a:p>
          <a:p>
            <a:r>
              <a:rPr lang="en-GB" dirty="0" smtClean="0"/>
              <a:t> </a:t>
            </a:r>
            <a:endParaRPr lang="en-GB" dirty="0"/>
          </a:p>
        </p:txBody>
      </p:sp>
    </p:spTree>
    <p:extLst>
      <p:ext uri="{BB962C8B-B14F-4D97-AF65-F5344CB8AC3E}">
        <p14:creationId xmlns:p14="http://schemas.microsoft.com/office/powerpoint/2010/main" val="3519860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b="1" dirty="0">
                <a:solidFill>
                  <a:srgbClr val="7030A0"/>
                </a:solidFill>
                <a:latin typeface="Arial"/>
                <a:cs typeface="Arial"/>
              </a:rPr>
              <a:t>How</a:t>
            </a:r>
            <a:r>
              <a:rPr lang="en-GB" dirty="0" smtClean="0"/>
              <a:t> </a:t>
            </a:r>
            <a:r>
              <a:rPr lang="en-GB" sz="3000" b="1" dirty="0">
                <a:solidFill>
                  <a:srgbClr val="7030A0"/>
                </a:solidFill>
                <a:latin typeface="Arial"/>
                <a:cs typeface="Arial"/>
              </a:rPr>
              <a:t>well</a:t>
            </a:r>
            <a:r>
              <a:rPr lang="en-GB" dirty="0" smtClean="0"/>
              <a:t> </a:t>
            </a:r>
            <a:r>
              <a:rPr lang="en-GB" sz="3000" b="1" dirty="0" smtClean="0">
                <a:solidFill>
                  <a:srgbClr val="7030A0"/>
                </a:solidFill>
                <a:latin typeface="Arial"/>
                <a:cs typeface="Arial"/>
              </a:rPr>
              <a:t>did</a:t>
            </a:r>
            <a:r>
              <a:rPr lang="en-GB" dirty="0" smtClean="0"/>
              <a:t> </a:t>
            </a:r>
            <a:r>
              <a:rPr lang="en-GB" sz="3000" b="1" dirty="0">
                <a:solidFill>
                  <a:srgbClr val="7030A0"/>
                </a:solidFill>
                <a:latin typeface="Arial"/>
                <a:cs typeface="Arial"/>
              </a:rPr>
              <a:t>you</a:t>
            </a:r>
            <a:r>
              <a:rPr lang="en-GB" dirty="0" smtClean="0"/>
              <a:t> </a:t>
            </a:r>
            <a:r>
              <a:rPr lang="en-GB" sz="3000" b="1" dirty="0">
                <a:solidFill>
                  <a:srgbClr val="7030A0"/>
                </a:solidFill>
                <a:latin typeface="Arial"/>
                <a:cs typeface="Arial"/>
              </a:rPr>
              <a:t>score?</a:t>
            </a:r>
          </a:p>
        </p:txBody>
      </p:sp>
      <p:sp>
        <p:nvSpPr>
          <p:cNvPr id="3" name="Content Placeholder 2"/>
          <p:cNvSpPr>
            <a:spLocks noGrp="1"/>
          </p:cNvSpPr>
          <p:nvPr>
            <p:ph idx="1"/>
          </p:nvPr>
        </p:nvSpPr>
        <p:spPr/>
        <p:txBody>
          <a:bodyPr/>
          <a:lstStyle/>
          <a:p>
            <a:pPr marL="0" indent="0">
              <a:buNone/>
            </a:pPr>
            <a:endParaRPr lang="en-GB" dirty="0"/>
          </a:p>
          <a:p>
            <a:r>
              <a:rPr lang="en-GB" dirty="0" smtClean="0"/>
              <a:t>Which answer surprised you the most?</a:t>
            </a:r>
          </a:p>
          <a:p>
            <a:endParaRPr lang="en-GB" dirty="0"/>
          </a:p>
          <a:p>
            <a:r>
              <a:rPr lang="en-GB" dirty="0" smtClean="0"/>
              <a:t>Which of the answers might make you feel concerned</a:t>
            </a:r>
            <a:r>
              <a:rPr lang="en-GB" dirty="0" smtClean="0"/>
              <a:t>?</a:t>
            </a:r>
          </a:p>
          <a:p>
            <a:endParaRPr lang="en-GB" dirty="0" smtClean="0"/>
          </a:p>
          <a:p>
            <a:r>
              <a:rPr lang="en-GB" dirty="0" smtClean="0"/>
              <a:t>Any questions?</a:t>
            </a:r>
            <a:endParaRPr lang="en-GB" dirty="0"/>
          </a:p>
        </p:txBody>
      </p:sp>
    </p:spTree>
    <p:extLst>
      <p:ext uri="{BB962C8B-B14F-4D97-AF65-F5344CB8AC3E}">
        <p14:creationId xmlns:p14="http://schemas.microsoft.com/office/powerpoint/2010/main" val="1899190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hlinkClick r:id="rId2"/>
              </a:rPr>
              <a:t>k</a:t>
            </a:r>
            <a:r>
              <a:rPr lang="en-GB" dirty="0" smtClean="0">
                <a:hlinkClick r:id="rId2"/>
              </a:rPr>
              <a:t>im.baker@luton.gov.uk</a:t>
            </a:r>
            <a:endParaRPr lang="en-GB" dirty="0" smtClean="0"/>
          </a:p>
          <a:p>
            <a:pPr marL="0" indent="0">
              <a:buNone/>
            </a:pPr>
            <a:endParaRPr lang="en-GB" dirty="0"/>
          </a:p>
          <a:p>
            <a:pPr marL="0" indent="0">
              <a:buNone/>
            </a:pPr>
            <a:r>
              <a:rPr lang="en-GB" dirty="0">
                <a:hlinkClick r:id="rId3"/>
              </a:rPr>
              <a:t>g</a:t>
            </a:r>
            <a:r>
              <a:rPr lang="en-GB" dirty="0" smtClean="0">
                <a:hlinkClick r:id="rId3"/>
              </a:rPr>
              <a:t>ill.oneill@luton.gov.uk</a:t>
            </a:r>
            <a:endParaRPr lang="en-GB" dirty="0" smtClean="0"/>
          </a:p>
          <a:p>
            <a:pPr marL="0" indent="0">
              <a:buNone/>
            </a:pPr>
            <a:endParaRPr lang="en-GB" dirty="0"/>
          </a:p>
          <a:p>
            <a:pPr marL="0" indent="0">
              <a:buNone/>
            </a:pPr>
            <a:r>
              <a:rPr lang="en-GB" dirty="0" smtClean="0">
                <a:hlinkClick r:id="rId4"/>
              </a:rPr>
              <a:t>electivehomeeductaion@luton.gov.uk</a:t>
            </a:r>
            <a:endParaRPr lang="en-GB" dirty="0" smtClean="0"/>
          </a:p>
          <a:p>
            <a:pPr marL="0" indent="0">
              <a:buNone/>
            </a:pPr>
            <a:endParaRPr lang="en-GB" dirty="0"/>
          </a:p>
        </p:txBody>
      </p:sp>
    </p:spTree>
    <p:extLst>
      <p:ext uri="{BB962C8B-B14F-4D97-AF65-F5344CB8AC3E}">
        <p14:creationId xmlns:p14="http://schemas.microsoft.com/office/powerpoint/2010/main" val="3627741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7030A0"/>
                </a:solidFill>
                <a:latin typeface="+mn-lt"/>
              </a:rPr>
              <a:t>Elective</a:t>
            </a:r>
            <a:r>
              <a:rPr lang="en-GB" sz="3200" dirty="0" smtClean="0">
                <a:solidFill>
                  <a:srgbClr val="7030A0"/>
                </a:solidFill>
                <a:latin typeface="+mj-lt"/>
              </a:rPr>
              <a:t> </a:t>
            </a:r>
            <a:r>
              <a:rPr lang="en-GB" sz="3200" dirty="0">
                <a:solidFill>
                  <a:srgbClr val="7030A0"/>
                </a:solidFill>
                <a:latin typeface="+mj-lt"/>
              </a:rPr>
              <a:t>Home</a:t>
            </a:r>
            <a:r>
              <a:rPr lang="en-GB" sz="3200" dirty="0" smtClean="0">
                <a:solidFill>
                  <a:srgbClr val="7030A0"/>
                </a:solidFill>
                <a:latin typeface="+mj-lt"/>
              </a:rPr>
              <a:t> </a:t>
            </a:r>
            <a:r>
              <a:rPr lang="en-GB" sz="3200" dirty="0">
                <a:solidFill>
                  <a:srgbClr val="7030A0"/>
                </a:solidFill>
                <a:latin typeface="+mj-lt"/>
              </a:rPr>
              <a:t>Education</a:t>
            </a:r>
            <a:r>
              <a:rPr lang="en-GB" sz="3200" dirty="0" smtClean="0">
                <a:solidFill>
                  <a:srgbClr val="7030A0"/>
                </a:solidFill>
                <a:latin typeface="+mj-lt"/>
              </a:rPr>
              <a:t> Definition</a:t>
            </a:r>
            <a:endParaRPr lang="en-GB" sz="3200" dirty="0">
              <a:solidFill>
                <a:srgbClr val="7030A0"/>
              </a:solidFill>
              <a:latin typeface="+mj-lt"/>
            </a:endParaRPr>
          </a:p>
        </p:txBody>
      </p:sp>
      <p:sp>
        <p:nvSpPr>
          <p:cNvPr id="3" name="Text Placeholder 2"/>
          <p:cNvSpPr>
            <a:spLocks noGrp="1"/>
          </p:cNvSpPr>
          <p:nvPr>
            <p:ph type="body" sz="quarter" idx="10"/>
          </p:nvPr>
        </p:nvSpPr>
        <p:spPr/>
        <p:txBody>
          <a:bodyPr/>
          <a:lstStyle/>
          <a:p>
            <a:r>
              <a:rPr lang="en-GB" sz="2400" b="1" dirty="0" smtClean="0">
                <a:solidFill>
                  <a:srgbClr val="000000"/>
                </a:solidFill>
              </a:rPr>
              <a:t>Elective home education (EHE) is the term used by the Department for Education (DfE)  to describe parents’/carers’ decisions to provide education for their children at home instead of sending them to school.</a:t>
            </a:r>
          </a:p>
          <a:p>
            <a:endParaRPr lang="en-GB" sz="2400" dirty="0">
              <a:solidFill>
                <a:srgbClr val="000000"/>
              </a:solidFill>
            </a:endParaRPr>
          </a:p>
          <a:p>
            <a:r>
              <a:rPr lang="en-GB" sz="2400" dirty="0" smtClean="0">
                <a:solidFill>
                  <a:srgbClr val="000000"/>
                </a:solidFill>
              </a:rPr>
              <a:t>This is different to learning at home during school closures, home tuition provided by a Local Authority (LA) or education provided by a Local Authority other than at a school </a:t>
            </a:r>
          </a:p>
          <a:p>
            <a:pPr algn="ctr"/>
            <a:r>
              <a:rPr lang="en-GB" sz="2400" dirty="0" smtClean="0">
                <a:solidFill>
                  <a:srgbClr val="000000"/>
                </a:solidFill>
              </a:rPr>
              <a:t>e.g</a:t>
            </a:r>
            <a:r>
              <a:rPr lang="en-GB" sz="2400" dirty="0">
                <a:solidFill>
                  <a:srgbClr val="000000"/>
                </a:solidFill>
              </a:rPr>
              <a:t>. medical </a:t>
            </a:r>
            <a:r>
              <a:rPr lang="en-GB" sz="2400" dirty="0" smtClean="0">
                <a:solidFill>
                  <a:srgbClr val="000000"/>
                </a:solidFill>
              </a:rPr>
              <a:t>tuition provided via Alternative </a:t>
            </a:r>
            <a:r>
              <a:rPr lang="en-GB" sz="2400" dirty="0">
                <a:solidFill>
                  <a:srgbClr val="000000"/>
                </a:solidFill>
              </a:rPr>
              <a:t>Learning &amp; Progression Service (</a:t>
            </a:r>
            <a:r>
              <a:rPr lang="en-GB" sz="2400" dirty="0" smtClean="0">
                <a:solidFill>
                  <a:srgbClr val="000000"/>
                </a:solidFill>
              </a:rPr>
              <a:t>ALPS)</a:t>
            </a:r>
            <a:endParaRPr lang="en-GB" sz="2400" dirty="0">
              <a:solidFill>
                <a:srgbClr val="000000"/>
              </a:solidFill>
            </a:endParaRPr>
          </a:p>
        </p:txBody>
      </p:sp>
    </p:spTree>
    <p:extLst>
      <p:ext uri="{BB962C8B-B14F-4D97-AF65-F5344CB8AC3E}">
        <p14:creationId xmlns:p14="http://schemas.microsoft.com/office/powerpoint/2010/main" val="556393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628473"/>
          </a:xfrm>
        </p:spPr>
        <p:txBody>
          <a:bodyPr/>
          <a:lstStyle/>
          <a:p>
            <a:r>
              <a:rPr lang="en-US" dirty="0" smtClean="0"/>
              <a:t>Educating at Home</a:t>
            </a:r>
            <a:endParaRPr lang="en-US" dirty="0"/>
          </a:p>
        </p:txBody>
      </p:sp>
      <p:sp>
        <p:nvSpPr>
          <p:cNvPr id="3" name="Text Placeholder 2"/>
          <p:cNvSpPr>
            <a:spLocks noGrp="1"/>
          </p:cNvSpPr>
          <p:nvPr>
            <p:ph type="body" sz="quarter" idx="10"/>
          </p:nvPr>
        </p:nvSpPr>
        <p:spPr/>
        <p:txBody>
          <a:bodyPr/>
          <a:lstStyle/>
          <a:p>
            <a:r>
              <a:rPr lang="en-US" dirty="0" smtClean="0"/>
              <a:t>“Parents have a right to educate their children at home, and the government wants the many parents who do it well to be supported. They devote time, financial resources and dedication to the education of their children. Most parents who take up the weighty responsibility of home education do a great job, and many children benefit from being educated at home.</a:t>
            </a:r>
          </a:p>
          <a:p>
            <a:r>
              <a:rPr lang="en-US" dirty="0" smtClean="0"/>
              <a:t>Educating children at home works well when it is a positive, informed and dedicated choice.”</a:t>
            </a:r>
          </a:p>
          <a:p>
            <a:endParaRPr lang="en-US" dirty="0"/>
          </a:p>
          <a:p>
            <a:r>
              <a:rPr lang="en-US" i="1" dirty="0" smtClean="0"/>
              <a:t>DFE Elective Home Education - Departmental guidance for local authorities, April 2019</a:t>
            </a:r>
            <a:endParaRPr lang="en-US" i="1" dirty="0"/>
          </a:p>
        </p:txBody>
      </p:sp>
    </p:spTree>
    <p:extLst>
      <p:ext uri="{BB962C8B-B14F-4D97-AF65-F5344CB8AC3E}">
        <p14:creationId xmlns:p14="http://schemas.microsoft.com/office/powerpoint/2010/main" val="3427133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28473"/>
          </a:xfrm>
        </p:spPr>
        <p:txBody>
          <a:bodyPr/>
          <a:lstStyle/>
          <a:p>
            <a:r>
              <a:rPr lang="en-GB" dirty="0"/>
              <a:t>Where are England’s Children? Interim findings from the Children’s</a:t>
            </a:r>
            <a:br>
              <a:rPr lang="en-GB" dirty="0"/>
            </a:br>
            <a:r>
              <a:rPr lang="en-GB" dirty="0"/>
              <a:t>Commissioner’s Attendance Audit</a:t>
            </a:r>
          </a:p>
        </p:txBody>
      </p:sp>
      <p:sp>
        <p:nvSpPr>
          <p:cNvPr id="3" name="Text Placeholder 2"/>
          <p:cNvSpPr>
            <a:spLocks noGrp="1"/>
          </p:cNvSpPr>
          <p:nvPr>
            <p:ph type="body" sz="quarter" idx="10"/>
          </p:nvPr>
        </p:nvSpPr>
        <p:spPr>
          <a:xfrm>
            <a:off x="251520" y="1628800"/>
            <a:ext cx="8640960" cy="4958457"/>
          </a:xfrm>
        </p:spPr>
        <p:txBody>
          <a:bodyPr/>
          <a:lstStyle/>
          <a:p>
            <a:r>
              <a:rPr lang="en-GB" dirty="0" smtClean="0"/>
              <a:t>While the majority </a:t>
            </a:r>
            <a:r>
              <a:rPr lang="en-GB" dirty="0"/>
              <a:t>of children are attending </a:t>
            </a:r>
            <a:r>
              <a:rPr lang="en-GB" dirty="0" smtClean="0"/>
              <a:t>[school] every </a:t>
            </a:r>
            <a:r>
              <a:rPr lang="en-GB" dirty="0"/>
              <a:t>day, there are tens of thousands of children </a:t>
            </a:r>
            <a:r>
              <a:rPr lang="en-GB" dirty="0" smtClean="0"/>
              <a:t>who are </a:t>
            </a:r>
            <a:r>
              <a:rPr lang="en-GB" dirty="0"/>
              <a:t>persistently or severely absent or missing from education </a:t>
            </a:r>
            <a:r>
              <a:rPr lang="en-GB" dirty="0" smtClean="0"/>
              <a:t>altogether.</a:t>
            </a:r>
          </a:p>
          <a:p>
            <a:endParaRPr lang="en-GB" sz="1200" dirty="0"/>
          </a:p>
          <a:p>
            <a:r>
              <a:rPr lang="en-GB" dirty="0" smtClean="0"/>
              <a:t>Even </a:t>
            </a:r>
            <a:r>
              <a:rPr lang="en-GB" dirty="0"/>
              <a:t>before the pandemic there were a group of children who were falling through </a:t>
            </a:r>
            <a:r>
              <a:rPr lang="en-GB" dirty="0" smtClean="0"/>
              <a:t>the gaps </a:t>
            </a:r>
            <a:r>
              <a:rPr lang="en-GB" dirty="0"/>
              <a:t>in education – those awaiting a school place, those being educated at home </a:t>
            </a:r>
            <a:r>
              <a:rPr lang="en-GB" dirty="0" smtClean="0"/>
              <a:t>because their </a:t>
            </a:r>
            <a:r>
              <a:rPr lang="en-GB" dirty="0"/>
              <a:t>needs weren’t being met at school, and those who had simply fallen off the radar</a:t>
            </a:r>
            <a:r>
              <a:rPr lang="en-GB" dirty="0" smtClean="0"/>
              <a:t>.</a:t>
            </a:r>
          </a:p>
          <a:p>
            <a:endParaRPr lang="en-GB" sz="1200" dirty="0"/>
          </a:p>
          <a:p>
            <a:r>
              <a:rPr lang="en-GB" dirty="0" smtClean="0"/>
              <a:t>…there</a:t>
            </a:r>
            <a:r>
              <a:rPr lang="en-GB" dirty="0"/>
              <a:t> </a:t>
            </a:r>
            <a:r>
              <a:rPr lang="en-GB" dirty="0" smtClean="0"/>
              <a:t>are </a:t>
            </a:r>
            <a:r>
              <a:rPr lang="en-GB" dirty="0"/>
              <a:t>hundreds of children that have never interacted with the education system that </a:t>
            </a:r>
            <a:r>
              <a:rPr lang="en-GB" dirty="0" smtClean="0"/>
              <a:t>we know </a:t>
            </a:r>
            <a:r>
              <a:rPr lang="en-GB" dirty="0"/>
              <a:t>nothing about. The ‘known unknowns’, includes children who have never been </a:t>
            </a:r>
            <a:r>
              <a:rPr lang="en-GB" dirty="0" smtClean="0"/>
              <a:t>on a </a:t>
            </a:r>
            <a:r>
              <a:rPr lang="en-GB" dirty="0"/>
              <a:t>school roll, perhaps because they have gone missing from care or who have </a:t>
            </a:r>
            <a:r>
              <a:rPr lang="en-GB" dirty="0" smtClean="0"/>
              <a:t>been trafficked </a:t>
            </a:r>
            <a:r>
              <a:rPr lang="en-GB" dirty="0"/>
              <a:t>into the country</a:t>
            </a:r>
            <a:r>
              <a:rPr lang="en-GB" dirty="0" smtClean="0"/>
              <a:t>.</a:t>
            </a:r>
          </a:p>
          <a:p>
            <a:pPr algn="ctr"/>
            <a:r>
              <a:rPr lang="en-GB" i="1" dirty="0" smtClean="0"/>
              <a:t>Rachel </a:t>
            </a:r>
            <a:r>
              <a:rPr lang="en-GB" i="1" dirty="0" err="1" smtClean="0"/>
              <a:t>DeSouza</a:t>
            </a:r>
            <a:r>
              <a:rPr lang="en-GB" i="1" dirty="0" smtClean="0"/>
              <a:t> DBE Children’s </a:t>
            </a:r>
            <a:r>
              <a:rPr lang="en-GB" i="1" dirty="0" err="1" smtClean="0"/>
              <a:t>Commisioner</a:t>
            </a:r>
            <a:r>
              <a:rPr lang="en-GB" i="1" dirty="0" smtClean="0"/>
              <a:t> for England March 2022</a:t>
            </a:r>
            <a:endParaRPr lang="en-GB" i="1" dirty="0"/>
          </a:p>
        </p:txBody>
      </p:sp>
    </p:spTree>
    <p:extLst>
      <p:ext uri="{BB962C8B-B14F-4D97-AF65-F5344CB8AC3E}">
        <p14:creationId xmlns:p14="http://schemas.microsoft.com/office/powerpoint/2010/main" val="29121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79512" y="44624"/>
            <a:ext cx="8784976" cy="1872208"/>
          </a:xfrm>
        </p:spPr>
        <p:txBody>
          <a:bodyPr/>
          <a:lstStyle/>
          <a:p>
            <a:pPr algn="ctr"/>
            <a:r>
              <a:rPr lang="en-GB" sz="3200" b="1" dirty="0">
                <a:solidFill>
                  <a:srgbClr val="7030A0"/>
                </a:solidFill>
                <a:latin typeface="+mj-lt"/>
              </a:rPr>
              <a:t>Luton</a:t>
            </a:r>
            <a:r>
              <a:rPr lang="en-GB" sz="4000" b="1" dirty="0" smtClean="0">
                <a:latin typeface="+mn-lt"/>
              </a:rPr>
              <a:t> </a:t>
            </a:r>
            <a:r>
              <a:rPr lang="en-GB" sz="3200" b="1" dirty="0">
                <a:solidFill>
                  <a:srgbClr val="7030A0"/>
                </a:solidFill>
                <a:latin typeface="+mj-lt"/>
              </a:rPr>
              <a:t>Perspective</a:t>
            </a:r>
            <a:r>
              <a:rPr lang="en-GB" sz="4000" b="1" dirty="0" smtClean="0">
                <a:latin typeface="+mn-lt"/>
              </a:rPr>
              <a:t> </a:t>
            </a:r>
          </a:p>
          <a:p>
            <a:r>
              <a:rPr lang="en-GB" dirty="0" smtClean="0"/>
              <a:t>Historically there have been </a:t>
            </a:r>
            <a:r>
              <a:rPr lang="en-GB" dirty="0" smtClean="0">
                <a:solidFill>
                  <a:srgbClr val="000000"/>
                </a:solidFill>
              </a:rPr>
              <a:t>between </a:t>
            </a:r>
            <a:r>
              <a:rPr lang="en-GB" dirty="0">
                <a:solidFill>
                  <a:srgbClr val="000000"/>
                </a:solidFill>
              </a:rPr>
              <a:t>80 and </a:t>
            </a:r>
            <a:r>
              <a:rPr lang="en-GB" dirty="0" smtClean="0">
                <a:solidFill>
                  <a:srgbClr val="000000"/>
                </a:solidFill>
              </a:rPr>
              <a:t>500</a:t>
            </a:r>
            <a:r>
              <a:rPr lang="en-GB" dirty="0" smtClean="0">
                <a:solidFill>
                  <a:srgbClr val="000000"/>
                </a:solidFill>
              </a:rPr>
              <a:t> </a:t>
            </a:r>
            <a:r>
              <a:rPr lang="en-GB" dirty="0">
                <a:solidFill>
                  <a:srgbClr val="000000"/>
                </a:solidFill>
              </a:rPr>
              <a:t>children on the EHE register at any one time in Luton. As of </a:t>
            </a:r>
            <a:r>
              <a:rPr lang="en-GB" dirty="0" smtClean="0">
                <a:solidFill>
                  <a:srgbClr val="000000"/>
                </a:solidFill>
              </a:rPr>
              <a:t>24/04/2023 there </a:t>
            </a:r>
            <a:r>
              <a:rPr lang="en-GB" dirty="0">
                <a:solidFill>
                  <a:srgbClr val="000000"/>
                </a:solidFill>
              </a:rPr>
              <a:t>were </a:t>
            </a:r>
            <a:r>
              <a:rPr lang="en-GB" dirty="0" smtClean="0">
                <a:solidFill>
                  <a:srgbClr val="000000"/>
                </a:solidFill>
              </a:rPr>
              <a:t>462 cases </a:t>
            </a:r>
            <a:r>
              <a:rPr lang="en-GB" dirty="0" smtClean="0">
                <a:solidFill>
                  <a:srgbClr val="000000"/>
                </a:solidFill>
              </a:rPr>
              <a:t>(</a:t>
            </a:r>
            <a:r>
              <a:rPr lang="en-GB" dirty="0" smtClean="0">
                <a:solidFill>
                  <a:srgbClr val="000000"/>
                </a:solidFill>
              </a:rPr>
              <a:t>314 </a:t>
            </a:r>
            <a:r>
              <a:rPr lang="en-GB" dirty="0" smtClean="0">
                <a:solidFill>
                  <a:srgbClr val="000000"/>
                </a:solidFill>
              </a:rPr>
              <a:t>open, </a:t>
            </a:r>
            <a:r>
              <a:rPr lang="en-GB" dirty="0" smtClean="0">
                <a:solidFill>
                  <a:srgbClr val="000000"/>
                </a:solidFill>
              </a:rPr>
              <a:t>148 </a:t>
            </a:r>
            <a:r>
              <a:rPr lang="en-GB" dirty="0" smtClean="0">
                <a:solidFill>
                  <a:srgbClr val="000000"/>
                </a:solidFill>
              </a:rPr>
              <a:t>closed this year) and </a:t>
            </a:r>
            <a:r>
              <a:rPr lang="en-GB" dirty="0">
                <a:solidFill>
                  <a:srgbClr val="000000"/>
                </a:solidFill>
              </a:rPr>
              <a:t>9</a:t>
            </a:r>
            <a:r>
              <a:rPr lang="en-GB" dirty="0" smtClean="0">
                <a:solidFill>
                  <a:srgbClr val="000000"/>
                </a:solidFill>
              </a:rPr>
              <a:t> </a:t>
            </a:r>
            <a:r>
              <a:rPr lang="en-GB" dirty="0">
                <a:solidFill>
                  <a:srgbClr val="000000"/>
                </a:solidFill>
              </a:rPr>
              <a:t>non-statutory school aged children</a:t>
            </a:r>
            <a:r>
              <a:rPr lang="en-GB" dirty="0" smtClean="0">
                <a:solidFill>
                  <a:srgbClr val="000000"/>
                </a:solidFill>
              </a:rPr>
              <a:t>.</a:t>
            </a:r>
            <a:endParaRPr lang="en-GB" dirty="0" smtClean="0">
              <a:latin typeface="+mn-lt"/>
            </a:endParaRPr>
          </a:p>
          <a:p>
            <a:endParaRPr lang="en-GB"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651328106"/>
              </p:ext>
            </p:extLst>
          </p:nvPr>
        </p:nvGraphicFramePr>
        <p:xfrm>
          <a:off x="1475655" y="1916832"/>
          <a:ext cx="6192689" cy="4635819"/>
        </p:xfrm>
        <a:graphic>
          <a:graphicData uri="http://schemas.openxmlformats.org/drawingml/2006/table">
            <a:tbl>
              <a:tblPr firstRow="1" bandRow="1">
                <a:tableStyleId>{5940675A-B579-460E-94D1-54222C63F5DA}</a:tableStyleId>
              </a:tblPr>
              <a:tblGrid>
                <a:gridCol w="2336915">
                  <a:extLst>
                    <a:ext uri="{9D8B030D-6E8A-4147-A177-3AD203B41FA5}">
                      <a16:colId xmlns:a16="http://schemas.microsoft.com/office/drawing/2014/main" val="20000"/>
                    </a:ext>
                  </a:extLst>
                </a:gridCol>
                <a:gridCol w="854002">
                  <a:extLst>
                    <a:ext uri="{9D8B030D-6E8A-4147-A177-3AD203B41FA5}">
                      <a16:colId xmlns:a16="http://schemas.microsoft.com/office/drawing/2014/main" val="20001"/>
                    </a:ext>
                  </a:extLst>
                </a:gridCol>
                <a:gridCol w="2312142">
                  <a:extLst>
                    <a:ext uri="{9D8B030D-6E8A-4147-A177-3AD203B41FA5}">
                      <a16:colId xmlns:a16="http://schemas.microsoft.com/office/drawing/2014/main" val="20002"/>
                    </a:ext>
                  </a:extLst>
                </a:gridCol>
                <a:gridCol w="689630">
                  <a:extLst>
                    <a:ext uri="{9D8B030D-6E8A-4147-A177-3AD203B41FA5}">
                      <a16:colId xmlns:a16="http://schemas.microsoft.com/office/drawing/2014/main" val="20003"/>
                    </a:ext>
                  </a:extLst>
                </a:gridCol>
              </a:tblGrid>
              <a:tr h="534982">
                <a:tc gridSpan="4">
                  <a:txBody>
                    <a:bodyPr/>
                    <a:lstStyle/>
                    <a:p>
                      <a:pPr algn="ctr">
                        <a:spcAft>
                          <a:spcPts val="0"/>
                        </a:spcAft>
                      </a:pPr>
                      <a:r>
                        <a:rPr lang="en-GB" sz="1800" dirty="0" smtClean="0">
                          <a:effectLst/>
                          <a:latin typeface="+mj-lt"/>
                          <a:ea typeface="ＭＳ 明朝"/>
                          <a:cs typeface="Times New Roman"/>
                        </a:rPr>
                        <a:t>Stated reasons for opting to Home Educate for children currently on the EHE register</a:t>
                      </a:r>
                      <a:endParaRPr lang="en-GB" sz="1800" dirty="0">
                        <a:effectLst/>
                        <a:latin typeface="+mj-lt"/>
                        <a:ea typeface="ＭＳ 明朝"/>
                        <a:cs typeface="Times New Roman"/>
                      </a:endParaRPr>
                    </a:p>
                  </a:txBody>
                  <a:tcPr marL="68580" marR="68580" marT="0" marB="0"/>
                </a:tc>
                <a:tc hMerge="1">
                  <a:txBody>
                    <a:bodyPr/>
                    <a:lstStyle/>
                    <a:p>
                      <a:pPr>
                        <a:spcAft>
                          <a:spcPts val="0"/>
                        </a:spcAft>
                      </a:pPr>
                      <a:endParaRPr lang="en-GB" sz="1800" dirty="0">
                        <a:effectLst/>
                        <a:latin typeface="Cambria"/>
                        <a:ea typeface="ＭＳ 明朝"/>
                        <a:cs typeface="Times New Roman"/>
                      </a:endParaRPr>
                    </a:p>
                  </a:txBody>
                  <a:tcPr marL="68580" marR="68580" marT="0" marB="0"/>
                </a:tc>
                <a:tc hMerge="1">
                  <a:txBody>
                    <a:bodyPr/>
                    <a:lstStyle/>
                    <a:p>
                      <a:pPr>
                        <a:spcAft>
                          <a:spcPts val="0"/>
                        </a:spcAft>
                      </a:pPr>
                      <a:endParaRPr lang="en-GB" sz="1800">
                        <a:effectLst/>
                        <a:latin typeface="Cambria"/>
                        <a:ea typeface="ＭＳ 明朝"/>
                        <a:cs typeface="Times New Roman"/>
                      </a:endParaRPr>
                    </a:p>
                  </a:txBody>
                  <a:tcPr marL="68580" marR="68580" marT="0" marB="0"/>
                </a:tc>
                <a:tc hMerge="1">
                  <a:txBody>
                    <a:bodyPr/>
                    <a:lstStyle/>
                    <a:p>
                      <a:pPr>
                        <a:spcAft>
                          <a:spcPts val="0"/>
                        </a:spcAft>
                      </a:pPr>
                      <a:endParaRPr lang="en-GB" sz="18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0"/>
                  </a:ext>
                </a:extLst>
              </a:tr>
              <a:tr h="534982">
                <a:tc>
                  <a:txBody>
                    <a:bodyPr/>
                    <a:lstStyle/>
                    <a:p>
                      <a:pPr>
                        <a:spcAft>
                          <a:spcPts val="0"/>
                        </a:spcAft>
                      </a:pPr>
                      <a:r>
                        <a:rPr lang="en-GB" sz="1800" dirty="0">
                          <a:effectLst/>
                        </a:rPr>
                        <a:t>Attendance Issues</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a:effectLst/>
                          <a:latin typeface="+mn-lt"/>
                          <a:ea typeface="+mn-ea"/>
                          <a:cs typeface="+mn-cs"/>
                        </a:rPr>
                        <a:t>3</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a:effectLst/>
                        </a:rPr>
                        <a:t>Short-term Intervention </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a:effectLst/>
                          <a:latin typeface="+mn-lt"/>
                          <a:ea typeface="+mn-ea"/>
                          <a:cs typeface="+mn-cs"/>
                        </a:rPr>
                        <a:t>1</a:t>
                      </a:r>
                      <a:endParaRPr lang="en-GB" sz="18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1"/>
                  </a:ext>
                </a:extLst>
              </a:tr>
              <a:tr h="517617">
                <a:tc>
                  <a:txBody>
                    <a:bodyPr/>
                    <a:lstStyle/>
                    <a:p>
                      <a:pPr>
                        <a:spcAft>
                          <a:spcPts val="0"/>
                        </a:spcAft>
                      </a:pPr>
                      <a:r>
                        <a:rPr lang="en-GB" sz="1800" dirty="0">
                          <a:effectLst/>
                        </a:rPr>
                        <a:t>Attendance prosecution</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1</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a:effectLst/>
                        </a:rPr>
                        <a:t>COVID-19 Concerns</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31</a:t>
                      </a:r>
                      <a:endParaRPr lang="en-GB" sz="18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2"/>
                  </a:ext>
                </a:extLst>
              </a:tr>
              <a:tr h="447993">
                <a:tc>
                  <a:txBody>
                    <a:bodyPr/>
                    <a:lstStyle/>
                    <a:p>
                      <a:pPr>
                        <a:spcAft>
                          <a:spcPts val="0"/>
                        </a:spcAft>
                      </a:pPr>
                      <a:r>
                        <a:rPr lang="en-GB" sz="1800" dirty="0">
                          <a:effectLst/>
                        </a:rPr>
                        <a:t>Bullying</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16</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a:effectLst/>
                        </a:rPr>
                        <a:t>Traveller Values</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14</a:t>
                      </a:r>
                      <a:endParaRPr lang="en-GB" sz="18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3"/>
                  </a:ext>
                </a:extLst>
              </a:tr>
              <a:tr h="534982">
                <a:tc>
                  <a:txBody>
                    <a:bodyPr/>
                    <a:lstStyle/>
                    <a:p>
                      <a:pPr>
                        <a:spcAft>
                          <a:spcPts val="0"/>
                        </a:spcAft>
                      </a:pPr>
                      <a:r>
                        <a:rPr lang="en-GB" sz="1800" dirty="0">
                          <a:effectLst/>
                        </a:rPr>
                        <a:t>Desire for closer relationship</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Cambria"/>
                          <a:ea typeface="ＭＳ 明朝"/>
                          <a:cs typeface="Times New Roman"/>
                        </a:rPr>
                        <a:t>5</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a:effectLst/>
                        </a:rPr>
                        <a:t>Welfare Issues</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6</a:t>
                      </a:r>
                      <a:endParaRPr lang="en-GB" sz="18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4"/>
                  </a:ext>
                </a:extLst>
              </a:tr>
              <a:tr h="534982">
                <a:tc>
                  <a:txBody>
                    <a:bodyPr/>
                    <a:lstStyle/>
                    <a:p>
                      <a:pPr>
                        <a:spcAft>
                          <a:spcPts val="0"/>
                        </a:spcAft>
                      </a:pPr>
                      <a:r>
                        <a:rPr lang="en-GB" sz="1800">
                          <a:effectLst/>
                        </a:rPr>
                        <a:t>Dissatisfaction with system</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rPr>
                        <a:t>53</a:t>
                      </a:r>
                      <a:endParaRPr lang="en-GB" sz="1800" dirty="0" smtClean="0">
                        <a:effectLst/>
                      </a:endParaRPr>
                    </a:p>
                    <a:p>
                      <a:pPr>
                        <a:spcAft>
                          <a:spcPts val="0"/>
                        </a:spcAft>
                      </a:pP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a:effectLst/>
                        </a:rPr>
                        <a:t>Distance to School/Access</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dirty="0">
                          <a:effectLst/>
                          <a:latin typeface="+mn-lt"/>
                          <a:ea typeface="+mn-ea"/>
                          <a:cs typeface="+mn-cs"/>
                        </a:rPr>
                        <a:t>3</a:t>
                      </a:r>
                      <a:endParaRPr lang="en-GB" sz="18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5"/>
                  </a:ext>
                </a:extLst>
              </a:tr>
              <a:tr h="534982">
                <a:tc>
                  <a:txBody>
                    <a:bodyPr/>
                    <a:lstStyle/>
                    <a:p>
                      <a:pPr>
                        <a:spcAft>
                          <a:spcPts val="0"/>
                        </a:spcAft>
                      </a:pPr>
                      <a:r>
                        <a:rPr lang="en-GB" sz="1800">
                          <a:effectLst/>
                        </a:rPr>
                        <a:t>Philosophical</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Cambria"/>
                          <a:ea typeface="ＭＳ 明朝"/>
                          <a:cs typeface="Times New Roman"/>
                        </a:rPr>
                        <a:t>100</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a:effectLst/>
                        </a:rPr>
                        <a:t>Awaiting Preferred School Place </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13</a:t>
                      </a:r>
                      <a:endParaRPr lang="en-GB" sz="18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6"/>
                  </a:ext>
                </a:extLst>
              </a:tr>
              <a:tr h="447993">
                <a:tc>
                  <a:txBody>
                    <a:bodyPr/>
                    <a:lstStyle/>
                    <a:p>
                      <a:pPr>
                        <a:spcAft>
                          <a:spcPts val="0"/>
                        </a:spcAft>
                      </a:pPr>
                      <a:r>
                        <a:rPr lang="en-GB" sz="1800">
                          <a:effectLst/>
                        </a:rPr>
                        <a:t>Religious/Cultural</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3</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a:effectLst/>
                        </a:rPr>
                        <a:t>Other</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37</a:t>
                      </a:r>
                      <a:endParaRPr lang="en-GB" sz="18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7"/>
                  </a:ext>
                </a:extLst>
              </a:tr>
              <a:tr h="447993">
                <a:tc>
                  <a:txBody>
                    <a:bodyPr/>
                    <a:lstStyle/>
                    <a:p>
                      <a:pPr>
                        <a:spcAft>
                          <a:spcPts val="0"/>
                        </a:spcAft>
                      </a:pPr>
                      <a:r>
                        <a:rPr lang="en-GB" sz="1800" dirty="0">
                          <a:effectLst/>
                        </a:rPr>
                        <a:t>Special Needs</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11</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a:effectLst/>
                        </a:rPr>
                        <a:t>Not Stated</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dirty="0" smtClean="0">
                          <a:effectLst/>
                          <a:latin typeface="+mn-lt"/>
                          <a:ea typeface="+mn-ea"/>
                          <a:cs typeface="+mn-cs"/>
                        </a:rPr>
                        <a:t>17</a:t>
                      </a:r>
                      <a:endParaRPr lang="en-GB" sz="18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9178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solidFill>
                  <a:srgbClr val="7030A0"/>
                </a:solidFill>
                <a:latin typeface="+mn-lt"/>
                <a:cs typeface="Arial"/>
              </a:rPr>
              <a:t>EHE Quiz</a:t>
            </a:r>
            <a:r>
              <a:rPr lang="en-GB" sz="3200" dirty="0" smtClean="0">
                <a:latin typeface="+mn-lt"/>
                <a:cs typeface="Arial"/>
              </a:rPr>
              <a:t> </a:t>
            </a:r>
            <a:endParaRPr lang="en-GB" sz="3200" dirty="0">
              <a:latin typeface="+mn-lt"/>
              <a:cs typeface="Arial"/>
            </a:endParaRPr>
          </a:p>
        </p:txBody>
      </p:sp>
      <p:sp>
        <p:nvSpPr>
          <p:cNvPr id="3" name="Content Placeholder 2"/>
          <p:cNvSpPr>
            <a:spLocks noGrp="1"/>
          </p:cNvSpPr>
          <p:nvPr>
            <p:ph idx="1"/>
          </p:nvPr>
        </p:nvSpPr>
        <p:spPr>
          <a:xfrm>
            <a:off x="467544" y="1268761"/>
            <a:ext cx="8229600" cy="4320480"/>
          </a:xfrm>
        </p:spPr>
        <p:txBody>
          <a:bodyPr/>
          <a:lstStyle/>
          <a:p>
            <a:pPr marL="0" indent="0">
              <a:buNone/>
            </a:pPr>
            <a:endParaRPr lang="en-US" sz="2800" dirty="0" smtClean="0">
              <a:latin typeface="Arial"/>
              <a:cs typeface="Arial"/>
            </a:endParaRPr>
          </a:p>
          <a:p>
            <a:pPr marL="0" indent="0">
              <a:buNone/>
            </a:pPr>
            <a:endParaRPr lang="en-US" sz="2800" dirty="0">
              <a:latin typeface="Arial"/>
              <a:cs typeface="Arial"/>
            </a:endParaRPr>
          </a:p>
          <a:p>
            <a:pPr marL="0" indent="0">
              <a:buNone/>
            </a:pPr>
            <a:r>
              <a:rPr lang="en-US" sz="2800" dirty="0" smtClean="0">
                <a:latin typeface="Arial"/>
                <a:cs typeface="Arial"/>
              </a:rPr>
              <a:t>Which response do you think is most appropriate?</a:t>
            </a:r>
          </a:p>
          <a:p>
            <a:pPr marL="0" indent="0">
              <a:buNone/>
            </a:pPr>
            <a:endParaRPr lang="en-US" sz="2800" dirty="0">
              <a:latin typeface="Arial"/>
              <a:cs typeface="Arial"/>
            </a:endParaRPr>
          </a:p>
          <a:p>
            <a:pPr marL="0" indent="0">
              <a:buNone/>
            </a:pPr>
            <a:r>
              <a:rPr lang="en-US" sz="2800" dirty="0" smtClean="0">
                <a:latin typeface="Arial"/>
                <a:cs typeface="Arial"/>
              </a:rPr>
              <a:t>Record your answer in the chat function.</a:t>
            </a:r>
          </a:p>
          <a:p>
            <a:pPr marL="0" indent="0">
              <a:buNone/>
            </a:pPr>
            <a:endParaRPr lang="en-US" sz="2800" dirty="0">
              <a:latin typeface="Arial"/>
              <a:cs typeface="Arial"/>
            </a:endParaRPr>
          </a:p>
          <a:p>
            <a:pPr marL="0" indent="0">
              <a:buNone/>
            </a:pPr>
            <a:r>
              <a:rPr lang="en-US" sz="2800" dirty="0" smtClean="0">
                <a:latin typeface="Arial"/>
                <a:cs typeface="Arial"/>
              </a:rPr>
              <a:t>If you’re not sure take an educated guess.</a:t>
            </a:r>
            <a:endParaRPr lang="en-US" sz="2800" dirty="0">
              <a:latin typeface="Arial"/>
              <a:cs typeface="Arial"/>
            </a:endParaRPr>
          </a:p>
        </p:txBody>
      </p:sp>
    </p:spTree>
    <p:extLst>
      <p:ext uri="{BB962C8B-B14F-4D97-AF65-F5344CB8AC3E}">
        <p14:creationId xmlns:p14="http://schemas.microsoft.com/office/powerpoint/2010/main" val="380430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7030A0"/>
                </a:solidFill>
                <a:latin typeface="+mn-lt"/>
              </a:rPr>
              <a:t>1. Are parents/carers required to inform the Local Authority (LA) when electing to home educate?</a:t>
            </a:r>
            <a:endParaRPr lang="en-GB" sz="3200" dirty="0">
              <a:solidFill>
                <a:srgbClr val="7030A0"/>
              </a:solidFill>
            </a:endParaRPr>
          </a:p>
        </p:txBody>
      </p:sp>
      <p:sp>
        <p:nvSpPr>
          <p:cNvPr id="3" name="Text Placeholder 2"/>
          <p:cNvSpPr>
            <a:spLocks noGrp="1"/>
          </p:cNvSpPr>
          <p:nvPr>
            <p:ph type="body" sz="quarter" idx="10"/>
          </p:nvPr>
        </p:nvSpPr>
        <p:spPr>
          <a:xfrm>
            <a:off x="528638" y="2204864"/>
            <a:ext cx="8229600" cy="4320480"/>
          </a:xfrm>
        </p:spPr>
        <p:txBody>
          <a:bodyPr/>
          <a:lstStyle/>
          <a:p>
            <a:pPr marL="457200" indent="-457200">
              <a:buAutoNum type="alphaUcPeriod"/>
            </a:pPr>
            <a:r>
              <a:rPr lang="en-GB" sz="2400" dirty="0" smtClean="0"/>
              <a:t>The parent/carer must inform the LA if they plan to provide EHE for their child.  </a:t>
            </a:r>
          </a:p>
          <a:p>
            <a:pPr marL="457200" indent="-457200">
              <a:buAutoNum type="alphaUcPeriod"/>
            </a:pPr>
            <a:endParaRPr lang="en-GB" sz="2400" dirty="0"/>
          </a:p>
          <a:p>
            <a:pPr marL="457200" indent="-457200">
              <a:buAutoNum type="alphaUcPeriod"/>
            </a:pPr>
            <a:r>
              <a:rPr lang="en-GB" sz="2400" dirty="0" smtClean="0"/>
              <a:t>The parent/carer must inform the LA if they remove their child from a school in order to provide EHE.</a:t>
            </a:r>
          </a:p>
          <a:p>
            <a:pPr marL="457200" indent="-457200">
              <a:buAutoNum type="alphaUcPeriod"/>
            </a:pPr>
            <a:endParaRPr lang="en-GB" sz="2400" dirty="0"/>
          </a:p>
          <a:p>
            <a:pPr marL="457200" indent="-457200">
              <a:buAutoNum type="alphaUcPeriod"/>
            </a:pPr>
            <a:r>
              <a:rPr lang="en-GB" sz="2400" dirty="0" smtClean="0"/>
              <a:t>There is no requirement for a parent/carer to inform the LA if they plan to provide EHE.</a:t>
            </a:r>
            <a:endParaRPr lang="en-GB" sz="2400" dirty="0"/>
          </a:p>
        </p:txBody>
      </p:sp>
    </p:spTree>
    <p:extLst>
      <p:ext uri="{BB962C8B-B14F-4D97-AF65-F5344CB8AC3E}">
        <p14:creationId xmlns:p14="http://schemas.microsoft.com/office/powerpoint/2010/main" val="2411345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7030A0"/>
                </a:solidFill>
                <a:latin typeface="+mn-lt"/>
              </a:rPr>
              <a:t>2. When </a:t>
            </a:r>
            <a:r>
              <a:rPr lang="en-GB" sz="3200" dirty="0">
                <a:solidFill>
                  <a:srgbClr val="7030A0"/>
                </a:solidFill>
                <a:latin typeface="+mn-lt"/>
              </a:rPr>
              <a:t>are parents/carers prevented from home educating?</a:t>
            </a:r>
          </a:p>
        </p:txBody>
      </p:sp>
      <p:sp>
        <p:nvSpPr>
          <p:cNvPr id="3" name="Text Placeholder 2"/>
          <p:cNvSpPr>
            <a:spLocks noGrp="1"/>
          </p:cNvSpPr>
          <p:nvPr>
            <p:ph type="body" sz="quarter" idx="10"/>
          </p:nvPr>
        </p:nvSpPr>
        <p:spPr>
          <a:xfrm>
            <a:off x="528638" y="1093787"/>
            <a:ext cx="8229600" cy="4670425"/>
          </a:xfrm>
        </p:spPr>
        <p:txBody>
          <a:bodyPr/>
          <a:lstStyle/>
          <a:p>
            <a:pPr marL="457200" indent="-457200">
              <a:buAutoNum type="alphaUcPeriod"/>
            </a:pPr>
            <a:endParaRPr lang="en-GB" sz="2800" dirty="0" smtClean="0"/>
          </a:p>
          <a:p>
            <a:pPr marL="457200" indent="-457200">
              <a:buAutoNum type="alphaUcPeriod"/>
            </a:pPr>
            <a:r>
              <a:rPr lang="en-GB" sz="2800" dirty="0" smtClean="0"/>
              <a:t>The child is subject to a Child Protection Plan</a:t>
            </a:r>
          </a:p>
          <a:p>
            <a:pPr marL="457200" indent="-457200">
              <a:buAutoNum type="alphaUcPeriod"/>
            </a:pPr>
            <a:endParaRPr lang="en-GB" sz="2800" dirty="0"/>
          </a:p>
          <a:p>
            <a:pPr marL="457200" indent="-457200">
              <a:buAutoNum type="alphaUcPeriod"/>
            </a:pPr>
            <a:r>
              <a:rPr lang="en-GB" sz="2800" dirty="0" smtClean="0"/>
              <a:t>The child has an Education, Health and Care Plan</a:t>
            </a:r>
          </a:p>
          <a:p>
            <a:endParaRPr lang="en-GB" sz="2800" dirty="0"/>
          </a:p>
          <a:p>
            <a:r>
              <a:rPr lang="en-GB" sz="2800" dirty="0" smtClean="0"/>
              <a:t>C.  Any child can be home educated.</a:t>
            </a:r>
            <a:endParaRPr lang="en-GB" sz="2800" dirty="0"/>
          </a:p>
        </p:txBody>
      </p:sp>
    </p:spTree>
    <p:extLst>
      <p:ext uri="{BB962C8B-B14F-4D97-AF65-F5344CB8AC3E}">
        <p14:creationId xmlns:p14="http://schemas.microsoft.com/office/powerpoint/2010/main" val="1706395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branding template New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ocumentType xmlns="2ee083a5-52b4-47e4-8499-cb5e11c3272a" xsi:nil="true"/>
    <Directorate xmlns="D5901FB2-8AEB-4152-8B15-E3F6309AFA32"/>
    <ExpiryDate xmlns="http://schemas.microsoft.com/sharepoint/v3" xsi:nil="true"/>
    <BusinessFunction xmlns="D5901FB2-8AEB-4152-8B15-E3F6309AFA32">
      <Value>Communications</Value>
    </BusinessFunc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Luton Document" ma:contentTypeID="0x010100A80F09D7A99646DFB40C5BFB28FD101A00FEC74E647D7B5141960CA5F4B4356601" ma:contentTypeVersion="0" ma:contentTypeDescription="" ma:contentTypeScope="" ma:versionID="242cb247e8a5e2b4e97c9e64b9c4a0d8">
  <xsd:schema xmlns:xsd="http://www.w3.org/2001/XMLSchema" xmlns:p="http://schemas.microsoft.com/office/2006/metadata/properties" xmlns:ns1="http://schemas.microsoft.com/sharepoint/v3" xmlns:ns2="D5901FB2-8AEB-4152-8B15-E3F6309AFA32" xmlns:ns3="2ee083a5-52b4-47e4-8499-cb5e11c3272a" targetNamespace="http://schemas.microsoft.com/office/2006/metadata/properties" ma:root="true" ma:fieldsID="65f40bae0a003a126ca8f99ebe785a80" ns1:_="" ns2:_="" ns3:_="">
    <xsd:import namespace="http://schemas.microsoft.com/sharepoint/v3"/>
    <xsd:import namespace="D5901FB2-8AEB-4152-8B15-E3F6309AFA32"/>
    <xsd:import namespace="2ee083a5-52b4-47e4-8499-cb5e11c3272a"/>
    <xsd:element name="properties">
      <xsd:complexType>
        <xsd:sequence>
          <xsd:element name="documentManagement">
            <xsd:complexType>
              <xsd:all>
                <xsd:element ref="ns2:BusinessFunction" minOccurs="0"/>
                <xsd:element ref="ns2:Directorate" minOccurs="0"/>
                <xsd:element ref="ns3:DocumentType" minOccurs="0"/>
                <xsd:element ref="ns1:Expiry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ExpiryDate" ma:index="11" nillable="true" ma:displayName="Expiry Date" ma:format="DateOnly" ma:internalName="ExpiryDate">
      <xsd:simpleType>
        <xsd:restriction base="dms:DateTime"/>
      </xsd:simpleType>
    </xsd:element>
  </xsd:schema>
  <xsd:schema xmlns:xsd="http://www.w3.org/2001/XMLSchema" xmlns:dms="http://schemas.microsoft.com/office/2006/documentManagement/types" targetNamespace="D5901FB2-8AEB-4152-8B15-E3F6309AFA32" elementFormDefault="qualified">
    <xsd:import namespace="http://schemas.microsoft.com/office/2006/documentManagement/types"/>
    <xsd:element name="BusinessFunction" ma:index="8" nillable="true" ma:displayName="Business Function" ma:internalName="BusinessFunction">
      <xsd:complexType>
        <xsd:complexContent>
          <xsd:extension base="dms:MultiChoice">
            <xsd:sequence>
              <xsd:element name="Value" maxOccurs="unbounded" minOccurs="0" nillable="true">
                <xsd:simpleType>
                  <xsd:restriction base="dms:Choice">
                    <xsd:enumeration value="- All -"/>
                    <xsd:enumeration value="HR"/>
                    <xsd:enumeration value="IT"/>
                    <xsd:enumeration value="Communications"/>
                    <xsd:enumeration value="Web Services"/>
                    <xsd:enumeration value="Consultation"/>
                    <xsd:enumeration value="Finance"/>
                    <xsd:enumeration value="Training"/>
                    <xsd:enumeration value="Legal"/>
                    <xsd:enumeration value="Customer Service"/>
                    <xsd:enumeration value="Lean"/>
                    <xsd:enumeration value="Fixed Assets"/>
                    <xsd:enumeration value="Equalities"/>
                    <xsd:enumeration value="Social Care"/>
                    <xsd:enumeration value="Procurement"/>
                    <xsd:enumeration value="Performance"/>
                    <xsd:enumeration value="Health &amp; Safety"/>
                    <xsd:enumeration value="Union"/>
                  </xsd:restriction>
                </xsd:simpleType>
              </xsd:element>
            </xsd:sequence>
          </xsd:extension>
        </xsd:complexContent>
      </xsd:complexType>
    </xsd:element>
    <xsd:element name="Directorate" ma:index="9" nillable="true" ma:displayName="Directorate" ma:internalName="Directorate">
      <xsd:complexType>
        <xsd:complexContent>
          <xsd:extension base="dms:MultiChoice">
            <xsd:sequence>
              <xsd:element name="Value" maxOccurs="unbounded" minOccurs="0" nillable="true">
                <xsd:simpleType>
                  <xsd:restriction base="dms:Choice">
                    <xsd:enumeration value="- All Council -"/>
                    <xsd:enumeration value="Chief Executive"/>
                    <xsd:enumeration value="Customer &amp; Corporate Services"/>
                    <xsd:enumeration value="Environment &amp; Regeneration"/>
                    <xsd:enumeration value="Children &amp; Learning"/>
                    <xsd:enumeration value="Housing &amp; Community Living"/>
                    <xsd:enumeration value="Luton Culture"/>
                    <xsd:enumeration value="Active Luton"/>
                    <xsd:enumeration value="Public Health"/>
                  </xsd:restriction>
                </xsd:simpleType>
              </xsd:element>
            </xsd:sequence>
          </xsd:extension>
        </xsd:complexContent>
      </xsd:complexType>
    </xsd:element>
  </xsd:schema>
  <xsd:schema xmlns:xsd="http://www.w3.org/2001/XMLSchema" xmlns:dms="http://schemas.microsoft.com/office/2006/documentManagement/types" targetNamespace="2ee083a5-52b4-47e4-8499-cb5e11c3272a" elementFormDefault="qualified">
    <xsd:import namespace="http://schemas.microsoft.com/office/2006/documentManagement/types"/>
    <xsd:element name="DocumentType" ma:index="10" nillable="true" ma:displayName="Document Type" ma:description="" ma:hidden="true" ma:list="{7f9bb5a5-8c8b-45fb-ae39-a05d0fb0ea0b}" ma:internalName="DocumentType" ma:showField="Title" ma:web="2ee083a5-52b4-47e4-8499-cb5e11c3272a">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ma:index="1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A6EB9CF-CD4C-4DF0-8A55-36E56AF9688B}">
  <ds:schemaRefs>
    <ds:schemaRef ds:uri="http://purl.org/dc/elements/1.1/"/>
    <ds:schemaRef ds:uri="http://schemas.microsoft.com/office/2006/metadata/properties"/>
    <ds:schemaRef ds:uri="2ee083a5-52b4-47e4-8499-cb5e11c3272a"/>
    <ds:schemaRef ds:uri="http://schemas.microsoft.com/sharepoint/v3"/>
    <ds:schemaRef ds:uri="http://purl.org/dc/terms/"/>
    <ds:schemaRef ds:uri="http://schemas.openxmlformats.org/package/2006/metadata/core-properties"/>
    <ds:schemaRef ds:uri="http://schemas.microsoft.com/office/2006/documentManagement/types"/>
    <ds:schemaRef ds:uri="D5901FB2-8AEB-4152-8B15-E3F6309AFA32"/>
    <ds:schemaRef ds:uri="http://www.w3.org/XML/1998/namespace"/>
    <ds:schemaRef ds:uri="http://purl.org/dc/dcmitype/"/>
  </ds:schemaRefs>
</ds:datastoreItem>
</file>

<file path=customXml/itemProps2.xml><?xml version="1.0" encoding="utf-8"?>
<ds:datastoreItem xmlns:ds="http://schemas.openxmlformats.org/officeDocument/2006/customXml" ds:itemID="{0C2B0C7D-AD83-4CDF-AC36-1B7ED5A66A5B}">
  <ds:schemaRefs>
    <ds:schemaRef ds:uri="http://schemas.microsoft.com/sharepoint/v3/contenttype/forms"/>
  </ds:schemaRefs>
</ds:datastoreItem>
</file>

<file path=customXml/itemProps3.xml><?xml version="1.0" encoding="utf-8"?>
<ds:datastoreItem xmlns:ds="http://schemas.openxmlformats.org/officeDocument/2006/customXml" ds:itemID="{BE749A69-9704-4B59-A52F-E0825A495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5901FB2-8AEB-4152-8B15-E3F6309AFA32"/>
    <ds:schemaRef ds:uri="2ee083a5-52b4-47e4-8499-cb5e11c3272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2086</TotalTime>
  <Words>1502</Words>
  <Application>Microsoft Office PowerPoint</Application>
  <PresentationFormat>On-screen Show (4:3)</PresentationFormat>
  <Paragraphs>193</Paragraphs>
  <Slides>22</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MS PGothic</vt:lpstr>
      <vt:lpstr>Arial</vt:lpstr>
      <vt:lpstr>Calibri</vt:lpstr>
      <vt:lpstr>Cambria</vt:lpstr>
      <vt:lpstr>ＭＳ 明朝</vt:lpstr>
      <vt:lpstr>Times New Roman</vt:lpstr>
      <vt:lpstr>Wingdings</vt:lpstr>
      <vt:lpstr>Powerpoint branding template New (3)</vt:lpstr>
      <vt:lpstr>Social Care Briefing Elective Home Education (EHE) For professionals working with children and young people in Luton  electivehomeeducation@luton.gov.uk  Kim Baker – Elective Home Education Officer Gill O’Neill – Elective Home Education Officer  Debbie Craig - Senior Education Officer Tracy Gentle - Access to Education  &amp; Elective Home Education Manager     </vt:lpstr>
      <vt:lpstr>Aims of the briefing </vt:lpstr>
      <vt:lpstr>Elective Home Education Definition</vt:lpstr>
      <vt:lpstr>Educating at Home</vt:lpstr>
      <vt:lpstr>Where are England’s Children? Interim findings from the Children’s Commissioner’s Attendance Audit</vt:lpstr>
      <vt:lpstr>PowerPoint Presentation</vt:lpstr>
      <vt:lpstr>EHE Quiz </vt:lpstr>
      <vt:lpstr>1. Are parents/carers required to inform the Local Authority (LA) when electing to home educate?</vt:lpstr>
      <vt:lpstr>2. When are parents/carers prevented from home educating?</vt:lpstr>
      <vt:lpstr>PowerPoint Presentation</vt:lpstr>
      <vt:lpstr>Children Open to Social Care</vt:lpstr>
      <vt:lpstr>Special Educational Needs &amp; Disability (SEND) &amp; Elective Home Education</vt:lpstr>
      <vt:lpstr>3. What constitutes a ‘suitable’ education?</vt:lpstr>
      <vt:lpstr>A ‘suitable’ education </vt:lpstr>
      <vt:lpstr>4. What are the requirements for health and safety in the home?</vt:lpstr>
      <vt:lpstr>5. Must private tutors be checked by the Disclosure and Barring Service (DBS)?</vt:lpstr>
      <vt:lpstr>6. To what level must parents/carers be qualified?</vt:lpstr>
      <vt:lpstr>7. What are the expectations for social learning?</vt:lpstr>
      <vt:lpstr>8. How often must the child’s education be monitored? </vt:lpstr>
      <vt:lpstr>9. You may not home educate if:</vt:lpstr>
      <vt:lpstr>How well did you score?</vt:lpstr>
      <vt:lpstr>Thank you</vt:lpstr>
    </vt:vector>
  </TitlesOfParts>
  <Company>LBC021618</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Kearney</dc:creator>
  <cp:keywords>powerpoint, powerpoint branding, powerpoint template,</cp:keywords>
  <cp:lastModifiedBy>ONeill, Gill</cp:lastModifiedBy>
  <cp:revision>118</cp:revision>
  <dcterms:created xsi:type="dcterms:W3CDTF">2017-03-15T14:30:45Z</dcterms:created>
  <dcterms:modified xsi:type="dcterms:W3CDTF">2023-04-24T16:01:09Z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0x010100A80F09D7A99646DFB40C5BFB28FD101A00FEC74E647D7B5141960CA5F4B4356601</vt:lpwstr>
  </property>
</Properties>
</file>