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348" r:id="rId5"/>
    <p:sldId id="342" r:id="rId6"/>
    <p:sldId id="343" r:id="rId7"/>
    <p:sldId id="346" r:id="rId8"/>
    <p:sldId id="347" r:id="rId9"/>
    <p:sldId id="352" r:id="rId10"/>
    <p:sldId id="355" r:id="rId11"/>
    <p:sldId id="349" r:id="rId12"/>
    <p:sldId id="351" r:id="rId13"/>
    <p:sldId id="354" r:id="rId14"/>
    <p:sldId id="350" r:id="rId15"/>
    <p:sldId id="353" r:id="rId1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B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9B6F0B-365E-0CBD-04E9-C5E6122A5993}" v="8" dt="2020-02-24T15:09:07.639"/>
    <p1510:client id="{FA6D5464-0EAA-B71F-A329-8874BB4F7624}" v="12" dt="2020-03-02T09:44:49.4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65" autoAdjust="0"/>
    <p:restoredTop sz="93800" autoAdjust="0"/>
  </p:normalViewPr>
  <p:slideViewPr>
    <p:cSldViewPr>
      <p:cViewPr varScale="1">
        <p:scale>
          <a:sx n="88" d="100"/>
          <a:sy n="88" d="100"/>
        </p:scale>
        <p:origin x="1315"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ield, Mark" userId="S::mark.field@luton.gov.uk::ea7f3b73-32ff-4d10-bd14-6ab2c289d93b" providerId="AD" clId="Web-{FA6D5464-0EAA-B71F-A329-8874BB4F7624}"/>
    <pc:docChg chg="modSld">
      <pc:chgData name="Field, Mark" userId="S::mark.field@luton.gov.uk::ea7f3b73-32ff-4d10-bd14-6ab2c289d93b" providerId="AD" clId="Web-{FA6D5464-0EAA-B71F-A329-8874BB4F7624}" dt="2020-03-02T09:44:49.414" v="8" actId="20577"/>
      <pc:docMkLst>
        <pc:docMk/>
      </pc:docMkLst>
      <pc:sldChg chg="modSp">
        <pc:chgData name="Field, Mark" userId="S::mark.field@luton.gov.uk::ea7f3b73-32ff-4d10-bd14-6ab2c289d93b" providerId="AD" clId="Web-{FA6D5464-0EAA-B71F-A329-8874BB4F7624}" dt="2020-03-02T09:44:49.414" v="8" actId="20577"/>
        <pc:sldMkLst>
          <pc:docMk/>
          <pc:sldMk cId="1568763344" sldId="256"/>
        </pc:sldMkLst>
        <pc:spChg chg="mod">
          <ac:chgData name="Field, Mark" userId="S::mark.field@luton.gov.uk::ea7f3b73-32ff-4d10-bd14-6ab2c289d93b" providerId="AD" clId="Web-{FA6D5464-0EAA-B71F-A329-8874BB4F7624}" dt="2020-03-02T09:44:49.414" v="8" actId="20577"/>
          <ac:spMkLst>
            <pc:docMk/>
            <pc:sldMk cId="1568763344" sldId="256"/>
            <ac:spMk id="3" creationId="{00000000-0000-0000-0000-000000000000}"/>
          </ac:spMkLst>
        </pc:spChg>
      </pc:sldChg>
    </pc:docChg>
  </pc:docChgLst>
  <pc:docChgLst>
    <pc:chgData clId="Web-{FA6D5464-0EAA-B71F-A329-8874BB4F7624}"/>
    <pc:docChg chg="modSld">
      <pc:chgData name="" userId="" providerId="" clId="Web-{FA6D5464-0EAA-B71F-A329-8874BB4F7624}" dt="2020-03-02T09:44:43.476" v="1" actId="20577"/>
      <pc:docMkLst>
        <pc:docMk/>
      </pc:docMkLst>
      <pc:sldChg chg="modSp">
        <pc:chgData name="" userId="" providerId="" clId="Web-{FA6D5464-0EAA-B71F-A329-8874BB4F7624}" dt="2020-03-02T09:44:43.476" v="1" actId="20577"/>
        <pc:sldMkLst>
          <pc:docMk/>
          <pc:sldMk cId="1568763344" sldId="256"/>
        </pc:sldMkLst>
        <pc:spChg chg="mod">
          <ac:chgData name="" userId="" providerId="" clId="Web-{FA6D5464-0EAA-B71F-A329-8874BB4F7624}" dt="2020-03-02T09:44:43.476" v="1" actId="20577"/>
          <ac:spMkLst>
            <pc:docMk/>
            <pc:sldMk cId="1568763344" sldId="256"/>
            <ac:spMk id="2" creationId="{00000000-0000-0000-0000-000000000000}"/>
          </ac:spMkLst>
        </pc:spChg>
      </pc:sldChg>
    </pc:docChg>
  </pc:docChgLst>
  <pc:docChgLst>
    <pc:chgData name="Bianchi, Andrew" userId="S::andrew.bianchi@luton.gov.uk::1c76daa5-645a-428b-954f-18d6ad9c07bd" providerId="AD" clId="Web-{059B6F0B-365E-0CBD-04E9-C5E6122A5993}"/>
    <pc:docChg chg="modSld">
      <pc:chgData name="Bianchi, Andrew" userId="S::andrew.bianchi@luton.gov.uk::1c76daa5-645a-428b-954f-18d6ad9c07bd" providerId="AD" clId="Web-{059B6F0B-365E-0CBD-04E9-C5E6122A5993}" dt="2020-02-24T15:09:07.639" v="7" actId="20577"/>
      <pc:docMkLst>
        <pc:docMk/>
      </pc:docMkLst>
      <pc:sldChg chg="modSp">
        <pc:chgData name="Bianchi, Andrew" userId="S::andrew.bianchi@luton.gov.uk::1c76daa5-645a-428b-954f-18d6ad9c07bd" providerId="AD" clId="Web-{059B6F0B-365E-0CBD-04E9-C5E6122A5993}" dt="2020-02-24T15:09:07.639" v="7" actId="20577"/>
        <pc:sldMkLst>
          <pc:docMk/>
          <pc:sldMk cId="1568763344" sldId="256"/>
        </pc:sldMkLst>
        <pc:spChg chg="mod">
          <ac:chgData name="Bianchi, Andrew" userId="S::andrew.bianchi@luton.gov.uk::1c76daa5-645a-428b-954f-18d6ad9c07bd" providerId="AD" clId="Web-{059B6F0B-365E-0CBD-04E9-C5E6122A5993}" dt="2020-02-24T15:09:07.639" v="7" actId="20577"/>
          <ac:spMkLst>
            <pc:docMk/>
            <pc:sldMk cId="1568763344" sldId="256"/>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93D966-D92D-4BFB-A0FC-94ED742EBB1B}" type="datetimeFigureOut">
              <a:rPr lang="en-GB" smtClean="0"/>
              <a:t>27/04/2023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055883-C123-4276-9C4A-BD08E44903D5}" type="slidenum">
              <a:rPr lang="en-GB" smtClean="0"/>
              <a:t>‹#›</a:t>
            </a:fld>
            <a:endParaRPr lang="en-GB"/>
          </a:p>
        </p:txBody>
      </p:sp>
    </p:spTree>
    <p:extLst>
      <p:ext uri="{BB962C8B-B14F-4D97-AF65-F5344CB8AC3E}">
        <p14:creationId xmlns:p14="http://schemas.microsoft.com/office/powerpoint/2010/main" val="1784557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BC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198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352425" y="2708981"/>
            <a:ext cx="8439150" cy="677686"/>
          </a:xfrm>
          <a:prstGeom prst="rect">
            <a:avLst/>
          </a:prstGeom>
        </p:spPr>
        <p:txBody>
          <a:bodyPr vert="horz"/>
          <a:lstStyle>
            <a:lvl1pPr marL="0" indent="0" algn="ctr">
              <a:buNone/>
              <a:defRPr sz="3500" b="1" baseline="0">
                <a:latin typeface="Arial"/>
                <a:cs typeface="Arial"/>
              </a:defRPr>
            </a:lvl1pPr>
          </a:lstStyle>
          <a:p>
            <a:pPr lvl="0"/>
            <a:r>
              <a:rPr lang="en-US"/>
              <a:t>Click to edit Master text styles</a:t>
            </a:r>
          </a:p>
        </p:txBody>
      </p:sp>
      <p:sp>
        <p:nvSpPr>
          <p:cNvPr id="9" name="Text Placeholder 8"/>
          <p:cNvSpPr>
            <a:spLocks noGrp="1"/>
          </p:cNvSpPr>
          <p:nvPr>
            <p:ph type="body" sz="quarter" idx="11"/>
          </p:nvPr>
        </p:nvSpPr>
        <p:spPr>
          <a:xfrm>
            <a:off x="352425" y="3386138"/>
            <a:ext cx="8439150" cy="735012"/>
          </a:xfrm>
          <a:prstGeom prst="rect">
            <a:avLst/>
          </a:prstGeom>
        </p:spPr>
        <p:txBody>
          <a:bodyPr vert="horz"/>
          <a:lstStyle>
            <a:lvl1pPr marL="0" indent="0" algn="ctr">
              <a:buNone/>
              <a:defRPr sz="2700" b="0">
                <a:latin typeface="Arial"/>
                <a:cs typeface="Arial"/>
              </a:defRPr>
            </a:lvl1pPr>
          </a:lstStyle>
          <a:p>
            <a:pPr lvl="0"/>
            <a:r>
              <a:rPr lang="en-US"/>
              <a:t>Click to edit Master text styles</a:t>
            </a:r>
          </a:p>
        </p:txBody>
      </p:sp>
    </p:spTree>
    <p:extLst>
      <p:ext uri="{BB962C8B-B14F-4D97-AF65-F5344CB8AC3E}">
        <p14:creationId xmlns:p14="http://schemas.microsoft.com/office/powerpoint/2010/main" val="1755340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50/50">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366889" y="1624546"/>
            <a:ext cx="4035778" cy="4246029"/>
          </a:xfrm>
          <a:prstGeom prst="rect">
            <a:avLst/>
          </a:prstGeom>
        </p:spPr>
        <p:txBody>
          <a:bodyPr vert="horz"/>
          <a:lstStyle/>
          <a:p>
            <a:pPr lvl="0"/>
            <a:r>
              <a:rPr lang="en-US" noProof="0"/>
              <a:t>Click icon to add picture</a:t>
            </a:r>
            <a:endParaRPr lang="en-US" noProof="0" dirty="0"/>
          </a:p>
        </p:txBody>
      </p:sp>
      <p:sp>
        <p:nvSpPr>
          <p:cNvPr id="7" name="Text Placeholder 4"/>
          <p:cNvSpPr>
            <a:spLocks noGrp="1"/>
          </p:cNvSpPr>
          <p:nvPr>
            <p:ph type="body" sz="quarter" idx="3"/>
          </p:nvPr>
        </p:nvSpPr>
        <p:spPr>
          <a:xfrm>
            <a:off x="4645025" y="1624546"/>
            <a:ext cx="4041775" cy="435681"/>
          </a:xfrm>
          <a:prstGeom prst="rect">
            <a:avLst/>
          </a:prstGeom>
        </p:spPr>
        <p:txBody>
          <a:bodyPr anchor="b"/>
          <a:lstStyle>
            <a:lvl1pPr marL="0" indent="0">
              <a:buNone/>
              <a:defRPr sz="20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11"/>
          <p:cNvSpPr>
            <a:spLocks noGrp="1"/>
          </p:cNvSpPr>
          <p:nvPr>
            <p:ph type="body" sz="quarter" idx="11"/>
          </p:nvPr>
        </p:nvSpPr>
        <p:spPr>
          <a:xfrm>
            <a:off x="4645025" y="2173115"/>
            <a:ext cx="4037013" cy="3711218"/>
          </a:xfrm>
          <a:prstGeom prst="rect">
            <a:avLst/>
          </a:prstGeom>
        </p:spPr>
        <p:txBody>
          <a:bodyPr vert="horz"/>
          <a:lstStyle>
            <a:lvl1pPr>
              <a:defRPr sz="2000">
                <a:latin typeface="Arial"/>
                <a:cs typeface="Arial"/>
              </a:defRPr>
            </a:lvl1pPr>
            <a:lvl2pPr>
              <a:defRPr sz="1700">
                <a:latin typeface="Arial"/>
                <a:cs typeface="Arial"/>
              </a:defRPr>
            </a:lvl2pPr>
            <a:lvl3pPr>
              <a:defRPr sz="1500">
                <a:latin typeface="Arial"/>
                <a:cs typeface="Arial"/>
              </a:defRPr>
            </a:lvl3pPr>
            <a:lvl4pPr>
              <a:defRPr sz="1300">
                <a:latin typeface="Arial"/>
                <a:cs typeface="Arial"/>
              </a:defRPr>
            </a:lvl4pPr>
            <a:lvl5pPr>
              <a:defRPr sz="1200">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ext Placeholder 12"/>
          <p:cNvSpPr>
            <a:spLocks noGrp="1"/>
          </p:cNvSpPr>
          <p:nvPr>
            <p:ph type="body" sz="quarter" idx="12"/>
          </p:nvPr>
        </p:nvSpPr>
        <p:spPr>
          <a:xfrm>
            <a:off x="366713" y="577850"/>
            <a:ext cx="8320087" cy="903288"/>
          </a:xfrm>
          <a:prstGeom prst="rect">
            <a:avLst/>
          </a:prstGeom>
        </p:spPr>
        <p:txBody>
          <a:bodyPr vert="horz"/>
          <a:lstStyle>
            <a:lvl1pPr marL="0" indent="0" algn="ctr">
              <a:buNone/>
              <a:defRPr sz="2700" b="1">
                <a:latin typeface="Arial"/>
                <a:cs typeface="Arial"/>
              </a:defRPr>
            </a:lvl1pPr>
          </a:lstStyle>
          <a:p>
            <a:pPr lvl="0"/>
            <a:r>
              <a:rPr lang="en-US"/>
              <a:t>Click to edit Master text styles</a:t>
            </a:r>
          </a:p>
        </p:txBody>
      </p:sp>
    </p:spTree>
    <p:extLst>
      <p:ext uri="{BB962C8B-B14F-4D97-AF65-F5344CB8AC3E}">
        <p14:creationId xmlns:p14="http://schemas.microsoft.com/office/powerpoint/2010/main" val="5612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Text Heavy">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24546"/>
            <a:ext cx="4040188" cy="435681"/>
          </a:xfrm>
          <a:prstGeom prst="rect">
            <a:avLst/>
          </a:prstGeom>
        </p:spPr>
        <p:txBody>
          <a:bodyPr anchor="b"/>
          <a:lstStyle>
            <a:lvl1pPr marL="0" indent="0">
              <a:buNone/>
              <a:defRPr sz="20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5025" y="1624546"/>
            <a:ext cx="4041775" cy="435681"/>
          </a:xfrm>
          <a:prstGeom prst="rect">
            <a:avLst/>
          </a:prstGeom>
        </p:spPr>
        <p:txBody>
          <a:bodyPr anchor="b"/>
          <a:lstStyle>
            <a:lvl1pPr marL="0" indent="0">
              <a:buNone/>
              <a:defRPr sz="20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Text Placeholder 11"/>
          <p:cNvSpPr>
            <a:spLocks noGrp="1"/>
          </p:cNvSpPr>
          <p:nvPr>
            <p:ph type="body" sz="quarter" idx="11"/>
          </p:nvPr>
        </p:nvSpPr>
        <p:spPr>
          <a:xfrm>
            <a:off x="4645025" y="2173115"/>
            <a:ext cx="4037013" cy="3711218"/>
          </a:xfrm>
          <a:prstGeom prst="rect">
            <a:avLst/>
          </a:prstGeom>
        </p:spPr>
        <p:txBody>
          <a:bodyPr vert="horz"/>
          <a:lstStyle>
            <a:lvl1pPr>
              <a:defRPr sz="2000">
                <a:latin typeface="Arial"/>
                <a:cs typeface="Arial"/>
              </a:defRPr>
            </a:lvl1pPr>
            <a:lvl2pPr>
              <a:defRPr sz="1700">
                <a:latin typeface="Arial"/>
                <a:cs typeface="Arial"/>
              </a:defRPr>
            </a:lvl2pPr>
            <a:lvl3pPr>
              <a:defRPr sz="1500">
                <a:latin typeface="Arial"/>
                <a:cs typeface="Arial"/>
              </a:defRPr>
            </a:lvl3pPr>
            <a:lvl4pPr>
              <a:defRPr sz="1300">
                <a:latin typeface="Arial"/>
                <a:cs typeface="Arial"/>
              </a:defRPr>
            </a:lvl4pPr>
            <a:lvl5pPr>
              <a:defRPr sz="1200">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2"/>
          </p:nvPr>
        </p:nvSpPr>
        <p:spPr>
          <a:xfrm>
            <a:off x="457200" y="2173115"/>
            <a:ext cx="4037013" cy="3711218"/>
          </a:xfrm>
          <a:prstGeom prst="rect">
            <a:avLst/>
          </a:prstGeom>
        </p:spPr>
        <p:txBody>
          <a:bodyPr vert="horz"/>
          <a:lstStyle>
            <a:lvl1pPr>
              <a:defRPr sz="2000">
                <a:latin typeface="Arial"/>
                <a:cs typeface="Arial"/>
              </a:defRPr>
            </a:lvl1pPr>
            <a:lvl2pPr>
              <a:defRPr sz="1700">
                <a:latin typeface="Arial"/>
                <a:cs typeface="Arial"/>
              </a:defRPr>
            </a:lvl2pPr>
            <a:lvl3pPr>
              <a:defRPr sz="1500">
                <a:latin typeface="Arial"/>
                <a:cs typeface="Arial"/>
              </a:defRPr>
            </a:lvl3pPr>
            <a:lvl4pPr>
              <a:defRPr sz="1300">
                <a:latin typeface="Arial"/>
                <a:cs typeface="Arial"/>
              </a:defRPr>
            </a:lvl4pPr>
            <a:lvl5pPr>
              <a:defRPr sz="1200">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quarter" idx="13"/>
          </p:nvPr>
        </p:nvSpPr>
        <p:spPr>
          <a:xfrm>
            <a:off x="457200" y="649288"/>
            <a:ext cx="8229600" cy="817562"/>
          </a:xfrm>
          <a:prstGeom prst="rect">
            <a:avLst/>
          </a:prstGeom>
        </p:spPr>
        <p:txBody>
          <a:bodyPr vert="horz"/>
          <a:lstStyle>
            <a:lvl1pPr marL="0" indent="0" algn="ctr">
              <a:buNone/>
              <a:defRPr sz="2700" b="1" baseline="0">
                <a:latin typeface="Arial"/>
                <a:cs typeface="Arial"/>
              </a:defRPr>
            </a:lvl1pPr>
          </a:lstStyle>
          <a:p>
            <a:pPr lvl="0"/>
            <a:r>
              <a:rPr lang="en-US"/>
              <a:t>Click to edit Master text styles</a:t>
            </a:r>
          </a:p>
        </p:txBody>
      </p:sp>
    </p:spTree>
    <p:extLst>
      <p:ext uri="{BB962C8B-B14F-4D97-AF65-F5344CB8AC3E}">
        <p14:creationId xmlns:p14="http://schemas.microsoft.com/office/powerpoint/2010/main" val="2002796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Body">
    <p:spTree>
      <p:nvGrpSpPr>
        <p:cNvPr id="1" name=""/>
        <p:cNvGrpSpPr/>
        <p:nvPr/>
      </p:nvGrpSpPr>
      <p:grpSpPr>
        <a:xfrm>
          <a:off x="0" y="0"/>
          <a:ext cx="0" cy="0"/>
          <a:chOff x="0" y="0"/>
          <a:chExt cx="0" cy="0"/>
        </a:xfrm>
      </p:grpSpPr>
      <p:sp>
        <p:nvSpPr>
          <p:cNvPr id="2" name="Title 1"/>
          <p:cNvSpPr>
            <a:spLocks noGrp="1"/>
          </p:cNvSpPr>
          <p:nvPr>
            <p:ph type="title"/>
          </p:nvPr>
        </p:nvSpPr>
        <p:spPr>
          <a:xfrm>
            <a:off x="457200" y="458081"/>
            <a:ext cx="8229600" cy="628473"/>
          </a:xfrm>
          <a:prstGeom prst="rect">
            <a:avLst/>
          </a:prstGeom>
        </p:spPr>
        <p:txBody>
          <a:bodyPr vert="horz"/>
          <a:lstStyle>
            <a:lvl1pPr>
              <a:defRPr sz="3000" b="1">
                <a:latin typeface="Arial"/>
                <a:cs typeface="Arial"/>
              </a:defRPr>
            </a:lvl1pPr>
          </a:lstStyle>
          <a:p>
            <a:r>
              <a:rPr lang="en-US"/>
              <a:t>Click to edit Master title style</a:t>
            </a:r>
            <a:endParaRPr lang="en-US" dirty="0"/>
          </a:p>
        </p:txBody>
      </p:sp>
      <p:sp>
        <p:nvSpPr>
          <p:cNvPr id="4" name="Text Placeholder 3"/>
          <p:cNvSpPr>
            <a:spLocks noGrp="1"/>
          </p:cNvSpPr>
          <p:nvPr>
            <p:ph type="body" sz="quarter" idx="10"/>
          </p:nvPr>
        </p:nvSpPr>
        <p:spPr>
          <a:xfrm>
            <a:off x="457200" y="1200150"/>
            <a:ext cx="8229600" cy="4670425"/>
          </a:xfrm>
          <a:prstGeom prst="rect">
            <a:avLst/>
          </a:prstGeom>
        </p:spPr>
        <p:txBody>
          <a:bodyPr vert="horz"/>
          <a:lstStyle>
            <a:lvl1pPr marL="0" indent="0">
              <a:buNone/>
              <a:defRPr sz="2000" baseline="0">
                <a:latin typeface="Arial"/>
                <a:cs typeface="Arial"/>
              </a:defRPr>
            </a:lvl1pPr>
          </a:lstStyle>
          <a:p>
            <a:pPr lvl="0"/>
            <a:r>
              <a:rPr lang="en-US"/>
              <a:t>Click to edit Master text styles</a:t>
            </a:r>
          </a:p>
        </p:txBody>
      </p:sp>
    </p:spTree>
    <p:extLst>
      <p:ext uri="{BB962C8B-B14F-4D97-AF65-F5344CB8AC3E}">
        <p14:creationId xmlns:p14="http://schemas.microsoft.com/office/powerpoint/2010/main" val="39244787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 descr="68_1 PowerPoint Template 2 Feb 2017 BLANK.pdf"/>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ctr" defTabSz="457200"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defTabSz="457200" rtl="0" eaLnBrk="1" fontAlgn="base" hangingPunct="1">
        <a:spcBef>
          <a:spcPct val="0"/>
        </a:spcBef>
        <a:spcAft>
          <a:spcPct val="0"/>
        </a:spcAft>
        <a:defRPr sz="4400">
          <a:solidFill>
            <a:schemeClr val="tx1"/>
          </a:solidFill>
          <a:latin typeface="Calibri" pitchFamily="34" charset="0"/>
          <a:ea typeface="MS PGothic" pitchFamily="34" charset="-128"/>
          <a:cs typeface="MS PGothic" charset="0"/>
        </a:defRPr>
      </a:lvl2pPr>
      <a:lvl3pPr algn="ctr" defTabSz="457200" rtl="0" eaLnBrk="1" fontAlgn="base" hangingPunct="1">
        <a:spcBef>
          <a:spcPct val="0"/>
        </a:spcBef>
        <a:spcAft>
          <a:spcPct val="0"/>
        </a:spcAft>
        <a:defRPr sz="4400">
          <a:solidFill>
            <a:schemeClr val="tx1"/>
          </a:solidFill>
          <a:latin typeface="Calibri" pitchFamily="34" charset="0"/>
          <a:ea typeface="MS PGothic" pitchFamily="34" charset="-128"/>
          <a:cs typeface="MS PGothic" charset="0"/>
        </a:defRPr>
      </a:lvl3pPr>
      <a:lvl4pPr algn="ctr" defTabSz="457200" rtl="0" eaLnBrk="1" fontAlgn="base" hangingPunct="1">
        <a:spcBef>
          <a:spcPct val="0"/>
        </a:spcBef>
        <a:spcAft>
          <a:spcPct val="0"/>
        </a:spcAft>
        <a:defRPr sz="4400">
          <a:solidFill>
            <a:schemeClr val="tx1"/>
          </a:solidFill>
          <a:latin typeface="Calibri" pitchFamily="34" charset="0"/>
          <a:ea typeface="MS PGothic" pitchFamily="34" charset="-128"/>
          <a:cs typeface="MS PGothic" charset="0"/>
        </a:defRPr>
      </a:lvl4pPr>
      <a:lvl5pPr algn="ctr" defTabSz="457200" rtl="0" eaLnBrk="1" fontAlgn="base" hangingPunct="1">
        <a:spcBef>
          <a:spcPct val="0"/>
        </a:spcBef>
        <a:spcAft>
          <a:spcPct val="0"/>
        </a:spcAft>
        <a:defRPr sz="4400">
          <a:solidFill>
            <a:schemeClr val="tx1"/>
          </a:solidFill>
          <a:latin typeface="Calibri" pitchFamily="34" charset="0"/>
          <a:ea typeface="MS PGothic" pitchFamily="34" charset="-128"/>
          <a:cs typeface="MS PGothic" charset="0"/>
        </a:defRPr>
      </a:lvl5pPr>
      <a:lvl6pPr marL="457200"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mailto:Sancha.Thomas@luton.gov.uk" TargetMode="External"/><Relationship Id="rId2" Type="http://schemas.openxmlformats.org/officeDocument/2006/relationships/hyperlink" Target="mailto:Paul.Joghee@luton.gov.uk" TargetMode="External"/><Relationship Id="rId1" Type="http://schemas.openxmlformats.org/officeDocument/2006/relationships/slideLayout" Target="../slideLayouts/slideLayout5.xml"/><Relationship Id="rId5" Type="http://schemas.openxmlformats.org/officeDocument/2006/relationships/hyperlink" Target="mailto:Damian.Elcock@luton.gov.uk" TargetMode="External"/><Relationship Id="rId4" Type="http://schemas.openxmlformats.org/officeDocument/2006/relationships/hyperlink" Target="mailto:Teresa.Gallagher@luton.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hyperlink" Target="https://www.proceduresonline.com/luton/childcare/index.html"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52425" y="2060848"/>
            <a:ext cx="8439150" cy="1325819"/>
          </a:xfrm>
        </p:spPr>
        <p:txBody>
          <a:bodyPr/>
          <a:lstStyle/>
          <a:p>
            <a:r>
              <a:rPr lang="en-GB" sz="4000" dirty="0" smtClean="0"/>
              <a:t>Focused Assurance Visit – </a:t>
            </a:r>
            <a:endParaRPr lang="en-GB" sz="4000" dirty="0"/>
          </a:p>
        </p:txBody>
      </p:sp>
      <p:sp>
        <p:nvSpPr>
          <p:cNvPr id="3" name="Text Placeholder 2"/>
          <p:cNvSpPr>
            <a:spLocks noGrp="1"/>
          </p:cNvSpPr>
          <p:nvPr>
            <p:ph type="body" sz="quarter" idx="11"/>
          </p:nvPr>
        </p:nvSpPr>
        <p:spPr>
          <a:xfrm>
            <a:off x="353158" y="3140968"/>
            <a:ext cx="8439150" cy="1008112"/>
          </a:xfrm>
        </p:spPr>
        <p:txBody>
          <a:bodyPr/>
          <a:lstStyle/>
          <a:p>
            <a:r>
              <a:rPr lang="en-GB" dirty="0" smtClean="0"/>
              <a:t>Teresa Gallagher, </a:t>
            </a:r>
            <a:r>
              <a:rPr lang="en-GB" dirty="0" smtClean="0"/>
              <a:t>Service Director</a:t>
            </a:r>
          </a:p>
          <a:p>
            <a:r>
              <a:rPr lang="en-GB" dirty="0" smtClean="0"/>
              <a:t>Quality and </a:t>
            </a:r>
            <a:r>
              <a:rPr lang="en-GB" dirty="0" smtClean="0"/>
              <a:t>Improvement</a:t>
            </a:r>
          </a:p>
          <a:p>
            <a:r>
              <a:rPr lang="en-GB" dirty="0" smtClean="0"/>
              <a:t>Sancha Thomas, HOS for Strategic Safeguarding, Quality Assurance, Practice Improvement, Social Work Academy and Principal Social Worker </a:t>
            </a:r>
            <a:r>
              <a:rPr lang="en-GB" dirty="0" smtClean="0"/>
              <a:t> </a:t>
            </a:r>
          </a:p>
          <a:p>
            <a:r>
              <a:rPr lang="en-GB" dirty="0" smtClean="0"/>
              <a:t>Paul Joghee, HOS for Service Improvement  </a:t>
            </a:r>
            <a:endParaRPr lang="en-GB" dirty="0" smtClean="0"/>
          </a:p>
          <a:p>
            <a:endParaRPr lang="en-GB" dirty="0"/>
          </a:p>
        </p:txBody>
      </p:sp>
    </p:spTree>
    <p:extLst>
      <p:ext uri="{BB962C8B-B14F-4D97-AF65-F5344CB8AC3E}">
        <p14:creationId xmlns:p14="http://schemas.microsoft.com/office/powerpoint/2010/main" val="23505080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Meeting with an </a:t>
            </a:r>
            <a:r>
              <a:rPr lang="en-GB" dirty="0" smtClean="0"/>
              <a:t>inspector: Key points to remember</a:t>
            </a:r>
            <a:endParaRPr lang="en-GB" dirty="0"/>
          </a:p>
        </p:txBody>
      </p:sp>
      <p:sp>
        <p:nvSpPr>
          <p:cNvPr id="3" name="Text Placeholder 2"/>
          <p:cNvSpPr>
            <a:spLocks noGrp="1"/>
          </p:cNvSpPr>
          <p:nvPr>
            <p:ph type="body" sz="quarter" idx="10"/>
          </p:nvPr>
        </p:nvSpPr>
        <p:spPr>
          <a:xfrm>
            <a:off x="433671" y="1484784"/>
            <a:ext cx="8229600" cy="4670425"/>
          </a:xfrm>
        </p:spPr>
        <p:txBody>
          <a:bodyPr/>
          <a:lstStyle/>
          <a:p>
            <a:pPr lvl="0"/>
            <a:r>
              <a:rPr lang="en-GB" b="1" dirty="0" smtClean="0"/>
              <a:t>1. You </a:t>
            </a:r>
            <a:r>
              <a:rPr lang="en-GB" b="1" dirty="0"/>
              <a:t>can challenge an inspector. </a:t>
            </a:r>
            <a:endParaRPr lang="en-GB" dirty="0"/>
          </a:p>
          <a:p>
            <a:pPr lvl="0"/>
            <a:r>
              <a:rPr lang="en-GB" dirty="0" smtClean="0"/>
              <a:t>Do </a:t>
            </a:r>
            <a:r>
              <a:rPr lang="en-GB" dirty="0"/>
              <a:t>not be afraid to respectfully challenge an inspector if you feel that a statement that they are making is wrong or they have misunderstood something. It shows that you know your </a:t>
            </a:r>
            <a:r>
              <a:rPr lang="en-GB" dirty="0" smtClean="0"/>
              <a:t>cases. </a:t>
            </a:r>
            <a:r>
              <a:rPr lang="en-GB" dirty="0"/>
              <a:t>But don’t get into an argument with them</a:t>
            </a:r>
            <a:r>
              <a:rPr lang="en-GB" dirty="0" smtClean="0"/>
              <a:t>!</a:t>
            </a:r>
            <a:endParaRPr lang="en-GB" dirty="0"/>
          </a:p>
          <a:p>
            <a:r>
              <a:rPr lang="en-GB" b="1" dirty="0" smtClean="0"/>
              <a:t>2. Not </a:t>
            </a:r>
            <a:r>
              <a:rPr lang="en-GB" b="1" dirty="0"/>
              <a:t>sure of an answer or can’t find the information Ofsted require? </a:t>
            </a:r>
            <a:r>
              <a:rPr lang="en-GB" dirty="0" smtClean="0"/>
              <a:t>You can ask </a:t>
            </a:r>
            <a:r>
              <a:rPr lang="en-GB" dirty="0"/>
              <a:t>for support from your Manager whilst the inspector is still </a:t>
            </a:r>
            <a:r>
              <a:rPr lang="en-GB" dirty="0" smtClean="0"/>
              <a:t>present.</a:t>
            </a:r>
          </a:p>
          <a:p>
            <a:pPr lvl="0"/>
            <a:r>
              <a:rPr lang="en-GB" b="1" dirty="0" smtClean="0"/>
              <a:t>3. Do </a:t>
            </a:r>
            <a:r>
              <a:rPr lang="en-GB" b="1" dirty="0"/>
              <a:t>not hand over any documentation to an Ofsted inspector </a:t>
            </a:r>
            <a:r>
              <a:rPr lang="en-GB" b="1" dirty="0" smtClean="0"/>
              <a:t>directly </a:t>
            </a:r>
            <a:endParaRPr lang="en-GB" dirty="0"/>
          </a:p>
          <a:p>
            <a:pPr lvl="0"/>
            <a:r>
              <a:rPr lang="en-GB" dirty="0"/>
              <a:t>If an inspector asks for a hard copy of a </a:t>
            </a:r>
            <a:r>
              <a:rPr lang="en-GB" dirty="0" smtClean="0"/>
              <a:t>document, politely </a:t>
            </a:r>
            <a:r>
              <a:rPr lang="en-GB" dirty="0"/>
              <a:t>state that you will get a copy of the document to the inspector via Israr Siddique who will pass in to the lead inspector. </a:t>
            </a:r>
          </a:p>
          <a:p>
            <a:endParaRPr lang="en-GB" dirty="0"/>
          </a:p>
          <a:p>
            <a:endParaRPr lang="en-GB" dirty="0"/>
          </a:p>
        </p:txBody>
      </p:sp>
    </p:spTree>
    <p:extLst>
      <p:ext uri="{BB962C8B-B14F-4D97-AF65-F5344CB8AC3E}">
        <p14:creationId xmlns:p14="http://schemas.microsoft.com/office/powerpoint/2010/main" val="3618543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Meeting with an inspector: Debriefing</a:t>
            </a:r>
            <a:endParaRPr lang="en-GB" dirty="0"/>
          </a:p>
        </p:txBody>
      </p:sp>
      <p:sp>
        <p:nvSpPr>
          <p:cNvPr id="3" name="Text Placeholder 2"/>
          <p:cNvSpPr>
            <a:spLocks noGrp="1"/>
          </p:cNvSpPr>
          <p:nvPr>
            <p:ph type="body" sz="quarter" idx="10"/>
          </p:nvPr>
        </p:nvSpPr>
        <p:spPr/>
        <p:txBody>
          <a:bodyPr/>
          <a:lstStyle/>
          <a:p>
            <a:r>
              <a:rPr lang="en-GB" dirty="0" smtClean="0"/>
              <a:t>After you have met the inspector, your manager will meet with you check out how you are and talk to you about what the inspector asked you about, this is to help us understand the key lines of enquiry that they are exploring. They will capture your feedback in a de-briefing template, which you will be provided with in advance so that you can start to think about the feedback you can provide.</a:t>
            </a:r>
          </a:p>
          <a:p>
            <a:r>
              <a:rPr lang="en-GB" dirty="0" smtClean="0"/>
              <a:t>Completing the de-briefing form:</a:t>
            </a:r>
            <a:endParaRPr lang="en-GB" dirty="0"/>
          </a:p>
          <a:p>
            <a:pPr marL="457200" indent="-457200">
              <a:buAutoNum type="arabicPeriod"/>
            </a:pPr>
            <a:r>
              <a:rPr lang="en-GB" dirty="0" smtClean="0"/>
              <a:t>Flags any themes that inspectors are focusing on, so we can adapt where necessary.</a:t>
            </a:r>
          </a:p>
          <a:p>
            <a:pPr marL="457200" indent="-457200">
              <a:buAutoNum type="arabicPeriod"/>
            </a:pPr>
            <a:r>
              <a:rPr lang="en-GB" dirty="0" smtClean="0"/>
              <a:t>Identifies any gaps in our approach can be rectified.</a:t>
            </a:r>
          </a:p>
          <a:p>
            <a:pPr marL="457200" indent="-457200">
              <a:buAutoNum type="arabicPeriod"/>
            </a:pPr>
            <a:r>
              <a:rPr lang="en-GB" dirty="0" smtClean="0"/>
              <a:t>Will note any documents that the OFSTED inspector has requested, which Israr Siddique will then provide </a:t>
            </a:r>
          </a:p>
          <a:p>
            <a:pPr marL="457200" indent="-457200">
              <a:buAutoNum type="arabicPeriod"/>
            </a:pPr>
            <a:r>
              <a:rPr lang="en-GB" dirty="0" smtClean="0"/>
              <a:t>Enables feedback from you on how the meeting went, so we can provide support to you where required.</a:t>
            </a:r>
          </a:p>
          <a:p>
            <a:pPr marL="457200" indent="-457200">
              <a:buAutoNum type="arabicPeriod"/>
            </a:pPr>
            <a:endParaRPr lang="en-GB" dirty="0"/>
          </a:p>
        </p:txBody>
      </p:sp>
    </p:spTree>
    <p:extLst>
      <p:ext uri="{BB962C8B-B14F-4D97-AF65-F5344CB8AC3E}">
        <p14:creationId xmlns:p14="http://schemas.microsoft.com/office/powerpoint/2010/main" val="3085555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Useful contacts for during the inspection</a:t>
            </a:r>
            <a:endParaRPr lang="en-GB" dirty="0"/>
          </a:p>
        </p:txBody>
      </p:sp>
      <p:sp>
        <p:nvSpPr>
          <p:cNvPr id="3" name="Text Placeholder 2"/>
          <p:cNvSpPr>
            <a:spLocks noGrp="1"/>
          </p:cNvSpPr>
          <p:nvPr>
            <p:ph type="body" sz="quarter" idx="10"/>
          </p:nvPr>
        </p:nvSpPr>
        <p:spPr>
          <a:xfrm>
            <a:off x="457200" y="1200150"/>
            <a:ext cx="8229600" cy="5037162"/>
          </a:xfrm>
        </p:spPr>
        <p:txBody>
          <a:bodyPr/>
          <a:lstStyle/>
          <a:p>
            <a:r>
              <a:rPr lang="en-GB" sz="1800" b="1" dirty="0" smtClean="0"/>
              <a:t>Inspection Support Team</a:t>
            </a:r>
          </a:p>
          <a:p>
            <a:r>
              <a:rPr lang="en-GB" dirty="0" smtClean="0"/>
              <a:t>Paul Joghee: </a:t>
            </a:r>
            <a:r>
              <a:rPr lang="en-GB" dirty="0" smtClean="0">
                <a:hlinkClick r:id="rId2"/>
              </a:rPr>
              <a:t>Paul.Joghee@luton.gov</a:t>
            </a:r>
            <a:r>
              <a:rPr lang="en-GB" dirty="0" smtClean="0">
                <a:hlinkClick r:id="rId2"/>
              </a:rPr>
              <a:t>.uk</a:t>
            </a:r>
            <a:r>
              <a:rPr lang="en-GB" dirty="0" smtClean="0"/>
              <a:t> </a:t>
            </a:r>
            <a:endParaRPr lang="en-GB" dirty="0"/>
          </a:p>
          <a:p>
            <a:endParaRPr lang="en-GB" sz="1800" dirty="0" smtClean="0"/>
          </a:p>
          <a:p>
            <a:r>
              <a:rPr lang="en-GB" sz="1800" b="1" dirty="0" smtClean="0"/>
              <a:t>Practice Lead</a:t>
            </a:r>
          </a:p>
          <a:p>
            <a:endParaRPr lang="en-GB" sz="1800" dirty="0"/>
          </a:p>
          <a:p>
            <a:r>
              <a:rPr lang="en-GB" sz="1800" dirty="0" smtClean="0"/>
              <a:t>Sancha Thomas; </a:t>
            </a:r>
            <a:r>
              <a:rPr lang="en-GB" sz="1800" dirty="0" smtClean="0">
                <a:hlinkClick r:id="rId3"/>
              </a:rPr>
              <a:t>Sancha.Thomas@luton.gov.uk</a:t>
            </a:r>
            <a:r>
              <a:rPr lang="en-GB" sz="1800" dirty="0" smtClean="0"/>
              <a:t> </a:t>
            </a:r>
            <a:endParaRPr lang="en-GB" sz="1800" dirty="0"/>
          </a:p>
          <a:p>
            <a:endParaRPr lang="en-GB" sz="1800" dirty="0" smtClean="0"/>
          </a:p>
          <a:p>
            <a:r>
              <a:rPr lang="en-GB" sz="1800" b="1" dirty="0" smtClean="0"/>
              <a:t>Service Leads</a:t>
            </a:r>
          </a:p>
          <a:p>
            <a:endParaRPr lang="en-GB" sz="1800" dirty="0"/>
          </a:p>
          <a:p>
            <a:r>
              <a:rPr lang="en-GB" sz="1800" dirty="0" smtClean="0"/>
              <a:t>Teresa Gallagher: </a:t>
            </a:r>
            <a:r>
              <a:rPr lang="en-GB" sz="1800" dirty="0" smtClean="0">
                <a:hlinkClick r:id="rId4"/>
              </a:rPr>
              <a:t>Teresa.Gallagher@luton.gov.uk</a:t>
            </a:r>
            <a:r>
              <a:rPr lang="en-GB" sz="1800" dirty="0" smtClean="0"/>
              <a:t> </a:t>
            </a:r>
            <a:endParaRPr lang="en-GB" sz="1800" dirty="0" smtClean="0"/>
          </a:p>
          <a:p>
            <a:endParaRPr lang="en-GB" sz="1800" dirty="0"/>
          </a:p>
          <a:p>
            <a:r>
              <a:rPr lang="en-GB" sz="1800" dirty="0" smtClean="0"/>
              <a:t>Damian Elcock: </a:t>
            </a:r>
            <a:r>
              <a:rPr lang="en-GB" sz="1800" dirty="0" smtClean="0">
                <a:hlinkClick r:id="rId5"/>
              </a:rPr>
              <a:t>Damian.Elcock@luton.gov.uk</a:t>
            </a:r>
            <a:r>
              <a:rPr lang="en-GB" sz="1800" dirty="0" smtClean="0"/>
              <a:t> </a:t>
            </a:r>
            <a:endParaRPr lang="en-GB" sz="1800" dirty="0" smtClean="0"/>
          </a:p>
          <a:p>
            <a:endParaRPr lang="en-GB" dirty="0"/>
          </a:p>
          <a:p>
            <a:endParaRPr lang="en-GB" dirty="0"/>
          </a:p>
        </p:txBody>
      </p:sp>
    </p:spTree>
    <p:extLst>
      <p:ext uri="{BB962C8B-B14F-4D97-AF65-F5344CB8AC3E}">
        <p14:creationId xmlns:p14="http://schemas.microsoft.com/office/powerpoint/2010/main" val="3410581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panose="020B0604020202020204" pitchFamily="34" charset="0"/>
                <a:cs typeface="Arial" panose="020B0604020202020204" pitchFamily="34" charset="0"/>
              </a:rPr>
              <a:t>What </a:t>
            </a:r>
            <a:r>
              <a:rPr lang="en-GB" dirty="0">
                <a:latin typeface="Arial" panose="020B0604020202020204" pitchFamily="34" charset="0"/>
                <a:cs typeface="Arial" panose="020B0604020202020204" pitchFamily="34" charset="0"/>
              </a:rPr>
              <a:t>does a focused assurance visit look like?</a:t>
            </a:r>
            <a:endParaRPr lang="en-GB" dirty="0"/>
          </a:p>
        </p:txBody>
      </p:sp>
      <p:sp>
        <p:nvSpPr>
          <p:cNvPr id="3" name="Text Placeholder 2"/>
          <p:cNvSpPr>
            <a:spLocks noGrp="1"/>
          </p:cNvSpPr>
          <p:nvPr>
            <p:ph type="body" sz="quarter" idx="10"/>
          </p:nvPr>
        </p:nvSpPr>
        <p:spPr>
          <a:xfrm>
            <a:off x="457200" y="1484784"/>
            <a:ext cx="8229600" cy="4824536"/>
          </a:xfrm>
        </p:spPr>
        <p:txBody>
          <a:bodyPr/>
          <a:lstStyle/>
          <a:p>
            <a:pPr marL="342900" indent="-342900" eaLnBrk="0" hangingPunct="0">
              <a:spcBef>
                <a:spcPct val="0"/>
              </a:spcBef>
              <a:buFont typeface="Arial" panose="020B0604020202020204" pitchFamily="34" charset="0"/>
              <a:buChar char="•"/>
            </a:pPr>
            <a:r>
              <a:rPr lang="en-US" altLang="en-US" sz="1600" dirty="0">
                <a:latin typeface="Arial" panose="020B0604020202020204" pitchFamily="34" charset="0"/>
              </a:rPr>
              <a:t>As we have been graded as Requires Improvement, </a:t>
            </a:r>
            <a:r>
              <a:rPr lang="en-US" altLang="en-US" sz="1600" dirty="0" err="1">
                <a:latin typeface="Arial" panose="020B0604020202020204" pitchFamily="34" charset="0"/>
              </a:rPr>
              <a:t>Ofsted</a:t>
            </a:r>
            <a:r>
              <a:rPr lang="en-US" altLang="en-US" sz="1600" dirty="0">
                <a:latin typeface="Arial" panose="020B0604020202020204" pitchFamily="34" charset="0"/>
              </a:rPr>
              <a:t> will visit us on a yearly basis to be assured that progress is being made as we move forward to our next ILAC inspection. </a:t>
            </a:r>
          </a:p>
          <a:p>
            <a:pPr marL="342900" indent="-342900" eaLnBrk="0" hangingPunct="0">
              <a:spcBef>
                <a:spcPct val="0"/>
              </a:spcBef>
              <a:buFont typeface="Arial" panose="020B0604020202020204" pitchFamily="34" charset="0"/>
              <a:buChar char="•"/>
            </a:pPr>
            <a:r>
              <a:rPr lang="en-US" altLang="en-US" sz="1600" dirty="0" smtClean="0">
                <a:latin typeface="Arial" panose="020B0604020202020204" pitchFamily="34" charset="0"/>
              </a:rPr>
              <a:t>The Topic: The front door :  </a:t>
            </a:r>
            <a:r>
              <a:rPr lang="en-US" altLang="en-US" sz="1600" dirty="0">
                <a:latin typeface="Arial" panose="020B0604020202020204" pitchFamily="34" charset="0"/>
              </a:rPr>
              <a:t>but with particular focus on the quality of </a:t>
            </a:r>
            <a:r>
              <a:rPr lang="en-US" altLang="en-US" sz="1600" dirty="0" smtClean="0">
                <a:latin typeface="Arial" panose="020B0604020202020204" pitchFamily="34" charset="0"/>
              </a:rPr>
              <a:t>assessments </a:t>
            </a:r>
            <a:r>
              <a:rPr lang="en-US" altLang="en-US" sz="1600" dirty="0">
                <a:latin typeface="Arial" panose="020B0604020202020204" pitchFamily="34" charset="0"/>
              </a:rPr>
              <a:t>for children</a:t>
            </a:r>
            <a:r>
              <a:rPr lang="en-US" altLang="en-US" sz="1600" dirty="0" smtClean="0">
                <a:latin typeface="Arial" panose="020B0604020202020204" pitchFamily="34" charset="0"/>
              </a:rPr>
              <a:t>. One of the area of development, identified in the ILAC inspection in 2022. </a:t>
            </a:r>
            <a:endParaRPr lang="en-US" altLang="en-US" sz="1600" dirty="0" smtClean="0">
              <a:latin typeface="Arial" panose="020B0604020202020204" pitchFamily="34" charset="0"/>
            </a:endParaRPr>
          </a:p>
          <a:p>
            <a:pPr marL="342900" indent="-342900" eaLnBrk="0" hangingPunct="0">
              <a:spcBef>
                <a:spcPct val="0"/>
              </a:spcBef>
              <a:buFont typeface="Arial" panose="020B0604020202020204" pitchFamily="34" charset="0"/>
              <a:buChar char="•"/>
            </a:pPr>
            <a:r>
              <a:rPr lang="en-US" altLang="en-US" sz="1600" dirty="0" smtClean="0">
                <a:latin typeface="Arial" panose="020B0604020202020204" pitchFamily="34" charset="0"/>
              </a:rPr>
              <a:t>Inspectors will still consider a range of evidence provided by us, including the Annex A child-level data lists, to develop their key lines of enquiry.</a:t>
            </a:r>
          </a:p>
          <a:p>
            <a:pPr marL="342900" indent="-342900" eaLnBrk="0" hangingPunct="0">
              <a:spcBef>
                <a:spcPct val="0"/>
              </a:spcBef>
              <a:buFont typeface="Arial" panose="020B0604020202020204" pitchFamily="34" charset="0"/>
              <a:buChar char="•"/>
            </a:pPr>
            <a:r>
              <a:rPr lang="en-US" altLang="en-US" sz="1600" dirty="0" smtClean="0">
                <a:latin typeface="Arial" panose="020B0604020202020204" pitchFamily="34" charset="0"/>
              </a:rPr>
              <a:t>They will select a small number of cases from a list of cases we have audited in the 6 months prior to the visit, and will look at practice in these cases in more detail with the allocated worker</a:t>
            </a:r>
            <a:endParaRPr lang="en-US" altLang="en-US" sz="1600" dirty="0">
              <a:latin typeface="Arial" panose="020B0604020202020204" pitchFamily="34" charset="0"/>
            </a:endParaRPr>
          </a:p>
          <a:p>
            <a:pPr marL="342900" indent="-342900" eaLnBrk="0" hangingPunct="0">
              <a:spcBef>
                <a:spcPct val="0"/>
              </a:spcBef>
              <a:buFont typeface="Arial" panose="020B0604020202020204" pitchFamily="34" charset="0"/>
              <a:buChar char="•"/>
            </a:pPr>
            <a:r>
              <a:rPr lang="en-US" altLang="en-US" sz="1600" dirty="0" smtClean="0">
                <a:latin typeface="Arial" panose="020B0604020202020204" pitchFamily="34" charset="0"/>
              </a:rPr>
              <a:t>Fieldwork conducted </a:t>
            </a:r>
            <a:r>
              <a:rPr lang="en-US" altLang="en-US" sz="1600" dirty="0">
                <a:latin typeface="Arial" panose="020B0604020202020204" pitchFamily="34" charset="0"/>
              </a:rPr>
              <a:t>over </a:t>
            </a:r>
            <a:r>
              <a:rPr lang="en-US" altLang="en-US" sz="1600" dirty="0" smtClean="0">
                <a:latin typeface="Arial" panose="020B0604020202020204" pitchFamily="34" charset="0"/>
              </a:rPr>
              <a:t>2 days</a:t>
            </a:r>
            <a:r>
              <a:rPr lang="en-US" altLang="en-US" sz="1600" dirty="0" smtClean="0">
                <a:latin typeface="Arial" panose="020B0604020202020204" pitchFamily="34" charset="0"/>
              </a:rPr>
              <a:t>.</a:t>
            </a:r>
          </a:p>
          <a:p>
            <a:pPr marL="342900" indent="-342900" eaLnBrk="0" hangingPunct="0">
              <a:spcBef>
                <a:spcPct val="0"/>
              </a:spcBef>
              <a:buFont typeface="Arial" panose="020B0604020202020204" pitchFamily="34" charset="0"/>
              <a:buChar char="•"/>
            </a:pPr>
            <a:r>
              <a:rPr lang="en-US" altLang="en-US" sz="1600" dirty="0" smtClean="0">
                <a:latin typeface="Arial" panose="020B0604020202020204" pitchFamily="34" charset="0"/>
              </a:rPr>
              <a:t>Inspectors will seek to answer 3 questions: </a:t>
            </a:r>
            <a:endParaRPr lang="en-GB" sz="1600" dirty="0"/>
          </a:p>
          <a:p>
            <a:pPr marL="285750" indent="-285750">
              <a:buFont typeface="Wingdings" panose="05000000000000000000" pitchFamily="2" charset="2"/>
              <a:buChar char="Ø"/>
            </a:pPr>
            <a:r>
              <a:rPr lang="en-GB" sz="1600" dirty="0"/>
              <a:t>Has the quality and impact of practice been maintained?</a:t>
            </a:r>
          </a:p>
          <a:p>
            <a:pPr marL="285750" indent="-285750">
              <a:buFont typeface="Wingdings" panose="05000000000000000000" pitchFamily="2" charset="2"/>
              <a:buChar char="Ø"/>
            </a:pPr>
            <a:r>
              <a:rPr lang="en-GB" sz="1600" dirty="0"/>
              <a:t>Are there any areas where the quality and impact of practice have improved?</a:t>
            </a:r>
          </a:p>
          <a:p>
            <a:pPr marL="285750" indent="-285750">
              <a:buFont typeface="Wingdings" panose="05000000000000000000" pitchFamily="2" charset="2"/>
              <a:buChar char="Ø"/>
            </a:pPr>
            <a:r>
              <a:rPr lang="en-GB" sz="1600" dirty="0"/>
              <a:t>Are there any areas where the quality and impact of practice have deteriorated?</a:t>
            </a:r>
          </a:p>
          <a:p>
            <a:pPr marL="342900" indent="-342900" eaLnBrk="0" hangingPunct="0">
              <a:spcBef>
                <a:spcPct val="0"/>
              </a:spcBef>
              <a:buFont typeface="Arial" panose="020B0604020202020204" pitchFamily="34" charset="0"/>
              <a:buChar char="•"/>
            </a:pPr>
            <a:endParaRPr lang="en-US" altLang="en-US" sz="1600" dirty="0" smtClean="0">
              <a:latin typeface="Arial" panose="020B0604020202020204" pitchFamily="34" charset="0"/>
            </a:endParaRPr>
          </a:p>
          <a:p>
            <a:endParaRPr lang="en-GB" dirty="0"/>
          </a:p>
        </p:txBody>
      </p:sp>
    </p:spTree>
    <p:extLst>
      <p:ext uri="{BB962C8B-B14F-4D97-AF65-F5344CB8AC3E}">
        <p14:creationId xmlns:p14="http://schemas.microsoft.com/office/powerpoint/2010/main" val="3967462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Outline </a:t>
            </a:r>
            <a:r>
              <a:rPr lang="en-GB" dirty="0" smtClean="0">
                <a:latin typeface="Arial" panose="020B0604020202020204" pitchFamily="34" charset="0"/>
                <a:cs typeface="Arial" panose="020B0604020202020204" pitchFamily="34" charset="0"/>
              </a:rPr>
              <a:t>timetable-</a:t>
            </a:r>
            <a:endParaRPr lang="en-GB" dirty="0">
              <a:solidFill>
                <a:srgbClr val="FF0000"/>
              </a:solidFill>
            </a:endParaRPr>
          </a:p>
        </p:txBody>
      </p:sp>
      <p:sp>
        <p:nvSpPr>
          <p:cNvPr id="3" name="Text Placeholder 2"/>
          <p:cNvSpPr>
            <a:spLocks noGrp="1"/>
          </p:cNvSpPr>
          <p:nvPr>
            <p:ph type="body" sz="quarter" idx="10"/>
          </p:nvPr>
        </p:nvSpPr>
        <p:spPr/>
        <p:txBody>
          <a:bodyPr/>
          <a:lstStyle/>
          <a:p>
            <a:pPr lvl="0" eaLnBrk="0" hangingPunct="0">
              <a:spcBef>
                <a:spcPct val="0"/>
              </a:spcBef>
            </a:pPr>
            <a:r>
              <a:rPr lang="en-US" altLang="en-US" b="1" dirty="0">
                <a:latin typeface="Arial" panose="020B0604020202020204" pitchFamily="34" charset="0"/>
              </a:rPr>
              <a:t>Week 1 – </a:t>
            </a:r>
            <a:r>
              <a:rPr lang="en-US" altLang="en-US" dirty="0">
                <a:latin typeface="Arial" panose="020B0604020202020204" pitchFamily="34" charset="0"/>
              </a:rPr>
              <a:t>Notice period: Notice </a:t>
            </a:r>
            <a:r>
              <a:rPr lang="en-US" altLang="en-US" dirty="0" smtClean="0">
                <a:latin typeface="Arial" panose="020B0604020202020204" pitchFamily="34" charset="0"/>
              </a:rPr>
              <a:t>call on the Tuesday, Set </a:t>
            </a:r>
            <a:r>
              <a:rPr lang="en-US" altLang="en-US" dirty="0">
                <a:latin typeface="Arial" panose="020B0604020202020204" pitchFamily="34" charset="0"/>
              </a:rPr>
              <a:t>up call, (Tuesday), Child level data </a:t>
            </a:r>
            <a:r>
              <a:rPr lang="en-US" altLang="en-US" dirty="0" smtClean="0">
                <a:latin typeface="Arial" panose="020B0604020202020204" pitchFamily="34" charset="0"/>
              </a:rPr>
              <a:t>and </a:t>
            </a:r>
            <a:r>
              <a:rPr lang="en-US" altLang="en-US" dirty="0">
                <a:latin typeface="Arial" panose="020B0604020202020204" pitchFamily="34" charset="0"/>
              </a:rPr>
              <a:t>list of audited cases uploaded </a:t>
            </a:r>
            <a:r>
              <a:rPr lang="en-US" altLang="en-US" dirty="0" smtClean="0">
                <a:latin typeface="Arial" panose="020B0604020202020204" pitchFamily="34" charset="0"/>
              </a:rPr>
              <a:t>(Wednesday</a:t>
            </a:r>
            <a:r>
              <a:rPr lang="en-US" altLang="en-US" b="1" dirty="0" smtClean="0">
                <a:latin typeface="Arial" panose="020B0604020202020204" pitchFamily="34" charset="0"/>
              </a:rPr>
              <a:t>), </a:t>
            </a:r>
            <a:r>
              <a:rPr lang="en-US" altLang="en-US" dirty="0" smtClean="0">
                <a:latin typeface="Arial" panose="020B0604020202020204" pitchFamily="34" charset="0"/>
              </a:rPr>
              <a:t>Local Authority will share performance and management information (Wednesday). Then Inspectors will meet to evaluate all of the evidence before the onsite visit the following week. </a:t>
            </a:r>
            <a:endParaRPr lang="en-US" altLang="en-US" b="1" dirty="0">
              <a:latin typeface="Arial" panose="020B0604020202020204" pitchFamily="34" charset="0"/>
            </a:endParaRPr>
          </a:p>
          <a:p>
            <a:pPr lvl="0" eaLnBrk="0" hangingPunct="0">
              <a:spcBef>
                <a:spcPct val="0"/>
              </a:spcBef>
            </a:pPr>
            <a:endParaRPr lang="en-US" altLang="en-US" b="1" dirty="0">
              <a:latin typeface="Arial" panose="020B0604020202020204" pitchFamily="34" charset="0"/>
            </a:endParaRPr>
          </a:p>
          <a:p>
            <a:pPr lvl="0" eaLnBrk="0" hangingPunct="0">
              <a:spcBef>
                <a:spcPct val="0"/>
              </a:spcBef>
            </a:pPr>
            <a:r>
              <a:rPr lang="en-US" altLang="en-US" b="1" dirty="0">
                <a:latin typeface="Arial" panose="020B0604020202020204" pitchFamily="34" charset="0"/>
              </a:rPr>
              <a:t>Week </a:t>
            </a:r>
            <a:r>
              <a:rPr lang="en-GB" altLang="en-US" b="1" dirty="0" smtClean="0">
                <a:latin typeface="Arial" panose="020B0604020202020204" pitchFamily="34" charset="0"/>
              </a:rPr>
              <a:t>3 </a:t>
            </a:r>
            <a:r>
              <a:rPr lang="en-GB" altLang="en-US" b="1" dirty="0">
                <a:latin typeface="Arial" panose="020B0604020202020204" pitchFamily="34" charset="0"/>
              </a:rPr>
              <a:t>– </a:t>
            </a:r>
            <a:r>
              <a:rPr lang="en-GB" altLang="en-US" dirty="0">
                <a:latin typeface="Arial" panose="020B0604020202020204" pitchFamily="34" charset="0"/>
              </a:rPr>
              <a:t>Fieldwork: Team off-site evaluation (Monday), </a:t>
            </a:r>
            <a:r>
              <a:rPr lang="en-GB" altLang="en-US" dirty="0" smtClean="0">
                <a:latin typeface="Arial" panose="020B0604020202020204" pitchFamily="34" charset="0"/>
              </a:rPr>
              <a:t>Fieldwork on-site </a:t>
            </a:r>
            <a:r>
              <a:rPr lang="en-GB" altLang="en-US" dirty="0" smtClean="0">
                <a:latin typeface="Arial" panose="020B0604020202020204" pitchFamily="34" charset="0"/>
              </a:rPr>
              <a:t> Tuesday and Wednesday. Outcome will be shared on Wednesday afternoon. </a:t>
            </a:r>
            <a:endParaRPr lang="en-US" altLang="en-US" dirty="0">
              <a:latin typeface="Arial" panose="020B0604020202020204" pitchFamily="34" charset="0"/>
            </a:endParaRPr>
          </a:p>
          <a:p>
            <a:endParaRPr lang="en-GB" dirty="0"/>
          </a:p>
        </p:txBody>
      </p:sp>
    </p:spTree>
    <p:extLst>
      <p:ext uri="{BB962C8B-B14F-4D97-AF65-F5344CB8AC3E}">
        <p14:creationId xmlns:p14="http://schemas.microsoft.com/office/powerpoint/2010/main" val="175562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have we done so far to prepare?</a:t>
            </a:r>
            <a:endParaRPr lang="en-GB" dirty="0"/>
          </a:p>
        </p:txBody>
      </p:sp>
      <p:sp>
        <p:nvSpPr>
          <p:cNvPr id="3" name="Text Placeholder 2"/>
          <p:cNvSpPr>
            <a:spLocks noGrp="1"/>
          </p:cNvSpPr>
          <p:nvPr>
            <p:ph type="body" sz="quarter" idx="10"/>
          </p:nvPr>
        </p:nvSpPr>
        <p:spPr>
          <a:xfrm>
            <a:off x="457200" y="980728"/>
            <a:ext cx="8229600" cy="5040560"/>
          </a:xfrm>
        </p:spPr>
        <p:txBody>
          <a:bodyPr/>
          <a:lstStyle/>
          <a:p>
            <a:r>
              <a:rPr lang="en-GB" sz="1600" b="1" dirty="0" smtClean="0"/>
              <a:t>Independently chaired CIB – </a:t>
            </a:r>
            <a:r>
              <a:rPr lang="en-GB" sz="1600" dirty="0" smtClean="0"/>
              <a:t>all key partners are </a:t>
            </a:r>
            <a:r>
              <a:rPr lang="en-GB" sz="1600" dirty="0" smtClean="0"/>
              <a:t>members. It was agreed that this would remain in place for the next 12 months to support our improvement journey from RI to good and beyond. </a:t>
            </a:r>
            <a:endParaRPr lang="en-GB" sz="1600" dirty="0" smtClean="0"/>
          </a:p>
          <a:p>
            <a:r>
              <a:rPr lang="en-GB" sz="1600" b="1" dirty="0" smtClean="0"/>
              <a:t>Improvement </a:t>
            </a:r>
            <a:r>
              <a:rPr lang="en-GB" sz="1600" b="1" dirty="0" smtClean="0"/>
              <a:t>Plan </a:t>
            </a:r>
            <a:r>
              <a:rPr lang="en-GB" sz="1600" dirty="0" smtClean="0"/>
              <a:t>– </a:t>
            </a:r>
            <a:r>
              <a:rPr lang="en-GB" sz="1600" dirty="0" smtClean="0"/>
              <a:t> A new improvement plan has been agreed by the </a:t>
            </a:r>
            <a:r>
              <a:rPr lang="en-GB" sz="1600" dirty="0" err="1" smtClean="0"/>
              <a:t>Childrens</a:t>
            </a:r>
            <a:r>
              <a:rPr lang="en-GB" sz="1600" dirty="0" smtClean="0"/>
              <a:t> Improvement Board on the 31</a:t>
            </a:r>
            <a:r>
              <a:rPr lang="en-GB" sz="1600" baseline="30000" dirty="0" smtClean="0"/>
              <a:t>st</a:t>
            </a:r>
            <a:r>
              <a:rPr lang="en-GB" sz="1600" dirty="0" smtClean="0"/>
              <a:t> March 2023. Work is underway on the plan.</a:t>
            </a:r>
            <a:endParaRPr lang="en-GB" sz="1600" dirty="0" smtClean="0"/>
          </a:p>
          <a:p>
            <a:r>
              <a:rPr lang="en-GB" sz="1600" b="1" dirty="0" smtClean="0"/>
              <a:t>Ofsted </a:t>
            </a:r>
            <a:r>
              <a:rPr lang="en-GB" sz="1600" b="1" dirty="0" smtClean="0"/>
              <a:t>evidence folders review and update </a:t>
            </a:r>
            <a:r>
              <a:rPr lang="en-GB" sz="1600" dirty="0" smtClean="0"/>
              <a:t>– initial review complete and tracker document produced.</a:t>
            </a:r>
          </a:p>
          <a:p>
            <a:r>
              <a:rPr lang="en-GB" sz="1600" b="1" dirty="0" smtClean="0"/>
              <a:t>Update of Self Evaluation  </a:t>
            </a:r>
            <a:r>
              <a:rPr lang="en-GB" sz="1600" dirty="0" smtClean="0"/>
              <a:t>– whole document reviewed alongside examples from other LAs that have recently had FAV. Tracker produced to map updates/required input/sign off. Need to ensure our response to </a:t>
            </a:r>
            <a:r>
              <a:rPr lang="en-GB" sz="1600" dirty="0" err="1" smtClean="0"/>
              <a:t>Covid</a:t>
            </a:r>
            <a:r>
              <a:rPr lang="en-GB" sz="1600" dirty="0" smtClean="0"/>
              <a:t> is woven through this. Draft updated version being completed.</a:t>
            </a:r>
          </a:p>
          <a:p>
            <a:r>
              <a:rPr lang="en-GB" sz="1600" b="1" dirty="0" smtClean="0"/>
              <a:t>Communication Strategy/Plan </a:t>
            </a:r>
            <a:r>
              <a:rPr lang="en-GB" sz="1600" dirty="0" smtClean="0"/>
              <a:t>– staff info pack reviewed and being updated on basis of last 12 months activity. </a:t>
            </a:r>
            <a:r>
              <a:rPr lang="en-GB" sz="1600" dirty="0" err="1" smtClean="0"/>
              <a:t>Comms</a:t>
            </a:r>
            <a:r>
              <a:rPr lang="en-GB" sz="1600" dirty="0" smtClean="0"/>
              <a:t> to service users and partners reshaped. </a:t>
            </a:r>
          </a:p>
          <a:p>
            <a:r>
              <a:rPr lang="en-GB" sz="1600" b="1" dirty="0" smtClean="0"/>
              <a:t>Logistics</a:t>
            </a:r>
            <a:r>
              <a:rPr lang="en-GB" sz="1600" dirty="0" smtClean="0"/>
              <a:t> – planning for both virtual and face to face visits underway, identification of rooms, IT support etc</a:t>
            </a:r>
            <a:r>
              <a:rPr lang="en-GB" sz="1600" dirty="0" smtClean="0"/>
              <a:t>.</a:t>
            </a:r>
          </a:p>
          <a:p>
            <a:r>
              <a:rPr lang="en-GB" sz="1600" b="1" dirty="0" smtClean="0"/>
              <a:t>Weekly Prep Session- </a:t>
            </a:r>
            <a:r>
              <a:rPr lang="en-GB" sz="1600" dirty="0" smtClean="0"/>
              <a:t> Sessions are taking place with both Heads of Services and Managers with regards to the reviewing all areas that we be reviewed by Ofsted and to have an understanding of areas that need further development. </a:t>
            </a:r>
            <a:endParaRPr lang="en-GB" sz="1600" b="1" dirty="0" smtClean="0"/>
          </a:p>
          <a:p>
            <a:endParaRPr lang="en-GB" dirty="0"/>
          </a:p>
        </p:txBody>
      </p:sp>
    </p:spTree>
    <p:extLst>
      <p:ext uri="{BB962C8B-B14F-4D97-AF65-F5344CB8AC3E}">
        <p14:creationId xmlns:p14="http://schemas.microsoft.com/office/powerpoint/2010/main" val="2591128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we need your help with, before and during the inspection?</a:t>
            </a:r>
            <a:endParaRPr lang="en-GB" dirty="0"/>
          </a:p>
        </p:txBody>
      </p:sp>
      <p:sp>
        <p:nvSpPr>
          <p:cNvPr id="3" name="Text Placeholder 2"/>
          <p:cNvSpPr>
            <a:spLocks noGrp="1"/>
          </p:cNvSpPr>
          <p:nvPr>
            <p:ph type="body" sz="quarter" idx="10"/>
          </p:nvPr>
        </p:nvSpPr>
        <p:spPr>
          <a:xfrm>
            <a:off x="457200" y="1556792"/>
            <a:ext cx="8229600" cy="4680520"/>
          </a:xfrm>
        </p:spPr>
        <p:txBody>
          <a:bodyPr/>
          <a:lstStyle/>
          <a:p>
            <a:r>
              <a:rPr lang="en-GB" sz="1800" b="1" dirty="0" smtClean="0"/>
              <a:t>Prepare yourself or your staff for the inspection using the tools and information that will be shared with you</a:t>
            </a:r>
            <a:r>
              <a:rPr lang="en-GB" sz="1800" dirty="0" smtClean="0"/>
              <a:t>: </a:t>
            </a:r>
          </a:p>
          <a:p>
            <a:pPr marL="285750" indent="-285750">
              <a:buFont typeface="Arial" panose="020B0604020202020204" pitchFamily="34" charset="0"/>
              <a:buChar char="•"/>
            </a:pPr>
            <a:r>
              <a:rPr lang="en-GB" sz="1800" dirty="0" smtClean="0"/>
              <a:t>Developing staff skills in how to manage discussions with inspectors and showcase their best work and demonstrate their understanding of risk and safety; </a:t>
            </a:r>
          </a:p>
          <a:p>
            <a:pPr marL="285750" indent="-285750">
              <a:buFont typeface="Arial" panose="020B0604020202020204" pitchFamily="34" charset="0"/>
              <a:buChar char="•"/>
            </a:pPr>
            <a:r>
              <a:rPr lang="en-GB" sz="1800" dirty="0" smtClean="0"/>
              <a:t>Supporting the coordination of rapid feedback from each interaction with inspectors; consistently championing and modelling our values and practice standards. </a:t>
            </a:r>
          </a:p>
          <a:p>
            <a:pPr marL="285750" indent="-285750">
              <a:buFont typeface="Arial" panose="020B0604020202020204" pitchFamily="34" charset="0"/>
              <a:buChar char="•"/>
            </a:pPr>
            <a:endParaRPr lang="en-GB" sz="1800" dirty="0"/>
          </a:p>
          <a:p>
            <a:r>
              <a:rPr lang="en-GB" sz="1800" b="1" dirty="0" smtClean="0"/>
              <a:t>Interface with Improvement Team so they can support you to identify the best up to date evidence we have of our progress</a:t>
            </a:r>
          </a:p>
          <a:p>
            <a:endParaRPr lang="en-GB" sz="1800" b="1" dirty="0"/>
          </a:p>
          <a:p>
            <a:pPr marL="285750" indent="-285750">
              <a:buFont typeface="Arial" panose="020B0604020202020204" pitchFamily="34" charset="0"/>
              <a:buChar char="•"/>
            </a:pPr>
            <a:r>
              <a:rPr lang="en-GB" sz="1800" dirty="0" smtClean="0"/>
              <a:t>Evidence chest</a:t>
            </a:r>
          </a:p>
          <a:p>
            <a:pPr marL="285750" indent="-285750">
              <a:buFont typeface="Arial" panose="020B0604020202020204" pitchFamily="34" charset="0"/>
              <a:buChar char="•"/>
            </a:pPr>
            <a:r>
              <a:rPr lang="en-GB" sz="1800" dirty="0" smtClean="0"/>
              <a:t>Self evaluation</a:t>
            </a:r>
          </a:p>
          <a:p>
            <a:endParaRPr lang="en-GB" dirty="0"/>
          </a:p>
          <a:p>
            <a:endParaRPr lang="en-GB" dirty="0" smtClean="0"/>
          </a:p>
        </p:txBody>
      </p:sp>
    </p:spTree>
    <p:extLst>
      <p:ext uri="{BB962C8B-B14F-4D97-AF65-F5344CB8AC3E}">
        <p14:creationId xmlns:p14="http://schemas.microsoft.com/office/powerpoint/2010/main" val="524983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you can do now to prepare?</a:t>
            </a:r>
            <a:endParaRPr lang="en-GB" dirty="0"/>
          </a:p>
        </p:txBody>
      </p:sp>
      <p:sp>
        <p:nvSpPr>
          <p:cNvPr id="3" name="Text Placeholder 2"/>
          <p:cNvSpPr>
            <a:spLocks noGrp="1"/>
          </p:cNvSpPr>
          <p:nvPr>
            <p:ph type="body" sz="quarter" idx="10"/>
          </p:nvPr>
        </p:nvSpPr>
        <p:spPr>
          <a:xfrm>
            <a:off x="457200" y="1200150"/>
            <a:ext cx="8363272" cy="5109170"/>
          </a:xfrm>
        </p:spPr>
        <p:txBody>
          <a:bodyPr/>
          <a:lstStyle/>
          <a:p>
            <a:pPr lvl="0"/>
            <a:r>
              <a:rPr lang="en-GB" sz="1400" b="1" dirty="0"/>
              <a:t>Follow up on management oversight and audit actions - </a:t>
            </a:r>
            <a:r>
              <a:rPr lang="en-GB" sz="1400" dirty="0"/>
              <a:t>For all of your cases that have been audited or there is management oversight for actions to be completed, check all the actions have been done and follow up on those that haven’t before the start of the new year. Managers to add oversight to confirm that these have been done. </a:t>
            </a:r>
          </a:p>
          <a:p>
            <a:r>
              <a:rPr lang="en-GB" sz="1400" b="1" dirty="0"/>
              <a:t> </a:t>
            </a:r>
            <a:endParaRPr lang="en-GB" sz="1400" dirty="0"/>
          </a:p>
          <a:p>
            <a:pPr lvl="0"/>
            <a:r>
              <a:rPr lang="en-GB" sz="1400" b="1" dirty="0"/>
              <a:t>Please make sure that your case </a:t>
            </a:r>
            <a:r>
              <a:rPr lang="en-GB" sz="1400" b="1" dirty="0" smtClean="0"/>
              <a:t>summaries </a:t>
            </a:r>
            <a:r>
              <a:rPr lang="en-GB" sz="1400" b="1" dirty="0"/>
              <a:t>and </a:t>
            </a:r>
            <a:r>
              <a:rPr lang="en-GB" sz="1400" b="1" dirty="0" smtClean="0"/>
              <a:t>chronologies have </a:t>
            </a:r>
            <a:r>
              <a:rPr lang="en-GB" sz="1400" b="1" dirty="0"/>
              <a:t>been reviewed and </a:t>
            </a:r>
            <a:r>
              <a:rPr lang="en-GB" sz="1400" b="1" dirty="0" smtClean="0"/>
              <a:t>updated. </a:t>
            </a:r>
            <a:r>
              <a:rPr lang="en-GB" sz="1400" dirty="0" smtClean="0"/>
              <a:t>our practice standards state the frequency that they are to be updated but it would be ‘prudent’ housekeeping to ensure that all have been reviewed and updated regularly. </a:t>
            </a:r>
          </a:p>
          <a:p>
            <a:pPr lvl="0"/>
            <a:endParaRPr lang="en-GB" sz="1400" dirty="0" smtClean="0"/>
          </a:p>
          <a:p>
            <a:pPr lvl="0"/>
            <a:r>
              <a:rPr lang="en-GB" sz="1400" b="1" dirty="0" smtClean="0"/>
              <a:t>Do </a:t>
            </a:r>
            <a:r>
              <a:rPr lang="en-GB" sz="1400" b="1" dirty="0"/>
              <a:t>you have a child </a:t>
            </a:r>
            <a:r>
              <a:rPr lang="en-GB" sz="1400" b="1" dirty="0" smtClean="0"/>
              <a:t>or </a:t>
            </a:r>
            <a:r>
              <a:rPr lang="en-GB" sz="1400" b="1" dirty="0"/>
              <a:t>young </a:t>
            </a:r>
            <a:r>
              <a:rPr lang="en-GB" sz="1400" b="1" dirty="0" smtClean="0"/>
              <a:t>person on </a:t>
            </a:r>
            <a:r>
              <a:rPr lang="en-GB" sz="1400" b="1" dirty="0"/>
              <a:t>our list of most at risk/most concern? - </a:t>
            </a:r>
            <a:r>
              <a:rPr lang="en-GB" sz="1400" dirty="0"/>
              <a:t>If yes please make sure that there is a completed and up to date risk assessment and risk management plan on the case file before the end of </a:t>
            </a:r>
            <a:r>
              <a:rPr lang="en-GB" sz="1400" dirty="0" smtClean="0"/>
              <a:t>March </a:t>
            </a:r>
            <a:r>
              <a:rPr lang="en-GB" sz="1400" dirty="0"/>
              <a:t>if it is not there. </a:t>
            </a:r>
            <a:r>
              <a:rPr lang="en-GB" sz="1400" b="1" dirty="0"/>
              <a:t> </a:t>
            </a:r>
            <a:endParaRPr lang="en-GB" sz="1400" b="1" dirty="0" smtClean="0"/>
          </a:p>
          <a:p>
            <a:pPr lvl="0"/>
            <a:endParaRPr lang="en-GB" sz="1400" dirty="0"/>
          </a:p>
          <a:p>
            <a:pPr lvl="0"/>
            <a:r>
              <a:rPr lang="en-GB" sz="1400" b="1" dirty="0"/>
              <a:t>Brevity of case recording - </a:t>
            </a:r>
            <a:r>
              <a:rPr lang="en-GB" sz="1400" dirty="0"/>
              <a:t>A few short bullet points with analysis and reflection is more effective and quicker than typing up lengthy pages of </a:t>
            </a:r>
            <a:r>
              <a:rPr lang="en-GB" sz="1400" dirty="0" smtClean="0"/>
              <a:t>notes. This will </a:t>
            </a:r>
            <a:r>
              <a:rPr lang="en-GB" sz="1400" dirty="0"/>
              <a:t>help with Ofsted’s mantra that</a:t>
            </a:r>
            <a:r>
              <a:rPr lang="en-GB" sz="1400" i="1" dirty="0"/>
              <a:t> if</a:t>
            </a:r>
            <a:r>
              <a:rPr lang="en-GB" sz="1400" dirty="0"/>
              <a:t> </a:t>
            </a:r>
            <a:r>
              <a:rPr lang="en-GB" sz="1400" i="1" dirty="0"/>
              <a:t>it isn’t recorded then it hasn’t happened</a:t>
            </a:r>
            <a:r>
              <a:rPr lang="en-GB" sz="1400" dirty="0" smtClean="0"/>
              <a:t>.</a:t>
            </a:r>
          </a:p>
          <a:p>
            <a:pPr lvl="0"/>
            <a:endParaRPr lang="en-GB" sz="1400" dirty="0" smtClean="0"/>
          </a:p>
          <a:p>
            <a:pPr lvl="0"/>
            <a:r>
              <a:rPr lang="en-GB" sz="1400" b="1" dirty="0" smtClean="0"/>
              <a:t>Do you know where to find our policies and procedures: </a:t>
            </a:r>
            <a:r>
              <a:rPr lang="en-GB" sz="1400" dirty="0" smtClean="0"/>
              <a:t>It really important that you spend some time looking at our policies </a:t>
            </a:r>
            <a:r>
              <a:rPr lang="en-GB" sz="1400" dirty="0"/>
              <a:t>and procedures. </a:t>
            </a:r>
            <a:r>
              <a:rPr lang="en-GB" sz="1400" dirty="0">
                <a:hlinkClick r:id="rId2"/>
              </a:rPr>
              <a:t>https://</a:t>
            </a:r>
            <a:r>
              <a:rPr lang="en-GB" sz="1400" dirty="0" smtClean="0">
                <a:hlinkClick r:id="rId2"/>
              </a:rPr>
              <a:t>www.proceduresonline.com/luton/childcare/index.html</a:t>
            </a:r>
            <a:r>
              <a:rPr lang="en-GB" sz="1400" dirty="0" smtClean="0"/>
              <a:t> </a:t>
            </a:r>
            <a:endParaRPr lang="en-GB" sz="1400" b="1" dirty="0"/>
          </a:p>
        </p:txBody>
      </p:sp>
    </p:spTree>
    <p:extLst>
      <p:ext uri="{BB962C8B-B14F-4D97-AF65-F5344CB8AC3E}">
        <p14:creationId xmlns:p14="http://schemas.microsoft.com/office/powerpoint/2010/main" val="3770753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areas of practice to consider</a:t>
            </a:r>
            <a:endParaRPr lang="en-GB" dirty="0"/>
          </a:p>
        </p:txBody>
      </p:sp>
      <p:sp>
        <p:nvSpPr>
          <p:cNvPr id="3" name="Text Placeholder 2"/>
          <p:cNvSpPr>
            <a:spLocks noGrp="1"/>
          </p:cNvSpPr>
          <p:nvPr>
            <p:ph type="body" sz="quarter" idx="10"/>
          </p:nvPr>
        </p:nvSpPr>
        <p:spPr>
          <a:xfrm>
            <a:off x="457200" y="1200150"/>
            <a:ext cx="8229600" cy="4821138"/>
          </a:xfrm>
        </p:spPr>
        <p:txBody>
          <a:bodyPr/>
          <a:lstStyle/>
          <a:p>
            <a:r>
              <a:rPr lang="en-GB" dirty="0" smtClean="0"/>
              <a:t>Previously Ofsted identified that we had more do to in improving practice in the following areas:</a:t>
            </a:r>
          </a:p>
          <a:p>
            <a:endParaRPr lang="en-GB" dirty="0"/>
          </a:p>
          <a:p>
            <a:pPr marL="342900" indent="-342900">
              <a:buFont typeface="Arial" panose="020B0604020202020204" pitchFamily="34" charset="0"/>
              <a:buChar char="•"/>
            </a:pPr>
            <a:r>
              <a:rPr lang="en-GB" dirty="0" smtClean="0"/>
              <a:t>The </a:t>
            </a:r>
            <a:r>
              <a:rPr lang="en-GB" dirty="0" smtClean="0"/>
              <a:t>quality of our assessments </a:t>
            </a:r>
          </a:p>
          <a:p>
            <a:endParaRPr lang="en-GB" dirty="0" smtClean="0"/>
          </a:p>
          <a:p>
            <a:r>
              <a:rPr lang="en-GB" dirty="0" smtClean="0"/>
              <a:t>Think </a:t>
            </a:r>
            <a:r>
              <a:rPr lang="en-GB" dirty="0" smtClean="0"/>
              <a:t>about the cases you have had over the last six months – if any of these practice area were a feature, what examples </a:t>
            </a:r>
            <a:r>
              <a:rPr lang="en-GB" dirty="0"/>
              <a:t>of good </a:t>
            </a:r>
            <a:r>
              <a:rPr lang="en-GB" dirty="0" smtClean="0"/>
              <a:t>practice can you think of you can share with the inspectors if asked?</a:t>
            </a:r>
          </a:p>
          <a:p>
            <a:r>
              <a:rPr lang="en-GB" dirty="0"/>
              <a:t>W</a:t>
            </a:r>
            <a:r>
              <a:rPr lang="en-GB" dirty="0" smtClean="0"/>
              <a:t>hat examples are there in your current caseload that you may need to reflect on and discuss with you manager to see if they can be improved?  </a:t>
            </a:r>
            <a:endParaRPr lang="en-GB" dirty="0"/>
          </a:p>
        </p:txBody>
      </p:sp>
    </p:spTree>
    <p:extLst>
      <p:ext uri="{BB962C8B-B14F-4D97-AF65-F5344CB8AC3E}">
        <p14:creationId xmlns:p14="http://schemas.microsoft.com/office/powerpoint/2010/main" val="2311586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During the inspection - What to consider</a:t>
            </a:r>
            <a:endParaRPr lang="en-GB" dirty="0"/>
          </a:p>
        </p:txBody>
      </p:sp>
      <p:sp>
        <p:nvSpPr>
          <p:cNvPr id="3" name="Text Placeholder 2"/>
          <p:cNvSpPr>
            <a:spLocks noGrp="1"/>
          </p:cNvSpPr>
          <p:nvPr>
            <p:ph type="body" sz="quarter" idx="10"/>
          </p:nvPr>
        </p:nvSpPr>
        <p:spPr/>
        <p:txBody>
          <a:bodyPr/>
          <a:lstStyle/>
          <a:p>
            <a:pPr lvl="0"/>
            <a:endParaRPr lang="en-GB" sz="1400" b="1" dirty="0" smtClean="0"/>
          </a:p>
          <a:p>
            <a:r>
              <a:rPr lang="en-GB" sz="1400" b="1" dirty="0" smtClean="0"/>
              <a:t>During the inspection:</a:t>
            </a:r>
          </a:p>
          <a:p>
            <a:pPr marL="171450" indent="-171450">
              <a:buFont typeface="Arial" panose="020B0604020202020204" pitchFamily="34" charset="0"/>
              <a:buChar char="•"/>
            </a:pPr>
            <a:r>
              <a:rPr lang="en-GB" sz="1800" dirty="0"/>
              <a:t>Identify a number of cases that you </a:t>
            </a:r>
            <a:r>
              <a:rPr lang="en-GB" sz="1800" dirty="0" smtClean="0"/>
              <a:t>are proud of and want </a:t>
            </a:r>
            <a:r>
              <a:rPr lang="en-GB" sz="1800" dirty="0"/>
              <a:t>an inspector to </a:t>
            </a:r>
            <a:r>
              <a:rPr lang="en-GB" sz="1800" dirty="0" smtClean="0"/>
              <a:t>see </a:t>
            </a:r>
            <a:r>
              <a:rPr lang="en-GB" sz="1800" dirty="0"/>
              <a:t> </a:t>
            </a:r>
            <a:endParaRPr lang="en-GB" sz="1800" dirty="0" smtClean="0"/>
          </a:p>
          <a:p>
            <a:pPr marL="171450" indent="-171450">
              <a:buFont typeface="Arial" panose="020B0604020202020204" pitchFamily="34" charset="0"/>
              <a:buChar char="•"/>
            </a:pPr>
            <a:r>
              <a:rPr lang="en-GB" sz="1800" dirty="0"/>
              <a:t>Know </a:t>
            </a:r>
            <a:r>
              <a:rPr lang="en-GB" sz="1800" u="sng" dirty="0"/>
              <a:t>why</a:t>
            </a:r>
            <a:r>
              <a:rPr lang="en-GB" sz="1800" dirty="0"/>
              <a:t> you are working with your families and what outcomes you are trying to achieve. </a:t>
            </a:r>
            <a:endParaRPr lang="en-GB" sz="1800" dirty="0" smtClean="0"/>
          </a:p>
          <a:p>
            <a:pPr marL="171450" indent="-171450">
              <a:buFont typeface="Arial" panose="020B0604020202020204" pitchFamily="34" charset="0"/>
              <a:buChar char="•"/>
            </a:pPr>
            <a:r>
              <a:rPr lang="en-GB" sz="1800" u="sng" dirty="0" smtClean="0"/>
              <a:t>Always </a:t>
            </a:r>
            <a:r>
              <a:rPr lang="en-GB" sz="1800" u="sng" dirty="0"/>
              <a:t>consider</a:t>
            </a:r>
            <a:r>
              <a:rPr lang="en-GB" sz="1800" dirty="0"/>
              <a:t> how you can demonstrate the positive impact of your </a:t>
            </a:r>
            <a:r>
              <a:rPr lang="en-GB" sz="1800" dirty="0" smtClean="0"/>
              <a:t>work</a:t>
            </a:r>
          </a:p>
          <a:p>
            <a:pPr marL="171450" indent="-171450">
              <a:buFont typeface="Arial" panose="020B0604020202020204" pitchFamily="34" charset="0"/>
              <a:buChar char="•"/>
            </a:pPr>
            <a:r>
              <a:rPr lang="en-GB" sz="1800" dirty="0" smtClean="0"/>
              <a:t>Due </a:t>
            </a:r>
            <a:r>
              <a:rPr lang="en-GB" sz="1800" dirty="0"/>
              <a:t>to the obstacles </a:t>
            </a:r>
            <a:r>
              <a:rPr lang="en-GB" sz="1800" dirty="0" smtClean="0"/>
              <a:t>in </a:t>
            </a:r>
            <a:r>
              <a:rPr lang="en-GB" sz="1800" dirty="0"/>
              <a:t>your work that have emerged from COVID-19 restrictions, </a:t>
            </a:r>
            <a:r>
              <a:rPr lang="en-GB" sz="1800" dirty="0" smtClean="0"/>
              <a:t>highlight </a:t>
            </a:r>
            <a:r>
              <a:rPr lang="en-GB" sz="1800" dirty="0"/>
              <a:t>how you have adapted to overcome these and created a positive </a:t>
            </a:r>
            <a:r>
              <a:rPr lang="en-GB" sz="1800" dirty="0" smtClean="0"/>
              <a:t>impact.</a:t>
            </a:r>
          </a:p>
          <a:p>
            <a:pPr marL="171450" indent="-171450">
              <a:buFont typeface="Arial" panose="020B0604020202020204" pitchFamily="34" charset="0"/>
              <a:buChar char="•"/>
            </a:pPr>
            <a:r>
              <a:rPr lang="en-GB" sz="1800" dirty="0" smtClean="0"/>
              <a:t>Use </a:t>
            </a:r>
            <a:r>
              <a:rPr lang="en-GB" sz="1800" dirty="0"/>
              <a:t>other professionals who are there to support </a:t>
            </a:r>
            <a:r>
              <a:rPr lang="en-GB" sz="1800" dirty="0" smtClean="0"/>
              <a:t>you. </a:t>
            </a:r>
            <a:r>
              <a:rPr lang="en-GB" sz="1800" dirty="0"/>
              <a:t>We will let your team manager know the days that there is someone to support, so make sure that you know who and where they are and get them to join a conversation with an inspector if you feel that you need it.</a:t>
            </a:r>
          </a:p>
          <a:p>
            <a:pPr marL="171450" indent="-171450">
              <a:buFont typeface="Arial" panose="020B0604020202020204" pitchFamily="34" charset="0"/>
              <a:buChar char="•"/>
            </a:pPr>
            <a:endParaRPr lang="en-GB" sz="1400" dirty="0" smtClean="0"/>
          </a:p>
          <a:p>
            <a:pPr lvl="0"/>
            <a:endParaRPr lang="en-GB" sz="1400" dirty="0" smtClean="0"/>
          </a:p>
          <a:p>
            <a:endParaRPr lang="en-GB" sz="1200" dirty="0" smtClean="0"/>
          </a:p>
          <a:p>
            <a:endParaRPr lang="en-GB" sz="1200" dirty="0"/>
          </a:p>
          <a:p>
            <a:pPr lvl="0"/>
            <a:endParaRPr lang="en-GB" sz="1200" dirty="0" smtClean="0"/>
          </a:p>
          <a:p>
            <a:endParaRPr lang="en-GB" dirty="0"/>
          </a:p>
        </p:txBody>
      </p:sp>
    </p:spTree>
    <p:extLst>
      <p:ext uri="{BB962C8B-B14F-4D97-AF65-F5344CB8AC3E}">
        <p14:creationId xmlns:p14="http://schemas.microsoft.com/office/powerpoint/2010/main" val="4128967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Meeting with an inspector-Talking about cases</a:t>
            </a:r>
            <a:endParaRPr lang="en-GB" dirty="0"/>
          </a:p>
        </p:txBody>
      </p:sp>
      <p:sp>
        <p:nvSpPr>
          <p:cNvPr id="3" name="Text Placeholder 2"/>
          <p:cNvSpPr>
            <a:spLocks noGrp="1"/>
          </p:cNvSpPr>
          <p:nvPr>
            <p:ph type="body" sz="quarter" idx="10"/>
          </p:nvPr>
        </p:nvSpPr>
        <p:spPr>
          <a:xfrm>
            <a:off x="442637" y="1340768"/>
            <a:ext cx="8229600" cy="4670425"/>
          </a:xfrm>
        </p:spPr>
        <p:txBody>
          <a:bodyPr/>
          <a:lstStyle/>
          <a:p>
            <a:r>
              <a:rPr lang="en-GB" dirty="0"/>
              <a:t>D</a:t>
            </a:r>
            <a:r>
              <a:rPr lang="en-GB" dirty="0" smtClean="0"/>
              <a:t>emonstrate </a:t>
            </a:r>
            <a:r>
              <a:rPr lang="en-GB" dirty="0"/>
              <a:t>the distance travelled so far on all of your cases by</a:t>
            </a:r>
            <a:r>
              <a:rPr lang="en-GB" dirty="0" smtClean="0"/>
              <a:t>:</a:t>
            </a:r>
            <a:endParaRPr lang="en-GB" dirty="0"/>
          </a:p>
          <a:p>
            <a:pPr marL="342900" lvl="0" indent="-342900">
              <a:buFont typeface="Arial" panose="020B0604020202020204" pitchFamily="34" charset="0"/>
              <a:buChar char="•"/>
            </a:pPr>
            <a:r>
              <a:rPr lang="en-GB" b="1" dirty="0" smtClean="0"/>
              <a:t>Bringing </a:t>
            </a:r>
            <a:r>
              <a:rPr lang="en-GB" b="1" dirty="0"/>
              <a:t>the child alive. </a:t>
            </a:r>
            <a:r>
              <a:rPr lang="en-GB" dirty="0"/>
              <a:t> Include what the child has achieved, what they like and dislike, and how you are working with those </a:t>
            </a:r>
            <a:r>
              <a:rPr lang="en-GB" dirty="0" smtClean="0"/>
              <a:t>factors to manage </a:t>
            </a:r>
            <a:r>
              <a:rPr lang="en-GB" dirty="0"/>
              <a:t>risks and bring good outcomes for the child. </a:t>
            </a:r>
            <a:endParaRPr lang="en-GB" dirty="0" smtClean="0"/>
          </a:p>
          <a:p>
            <a:pPr marL="342900" lvl="0" indent="-342900">
              <a:buFont typeface="Arial" panose="020B0604020202020204" pitchFamily="34" charset="0"/>
              <a:buChar char="•"/>
            </a:pPr>
            <a:r>
              <a:rPr lang="en-GB" b="1" dirty="0" smtClean="0"/>
              <a:t>Consider </a:t>
            </a:r>
            <a:r>
              <a:rPr lang="en-GB" b="1" dirty="0"/>
              <a:t>those cases that haven’t gone as you have expected. </a:t>
            </a:r>
            <a:r>
              <a:rPr lang="en-GB" dirty="0"/>
              <a:t> </a:t>
            </a:r>
            <a:r>
              <a:rPr lang="en-GB" dirty="0" smtClean="0"/>
              <a:t>Choose wisely, ensure </a:t>
            </a:r>
            <a:r>
              <a:rPr lang="en-GB" dirty="0"/>
              <a:t>that this isn’t where there has been drift or the child not seen, but ones with genuine difficulties that you are working to resolve</a:t>
            </a:r>
            <a:r>
              <a:rPr lang="en-GB" dirty="0" smtClean="0"/>
              <a:t>.</a:t>
            </a:r>
          </a:p>
          <a:p>
            <a:pPr marL="342900" indent="-342900">
              <a:buFont typeface="Arial" panose="020B0604020202020204" pitchFamily="34" charset="0"/>
              <a:buChar char="•"/>
            </a:pPr>
            <a:r>
              <a:rPr lang="en-GB" b="1" dirty="0"/>
              <a:t>Evidence the progress and </a:t>
            </a:r>
            <a:r>
              <a:rPr lang="en-GB" b="1" dirty="0" smtClean="0"/>
              <a:t>difference </a:t>
            </a:r>
            <a:r>
              <a:rPr lang="en-GB" b="1" dirty="0"/>
              <a:t>you are making for the child and family</a:t>
            </a:r>
            <a:r>
              <a:rPr lang="en-GB" b="1" dirty="0" smtClean="0"/>
              <a:t>.</a:t>
            </a:r>
            <a:endParaRPr lang="en-GB" dirty="0"/>
          </a:p>
          <a:p>
            <a:pPr marL="342900" lvl="0" indent="-342900">
              <a:buFont typeface="Arial" panose="020B0604020202020204" pitchFamily="34" charset="0"/>
              <a:buChar char="•"/>
            </a:pPr>
            <a:endParaRPr lang="en-GB" dirty="0" smtClean="0"/>
          </a:p>
          <a:p>
            <a:r>
              <a:rPr lang="en-GB" i="1" dirty="0" smtClean="0"/>
              <a:t>Remember: The inspection is all about highlighting how we have </a:t>
            </a:r>
            <a:r>
              <a:rPr lang="en-GB" i="1" dirty="0" smtClean="0">
                <a:latin typeface="Arial" panose="020B0604020202020204" pitchFamily="34" charset="0"/>
                <a:cs typeface="Arial" panose="020B0604020202020204" pitchFamily="34" charset="0"/>
              </a:rPr>
              <a:t>developed </a:t>
            </a:r>
            <a:r>
              <a:rPr lang="en-GB" i="1" dirty="0">
                <a:latin typeface="Arial" panose="020B0604020202020204" pitchFamily="34" charset="0"/>
                <a:cs typeface="Arial" panose="020B0604020202020204" pitchFamily="34" charset="0"/>
              </a:rPr>
              <a:t>an improved way of capturing </a:t>
            </a:r>
            <a:r>
              <a:rPr lang="en-GB" i="1" dirty="0" smtClean="0">
                <a:latin typeface="Arial" panose="020B0604020202020204" pitchFamily="34" charset="0"/>
                <a:cs typeface="Arial" panose="020B0604020202020204" pitchFamily="34" charset="0"/>
              </a:rPr>
              <a:t>activity, evidence </a:t>
            </a:r>
            <a:r>
              <a:rPr lang="en-GB" i="1" dirty="0">
                <a:latin typeface="Arial" panose="020B0604020202020204" pitchFamily="34" charset="0"/>
                <a:cs typeface="Arial" panose="020B0604020202020204" pitchFamily="34" charset="0"/>
              </a:rPr>
              <a:t>its </a:t>
            </a:r>
            <a:r>
              <a:rPr lang="en-GB" i="1" dirty="0" smtClean="0">
                <a:latin typeface="Arial" panose="020B0604020202020204" pitchFamily="34" charset="0"/>
                <a:cs typeface="Arial" panose="020B0604020202020204" pitchFamily="34" charset="0"/>
              </a:rPr>
              <a:t>impact and demonstrate how you have adapted to obstacles presented by COVID-19. </a:t>
            </a:r>
            <a:endParaRPr lang="en-GB" i="1" dirty="0">
              <a:latin typeface="Arial" panose="020B0604020202020204" pitchFamily="34" charset="0"/>
              <a:cs typeface="Arial" panose="020B0604020202020204" pitchFamily="34" charset="0"/>
            </a:endParaRPr>
          </a:p>
          <a:p>
            <a:pPr lvl="0"/>
            <a:endParaRPr lang="en-GB" sz="1800" b="1" dirty="0" smtClean="0"/>
          </a:p>
          <a:p>
            <a:pPr lvl="0"/>
            <a:endParaRPr lang="en-GB" sz="1800" dirty="0"/>
          </a:p>
          <a:p>
            <a:endParaRPr lang="en-GB" dirty="0" smtClean="0"/>
          </a:p>
          <a:p>
            <a:endParaRPr lang="en-GB" dirty="0"/>
          </a:p>
        </p:txBody>
      </p:sp>
    </p:spTree>
    <p:extLst>
      <p:ext uri="{BB962C8B-B14F-4D97-AF65-F5344CB8AC3E}">
        <p14:creationId xmlns:p14="http://schemas.microsoft.com/office/powerpoint/2010/main" val="3552384299"/>
      </p:ext>
    </p:extLst>
  </p:cSld>
  <p:clrMapOvr>
    <a:masterClrMapping/>
  </p:clrMapOvr>
</p:sld>
</file>

<file path=ppt/theme/theme1.xml><?xml version="1.0" encoding="utf-8"?>
<a:theme xmlns:a="http://schemas.openxmlformats.org/drawingml/2006/main" name="Powerpoint branding template New (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1AEBC1396EF2E419582CAED06080B0A" ma:contentTypeVersion="9" ma:contentTypeDescription="Create a new document." ma:contentTypeScope="" ma:versionID="d94601b4e1678be0eb51f7b77cbd7b7b">
  <xsd:schema xmlns:xsd="http://www.w3.org/2001/XMLSchema" xmlns:xs="http://www.w3.org/2001/XMLSchema" xmlns:p="http://schemas.microsoft.com/office/2006/metadata/properties" xmlns:ns2="8b1b1a51-0536-4db1-95be-ffee86443afa" targetNamespace="http://schemas.microsoft.com/office/2006/metadata/properties" ma:root="true" ma:fieldsID="aafc2e32043d55c8921e6bf72ae12235" ns2:_="">
    <xsd:import namespace="8b1b1a51-0536-4db1-95be-ffee86443af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1b1a51-0536-4db1-95be-ffee86443a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4ED5BB4D-C63C-4043-9387-50BE842811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1b1a51-0536-4db1-95be-ffee86443af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C2B0C7D-AD83-4CDF-AC36-1B7ED5A66A5B}">
  <ds:schemaRefs>
    <ds:schemaRef ds:uri="http://schemas.microsoft.com/sharepoint/v3/contenttype/forms"/>
  </ds:schemaRefs>
</ds:datastoreItem>
</file>

<file path=customXml/itemProps3.xml><?xml version="1.0" encoding="utf-8"?>
<ds:datastoreItem xmlns:ds="http://schemas.openxmlformats.org/officeDocument/2006/customXml" ds:itemID="{6A6EB9CF-CD4C-4DF0-8A55-36E56AF9688B}">
  <ds:schemaRefs>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8b1b1a51-0536-4db1-95be-ffee86443afa"/>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Powerpoint branding template New (3)</Template>
  <TotalTime>5303</TotalTime>
  <Words>1599</Words>
  <Application>Microsoft Office PowerPoint</Application>
  <PresentationFormat>On-screen Show (4:3)</PresentationFormat>
  <Paragraphs>100</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MS PGothic</vt:lpstr>
      <vt:lpstr>Arial</vt:lpstr>
      <vt:lpstr>Calibri</vt:lpstr>
      <vt:lpstr>Wingdings</vt:lpstr>
      <vt:lpstr>Powerpoint branding template New (3)</vt:lpstr>
      <vt:lpstr>PowerPoint Presentation</vt:lpstr>
      <vt:lpstr>What does a focused assurance visit look like?</vt:lpstr>
      <vt:lpstr>Outline timetable-</vt:lpstr>
      <vt:lpstr>What have we done so far to prepare?</vt:lpstr>
      <vt:lpstr>What do we need your help with, before and during the inspection?</vt:lpstr>
      <vt:lpstr>What you can do now to prepare?</vt:lpstr>
      <vt:lpstr>Some areas of practice to consider</vt:lpstr>
      <vt:lpstr>During the inspection - What to consider</vt:lpstr>
      <vt:lpstr>Meeting with an inspector-Talking about cases</vt:lpstr>
      <vt:lpstr>Meeting with an inspector: Key points to remember</vt:lpstr>
      <vt:lpstr>Meeting with an inspector: Debriefing</vt:lpstr>
      <vt:lpstr>Useful contacts for during the inspection</vt:lpstr>
    </vt:vector>
  </TitlesOfParts>
  <Company>LBC021618</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Kearney</dc:creator>
  <cp:keywords>powerpoint, powerpoint branding, powerpoint template,</cp:keywords>
  <cp:lastModifiedBy>Thomas, Sancha</cp:lastModifiedBy>
  <cp:revision>200</cp:revision>
  <dcterms:created xsi:type="dcterms:W3CDTF">2017-03-15T14:30:45Z</dcterms:created>
  <dcterms:modified xsi:type="dcterms:W3CDTF">2023-04-27T08:45:02Z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0x01010061AEBC1396EF2E419582CAED06080B0A</vt:lpwstr>
  </property>
</Properties>
</file>