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56"/>
  </p:notesMasterIdLst>
  <p:handoutMasterIdLst>
    <p:handoutMasterId r:id="rId57"/>
  </p:handoutMasterIdLst>
  <p:sldIdLst>
    <p:sldId id="256" r:id="rId5"/>
    <p:sldId id="257" r:id="rId6"/>
    <p:sldId id="260" r:id="rId7"/>
    <p:sldId id="491" r:id="rId8"/>
    <p:sldId id="464" r:id="rId9"/>
    <p:sldId id="725" r:id="rId10"/>
    <p:sldId id="323" r:id="rId11"/>
    <p:sldId id="726" r:id="rId12"/>
    <p:sldId id="258" r:id="rId13"/>
    <p:sldId id="302" r:id="rId14"/>
    <p:sldId id="272" r:id="rId15"/>
    <p:sldId id="271" r:id="rId16"/>
    <p:sldId id="304" r:id="rId17"/>
    <p:sldId id="269" r:id="rId18"/>
    <p:sldId id="305" r:id="rId19"/>
    <p:sldId id="266" r:id="rId20"/>
    <p:sldId id="306" r:id="rId21"/>
    <p:sldId id="264" r:id="rId22"/>
    <p:sldId id="307" r:id="rId23"/>
    <p:sldId id="263" r:id="rId24"/>
    <p:sldId id="308" r:id="rId25"/>
    <p:sldId id="261" r:id="rId26"/>
    <p:sldId id="273" r:id="rId27"/>
    <p:sldId id="274" r:id="rId28"/>
    <p:sldId id="309" r:id="rId29"/>
    <p:sldId id="276" r:id="rId30"/>
    <p:sldId id="310" r:id="rId31"/>
    <p:sldId id="278" r:id="rId32"/>
    <p:sldId id="311" r:id="rId33"/>
    <p:sldId id="280" r:id="rId34"/>
    <p:sldId id="312" r:id="rId35"/>
    <p:sldId id="282" r:id="rId36"/>
    <p:sldId id="313" r:id="rId37"/>
    <p:sldId id="284" r:id="rId38"/>
    <p:sldId id="314" r:id="rId39"/>
    <p:sldId id="286" r:id="rId40"/>
    <p:sldId id="315" r:id="rId41"/>
    <p:sldId id="288" r:id="rId42"/>
    <p:sldId id="316" r:id="rId43"/>
    <p:sldId id="290" r:id="rId44"/>
    <p:sldId id="317" r:id="rId45"/>
    <p:sldId id="292" r:id="rId46"/>
    <p:sldId id="318" r:id="rId47"/>
    <p:sldId id="294" r:id="rId48"/>
    <p:sldId id="319" r:id="rId49"/>
    <p:sldId id="296" r:id="rId50"/>
    <p:sldId id="320" r:id="rId51"/>
    <p:sldId id="298" r:id="rId52"/>
    <p:sldId id="321" r:id="rId53"/>
    <p:sldId id="300" r:id="rId54"/>
    <p:sldId id="468" r:id="rId5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2560"/>
    <a:srgbClr val="0033A0"/>
    <a:srgbClr val="00205B"/>
    <a:srgbClr val="8C4799"/>
    <a:srgbClr val="6A3460"/>
    <a:srgbClr val="7A9A01"/>
    <a:srgbClr val="CE0058"/>
    <a:srgbClr val="F3CF45"/>
    <a:srgbClr val="773141"/>
    <a:srgbClr val="5D4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06D94D-0C27-45FA-9A7C-E9722C310FAB}" v="3" dt="2022-12-06T10:04:12.5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91" autoAdjust="0"/>
    <p:restoredTop sz="93910" autoAdjust="0"/>
  </p:normalViewPr>
  <p:slideViewPr>
    <p:cSldViewPr>
      <p:cViewPr varScale="1">
        <p:scale>
          <a:sx n="63" d="100"/>
          <a:sy n="63" d="100"/>
        </p:scale>
        <p:origin x="1364" y="6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792"/>
    </p:cViewPr>
  </p:sorterViewPr>
  <p:notesViewPr>
    <p:cSldViewPr>
      <p:cViewPr varScale="1">
        <p:scale>
          <a:sx n="52" d="100"/>
          <a:sy n="52" d="100"/>
        </p:scale>
        <p:origin x="294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Care</a:t>
            </a:r>
            <a:r>
              <a:rPr lang="en-GB" baseline="0"/>
              <a:t> Order Applications (Cafcass data)</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2006-07</c:v>
                </c:pt>
                <c:pt idx="1">
                  <c:v>2007-08</c:v>
                </c:pt>
                <c:pt idx="2">
                  <c:v>2008-09</c:v>
                </c:pt>
                <c:pt idx="3">
                  <c:v>2009-10</c:v>
                </c:pt>
                <c:pt idx="4">
                  <c:v>2010-11</c:v>
                </c:pt>
                <c:pt idx="5">
                  <c:v>2011-12</c:v>
                </c:pt>
                <c:pt idx="6">
                  <c:v>2012-13</c:v>
                </c:pt>
                <c:pt idx="7">
                  <c:v>2013-14</c:v>
                </c:pt>
                <c:pt idx="8">
                  <c:v>2014-15</c:v>
                </c:pt>
                <c:pt idx="9">
                  <c:v>2015-16</c:v>
                </c:pt>
                <c:pt idx="10">
                  <c:v>2016-17</c:v>
                </c:pt>
                <c:pt idx="11">
                  <c:v>2017-18</c:v>
                </c:pt>
                <c:pt idx="12">
                  <c:v>2018-19</c:v>
                </c:pt>
                <c:pt idx="13">
                  <c:v>2019-20</c:v>
                </c:pt>
                <c:pt idx="14">
                  <c:v>2020-21</c:v>
                </c:pt>
              </c:strCache>
            </c:strRef>
          </c:cat>
          <c:val>
            <c:numRef>
              <c:f>Sheet1!$B$2:$P$2</c:f>
              <c:numCache>
                <c:formatCode>#,##0</c:formatCode>
                <c:ptCount val="15"/>
                <c:pt idx="0">
                  <c:v>6786</c:v>
                </c:pt>
                <c:pt idx="1">
                  <c:v>6323</c:v>
                </c:pt>
                <c:pt idx="2">
                  <c:v>6474</c:v>
                </c:pt>
                <c:pt idx="3">
                  <c:v>8831</c:v>
                </c:pt>
                <c:pt idx="4">
                  <c:v>9203</c:v>
                </c:pt>
                <c:pt idx="5">
                  <c:v>10250</c:v>
                </c:pt>
                <c:pt idx="6">
                  <c:v>11107</c:v>
                </c:pt>
                <c:pt idx="7">
                  <c:v>10620</c:v>
                </c:pt>
                <c:pt idx="8">
                  <c:v>11159</c:v>
                </c:pt>
                <c:pt idx="9">
                  <c:v>12792</c:v>
                </c:pt>
                <c:pt idx="10">
                  <c:v>14599</c:v>
                </c:pt>
                <c:pt idx="11">
                  <c:v>14223</c:v>
                </c:pt>
                <c:pt idx="12">
                  <c:v>13575</c:v>
                </c:pt>
                <c:pt idx="13">
                  <c:v>13100</c:v>
                </c:pt>
                <c:pt idx="14">
                  <c:v>12786</c:v>
                </c:pt>
              </c:numCache>
            </c:numRef>
          </c:val>
          <c:smooth val="0"/>
          <c:extLst>
            <c:ext xmlns:c16="http://schemas.microsoft.com/office/drawing/2014/chart" uri="{C3380CC4-5D6E-409C-BE32-E72D297353CC}">
              <c16:uniqueId val="{00000000-4F2D-418E-A971-4DCAED5DD7DC}"/>
            </c:ext>
          </c:extLst>
        </c:ser>
        <c:dLbls>
          <c:showLegendKey val="0"/>
          <c:showVal val="0"/>
          <c:showCatName val="0"/>
          <c:showSerName val="0"/>
          <c:showPercent val="0"/>
          <c:showBubbleSize val="0"/>
        </c:dLbls>
        <c:smooth val="0"/>
        <c:axId val="588323976"/>
        <c:axId val="588325288"/>
      </c:lineChart>
      <c:catAx>
        <c:axId val="588323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8325288"/>
        <c:crosses val="autoZero"/>
        <c:auto val="1"/>
        <c:lblAlgn val="ctr"/>
        <c:lblOffset val="100"/>
        <c:noMultiLvlLbl val="0"/>
      </c:catAx>
      <c:valAx>
        <c:axId val="588325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832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512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512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A76C424-72E7-44F4-AEE2-E8C0645FEBC6}" type="slidenum">
              <a:rPr lang="en-US"/>
              <a:pPr>
                <a:defRPr/>
              </a:pPr>
              <a:t>‹#›</a:t>
            </a:fld>
            <a:endParaRPr lang="en-US"/>
          </a:p>
        </p:txBody>
      </p:sp>
    </p:spTree>
    <p:extLst>
      <p:ext uri="{BB962C8B-B14F-4D97-AF65-F5344CB8AC3E}">
        <p14:creationId xmlns:p14="http://schemas.microsoft.com/office/powerpoint/2010/main" val="308148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6DD214E-EFA1-4449-A914-56417C3A9286}" type="slidenum">
              <a:rPr lang="en-US"/>
              <a:pPr>
                <a:defRPr/>
              </a:pPr>
              <a:t>‹#›</a:t>
            </a:fld>
            <a:endParaRPr lang="en-US"/>
          </a:p>
        </p:txBody>
      </p:sp>
    </p:spTree>
    <p:extLst>
      <p:ext uri="{BB962C8B-B14F-4D97-AF65-F5344CB8AC3E}">
        <p14:creationId xmlns:p14="http://schemas.microsoft.com/office/powerpoint/2010/main" val="482337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some context about the whole system being confident, we all do really good work with C&amp;F so lets celebrate </a:t>
            </a:r>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1</a:t>
            </a:fld>
            <a:endParaRPr lang="en-US"/>
          </a:p>
        </p:txBody>
      </p:sp>
    </p:spTree>
    <p:extLst>
      <p:ext uri="{BB962C8B-B14F-4D97-AF65-F5344CB8AC3E}">
        <p14:creationId xmlns:p14="http://schemas.microsoft.com/office/powerpoint/2010/main" val="3983565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look at how the whole system can provide support for children and their families.  </a:t>
            </a:r>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2</a:t>
            </a:fld>
            <a:endParaRPr lang="en-US"/>
          </a:p>
        </p:txBody>
      </p:sp>
    </p:spTree>
    <p:extLst>
      <p:ext uri="{BB962C8B-B14F-4D97-AF65-F5344CB8AC3E}">
        <p14:creationId xmlns:p14="http://schemas.microsoft.com/office/powerpoint/2010/main" val="2128043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3</a:t>
            </a:fld>
            <a:endParaRPr lang="en-US"/>
          </a:p>
        </p:txBody>
      </p:sp>
    </p:spTree>
    <p:extLst>
      <p:ext uri="{BB962C8B-B14F-4D97-AF65-F5344CB8AC3E}">
        <p14:creationId xmlns:p14="http://schemas.microsoft.com/office/powerpoint/2010/main" val="3831852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Dave</a:t>
            </a:r>
          </a:p>
        </p:txBody>
      </p:sp>
      <p:sp>
        <p:nvSpPr>
          <p:cNvPr id="4" name="Slide Number Placeholder 3"/>
          <p:cNvSpPr>
            <a:spLocks noGrp="1"/>
          </p:cNvSpPr>
          <p:nvPr>
            <p:ph type="sldNum" sz="quarter" idx="5"/>
          </p:nvPr>
        </p:nvSpPr>
        <p:spPr/>
        <p:txBody>
          <a:bodyPr/>
          <a:lstStyle/>
          <a:p>
            <a:fld id="{C0E8794E-E68D-41E5-9BAD-C727D9D078C6}" type="slidenum">
              <a:rPr lang="en-GB" smtClean="0"/>
              <a:t>4</a:t>
            </a:fld>
            <a:endParaRPr lang="en-GB"/>
          </a:p>
        </p:txBody>
      </p:sp>
    </p:spTree>
    <p:extLst>
      <p:ext uri="{BB962C8B-B14F-4D97-AF65-F5344CB8AC3E}">
        <p14:creationId xmlns:p14="http://schemas.microsoft.com/office/powerpoint/2010/main" val="4199372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5</a:t>
            </a:fld>
            <a:endParaRPr lang="en-US"/>
          </a:p>
        </p:txBody>
      </p:sp>
    </p:spTree>
    <p:extLst>
      <p:ext uri="{BB962C8B-B14F-4D97-AF65-F5344CB8AC3E}">
        <p14:creationId xmlns:p14="http://schemas.microsoft.com/office/powerpoint/2010/main" val="3536653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7</a:t>
            </a:fld>
            <a:endParaRPr lang="en-US"/>
          </a:p>
        </p:txBody>
      </p:sp>
    </p:spTree>
    <p:extLst>
      <p:ext uri="{BB962C8B-B14F-4D97-AF65-F5344CB8AC3E}">
        <p14:creationId xmlns:p14="http://schemas.microsoft.com/office/powerpoint/2010/main" val="1826610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8</a:t>
            </a:fld>
            <a:endParaRPr lang="en-US"/>
          </a:p>
        </p:txBody>
      </p:sp>
    </p:spTree>
    <p:extLst>
      <p:ext uri="{BB962C8B-B14F-4D97-AF65-F5344CB8AC3E}">
        <p14:creationId xmlns:p14="http://schemas.microsoft.com/office/powerpoint/2010/main" val="1463790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9</a:t>
            </a:fld>
            <a:endParaRPr lang="en-US"/>
          </a:p>
        </p:txBody>
      </p:sp>
    </p:spTree>
    <p:extLst>
      <p:ext uri="{BB962C8B-B14F-4D97-AF65-F5344CB8AC3E}">
        <p14:creationId xmlns:p14="http://schemas.microsoft.com/office/powerpoint/2010/main" val="1736146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8256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a:t>You can change a slide’s background colour, but always remember to consider accessibility!</a:t>
            </a:r>
          </a:p>
        </p:txBody>
      </p:sp>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9" cy="568882"/>
          </a:xfrm>
          <a:prstGeom prst="rect">
            <a:avLst/>
          </a:prstGeom>
        </p:spPr>
      </p:pic>
    </p:spTree>
    <p:extLst>
      <p:ext uri="{BB962C8B-B14F-4D97-AF65-F5344CB8AC3E}">
        <p14:creationId xmlns:p14="http://schemas.microsoft.com/office/powerpoint/2010/main" val="127425066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14313" indent="-214313">
              <a:buFont typeface="Arial" panose="020B0604020202020204" pitchFamily="34" charset="0"/>
              <a:buChar char="•"/>
              <a:defRPr sz="1350"/>
            </a:lvl1pPr>
          </a:lstStyle>
          <a:p>
            <a:pPr lvl="0"/>
            <a:r>
              <a:rPr lang="en-US" dirty="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2400" b="1">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2826879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189"/>
            <a:ext cx="8207375" cy="1224632"/>
          </a:xfrm>
          <a:prstGeom prst="rect">
            <a:avLst/>
          </a:prstGeom>
        </p:spPr>
        <p:txBody>
          <a:bodyPr/>
          <a:lstStyle>
            <a:lvl1pPr marL="0" indent="0">
              <a:buNone/>
              <a:defRPr sz="1800" baseline="0"/>
            </a:lvl1pPr>
          </a:lstStyle>
          <a:p>
            <a:pPr lvl="0"/>
            <a:r>
              <a:rPr lang="en-US" dirty="0"/>
              <a:t>Always use at least size 18 font </a:t>
            </a:r>
          </a:p>
        </p:txBody>
      </p:sp>
      <p:sp>
        <p:nvSpPr>
          <p:cNvPr id="21" name="Title 20"/>
          <p:cNvSpPr>
            <a:spLocks noGrp="1"/>
          </p:cNvSpPr>
          <p:nvPr>
            <p:ph type="title"/>
          </p:nvPr>
        </p:nvSpPr>
        <p:spPr>
          <a:xfrm>
            <a:off x="468313" y="404664"/>
            <a:ext cx="8222679"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3" name="Content Placeholder 2"/>
          <p:cNvSpPr>
            <a:spLocks noGrp="1"/>
          </p:cNvSpPr>
          <p:nvPr>
            <p:ph sz="quarter" idx="13" hasCustomPrompt="1"/>
          </p:nvPr>
        </p:nvSpPr>
        <p:spPr>
          <a:xfrm>
            <a:off x="467544" y="2708274"/>
            <a:ext cx="8223448" cy="3815752"/>
          </a:xfrm>
          <a:prstGeom prst="rect">
            <a:avLst/>
          </a:prstGeom>
        </p:spPr>
        <p:txBody>
          <a:bodyPr/>
          <a:lstStyle>
            <a:lvl1pPr>
              <a:defRPr sz="1800" b="1">
                <a:solidFill>
                  <a:schemeClr val="tx1"/>
                </a:solidFill>
              </a:defRPr>
            </a:lvl1pPr>
            <a:lvl2pPr>
              <a:defRPr sz="1700" b="1">
                <a:solidFill>
                  <a:schemeClr val="tx2"/>
                </a:solidFill>
              </a:defRPr>
            </a:lvl2pPr>
            <a:lvl3pPr>
              <a:defRPr sz="1700" b="1">
                <a:solidFill>
                  <a:schemeClr val="tx2"/>
                </a:solidFill>
              </a:defRPr>
            </a:lvl3pPr>
            <a:lvl4pPr>
              <a:defRPr sz="1700" b="1">
                <a:solidFill>
                  <a:schemeClr val="tx2"/>
                </a:solidFill>
              </a:defRPr>
            </a:lvl4pPr>
            <a:lvl5pPr>
              <a:defRPr sz="1700" b="1">
                <a:solidFill>
                  <a:schemeClr val="tx2"/>
                </a:solidFill>
              </a:defRPr>
            </a:lvl5pPr>
          </a:lstStyle>
          <a:p>
            <a:pPr lvl="0"/>
            <a:r>
              <a:rPr lang="en-US" dirty="0"/>
              <a:t>Always use at least size 18 font </a:t>
            </a:r>
          </a:p>
        </p:txBody>
      </p:sp>
    </p:spTree>
    <p:extLst>
      <p:ext uri="{BB962C8B-B14F-4D97-AF65-F5344CB8AC3E}">
        <p14:creationId xmlns:p14="http://schemas.microsoft.com/office/powerpoint/2010/main" val="8090680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9" userDrawn="1">
          <p15:clr>
            <a:srgbClr val="FBAE40"/>
          </p15:clr>
        </p15:guide>
        <p15:guide id="2" pos="2880" userDrawn="1">
          <p15:clr>
            <a:srgbClr val="FBAE40"/>
          </p15:clr>
        </p15:guide>
        <p15:guide id="3" orient="horz" pos="170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
        <p:nvSpPr>
          <p:cNvPr id="21" name="Title 20"/>
          <p:cNvSpPr>
            <a:spLocks noGrp="1"/>
          </p:cNvSpPr>
          <p:nvPr>
            <p:ph type="title"/>
          </p:nvPr>
        </p:nvSpPr>
        <p:spPr>
          <a:xfrm>
            <a:off x="467544" y="404664"/>
            <a:ext cx="8206680"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9" name="Content Placeholder 17"/>
          <p:cNvSpPr>
            <a:spLocks noGrp="1"/>
          </p:cNvSpPr>
          <p:nvPr>
            <p:ph sz="quarter" idx="13" hasCustomPrompt="1"/>
          </p:nvPr>
        </p:nvSpPr>
        <p:spPr>
          <a:xfrm>
            <a:off x="4716016"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Tree>
    <p:extLst>
      <p:ext uri="{BB962C8B-B14F-4D97-AF65-F5344CB8AC3E}">
        <p14:creationId xmlns:p14="http://schemas.microsoft.com/office/powerpoint/2010/main" val="28184969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3339307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right Slide">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4" name="TextBox 3"/>
          <p:cNvSpPr txBox="1"/>
          <p:nvPr userDrawn="1"/>
        </p:nvSpPr>
        <p:spPr>
          <a:xfrm>
            <a:off x="7524328" y="6597352"/>
            <a:ext cx="1296144" cy="216024"/>
          </a:xfrm>
          <a:prstGeom prst="rect">
            <a:avLst/>
          </a:prstGeom>
          <a:noFill/>
        </p:spPr>
        <p:txBody>
          <a:bodyPr wrap="square" rtlCol="0">
            <a:spAutoFit/>
          </a:bodyPr>
          <a:lstStyle/>
          <a:p>
            <a:r>
              <a:rPr lang="en-US" sz="800" dirty="0">
                <a:latin typeface="+mn-lt"/>
              </a:rPr>
              <a:t>© Essex County Council</a:t>
            </a:r>
          </a:p>
        </p:txBody>
      </p:sp>
    </p:spTree>
    <p:extLst>
      <p:ext uri="{BB962C8B-B14F-4D97-AF65-F5344CB8AC3E}">
        <p14:creationId xmlns:p14="http://schemas.microsoft.com/office/powerpoint/2010/main" val="395100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lack Logo">
    <p:bg>
      <p:bgPr>
        <a:solidFill>
          <a:schemeClr val="tx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bg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bg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bg1"/>
                </a:solidFill>
              </a:defRPr>
            </a:lvl1pPr>
          </a:lstStyle>
          <a:p>
            <a:pPr lvl="0"/>
            <a:r>
              <a:rPr lang="en-GB" dirty="0"/>
              <a:t>You can change a slides background colour, </a:t>
            </a:r>
            <a:br>
              <a:rPr lang="en-GB" dirty="0"/>
            </a:br>
            <a:r>
              <a:rPr lang="en-GB" dirty="0"/>
              <a:t>but always remember to consider accessibility!</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8" cy="568882"/>
          </a:xfrm>
          <a:prstGeom prst="rect">
            <a:avLst/>
          </a:prstGeom>
        </p:spPr>
      </p:pic>
    </p:spTree>
    <p:extLst>
      <p:ext uri="{BB962C8B-B14F-4D97-AF65-F5344CB8AC3E}">
        <p14:creationId xmlns:p14="http://schemas.microsoft.com/office/powerpoint/2010/main" val="383601320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Red Logo">
    <p:bg>
      <p:bgRef idx="1001">
        <a:schemeClr val="bg1"/>
      </p:bgRef>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a:t>You can change a slides background colour, </a:t>
            </a:r>
            <a:br>
              <a:rPr lang="en-GB" dirty="0"/>
            </a:br>
            <a:r>
              <a:rPr lang="en-GB" dirty="0"/>
              <a:t>but always remember to consider accessibility!</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7334"/>
            <a:ext cx="1169368" cy="568881"/>
          </a:xfrm>
          <a:prstGeom prst="rect">
            <a:avLst/>
          </a:prstGeom>
        </p:spPr>
      </p:pic>
    </p:spTree>
    <p:extLst>
      <p:ext uri="{BB962C8B-B14F-4D97-AF65-F5344CB8AC3E}">
        <p14:creationId xmlns:p14="http://schemas.microsoft.com/office/powerpoint/2010/main" val="336093709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225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848600" cy="1143000"/>
          </a:xfrm>
        </p:spPr>
        <p:txBody>
          <a:bodyPr/>
          <a:lstStyle/>
          <a:p>
            <a:r>
              <a:rPr lang="en-US"/>
              <a:t>Click to edit Master title style</a:t>
            </a:r>
          </a:p>
        </p:txBody>
      </p:sp>
      <p:sp>
        <p:nvSpPr>
          <p:cNvPr id="3" name="Text Placeholder 2"/>
          <p:cNvSpPr>
            <a:spLocks noGrp="1"/>
          </p:cNvSpPr>
          <p:nvPr>
            <p:ph type="body" sz="half" idx="1"/>
          </p:nvPr>
        </p:nvSpPr>
        <p:spPr>
          <a:xfrm>
            <a:off x="685800" y="2438400"/>
            <a:ext cx="38481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2438400"/>
            <a:ext cx="38481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0"/>
          <p:cNvSpPr>
            <a:spLocks noGrp="1" noChangeArrowheads="1"/>
          </p:cNvSpPr>
          <p:nvPr>
            <p:ph type="sldNum" sz="quarter" idx="10"/>
          </p:nvPr>
        </p:nvSpPr>
        <p:spPr>
          <a:ln/>
        </p:spPr>
        <p:txBody>
          <a:bodyPr/>
          <a:lstStyle>
            <a:lvl1pPr>
              <a:defRPr/>
            </a:lvl1pPr>
          </a:lstStyle>
          <a:p>
            <a:pPr>
              <a:defRPr/>
            </a:pPr>
            <a:fld id="{545DC395-8ED0-40DF-B9BB-78DBC33C6EEB}"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3116551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6" r:id="rId1"/>
    <p:sldLayoutId id="2147483675" r:id="rId2"/>
    <p:sldLayoutId id="2147483689" r:id="rId3"/>
    <p:sldLayoutId id="2147483687" r:id="rId4"/>
    <p:sldLayoutId id="2147483695" r:id="rId5"/>
    <p:sldLayoutId id="2147483693" r:id="rId6"/>
    <p:sldLayoutId id="2147483692" r:id="rId7"/>
    <p:sldLayoutId id="2147483696" r:id="rId8"/>
    <p:sldLayoutId id="2147483697" r:id="rId9"/>
    <p:sldLayoutId id="2147483698" r:id="rId10"/>
  </p:sldLayoutIdLst>
  <p:hf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295" userDrawn="1">
          <p15:clr>
            <a:srgbClr val="F26B43"/>
          </p15:clr>
        </p15:guide>
        <p15:guide id="3" pos="5465" userDrawn="1">
          <p15:clr>
            <a:srgbClr val="F26B43"/>
          </p15:clr>
        </p15:guide>
        <p15:guide id="4"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slide" Target="slide9.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slide" Target="slide9.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slide" Target="slide9.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slide" Target="slide9.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slide" Target="slide9.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slide" Target="slide9.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slide" Target="slide9.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slide" Target="slide9.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slide" Target="slide9.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slide" Target="slide9.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8.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slide" Target="slide9.xml"/><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slide" Target="slide9.xml"/><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slide" Target="slide9.xml"/><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8.jpeg"/></Relationships>
</file>

<file path=ppt/slides/_rels/slide3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slide" Target="slide9.xml"/><Relationship Id="rId4" Type="http://schemas.openxmlformats.org/officeDocument/2006/relationships/image" Target="../media/image8.jpe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8.jpeg"/></Relationships>
</file>

<file path=ppt/slides/_rels/slide3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slide" Target="slide9.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7.jpeg"/><Relationship Id="rId11" Type="http://schemas.openxmlformats.org/officeDocument/2006/relationships/image" Target="../media/image13.png"/><Relationship Id="rId5" Type="http://schemas.openxmlformats.org/officeDocument/2006/relationships/image" Target="../media/image6.jpe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8.jpeg"/></Relationships>
</file>

<file path=ppt/slides/_rels/slide4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slide" Target="slide9.xml"/><Relationship Id="rId4" Type="http://schemas.openxmlformats.org/officeDocument/2006/relationships/image" Target="../media/image8.jpe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8.jpeg"/></Relationships>
</file>

<file path=ppt/slides/_rels/slide4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slide" Target="slide9.xml"/><Relationship Id="rId4" Type="http://schemas.openxmlformats.org/officeDocument/2006/relationships/image" Target="../media/image8.jpe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8.jpeg"/></Relationships>
</file>

<file path=ppt/slides/_rels/slide4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slide" Target="slide9.xml"/><Relationship Id="rId4" Type="http://schemas.openxmlformats.org/officeDocument/2006/relationships/image" Target="../media/image8.jpeg"/></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8.jpeg"/></Relationships>
</file>

<file path=ppt/slides/_rels/slide4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slide" Target="slide9.xml"/><Relationship Id="rId4" Type="http://schemas.openxmlformats.org/officeDocument/2006/relationships/image" Target="../media/image8.jpeg"/></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8.jpeg"/></Relationships>
</file>

<file path=ppt/slides/_rels/slide4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slide" Target="slide9.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7.jpeg"/><Relationship Id="rId3" Type="http://schemas.openxmlformats.org/officeDocument/2006/relationships/hyperlink" Target="http://www.google.co.uk/url?sa=i&amp;rct=j&amp;q=&amp;esrc=s&amp;source=images&amp;cd=&amp;cad=rja&amp;uact=8&amp;ved=2ahUKEwjIw7z8orzZAhXCQBQKHYZJB9oQjRx6BAgAEAY&amp;url=http://www.justbetweenuandus.net/2012/08/how-to-build-a-baby-playpen.html&amp;psig=AOvVaw2z5C9gSLZvT63Et1e1_orx&amp;ust=1519483383211647" TargetMode="External"/><Relationship Id="rId7" Type="http://schemas.openxmlformats.org/officeDocument/2006/relationships/hyperlink" Target="https://www.google.co.uk/url?sa=i&amp;rct=j&amp;q=&amp;esrc=s&amp;source=images&amp;cd=&amp;cad=rja&amp;uact=8&amp;ved=2ahUKEwimqNiwpLzZAhVH1xQKHTYFA78QjRx6BAgAEAY&amp;url=https://www.shutterstock.com/video/clip-14127731-stock-footage-adult-man-in-dark-blue-t-shirt-with-red-smartphone-sits-on-a-fallen-tree-in-the-forest-man-with.html&amp;psig=AOvVaw3XGXdLZl7ptXaf2cn-p9MX&amp;ust=1519483742668062" TargetMode="External"/><Relationship Id="rId12"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6.jpeg"/><Relationship Id="rId11" Type="http://schemas.openxmlformats.org/officeDocument/2006/relationships/image" Target="../media/image8.jpeg"/><Relationship Id="rId5" Type="http://schemas.openxmlformats.org/officeDocument/2006/relationships/hyperlink" Target="http://www.google.co.uk/url?sa=i&amp;rct=j&amp;q=&amp;esrc=s&amp;source=images&amp;cd=&amp;cad=rja&amp;uact=8&amp;ved=2ahUKEwiryMDHo7zZAhXHPxQKHaNoDeAQjRx6BAgAEAY&amp;url=http://www.medicaldaily.com/children-risk-secondary-drowning-even-hours-after-first-incident-shown-coughs-trouble-breathing&amp;psig=AOvVaw290GO0wmeXzLvCTlMKnoPT&amp;ust=1519483524444537" TargetMode="External"/><Relationship Id="rId15" Type="http://schemas.openxmlformats.org/officeDocument/2006/relationships/image" Target="../media/image5.png"/><Relationship Id="rId10" Type="http://schemas.openxmlformats.org/officeDocument/2006/relationships/image" Target="../media/image18.jpeg"/><Relationship Id="rId4" Type="http://schemas.openxmlformats.org/officeDocument/2006/relationships/image" Target="../media/image15.jpeg"/><Relationship Id="rId9" Type="http://schemas.openxmlformats.org/officeDocument/2006/relationships/hyperlink" Target="https://www.google.co.uk/url?sa=i&amp;rct=j&amp;q=&amp;esrc=s&amp;source=images&amp;cd=&amp;cad=rja&amp;uact=8&amp;ved=0ahUKEwigmLGhvo7PAhUFKpoKHS_fA-8QjRwIBw&amp;url=https://goodmenproject.com/featured-content/feeling-safe-success-jvinc/&amp;psig=AFQjCNHOXngq70OW5j-x2VUr7vUIT_37dA&amp;ust=1473929686819952" TargetMode="External"/><Relationship Id="rId14" Type="http://schemas.openxmlformats.org/officeDocument/2006/relationships/image" Target="../media/image4.jpeg"/></Relationships>
</file>

<file path=ppt/slides/_rels/slide50.xml.rels><?xml version="1.0" encoding="UTF-8" standalone="yes"?>
<Relationships xmlns="http://schemas.openxmlformats.org/package/2006/relationships"><Relationship Id="rId8" Type="http://schemas.openxmlformats.org/officeDocument/2006/relationships/hyperlink" Target="https://www.byanyothernerd.com/2013/08/thinking-about-learning-part-1.html" TargetMode="External"/><Relationship Id="rId3" Type="http://schemas.openxmlformats.org/officeDocument/2006/relationships/image" Target="../media/image4.jpeg"/><Relationship Id="rId7" Type="http://schemas.openxmlformats.org/officeDocument/2006/relationships/image" Target="../media/image25.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8.jpeg"/></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6.gif"/><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1.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jpeg"/><Relationship Id="rId9" Type="http://schemas.openxmlformats.org/officeDocument/2006/relationships/image" Target="../media/image23.gif"/></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34.xml"/><Relationship Id="rId18" Type="http://schemas.openxmlformats.org/officeDocument/2006/relationships/slide" Target="slide40.xml"/><Relationship Id="rId26" Type="http://schemas.openxmlformats.org/officeDocument/2006/relationships/image" Target="../media/image7.jpeg"/><Relationship Id="rId3" Type="http://schemas.openxmlformats.org/officeDocument/2006/relationships/slide" Target="slide12.xml"/><Relationship Id="rId21" Type="http://schemas.openxmlformats.org/officeDocument/2006/relationships/slide" Target="slide28.xml"/><Relationship Id="rId7" Type="http://schemas.openxmlformats.org/officeDocument/2006/relationships/slide" Target="slide22.xml"/><Relationship Id="rId12" Type="http://schemas.openxmlformats.org/officeDocument/2006/relationships/slide" Target="slide44.xml"/><Relationship Id="rId17" Type="http://schemas.openxmlformats.org/officeDocument/2006/relationships/slide" Target="slide46.xml"/><Relationship Id="rId25" Type="http://schemas.openxmlformats.org/officeDocument/2006/relationships/image" Target="../media/image6.jpeg"/><Relationship Id="rId2" Type="http://schemas.openxmlformats.org/officeDocument/2006/relationships/notesSlide" Target="../notesSlides/notesSlide8.xml"/><Relationship Id="rId16" Type="http://schemas.openxmlformats.org/officeDocument/2006/relationships/slide" Target="slide36.xml"/><Relationship Id="rId20" Type="http://schemas.openxmlformats.org/officeDocument/2006/relationships/slide" Target="slide38.xml"/><Relationship Id="rId1" Type="http://schemas.openxmlformats.org/officeDocument/2006/relationships/slideLayout" Target="../slideLayouts/slideLayout4.xml"/><Relationship Id="rId6" Type="http://schemas.openxmlformats.org/officeDocument/2006/relationships/slide" Target="slide18.xml"/><Relationship Id="rId11" Type="http://schemas.openxmlformats.org/officeDocument/2006/relationships/slide" Target="slide42.xml"/><Relationship Id="rId24" Type="http://schemas.openxmlformats.org/officeDocument/2006/relationships/image" Target="../media/image9.png"/><Relationship Id="rId5" Type="http://schemas.openxmlformats.org/officeDocument/2006/relationships/slide" Target="slide16.xml"/><Relationship Id="rId15" Type="http://schemas.openxmlformats.org/officeDocument/2006/relationships/slide" Target="slide26.xml"/><Relationship Id="rId23" Type="http://schemas.openxmlformats.org/officeDocument/2006/relationships/image" Target="../media/image8.jpeg"/><Relationship Id="rId10" Type="http://schemas.openxmlformats.org/officeDocument/2006/relationships/slide" Target="slide32.xml"/><Relationship Id="rId19" Type="http://schemas.openxmlformats.org/officeDocument/2006/relationships/slide" Target="slide48.xml"/><Relationship Id="rId4" Type="http://schemas.openxmlformats.org/officeDocument/2006/relationships/slide" Target="slide14.xml"/><Relationship Id="rId9" Type="http://schemas.openxmlformats.org/officeDocument/2006/relationships/slide" Target="slide30.xml"/><Relationship Id="rId14" Type="http://schemas.openxmlformats.org/officeDocument/2006/relationships/slide" Target="slide24.xml"/><Relationship Id="rId2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5645" y="344128"/>
            <a:ext cx="8208144" cy="1388368"/>
          </a:xfrm>
        </p:spPr>
        <p:txBody>
          <a:bodyPr/>
          <a:lstStyle/>
          <a:p>
            <a:r>
              <a:rPr lang="en-GB" sz="2400" dirty="0"/>
              <a:t>Essex Children &amp; Families: Sector Led Improvement Partners</a:t>
            </a:r>
            <a:br>
              <a:rPr lang="en-GB" sz="2400" dirty="0"/>
            </a:br>
            <a:br>
              <a:rPr lang="en-GB" dirty="0"/>
            </a:br>
            <a:r>
              <a:rPr lang="en-GB" dirty="0"/>
              <a:t>Understanding Threshold Decisions</a:t>
            </a:r>
          </a:p>
        </p:txBody>
      </p:sp>
      <p:sp>
        <p:nvSpPr>
          <p:cNvPr id="4" name="Text Placeholder 3"/>
          <p:cNvSpPr>
            <a:spLocks noGrp="1"/>
          </p:cNvSpPr>
          <p:nvPr>
            <p:ph type="body" sz="quarter" idx="11"/>
          </p:nvPr>
        </p:nvSpPr>
        <p:spPr>
          <a:xfrm>
            <a:off x="503932" y="3573016"/>
            <a:ext cx="8208144" cy="1708138"/>
          </a:xfrm>
        </p:spPr>
        <p:txBody>
          <a:bodyPr/>
          <a:lstStyle/>
          <a:p>
            <a:r>
              <a:rPr lang="en-GB" b="1" dirty="0"/>
              <a:t>6</a:t>
            </a:r>
            <a:r>
              <a:rPr lang="en-GB" b="1" baseline="30000" dirty="0"/>
              <a:t>th</a:t>
            </a:r>
            <a:r>
              <a:rPr lang="en-GB" b="1" dirty="0"/>
              <a:t> December 2022</a:t>
            </a:r>
          </a:p>
          <a:p>
            <a:endParaRPr lang="en-GB" b="1" dirty="0"/>
          </a:p>
          <a:p>
            <a:r>
              <a:rPr lang="en-GB" b="1" dirty="0"/>
              <a:t>Dave Barron </a:t>
            </a:r>
            <a:r>
              <a:rPr lang="en-GB" dirty="0"/>
              <a:t>		Head of Childrens Improvement Partnerships </a:t>
            </a:r>
          </a:p>
          <a:p>
            <a:r>
              <a:rPr lang="en-GB" b="1" dirty="0"/>
              <a:t>Sallie Bloomfield </a:t>
            </a:r>
            <a:r>
              <a:rPr lang="en-GB" dirty="0"/>
              <a:t>	Consultant Service Manager </a:t>
            </a:r>
          </a:p>
          <a:p>
            <a:r>
              <a:rPr lang="en-GB" b="1" dirty="0"/>
              <a:t>Stacey Smith</a:t>
            </a:r>
            <a:r>
              <a:rPr lang="en-GB" dirty="0"/>
              <a:t>		Consultant Team Manager </a:t>
            </a:r>
          </a:p>
        </p:txBody>
      </p:sp>
      <p:sp>
        <p:nvSpPr>
          <p:cNvPr id="3" name="Rectangle 2">
            <a:extLst>
              <a:ext uri="{FF2B5EF4-FFF2-40B4-BE49-F238E27FC236}">
                <a16:creationId xmlns:a16="http://schemas.microsoft.com/office/drawing/2014/main" id="{3D37FD90-0733-48BD-A6FC-C7075F171F93}"/>
              </a:ext>
            </a:extLst>
          </p:cNvPr>
          <p:cNvSpPr/>
          <p:nvPr/>
        </p:nvSpPr>
        <p:spPr bwMode="auto">
          <a:xfrm>
            <a:off x="251520" y="5661248"/>
            <a:ext cx="8712968" cy="1008112"/>
          </a:xfrm>
          <a:prstGeom prst="rect">
            <a:avLst/>
          </a:prstGeom>
          <a:ln>
            <a:solidFill>
              <a:schemeClr val="tx1"/>
            </a:solidFill>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charset="0"/>
              <a:ea typeface="ＭＳ Ｐゴシック" charset="0"/>
            </a:endParaRPr>
          </a:p>
        </p:txBody>
      </p:sp>
      <p:pic>
        <p:nvPicPr>
          <p:cNvPr id="7" name="Picture 6">
            <a:extLst>
              <a:ext uri="{FF2B5EF4-FFF2-40B4-BE49-F238E27FC236}">
                <a16:creationId xmlns:a16="http://schemas.microsoft.com/office/drawing/2014/main" id="{236716E7-E7FE-4F8C-A196-82B7C2686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914" y="5843302"/>
            <a:ext cx="1286025" cy="670570"/>
          </a:xfrm>
          <a:prstGeom prst="rect">
            <a:avLst/>
          </a:prstGeom>
        </p:spPr>
      </p:pic>
      <p:pic>
        <p:nvPicPr>
          <p:cNvPr id="8" name="Picture 7">
            <a:extLst>
              <a:ext uri="{FF2B5EF4-FFF2-40B4-BE49-F238E27FC236}">
                <a16:creationId xmlns:a16="http://schemas.microsoft.com/office/drawing/2014/main" id="{61C6D56A-773D-4D52-8366-48579ADE96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1463" y="5798660"/>
            <a:ext cx="743857" cy="759854"/>
          </a:xfrm>
          <a:prstGeom prst="rect">
            <a:avLst/>
          </a:prstGeom>
        </p:spPr>
      </p:pic>
      <p:pic>
        <p:nvPicPr>
          <p:cNvPr id="9" name="Picture 1" descr="SWA740 Social Worker of the Year 2018 logo v2 Gold (2)">
            <a:extLst>
              <a:ext uri="{FF2B5EF4-FFF2-40B4-BE49-F238E27FC236}">
                <a16:creationId xmlns:a16="http://schemas.microsoft.com/office/drawing/2014/main" id="{DC558FDE-648F-48BD-AD94-DA3FD7307C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5320" y="5786726"/>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D40D6943-B728-4DA4-8F2A-850954517FB9}"/>
              </a:ext>
            </a:extLst>
          </p:cNvPr>
          <p:cNvPicPr>
            <a:picLocks noChangeAspect="1"/>
          </p:cNvPicPr>
          <p:nvPr/>
        </p:nvPicPr>
        <p:blipFill>
          <a:blip r:embed="rId6"/>
          <a:stretch>
            <a:fillRect/>
          </a:stretch>
        </p:blipFill>
        <p:spPr>
          <a:xfrm>
            <a:off x="3236699" y="5798660"/>
            <a:ext cx="758665" cy="759854"/>
          </a:xfrm>
          <a:prstGeom prst="rect">
            <a:avLst/>
          </a:prstGeom>
        </p:spPr>
      </p:pic>
      <p:pic>
        <p:nvPicPr>
          <p:cNvPr id="11" name="Picture 10">
            <a:extLst>
              <a:ext uri="{FF2B5EF4-FFF2-40B4-BE49-F238E27FC236}">
                <a16:creationId xmlns:a16="http://schemas.microsoft.com/office/drawing/2014/main" id="{E32268DE-536F-4538-B7FC-53FDA9DC10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6296" y="5749150"/>
            <a:ext cx="1537545" cy="809364"/>
          </a:xfrm>
          <a:prstGeom prst="rect">
            <a:avLst/>
          </a:prstGeom>
        </p:spPr>
      </p:pic>
    </p:spTree>
    <p:extLst>
      <p:ext uri="{BB962C8B-B14F-4D97-AF65-F5344CB8AC3E}">
        <p14:creationId xmlns:p14="http://schemas.microsoft.com/office/powerpoint/2010/main" val="621471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7544" y="1052737"/>
            <a:ext cx="8208144" cy="5472608"/>
          </a:xfrm>
        </p:spPr>
        <p:txBody>
          <a:bodyPr/>
          <a:lstStyle/>
          <a:p>
            <a:r>
              <a:rPr lang="en-GB" dirty="0"/>
              <a:t>Dan - 14 year old male</a:t>
            </a:r>
          </a:p>
          <a:p>
            <a:pPr marL="0" indent="0">
              <a:buNone/>
            </a:pPr>
            <a:endParaRPr lang="en-GB" dirty="0"/>
          </a:p>
          <a:p>
            <a:pPr algn="just"/>
            <a:r>
              <a:rPr lang="en-GB" dirty="0"/>
              <a:t>During an outreach education session Dan disclosed the following information: After talking about paranoia caused by cannabis use Dan said that paranoia was even worse for those using cocaine. He then talked about his dad’s recent addiction to this. He said he had started using again after the move to Harlow and this had led to him borrowing a lot of money from an elderly relative (Dan remarked that dad had been spending £200 a night) and rows with mum. He said dad had conquered his addiction a couple of weeks ago after seeing a psychic/spiritual healer known to his aunt. Dan seemed positive that things had now improved for the better. Dan also mentioned that one of mum’s former work colleagues at the caravan park had recently moved in to mum’s house and he felt she had a bad influence on mum, making her drink too much alcohol which then led to mum ‘showing off’. He said everyone else in the family hated this woman and wanted her to move out.</a:t>
            </a:r>
          </a:p>
          <a:p>
            <a:endParaRPr lang="en-GB" dirty="0"/>
          </a:p>
        </p:txBody>
      </p:sp>
      <p:sp>
        <p:nvSpPr>
          <p:cNvPr id="3" name="Title 2"/>
          <p:cNvSpPr>
            <a:spLocks noGrp="1"/>
          </p:cNvSpPr>
          <p:nvPr>
            <p:ph type="title"/>
          </p:nvPr>
        </p:nvSpPr>
        <p:spPr/>
        <p:txBody>
          <a:bodyPr/>
          <a:lstStyle/>
          <a:p>
            <a:r>
              <a:rPr lang="en-GB" dirty="0"/>
              <a:t>Case Study 1</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5755692"/>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7" name="Picture 1" descr="SWA740 Social Worker of the Year 2018 logo v2 Gold (2)">
            <a:extLst>
              <a:ext uri="{FF2B5EF4-FFF2-40B4-BE49-F238E27FC236}">
                <a16:creationId xmlns:a16="http://schemas.microsoft.com/office/drawing/2014/main" id="{E24689FD-5285-46FB-91D4-CABE0B6773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1706" y="5800035"/>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86BB5F80-5655-4246-AEEA-013766219FEC}"/>
              </a:ext>
            </a:extLst>
          </p:cNvPr>
          <p:cNvPicPr>
            <a:picLocks noChangeAspect="1"/>
          </p:cNvPicPr>
          <p:nvPr/>
        </p:nvPicPr>
        <p:blipFill>
          <a:blip r:embed="rId6"/>
          <a:stretch>
            <a:fillRect/>
          </a:stretch>
        </p:blipFill>
        <p:spPr>
          <a:xfrm>
            <a:off x="3737828" y="5811123"/>
            <a:ext cx="758665" cy="759854"/>
          </a:xfrm>
          <a:prstGeom prst="rect">
            <a:avLst/>
          </a:prstGeom>
        </p:spPr>
      </p:pic>
    </p:spTree>
    <p:extLst>
      <p:ext uri="{BB962C8B-B14F-4D97-AF65-F5344CB8AC3E}">
        <p14:creationId xmlns:p14="http://schemas.microsoft.com/office/powerpoint/2010/main" val="3779580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49564"/>
            <a:ext cx="8208144" cy="648072"/>
          </a:xfrm>
        </p:spPr>
        <p:txBody>
          <a:bodyPr/>
          <a:lstStyle/>
          <a:p>
            <a:r>
              <a:rPr lang="en-GB" dirty="0"/>
              <a:t>Case Study 1 Answer</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361" y="5780672"/>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8" name="Picture 7">
            <a:hlinkClick r:id="rId5" action="ppaction://hlinksldjump"/>
            <a:extLst>
              <a:ext uri="{FF2B5EF4-FFF2-40B4-BE49-F238E27FC236}">
                <a16:creationId xmlns:a16="http://schemas.microsoft.com/office/drawing/2014/main" id="{0B598CD4-7032-476E-BF49-16B2AD691698}"/>
              </a:ext>
            </a:extLst>
          </p:cNvPr>
          <p:cNvPicPr/>
          <p:nvPr/>
        </p:nvPicPr>
        <p:blipFill>
          <a:blip r:embed="rId6"/>
          <a:stretch>
            <a:fillRect/>
          </a:stretch>
        </p:blipFill>
        <p:spPr>
          <a:xfrm>
            <a:off x="3050791" y="2365497"/>
            <a:ext cx="3041650" cy="3041650"/>
          </a:xfrm>
          <a:prstGeom prst="rect">
            <a:avLst/>
          </a:prstGeom>
        </p:spPr>
      </p:pic>
      <p:pic>
        <p:nvPicPr>
          <p:cNvPr id="9" name="Picture 1" descr="SWA740 Social Worker of the Year 2018 logo v2 Gold (2)">
            <a:extLst>
              <a:ext uri="{FF2B5EF4-FFF2-40B4-BE49-F238E27FC236}">
                <a16:creationId xmlns:a16="http://schemas.microsoft.com/office/drawing/2014/main" id="{5D78009D-E62B-41D3-8643-E854243427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5417" y="5800987"/>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9F705271-76B0-49AE-8E86-07EA0FA9BED9}"/>
              </a:ext>
            </a:extLst>
          </p:cNvPr>
          <p:cNvPicPr>
            <a:picLocks noChangeAspect="1"/>
          </p:cNvPicPr>
          <p:nvPr/>
        </p:nvPicPr>
        <p:blipFill>
          <a:blip r:embed="rId8"/>
          <a:stretch>
            <a:fillRect/>
          </a:stretch>
        </p:blipFill>
        <p:spPr>
          <a:xfrm>
            <a:off x="3791539" y="5812075"/>
            <a:ext cx="758665" cy="759854"/>
          </a:xfrm>
          <a:prstGeom prst="rect">
            <a:avLst/>
          </a:prstGeom>
        </p:spPr>
      </p:pic>
      <p:sp>
        <p:nvSpPr>
          <p:cNvPr id="13" name="Rectangle 12">
            <a:extLst>
              <a:ext uri="{FF2B5EF4-FFF2-40B4-BE49-F238E27FC236}">
                <a16:creationId xmlns:a16="http://schemas.microsoft.com/office/drawing/2014/main" id="{537D6F17-C1DA-4E35-87B4-2492F36EAA04}"/>
              </a:ext>
            </a:extLst>
          </p:cNvPr>
          <p:cNvSpPr/>
          <p:nvPr/>
        </p:nvSpPr>
        <p:spPr>
          <a:xfrm>
            <a:off x="3136062" y="899053"/>
            <a:ext cx="2871107" cy="954107"/>
          </a:xfrm>
          <a:prstGeom prst="rect">
            <a:avLst/>
          </a:prstGeom>
          <a:solidFill>
            <a:srgbClr val="FFFF00"/>
          </a:solidFill>
        </p:spPr>
        <p:txBody>
          <a:bodyPr wrap="square">
            <a:spAutoFit/>
          </a:bodyPr>
          <a:lstStyle/>
          <a:p>
            <a:pPr marL="0" indent="0" algn="ctr">
              <a:buNone/>
            </a:pPr>
            <a:r>
              <a:rPr lang="en-GB" sz="2800" b="1" dirty="0">
                <a:latin typeface="+mj-lt"/>
              </a:rPr>
              <a:t>Level 2: Signpost</a:t>
            </a:r>
          </a:p>
        </p:txBody>
      </p:sp>
    </p:spTree>
    <p:extLst>
      <p:ext uri="{BB962C8B-B14F-4D97-AF65-F5344CB8AC3E}">
        <p14:creationId xmlns:p14="http://schemas.microsoft.com/office/powerpoint/2010/main" val="3896740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0848" y="859491"/>
            <a:ext cx="8208144" cy="5256931"/>
          </a:xfrm>
        </p:spPr>
        <p:txBody>
          <a:bodyPr/>
          <a:lstStyle/>
          <a:p>
            <a:r>
              <a:rPr lang="en-GB" dirty="0"/>
              <a:t>Bethany - 14 year old female, 12 year old sister</a:t>
            </a:r>
          </a:p>
          <a:p>
            <a:r>
              <a:rPr lang="en-GB" dirty="0"/>
              <a:t>It has been reported to Police that since September 2021 there has been a number of arguments between Bethany and her mother. This has all started since Bethany has been moved to a new school, which she does not like. Bethany has anger management issues and is continually getting extremely angry during minor disputes within the home. As a result of her anger she is throwing things around the home and being aggressive towards her mother and sister. About 22.30hrs on 03/11/21 during an argument at the home address, Bethany has reacted angrily and assaulted her mother by kicking her in the leg. She has then thrown items around her room and banged her head against the wall. As a result Police were called and attended the address. On speaking with Bethany, she was initially angry and upset, however she eventually calmed down and apologised to her mother. She admitted kicking her mother, and received a community resolution. Due to her increasingly aggressive behaviour, her mother fully supports a Request for Support to social care to work with the family and provide them with support to cope with Bethany's behaviour.</a:t>
            </a:r>
          </a:p>
          <a:p>
            <a:pPr marL="0" indent="0">
              <a:buNone/>
            </a:pPr>
            <a:endParaRPr lang="en-GB" dirty="0"/>
          </a:p>
        </p:txBody>
      </p:sp>
      <p:sp>
        <p:nvSpPr>
          <p:cNvPr id="3" name="Title 2"/>
          <p:cNvSpPr>
            <a:spLocks noGrp="1"/>
          </p:cNvSpPr>
          <p:nvPr>
            <p:ph type="title"/>
          </p:nvPr>
        </p:nvSpPr>
        <p:spPr>
          <a:xfrm>
            <a:off x="467544" y="215647"/>
            <a:ext cx="8208144" cy="648072"/>
          </a:xfrm>
        </p:spPr>
        <p:txBody>
          <a:bodyPr/>
          <a:lstStyle/>
          <a:p>
            <a:r>
              <a:rPr lang="en-GB" dirty="0"/>
              <a:t>Case Study 2</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5072" y="5761745"/>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7" name="Picture 1" descr="SWA740 Social Worker of the Year 2018 logo v2 Gold (2)">
            <a:extLst>
              <a:ext uri="{FF2B5EF4-FFF2-40B4-BE49-F238E27FC236}">
                <a16:creationId xmlns:a16="http://schemas.microsoft.com/office/drawing/2014/main" id="{79A30FEE-928F-4610-8D56-F1827986F1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4910" y="5790855"/>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8E32A41-C995-4EB1-8BBE-2491DFA5A202}"/>
              </a:ext>
            </a:extLst>
          </p:cNvPr>
          <p:cNvPicPr>
            <a:picLocks noChangeAspect="1"/>
          </p:cNvPicPr>
          <p:nvPr/>
        </p:nvPicPr>
        <p:blipFill>
          <a:blip r:embed="rId6"/>
          <a:stretch>
            <a:fillRect/>
          </a:stretch>
        </p:blipFill>
        <p:spPr>
          <a:xfrm>
            <a:off x="3781032" y="5801943"/>
            <a:ext cx="758665" cy="759854"/>
          </a:xfrm>
          <a:prstGeom prst="rect">
            <a:avLst/>
          </a:prstGeom>
        </p:spPr>
      </p:pic>
    </p:spTree>
    <p:extLst>
      <p:ext uri="{BB962C8B-B14F-4D97-AF65-F5344CB8AC3E}">
        <p14:creationId xmlns:p14="http://schemas.microsoft.com/office/powerpoint/2010/main" val="3468710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lgn="ctr">
              <a:buNone/>
            </a:pPr>
            <a:endParaRPr lang="en-GB" sz="8000" dirty="0"/>
          </a:p>
          <a:p>
            <a:pPr marL="0" indent="0" algn="ctr">
              <a:buNone/>
            </a:pPr>
            <a:endParaRPr lang="en-GB" sz="8000" dirty="0"/>
          </a:p>
        </p:txBody>
      </p:sp>
      <p:sp>
        <p:nvSpPr>
          <p:cNvPr id="3" name="Title 2"/>
          <p:cNvSpPr>
            <a:spLocks noGrp="1"/>
          </p:cNvSpPr>
          <p:nvPr>
            <p:ph type="title"/>
          </p:nvPr>
        </p:nvSpPr>
        <p:spPr>
          <a:xfrm>
            <a:off x="116545" y="185277"/>
            <a:ext cx="8208144" cy="648072"/>
          </a:xfrm>
        </p:spPr>
        <p:txBody>
          <a:bodyPr/>
          <a:lstStyle/>
          <a:p>
            <a:r>
              <a:rPr lang="en-GB" dirty="0"/>
              <a:t>Case Study 2 Answer</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7152" y="5805264"/>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8" name="Picture 7">
            <a:hlinkClick r:id="rId5" action="ppaction://hlinksldjump"/>
            <a:extLst>
              <a:ext uri="{FF2B5EF4-FFF2-40B4-BE49-F238E27FC236}">
                <a16:creationId xmlns:a16="http://schemas.microsoft.com/office/drawing/2014/main" id="{0B598CD4-7032-476E-BF49-16B2AD691698}"/>
              </a:ext>
            </a:extLst>
          </p:cNvPr>
          <p:cNvPicPr/>
          <p:nvPr/>
        </p:nvPicPr>
        <p:blipFill>
          <a:blip r:embed="rId6"/>
          <a:stretch>
            <a:fillRect/>
          </a:stretch>
        </p:blipFill>
        <p:spPr>
          <a:xfrm>
            <a:off x="2880257" y="2165408"/>
            <a:ext cx="3041650" cy="3041650"/>
          </a:xfrm>
          <a:prstGeom prst="rect">
            <a:avLst/>
          </a:prstGeom>
        </p:spPr>
      </p:pic>
      <p:pic>
        <p:nvPicPr>
          <p:cNvPr id="9" name="Picture 1" descr="SWA740 Social Worker of the Year 2018 logo v2 Gold (2)">
            <a:extLst>
              <a:ext uri="{FF2B5EF4-FFF2-40B4-BE49-F238E27FC236}">
                <a16:creationId xmlns:a16="http://schemas.microsoft.com/office/drawing/2014/main" id="{CBAD074D-6160-4036-AA2E-DDCD86D5CE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6604" y="5872686"/>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5DCC9900-783B-40AE-AD97-49E21FE197B7}"/>
              </a:ext>
            </a:extLst>
          </p:cNvPr>
          <p:cNvPicPr>
            <a:picLocks noChangeAspect="1"/>
          </p:cNvPicPr>
          <p:nvPr/>
        </p:nvPicPr>
        <p:blipFill>
          <a:blip r:embed="rId8"/>
          <a:stretch>
            <a:fillRect/>
          </a:stretch>
        </p:blipFill>
        <p:spPr>
          <a:xfrm>
            <a:off x="3782726" y="5883774"/>
            <a:ext cx="758665" cy="759854"/>
          </a:xfrm>
          <a:prstGeom prst="rect">
            <a:avLst/>
          </a:prstGeom>
        </p:spPr>
      </p:pic>
      <p:sp>
        <p:nvSpPr>
          <p:cNvPr id="13" name="Rectangle 12">
            <a:extLst>
              <a:ext uri="{FF2B5EF4-FFF2-40B4-BE49-F238E27FC236}">
                <a16:creationId xmlns:a16="http://schemas.microsoft.com/office/drawing/2014/main" id="{40C9449B-077C-46BD-97C8-DA509B4A0978}"/>
              </a:ext>
            </a:extLst>
          </p:cNvPr>
          <p:cNvSpPr/>
          <p:nvPr/>
        </p:nvSpPr>
        <p:spPr>
          <a:xfrm>
            <a:off x="2931085" y="1083618"/>
            <a:ext cx="2908956" cy="646331"/>
          </a:xfrm>
          <a:prstGeom prst="rect">
            <a:avLst/>
          </a:prstGeom>
          <a:solidFill>
            <a:srgbClr val="FFC000"/>
          </a:solidFill>
        </p:spPr>
        <p:txBody>
          <a:bodyPr wrap="square">
            <a:spAutoFit/>
          </a:bodyPr>
          <a:lstStyle/>
          <a:p>
            <a:pPr marL="0" indent="0" algn="ctr">
              <a:buNone/>
            </a:pPr>
            <a:r>
              <a:rPr lang="en-GB" sz="3600" b="1" dirty="0">
                <a:latin typeface="+mj-lt"/>
              </a:rPr>
              <a:t>Level 3: EH</a:t>
            </a:r>
          </a:p>
        </p:txBody>
      </p:sp>
    </p:spTree>
    <p:extLst>
      <p:ext uri="{BB962C8B-B14F-4D97-AF65-F5344CB8AC3E}">
        <p14:creationId xmlns:p14="http://schemas.microsoft.com/office/powerpoint/2010/main" val="4487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09944" y="872369"/>
            <a:ext cx="8208144" cy="5256931"/>
          </a:xfrm>
        </p:spPr>
        <p:txBody>
          <a:bodyPr/>
          <a:lstStyle/>
          <a:p>
            <a:r>
              <a:rPr lang="en-GB" dirty="0"/>
              <a:t>4 children aged 14yrs,13yrs, 9yrs and 5yrs</a:t>
            </a:r>
          </a:p>
          <a:p>
            <a:pPr algn="just"/>
            <a:r>
              <a:rPr lang="en-GB" dirty="0"/>
              <a:t>Carly and her children are previously known to the Local Authority. A Request for Support was made after an incident on 19/10/21 where Matthew was arrested for strangling Carly during an argument. On 22/11/21, Carly called our service terrified that Matthew would kill her and described him as a "dangerous man". I gave ongoing support in helping Carly take out an injunction. On 30/11/21 Carly advised me that safety measures were in place, schools notified and we spoke about moving forward. On 7/12/21 heard at MARAC for incident in October. It was concluded that Carly disengages often from services. Carly is currently working with our service. There were concerns whether she would rekindle with ex-partner, but this wasn't known at that time. An action from MARAC was that Social Care would be notified if Matthew moves back into the family home. Carly has informed us that she discussed Matthew moving back into the family home and the oldest daughter Sarah was not happy about this, saying "How would you feel if the man who strangled your mum came back to live in your house?"</a:t>
            </a:r>
          </a:p>
        </p:txBody>
      </p:sp>
      <p:sp>
        <p:nvSpPr>
          <p:cNvPr id="3" name="Title 2"/>
          <p:cNvSpPr>
            <a:spLocks noGrp="1"/>
          </p:cNvSpPr>
          <p:nvPr>
            <p:ph type="title"/>
          </p:nvPr>
        </p:nvSpPr>
        <p:spPr>
          <a:xfrm>
            <a:off x="457497" y="224297"/>
            <a:ext cx="8208144" cy="648072"/>
          </a:xfrm>
        </p:spPr>
        <p:txBody>
          <a:bodyPr/>
          <a:lstStyle/>
          <a:p>
            <a:r>
              <a:rPr lang="en-GB" dirty="0"/>
              <a:t>Case Study 3</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961" y="5721353"/>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7" name="Picture 1" descr="SWA740 Social Worker of the Year 2018 logo v2 Gold (2)">
            <a:extLst>
              <a:ext uri="{FF2B5EF4-FFF2-40B4-BE49-F238E27FC236}">
                <a16:creationId xmlns:a16="http://schemas.microsoft.com/office/drawing/2014/main" id="{F09745C7-A327-43A2-9775-CC1E045DD3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3050" y="5775762"/>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27D3313A-2D60-4EB2-A41B-0E14798E4758}"/>
              </a:ext>
            </a:extLst>
          </p:cNvPr>
          <p:cNvPicPr>
            <a:picLocks noChangeAspect="1"/>
          </p:cNvPicPr>
          <p:nvPr/>
        </p:nvPicPr>
        <p:blipFill>
          <a:blip r:embed="rId6"/>
          <a:stretch>
            <a:fillRect/>
          </a:stretch>
        </p:blipFill>
        <p:spPr>
          <a:xfrm>
            <a:off x="3755351" y="5775762"/>
            <a:ext cx="758665" cy="759854"/>
          </a:xfrm>
          <a:prstGeom prst="rect">
            <a:avLst/>
          </a:prstGeom>
        </p:spPr>
      </p:pic>
    </p:spTree>
    <p:extLst>
      <p:ext uri="{BB962C8B-B14F-4D97-AF65-F5344CB8AC3E}">
        <p14:creationId xmlns:p14="http://schemas.microsoft.com/office/powerpoint/2010/main" val="1533754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lgn="ctr">
              <a:buNone/>
            </a:pPr>
            <a:endParaRPr lang="en-GB" sz="8000" dirty="0"/>
          </a:p>
          <a:p>
            <a:pPr marL="0" indent="0" algn="ctr">
              <a:buNone/>
            </a:pPr>
            <a:endParaRPr lang="en-GB" sz="8000" dirty="0"/>
          </a:p>
        </p:txBody>
      </p:sp>
      <p:sp>
        <p:nvSpPr>
          <p:cNvPr id="3" name="Title 2"/>
          <p:cNvSpPr>
            <a:spLocks noGrp="1"/>
          </p:cNvSpPr>
          <p:nvPr>
            <p:ph type="title"/>
          </p:nvPr>
        </p:nvSpPr>
        <p:spPr>
          <a:xfrm>
            <a:off x="179512" y="108647"/>
            <a:ext cx="8208144" cy="648072"/>
          </a:xfrm>
        </p:spPr>
        <p:txBody>
          <a:bodyPr/>
          <a:lstStyle/>
          <a:p>
            <a:r>
              <a:rPr lang="en-GB" dirty="0"/>
              <a:t>Case Study 3 Answer</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2510" y="5755692"/>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8" name="Picture 7">
            <a:hlinkClick r:id="rId5" action="ppaction://hlinksldjump"/>
            <a:extLst>
              <a:ext uri="{FF2B5EF4-FFF2-40B4-BE49-F238E27FC236}">
                <a16:creationId xmlns:a16="http://schemas.microsoft.com/office/drawing/2014/main" id="{0B598CD4-7032-476E-BF49-16B2AD691698}"/>
              </a:ext>
            </a:extLst>
          </p:cNvPr>
          <p:cNvPicPr/>
          <p:nvPr/>
        </p:nvPicPr>
        <p:blipFill>
          <a:blip r:embed="rId6"/>
          <a:stretch>
            <a:fillRect/>
          </a:stretch>
        </p:blipFill>
        <p:spPr>
          <a:xfrm>
            <a:off x="3112979" y="2106456"/>
            <a:ext cx="3041650" cy="3041650"/>
          </a:xfrm>
          <a:prstGeom prst="rect">
            <a:avLst/>
          </a:prstGeom>
        </p:spPr>
      </p:pic>
      <p:pic>
        <p:nvPicPr>
          <p:cNvPr id="9" name="Picture 1" descr="SWA740 Social Worker of the Year 2018 logo v2 Gold (2)">
            <a:extLst>
              <a:ext uri="{FF2B5EF4-FFF2-40B4-BE49-F238E27FC236}">
                <a16:creationId xmlns:a16="http://schemas.microsoft.com/office/drawing/2014/main" id="{74DDA6F4-3E0F-49B5-AD1B-61293963ED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9696" y="5805264"/>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EC82AE4F-4310-4A79-BB03-7857ADAA27FA}"/>
              </a:ext>
            </a:extLst>
          </p:cNvPr>
          <p:cNvPicPr>
            <a:picLocks noChangeAspect="1"/>
          </p:cNvPicPr>
          <p:nvPr/>
        </p:nvPicPr>
        <p:blipFill>
          <a:blip r:embed="rId8"/>
          <a:stretch>
            <a:fillRect/>
          </a:stretch>
        </p:blipFill>
        <p:spPr>
          <a:xfrm>
            <a:off x="3735818" y="5816352"/>
            <a:ext cx="758665" cy="759854"/>
          </a:xfrm>
          <a:prstGeom prst="rect">
            <a:avLst/>
          </a:prstGeom>
        </p:spPr>
      </p:pic>
      <p:sp>
        <p:nvSpPr>
          <p:cNvPr id="13" name="Rectangle 12">
            <a:extLst>
              <a:ext uri="{FF2B5EF4-FFF2-40B4-BE49-F238E27FC236}">
                <a16:creationId xmlns:a16="http://schemas.microsoft.com/office/drawing/2014/main" id="{51C314DF-86B4-4B26-87F3-F6154DF563B6}"/>
              </a:ext>
            </a:extLst>
          </p:cNvPr>
          <p:cNvSpPr/>
          <p:nvPr/>
        </p:nvSpPr>
        <p:spPr>
          <a:xfrm>
            <a:off x="3198250" y="981820"/>
            <a:ext cx="2871107" cy="646331"/>
          </a:xfrm>
          <a:prstGeom prst="rect">
            <a:avLst/>
          </a:prstGeom>
          <a:solidFill>
            <a:schemeClr val="bg2"/>
          </a:solidFill>
        </p:spPr>
        <p:txBody>
          <a:bodyPr wrap="square">
            <a:spAutoFit/>
          </a:bodyPr>
          <a:lstStyle/>
          <a:p>
            <a:pPr marL="0" indent="0" algn="ctr">
              <a:buNone/>
            </a:pPr>
            <a:r>
              <a:rPr lang="en-GB" sz="3600" b="1" dirty="0">
                <a:latin typeface="+mj-lt"/>
              </a:rPr>
              <a:t>Level 4: CIN</a:t>
            </a:r>
          </a:p>
        </p:txBody>
      </p:sp>
    </p:spTree>
    <p:extLst>
      <p:ext uri="{BB962C8B-B14F-4D97-AF65-F5344CB8AC3E}">
        <p14:creationId xmlns:p14="http://schemas.microsoft.com/office/powerpoint/2010/main" val="320652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a:t>Di - 7 months old, two older half-brothers aged 2yrs and 3yrs</a:t>
            </a:r>
          </a:p>
          <a:p>
            <a:endParaRPr lang="en-GB" dirty="0"/>
          </a:p>
          <a:p>
            <a:pPr algn="just"/>
            <a:r>
              <a:rPr lang="en-GB" dirty="0"/>
              <a:t>Police referral Nov 2021.  There has been a domestic incident at the caravan whereby the dad has hit the mother around the head by punching her.  The children were in the caravan.  The mother has gone to hospital and has had to have a CT scan.  There is a previous DV in July 2020, dad has strangled the victim, she initially supported police prosecution however retracted her statement.  Whilst speaking to a witness mother has called and said, please tell the police the children were with you when the incident happened.  The witness told us she wouldn’t lie for her and the children witnessed the whole thing.  Mum has previously lied to police about dad’s whereabout when he was wanted for the strangling.</a:t>
            </a:r>
          </a:p>
          <a:p>
            <a:pPr algn="just"/>
            <a:r>
              <a:rPr lang="en-GB" dirty="0"/>
              <a:t>Previous referral led to support from Early Help Tier 3 as mum had separated from dad which was only an on off relationship.</a:t>
            </a:r>
          </a:p>
        </p:txBody>
      </p:sp>
      <p:sp>
        <p:nvSpPr>
          <p:cNvPr id="3" name="Title 2"/>
          <p:cNvSpPr>
            <a:spLocks noGrp="1"/>
          </p:cNvSpPr>
          <p:nvPr>
            <p:ph type="title"/>
          </p:nvPr>
        </p:nvSpPr>
        <p:spPr/>
        <p:txBody>
          <a:bodyPr/>
          <a:lstStyle/>
          <a:p>
            <a:r>
              <a:rPr lang="en-GB" dirty="0"/>
              <a:t>Case Study 4</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5755692"/>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7" name="Picture 1" descr="SWA740 Social Worker of the Year 2018 logo v2 Gold (2)">
            <a:extLst>
              <a:ext uri="{FF2B5EF4-FFF2-40B4-BE49-F238E27FC236}">
                <a16:creationId xmlns:a16="http://schemas.microsoft.com/office/drawing/2014/main" id="{BDCDB2E7-D748-4C3D-9B2E-F136E2FAA2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7590" y="5815624"/>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163928E4-D096-40D2-B9AB-08058E293E63}"/>
              </a:ext>
            </a:extLst>
          </p:cNvPr>
          <p:cNvPicPr>
            <a:picLocks noChangeAspect="1"/>
          </p:cNvPicPr>
          <p:nvPr/>
        </p:nvPicPr>
        <p:blipFill>
          <a:blip r:embed="rId6"/>
          <a:stretch>
            <a:fillRect/>
          </a:stretch>
        </p:blipFill>
        <p:spPr>
          <a:xfrm>
            <a:off x="3763712" y="5826712"/>
            <a:ext cx="758665" cy="759854"/>
          </a:xfrm>
          <a:prstGeom prst="rect">
            <a:avLst/>
          </a:prstGeom>
        </p:spPr>
      </p:pic>
    </p:spTree>
    <p:extLst>
      <p:ext uri="{BB962C8B-B14F-4D97-AF65-F5344CB8AC3E}">
        <p14:creationId xmlns:p14="http://schemas.microsoft.com/office/powerpoint/2010/main" val="1002164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lgn="ctr">
              <a:buNone/>
            </a:pPr>
            <a:endParaRPr lang="en-GB" sz="8000" dirty="0"/>
          </a:p>
          <a:p>
            <a:pPr marL="0" indent="0" algn="ctr">
              <a:buNone/>
            </a:pPr>
            <a:endParaRPr lang="en-GB" sz="8000" dirty="0"/>
          </a:p>
        </p:txBody>
      </p:sp>
      <p:sp>
        <p:nvSpPr>
          <p:cNvPr id="3" name="Title 2"/>
          <p:cNvSpPr>
            <a:spLocks noGrp="1"/>
          </p:cNvSpPr>
          <p:nvPr>
            <p:ph type="title"/>
          </p:nvPr>
        </p:nvSpPr>
        <p:spPr>
          <a:xfrm>
            <a:off x="179512" y="213682"/>
            <a:ext cx="8208144" cy="648072"/>
          </a:xfrm>
        </p:spPr>
        <p:txBody>
          <a:bodyPr/>
          <a:lstStyle/>
          <a:p>
            <a:r>
              <a:rPr lang="en-GB" dirty="0"/>
              <a:t>Case Study 4 Answer</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391" y="5739908"/>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8" name="Picture 7">
            <a:hlinkClick r:id="rId5" action="ppaction://hlinksldjump"/>
            <a:extLst>
              <a:ext uri="{FF2B5EF4-FFF2-40B4-BE49-F238E27FC236}">
                <a16:creationId xmlns:a16="http://schemas.microsoft.com/office/drawing/2014/main" id="{0B598CD4-7032-476E-BF49-16B2AD691698}"/>
              </a:ext>
            </a:extLst>
          </p:cNvPr>
          <p:cNvPicPr/>
          <p:nvPr/>
        </p:nvPicPr>
        <p:blipFill>
          <a:blip r:embed="rId6"/>
          <a:stretch>
            <a:fillRect/>
          </a:stretch>
        </p:blipFill>
        <p:spPr>
          <a:xfrm>
            <a:off x="3050791" y="2239699"/>
            <a:ext cx="3041650" cy="3041650"/>
          </a:xfrm>
          <a:prstGeom prst="rect">
            <a:avLst/>
          </a:prstGeom>
        </p:spPr>
      </p:pic>
      <p:pic>
        <p:nvPicPr>
          <p:cNvPr id="9" name="Picture 1" descr="SWA740 Social Worker of the Year 2018 logo v2 Gold (2)">
            <a:extLst>
              <a:ext uri="{FF2B5EF4-FFF2-40B4-BE49-F238E27FC236}">
                <a16:creationId xmlns:a16="http://schemas.microsoft.com/office/drawing/2014/main" id="{EAA556D7-52E6-4559-96C4-287C53C94D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9138" y="5800215"/>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B57D46DD-DAD2-4F63-B86E-2A87F37B9734}"/>
              </a:ext>
            </a:extLst>
          </p:cNvPr>
          <p:cNvPicPr>
            <a:picLocks noChangeAspect="1"/>
          </p:cNvPicPr>
          <p:nvPr/>
        </p:nvPicPr>
        <p:blipFill>
          <a:blip r:embed="rId8"/>
          <a:stretch>
            <a:fillRect/>
          </a:stretch>
        </p:blipFill>
        <p:spPr>
          <a:xfrm>
            <a:off x="3785260" y="5811303"/>
            <a:ext cx="758665" cy="759854"/>
          </a:xfrm>
          <a:prstGeom prst="rect">
            <a:avLst/>
          </a:prstGeom>
        </p:spPr>
      </p:pic>
      <p:sp>
        <p:nvSpPr>
          <p:cNvPr id="13" name="Rectangle 12">
            <a:extLst>
              <a:ext uri="{FF2B5EF4-FFF2-40B4-BE49-F238E27FC236}">
                <a16:creationId xmlns:a16="http://schemas.microsoft.com/office/drawing/2014/main" id="{D2F7B018-57BA-439A-B5B2-64A79F9DC997}"/>
              </a:ext>
            </a:extLst>
          </p:cNvPr>
          <p:cNvSpPr/>
          <p:nvPr/>
        </p:nvSpPr>
        <p:spPr>
          <a:xfrm>
            <a:off x="3198250" y="1328391"/>
            <a:ext cx="2871107" cy="646331"/>
          </a:xfrm>
          <a:prstGeom prst="rect">
            <a:avLst/>
          </a:prstGeom>
          <a:solidFill>
            <a:schemeClr val="tx1"/>
          </a:solidFill>
        </p:spPr>
        <p:txBody>
          <a:bodyPr wrap="square">
            <a:spAutoFit/>
          </a:bodyPr>
          <a:lstStyle/>
          <a:p>
            <a:pPr marL="0" indent="0" algn="ctr">
              <a:buNone/>
            </a:pPr>
            <a:r>
              <a:rPr lang="en-GB" sz="3600" b="1" dirty="0">
                <a:solidFill>
                  <a:schemeClr val="bg2"/>
                </a:solidFill>
                <a:latin typeface="+mj-lt"/>
              </a:rPr>
              <a:t>Level 4: CP</a:t>
            </a:r>
          </a:p>
        </p:txBody>
      </p:sp>
    </p:spTree>
    <p:extLst>
      <p:ext uri="{BB962C8B-B14F-4D97-AF65-F5344CB8AC3E}">
        <p14:creationId xmlns:p14="http://schemas.microsoft.com/office/powerpoint/2010/main" val="1087486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7928" y="731414"/>
            <a:ext cx="8208144" cy="5256931"/>
          </a:xfrm>
        </p:spPr>
        <p:txBody>
          <a:bodyPr/>
          <a:lstStyle/>
          <a:p>
            <a:pPr lvl="0"/>
            <a:r>
              <a:rPr lang="en-GB" dirty="0"/>
              <a:t>Referral from school</a:t>
            </a:r>
          </a:p>
          <a:p>
            <a:pPr lvl="0"/>
            <a:r>
              <a:rPr lang="en-GB" dirty="0"/>
              <a:t>Mum, Sarah, has a diagnosis of Bi-polar, anxiety and depression and has had two “breakdowns” this year. One of which she was sectioned. She is currently staying with her eldest daughter because she is struggling with her mental health.</a:t>
            </a:r>
          </a:p>
          <a:p>
            <a:pPr lvl="0"/>
            <a:r>
              <a:rPr lang="en-GB" dirty="0"/>
              <a:t>Her eldest son James (aged 14) has recently been diagnosed with anxiety and has suicidal thoughts. He is currently being medicated to manage this.</a:t>
            </a:r>
          </a:p>
          <a:p>
            <a:pPr lvl="0"/>
            <a:r>
              <a:rPr lang="en-GB" dirty="0"/>
              <a:t>Her youngest son Tom (aged 11) is getting in trouble with the police, most recent involvement was due to him throwing rocks at oncoming traffic. There have been concerns regarding mum’s supervision Tom as he has been out in the streets late at night. Tom has a diagnosis of ADHD and autism and mother has recently taken him out of school to home educate him. </a:t>
            </a:r>
          </a:p>
          <a:p>
            <a:pPr lvl="0"/>
            <a:r>
              <a:rPr lang="en-GB" dirty="0"/>
              <a:t>Tom has recently tried to end his life by tying a dressing gown belt around his neck and tying the other end to the wardrobe door.</a:t>
            </a:r>
          </a:p>
          <a:p>
            <a:pPr lvl="0"/>
            <a:r>
              <a:rPr lang="en-GB" dirty="0"/>
              <a:t>Sarah reports that Tom is also extremely violent towards her. School have invited Sarah to a parenting support group but she does not want to engage in this. </a:t>
            </a:r>
          </a:p>
          <a:p>
            <a:endParaRPr lang="en-GB" dirty="0"/>
          </a:p>
        </p:txBody>
      </p:sp>
      <p:sp>
        <p:nvSpPr>
          <p:cNvPr id="3" name="Title 2"/>
          <p:cNvSpPr>
            <a:spLocks noGrp="1"/>
          </p:cNvSpPr>
          <p:nvPr>
            <p:ph type="title"/>
          </p:nvPr>
        </p:nvSpPr>
        <p:spPr>
          <a:xfrm>
            <a:off x="454471" y="181179"/>
            <a:ext cx="8208144" cy="648072"/>
          </a:xfrm>
        </p:spPr>
        <p:txBody>
          <a:bodyPr/>
          <a:lstStyle/>
          <a:p>
            <a:r>
              <a:rPr lang="en-GB" dirty="0"/>
              <a:t>Case Study 5</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361" y="5728084"/>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7" name="Picture 1" descr="SWA740 Social Worker of the Year 2018 logo v2 Gold (2)">
            <a:extLst>
              <a:ext uri="{FF2B5EF4-FFF2-40B4-BE49-F238E27FC236}">
                <a16:creationId xmlns:a16="http://schemas.microsoft.com/office/drawing/2014/main" id="{98B6BAF8-9C0D-46CA-913D-1F275ED229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6668" y="5784507"/>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C7CBA871-CBB2-4D96-BD0E-CCAE75F1FB95}"/>
              </a:ext>
            </a:extLst>
          </p:cNvPr>
          <p:cNvPicPr>
            <a:picLocks noChangeAspect="1"/>
          </p:cNvPicPr>
          <p:nvPr/>
        </p:nvPicPr>
        <p:blipFill>
          <a:blip r:embed="rId6"/>
          <a:stretch>
            <a:fillRect/>
          </a:stretch>
        </p:blipFill>
        <p:spPr>
          <a:xfrm>
            <a:off x="3682790" y="5795595"/>
            <a:ext cx="758665" cy="759854"/>
          </a:xfrm>
          <a:prstGeom prst="rect">
            <a:avLst/>
          </a:prstGeom>
        </p:spPr>
      </p:pic>
    </p:spTree>
    <p:extLst>
      <p:ext uri="{BB962C8B-B14F-4D97-AF65-F5344CB8AC3E}">
        <p14:creationId xmlns:p14="http://schemas.microsoft.com/office/powerpoint/2010/main" val="1489624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40" y="77322"/>
            <a:ext cx="8208144" cy="648072"/>
          </a:xfrm>
        </p:spPr>
        <p:txBody>
          <a:bodyPr/>
          <a:lstStyle/>
          <a:p>
            <a:r>
              <a:rPr lang="en-GB" dirty="0"/>
              <a:t>Case Study 5 Answer</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481" y="5755692"/>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8" name="Picture 7">
            <a:hlinkClick r:id="rId5" action="ppaction://hlinksldjump"/>
            <a:extLst>
              <a:ext uri="{FF2B5EF4-FFF2-40B4-BE49-F238E27FC236}">
                <a16:creationId xmlns:a16="http://schemas.microsoft.com/office/drawing/2014/main" id="{0B598CD4-7032-476E-BF49-16B2AD691698}"/>
              </a:ext>
            </a:extLst>
          </p:cNvPr>
          <p:cNvPicPr/>
          <p:nvPr/>
        </p:nvPicPr>
        <p:blipFill>
          <a:blip r:embed="rId6"/>
          <a:stretch>
            <a:fillRect/>
          </a:stretch>
        </p:blipFill>
        <p:spPr>
          <a:xfrm>
            <a:off x="2949232" y="2132856"/>
            <a:ext cx="3041650" cy="3041650"/>
          </a:xfrm>
          <a:prstGeom prst="rect">
            <a:avLst/>
          </a:prstGeom>
        </p:spPr>
      </p:pic>
      <p:pic>
        <p:nvPicPr>
          <p:cNvPr id="9" name="Picture 1" descr="SWA740 Social Worker of the Year 2018 logo v2 Gold (2)">
            <a:extLst>
              <a:ext uri="{FF2B5EF4-FFF2-40B4-BE49-F238E27FC236}">
                <a16:creationId xmlns:a16="http://schemas.microsoft.com/office/drawing/2014/main" id="{ED85034F-775A-40AA-8E66-AE3FF9341C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7083" y="5835699"/>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02B29A5-0CE3-46BB-9751-DF61757B7739}"/>
              </a:ext>
            </a:extLst>
          </p:cNvPr>
          <p:cNvPicPr>
            <a:picLocks noChangeAspect="1"/>
          </p:cNvPicPr>
          <p:nvPr/>
        </p:nvPicPr>
        <p:blipFill>
          <a:blip r:embed="rId8"/>
          <a:stretch>
            <a:fillRect/>
          </a:stretch>
        </p:blipFill>
        <p:spPr>
          <a:xfrm>
            <a:off x="3663205" y="5846787"/>
            <a:ext cx="758665" cy="759854"/>
          </a:xfrm>
          <a:prstGeom prst="rect">
            <a:avLst/>
          </a:prstGeom>
        </p:spPr>
      </p:pic>
      <p:sp>
        <p:nvSpPr>
          <p:cNvPr id="11" name="Rectangle 10">
            <a:extLst>
              <a:ext uri="{FF2B5EF4-FFF2-40B4-BE49-F238E27FC236}">
                <a16:creationId xmlns:a16="http://schemas.microsoft.com/office/drawing/2014/main" id="{1149B2AD-D6E9-4DBE-AFE3-A85C01F3ABAF}"/>
              </a:ext>
            </a:extLst>
          </p:cNvPr>
          <p:cNvSpPr/>
          <p:nvPr/>
        </p:nvSpPr>
        <p:spPr>
          <a:xfrm>
            <a:off x="3065477" y="1074509"/>
            <a:ext cx="2908956" cy="646331"/>
          </a:xfrm>
          <a:prstGeom prst="rect">
            <a:avLst/>
          </a:prstGeom>
          <a:solidFill>
            <a:srgbClr val="FFC000"/>
          </a:solidFill>
        </p:spPr>
        <p:txBody>
          <a:bodyPr wrap="square">
            <a:spAutoFit/>
          </a:bodyPr>
          <a:lstStyle/>
          <a:p>
            <a:pPr marL="0" indent="0" algn="ctr">
              <a:buNone/>
            </a:pPr>
            <a:r>
              <a:rPr lang="en-GB" sz="3600" b="1" dirty="0">
                <a:latin typeface="+mj-lt"/>
              </a:rPr>
              <a:t>Level 3: EH</a:t>
            </a:r>
          </a:p>
        </p:txBody>
      </p:sp>
    </p:spTree>
    <p:extLst>
      <p:ext uri="{BB962C8B-B14F-4D97-AF65-F5344CB8AC3E}">
        <p14:creationId xmlns:p14="http://schemas.microsoft.com/office/powerpoint/2010/main" val="146161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GB" dirty="0"/>
          </a:p>
          <a:p>
            <a:endParaRPr lang="en-GB" dirty="0"/>
          </a:p>
          <a:p>
            <a:endParaRPr lang="en-GB" dirty="0"/>
          </a:p>
          <a:p>
            <a:endParaRPr lang="en-GB" dirty="0"/>
          </a:p>
          <a:p>
            <a:endParaRPr lang="en-GB" dirty="0"/>
          </a:p>
          <a:p>
            <a:endParaRPr lang="en-GB" dirty="0"/>
          </a:p>
          <a:p>
            <a:pPr marL="0" indent="0">
              <a:buNone/>
            </a:pPr>
            <a:endParaRPr lang="en-GB" dirty="0"/>
          </a:p>
        </p:txBody>
      </p:sp>
      <p:sp>
        <p:nvSpPr>
          <p:cNvPr id="8" name="Rectangle 7"/>
          <p:cNvSpPr/>
          <p:nvPr/>
        </p:nvSpPr>
        <p:spPr>
          <a:xfrm>
            <a:off x="479201" y="388107"/>
            <a:ext cx="7933582" cy="2015936"/>
          </a:xfrm>
          <a:prstGeom prst="rect">
            <a:avLst/>
          </a:prstGeom>
          <a:noFill/>
        </p:spPr>
        <p:txBody>
          <a:bodyPr wrap="none" lIns="91440" tIns="45720" rIns="91440" bIns="45720">
            <a:spAutoFit/>
          </a:bodyPr>
          <a:lstStyle/>
          <a:p>
            <a:pPr algn="ctr"/>
            <a:r>
              <a:rPr lang="en-US" sz="125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Threshold</a:t>
            </a:r>
          </a:p>
        </p:txBody>
      </p:sp>
      <p:pic>
        <p:nvPicPr>
          <p:cNvPr id="13" name="Picture 12">
            <a:extLst>
              <a:ext uri="{FF2B5EF4-FFF2-40B4-BE49-F238E27FC236}">
                <a16:creationId xmlns:a16="http://schemas.microsoft.com/office/drawing/2014/main" id="{D4AB007F-C820-44A9-9631-13745137E7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14" name="Picture 1" descr="SWA740 Social Worker of the Year 2018 logo v2 Gold (2)">
            <a:extLst>
              <a:ext uri="{FF2B5EF4-FFF2-40B4-BE49-F238E27FC236}">
                <a16:creationId xmlns:a16="http://schemas.microsoft.com/office/drawing/2014/main" id="{647CC510-5346-42D0-8137-16F8DDBC36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5537" y="5812743"/>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D63D7151-8F75-4945-B61F-2BA95B4A3547}"/>
              </a:ext>
            </a:extLst>
          </p:cNvPr>
          <p:cNvPicPr>
            <a:picLocks noChangeAspect="1"/>
          </p:cNvPicPr>
          <p:nvPr/>
        </p:nvPicPr>
        <p:blipFill>
          <a:blip r:embed="rId5"/>
          <a:stretch>
            <a:fillRect/>
          </a:stretch>
        </p:blipFill>
        <p:spPr>
          <a:xfrm>
            <a:off x="3684505" y="5835699"/>
            <a:ext cx="758665" cy="759854"/>
          </a:xfrm>
          <a:prstGeom prst="rect">
            <a:avLst/>
          </a:prstGeom>
        </p:spPr>
      </p:pic>
      <p:pic>
        <p:nvPicPr>
          <p:cNvPr id="16" name="Picture 2" descr="cid:image009.png@01D3B0B4.F4E29C10">
            <a:extLst>
              <a:ext uri="{FF2B5EF4-FFF2-40B4-BE49-F238E27FC236}">
                <a16:creationId xmlns:a16="http://schemas.microsoft.com/office/drawing/2014/main" id="{3B6D211D-AD50-467F-BAA3-25E8E7826D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712" y="5755692"/>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BF02FD1E-D2B7-4C6E-9354-C8323A7E3B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1026" name="Picture 2">
            <a:extLst>
              <a:ext uri="{FF2B5EF4-FFF2-40B4-BE49-F238E27FC236}">
                <a16:creationId xmlns:a16="http://schemas.microsoft.com/office/drawing/2014/main" id="{86845224-2F6E-4193-8933-17C7E5AF83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9228" y="2228850"/>
            <a:ext cx="6984776"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157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6655" y="910373"/>
            <a:ext cx="8208144" cy="5256931"/>
          </a:xfrm>
        </p:spPr>
        <p:txBody>
          <a:bodyPr/>
          <a:lstStyle/>
          <a:p>
            <a:r>
              <a:rPr lang="en-GB" dirty="0" err="1"/>
              <a:t>Sidnee</a:t>
            </a:r>
            <a:r>
              <a:rPr lang="en-GB" dirty="0"/>
              <a:t> 5 </a:t>
            </a:r>
            <a:r>
              <a:rPr lang="en-GB" dirty="0" err="1"/>
              <a:t>yrs</a:t>
            </a:r>
            <a:r>
              <a:rPr lang="en-GB" dirty="0"/>
              <a:t> old &amp; Albie 1 </a:t>
            </a:r>
            <a:r>
              <a:rPr lang="en-GB" dirty="0" err="1"/>
              <a:t>yr</a:t>
            </a:r>
            <a:endParaRPr lang="en-GB" dirty="0"/>
          </a:p>
          <a:p>
            <a:endParaRPr lang="en-GB" dirty="0"/>
          </a:p>
          <a:p>
            <a:r>
              <a:rPr lang="en-GB" dirty="0"/>
              <a:t>All 3 children are currently staying with MGM.  Danny (Mum’s partner) has previously been in prison, he has tried to take his own life.  </a:t>
            </a:r>
            <a:r>
              <a:rPr lang="en-GB" dirty="0" err="1"/>
              <a:t>Sidnee</a:t>
            </a:r>
            <a:r>
              <a:rPr lang="en-GB" dirty="0"/>
              <a:t> has said to MGM that she has witnessed Danny putting a rope round his neck.  MGM states that Danny is not allowed contact with his own child. </a:t>
            </a:r>
          </a:p>
          <a:p>
            <a:r>
              <a:rPr lang="en-GB" dirty="0"/>
              <a:t>Concerns that Mum is suffering from post-natal depression and  that she is being controlled by Danny. </a:t>
            </a:r>
          </a:p>
          <a:p>
            <a:r>
              <a:rPr lang="en-GB" dirty="0"/>
              <a:t>Mum says that MGM has her children and that MGM advised her that if she did not leave the children with her then Social Care would take them away. Mum says that MGM is controlling. Over the past 2 weeks, </a:t>
            </a:r>
            <a:r>
              <a:rPr lang="en-GB" dirty="0" err="1"/>
              <a:t>Sidnee</a:t>
            </a:r>
            <a:r>
              <a:rPr lang="en-GB" dirty="0"/>
              <a:t> has not been in school and Mum has not seen any of her children. </a:t>
            </a:r>
          </a:p>
          <a:p>
            <a:r>
              <a:rPr lang="en-GB" dirty="0"/>
              <a:t>Mum has advised that Danny did try to take his own life on 01/11/2021. It was not at her home it was at his mother’s home in Colchester and then again on the train line. Danny has a child who has been adopted, he went for custody with his mum but it was declined.</a:t>
            </a:r>
          </a:p>
          <a:p>
            <a:endParaRPr lang="en-GB" dirty="0"/>
          </a:p>
        </p:txBody>
      </p:sp>
      <p:sp>
        <p:nvSpPr>
          <p:cNvPr id="3" name="Title 2"/>
          <p:cNvSpPr>
            <a:spLocks noGrp="1"/>
          </p:cNvSpPr>
          <p:nvPr>
            <p:ph type="title"/>
          </p:nvPr>
        </p:nvSpPr>
        <p:spPr>
          <a:xfrm>
            <a:off x="467544" y="269726"/>
            <a:ext cx="8208144" cy="648072"/>
          </a:xfrm>
        </p:spPr>
        <p:txBody>
          <a:bodyPr/>
          <a:lstStyle/>
          <a:p>
            <a:r>
              <a:rPr lang="en-GB" dirty="0"/>
              <a:t>Case Study 6</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159" y="5755692"/>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7" name="Picture 1" descr="SWA740 Social Worker of the Year 2018 logo v2 Gold (2)">
            <a:extLst>
              <a:ext uri="{FF2B5EF4-FFF2-40B4-BE49-F238E27FC236}">
                <a16:creationId xmlns:a16="http://schemas.microsoft.com/office/drawing/2014/main" id="{007B259C-F800-4AFE-938A-2949F22D2F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3114" y="5802429"/>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AC901E05-73B7-4AE6-9FB6-F9E719401B5A}"/>
              </a:ext>
            </a:extLst>
          </p:cNvPr>
          <p:cNvPicPr>
            <a:picLocks noChangeAspect="1"/>
          </p:cNvPicPr>
          <p:nvPr/>
        </p:nvPicPr>
        <p:blipFill>
          <a:blip r:embed="rId6"/>
          <a:stretch>
            <a:fillRect/>
          </a:stretch>
        </p:blipFill>
        <p:spPr>
          <a:xfrm>
            <a:off x="3649236" y="5813517"/>
            <a:ext cx="758665" cy="759854"/>
          </a:xfrm>
          <a:prstGeom prst="rect">
            <a:avLst/>
          </a:prstGeom>
        </p:spPr>
      </p:pic>
    </p:spTree>
    <p:extLst>
      <p:ext uri="{BB962C8B-B14F-4D97-AF65-F5344CB8AC3E}">
        <p14:creationId xmlns:p14="http://schemas.microsoft.com/office/powerpoint/2010/main" val="2098870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546" y="67998"/>
            <a:ext cx="8208144" cy="648072"/>
          </a:xfrm>
        </p:spPr>
        <p:txBody>
          <a:bodyPr/>
          <a:lstStyle/>
          <a:p>
            <a:r>
              <a:rPr lang="en-GB" dirty="0"/>
              <a:t>Case Study 6 Answer</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7234" y="5805264"/>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8" name="Picture 7">
            <a:hlinkClick r:id="rId5" action="ppaction://hlinksldjump"/>
            <a:extLst>
              <a:ext uri="{FF2B5EF4-FFF2-40B4-BE49-F238E27FC236}">
                <a16:creationId xmlns:a16="http://schemas.microsoft.com/office/drawing/2014/main" id="{0B598CD4-7032-476E-BF49-16B2AD691698}"/>
              </a:ext>
            </a:extLst>
          </p:cNvPr>
          <p:cNvPicPr/>
          <p:nvPr/>
        </p:nvPicPr>
        <p:blipFill>
          <a:blip r:embed="rId6"/>
          <a:stretch>
            <a:fillRect/>
          </a:stretch>
        </p:blipFill>
        <p:spPr>
          <a:xfrm>
            <a:off x="3023125" y="2204864"/>
            <a:ext cx="3041650" cy="3041650"/>
          </a:xfrm>
          <a:prstGeom prst="rect">
            <a:avLst/>
          </a:prstGeom>
        </p:spPr>
      </p:pic>
      <p:pic>
        <p:nvPicPr>
          <p:cNvPr id="9" name="Picture 1" descr="SWA740 Social Worker of the Year 2018 logo v2 Gold (2)">
            <a:extLst>
              <a:ext uri="{FF2B5EF4-FFF2-40B4-BE49-F238E27FC236}">
                <a16:creationId xmlns:a16="http://schemas.microsoft.com/office/drawing/2014/main" id="{9853B4C8-A125-4E9E-A851-5CDFFC1007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9164" y="5853621"/>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AB67973B-F0F6-44C4-88E6-9AE4906A3740}"/>
              </a:ext>
            </a:extLst>
          </p:cNvPr>
          <p:cNvPicPr>
            <a:picLocks noChangeAspect="1"/>
          </p:cNvPicPr>
          <p:nvPr/>
        </p:nvPicPr>
        <p:blipFill>
          <a:blip r:embed="rId8"/>
          <a:stretch>
            <a:fillRect/>
          </a:stretch>
        </p:blipFill>
        <p:spPr>
          <a:xfrm>
            <a:off x="3785286" y="5864709"/>
            <a:ext cx="758665" cy="759854"/>
          </a:xfrm>
          <a:prstGeom prst="rect">
            <a:avLst/>
          </a:prstGeom>
        </p:spPr>
      </p:pic>
      <p:sp>
        <p:nvSpPr>
          <p:cNvPr id="12" name="Rectangle 11">
            <a:extLst>
              <a:ext uri="{FF2B5EF4-FFF2-40B4-BE49-F238E27FC236}">
                <a16:creationId xmlns:a16="http://schemas.microsoft.com/office/drawing/2014/main" id="{B7CF1227-D1B6-4170-BFD0-94BF77BFB88A}"/>
              </a:ext>
            </a:extLst>
          </p:cNvPr>
          <p:cNvSpPr/>
          <p:nvPr/>
        </p:nvSpPr>
        <p:spPr>
          <a:xfrm>
            <a:off x="3108396" y="1095966"/>
            <a:ext cx="2871107" cy="646331"/>
          </a:xfrm>
          <a:prstGeom prst="rect">
            <a:avLst/>
          </a:prstGeom>
          <a:solidFill>
            <a:schemeClr val="bg2"/>
          </a:solidFill>
        </p:spPr>
        <p:txBody>
          <a:bodyPr wrap="square">
            <a:spAutoFit/>
          </a:bodyPr>
          <a:lstStyle/>
          <a:p>
            <a:pPr marL="0" indent="0" algn="ctr">
              <a:buNone/>
            </a:pPr>
            <a:r>
              <a:rPr lang="en-GB" sz="3600" b="1" dirty="0">
                <a:latin typeface="+mj-lt"/>
              </a:rPr>
              <a:t>Level 4: CIN</a:t>
            </a:r>
          </a:p>
        </p:txBody>
      </p:sp>
    </p:spTree>
    <p:extLst>
      <p:ext uri="{BB962C8B-B14F-4D97-AF65-F5344CB8AC3E}">
        <p14:creationId xmlns:p14="http://schemas.microsoft.com/office/powerpoint/2010/main" val="3919973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6655" y="859206"/>
            <a:ext cx="8208144" cy="5256931"/>
          </a:xfrm>
        </p:spPr>
        <p:txBody>
          <a:bodyPr/>
          <a:lstStyle/>
          <a:p>
            <a:pPr lvl="0"/>
            <a:r>
              <a:rPr lang="en-GB" dirty="0"/>
              <a:t>Request for Support from School</a:t>
            </a:r>
          </a:p>
          <a:p>
            <a:r>
              <a:rPr lang="en-GB" dirty="0"/>
              <a:t>Poppy - 14 year old female, 2 siblings aged 4 and 8 years old</a:t>
            </a:r>
          </a:p>
          <a:p>
            <a:pPr algn="just"/>
            <a:r>
              <a:rPr lang="en-GB" dirty="0"/>
              <a:t>Poppy (14) has been using a lighter and matches to burn paper at home in front of her younger siblings. Mum has found burn marks on her duvet cover and has also noticed a burn mark on her arm. Poppy said she had used a deodorant can to burn her arm. Poppy gets very angry at home and is constantly fighting with her younger siblings, including physical fighting. Poppy has been feeling depressed and spends the majority of her time when not in school in her bedroom, eating or sleeping. Mum is worried Poppy is overweight and her diet is very poor. Poppy has stated she doesn't like the way she looks and has been having panic attacks for the past 3-4 weeks. Mum has stated that Poppy sleeps a lot at the weekend and does not socialise outside of school and is spending a lot of time on social media. School attendance is very low at 71.4%. Poppy has been under a Consultant Paediatrician for a number of years due to her Arthritis but not currently taking any medication for this. Poppy has physio every 3 months but is refusing to follow their advice by keeping active and wearing supportive arm casts/insoles in her shoes to help her condition. </a:t>
            </a:r>
          </a:p>
          <a:p>
            <a:pPr marL="0" indent="0">
              <a:buNone/>
            </a:pPr>
            <a:endParaRPr lang="en-GB" dirty="0"/>
          </a:p>
          <a:p>
            <a:pPr marL="0" indent="0">
              <a:buNone/>
            </a:pPr>
            <a:endParaRPr lang="en-GB" dirty="0"/>
          </a:p>
        </p:txBody>
      </p:sp>
      <p:sp>
        <p:nvSpPr>
          <p:cNvPr id="3" name="Title 2"/>
          <p:cNvSpPr>
            <a:spLocks noGrp="1"/>
          </p:cNvSpPr>
          <p:nvPr>
            <p:ph type="title"/>
          </p:nvPr>
        </p:nvSpPr>
        <p:spPr>
          <a:xfrm>
            <a:off x="467544" y="197433"/>
            <a:ext cx="8208144" cy="648072"/>
          </a:xfrm>
        </p:spPr>
        <p:txBody>
          <a:bodyPr/>
          <a:lstStyle/>
          <a:p>
            <a:r>
              <a:rPr lang="en-GB" dirty="0"/>
              <a:t>Case Study 7</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5953125"/>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963527"/>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2" y="5966775"/>
            <a:ext cx="1425752" cy="750516"/>
          </a:xfrm>
          <a:prstGeom prst="rect">
            <a:avLst/>
          </a:prstGeom>
        </p:spPr>
      </p:pic>
      <p:pic>
        <p:nvPicPr>
          <p:cNvPr id="7" name="Picture 1" descr="SWA740 Social Worker of the Year 2018 logo v2 Gold (2)">
            <a:extLst>
              <a:ext uri="{FF2B5EF4-FFF2-40B4-BE49-F238E27FC236}">
                <a16:creationId xmlns:a16="http://schemas.microsoft.com/office/drawing/2014/main" id="{CBECABA0-D36C-4FD5-998D-4882848432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3529" y="5982622"/>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071E407-3191-469E-A914-84A2D78CAB6B}"/>
              </a:ext>
            </a:extLst>
          </p:cNvPr>
          <p:cNvPicPr>
            <a:picLocks noChangeAspect="1"/>
          </p:cNvPicPr>
          <p:nvPr/>
        </p:nvPicPr>
        <p:blipFill>
          <a:blip r:embed="rId6"/>
          <a:stretch>
            <a:fillRect/>
          </a:stretch>
        </p:blipFill>
        <p:spPr>
          <a:xfrm>
            <a:off x="3629651" y="5993710"/>
            <a:ext cx="758665" cy="759854"/>
          </a:xfrm>
          <a:prstGeom prst="rect">
            <a:avLst/>
          </a:prstGeom>
        </p:spPr>
      </p:pic>
    </p:spTree>
    <p:extLst>
      <p:ext uri="{BB962C8B-B14F-4D97-AF65-F5344CB8AC3E}">
        <p14:creationId xmlns:p14="http://schemas.microsoft.com/office/powerpoint/2010/main" val="1797677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7610"/>
            <a:ext cx="8208144" cy="648072"/>
          </a:xfrm>
        </p:spPr>
        <p:txBody>
          <a:bodyPr/>
          <a:lstStyle/>
          <a:p>
            <a:r>
              <a:rPr lang="en-GB" dirty="0"/>
              <a:t>Case Study 7 Answer</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361" y="5755692"/>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7" name="Picture 6">
            <a:hlinkClick r:id="rId5" action="ppaction://hlinksldjump"/>
            <a:extLst>
              <a:ext uri="{FF2B5EF4-FFF2-40B4-BE49-F238E27FC236}">
                <a16:creationId xmlns:a16="http://schemas.microsoft.com/office/drawing/2014/main" id="{818009D8-29BF-4861-A4EB-F9E2B2C60DD0}"/>
              </a:ext>
            </a:extLst>
          </p:cNvPr>
          <p:cNvPicPr/>
          <p:nvPr/>
        </p:nvPicPr>
        <p:blipFill>
          <a:blip r:embed="rId6"/>
          <a:stretch>
            <a:fillRect/>
          </a:stretch>
        </p:blipFill>
        <p:spPr>
          <a:xfrm>
            <a:off x="2969019" y="2132856"/>
            <a:ext cx="3041650" cy="3041650"/>
          </a:xfrm>
          <a:prstGeom prst="rect">
            <a:avLst/>
          </a:prstGeom>
        </p:spPr>
      </p:pic>
      <p:pic>
        <p:nvPicPr>
          <p:cNvPr id="8" name="Picture 1" descr="SWA740 Social Worker of the Year 2018 logo v2 Gold (2)">
            <a:extLst>
              <a:ext uri="{FF2B5EF4-FFF2-40B4-BE49-F238E27FC236}">
                <a16:creationId xmlns:a16="http://schemas.microsoft.com/office/drawing/2014/main" id="{2AE63B7B-DABC-4E00-9A77-D17C5CFDE7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6843" y="5805264"/>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7DA9D216-8981-491D-9A11-F878BA74477D}"/>
              </a:ext>
            </a:extLst>
          </p:cNvPr>
          <p:cNvPicPr>
            <a:picLocks noChangeAspect="1"/>
          </p:cNvPicPr>
          <p:nvPr/>
        </p:nvPicPr>
        <p:blipFill>
          <a:blip r:embed="rId8"/>
          <a:stretch>
            <a:fillRect/>
          </a:stretch>
        </p:blipFill>
        <p:spPr>
          <a:xfrm>
            <a:off x="3652965" y="5816352"/>
            <a:ext cx="758665" cy="759854"/>
          </a:xfrm>
          <a:prstGeom prst="rect">
            <a:avLst/>
          </a:prstGeom>
        </p:spPr>
      </p:pic>
      <p:sp>
        <p:nvSpPr>
          <p:cNvPr id="11" name="Rectangle 10">
            <a:extLst>
              <a:ext uri="{FF2B5EF4-FFF2-40B4-BE49-F238E27FC236}">
                <a16:creationId xmlns:a16="http://schemas.microsoft.com/office/drawing/2014/main" id="{80852963-27A8-4D72-B5C8-BB8EA75DA468}"/>
              </a:ext>
            </a:extLst>
          </p:cNvPr>
          <p:cNvSpPr/>
          <p:nvPr/>
        </p:nvSpPr>
        <p:spPr>
          <a:xfrm>
            <a:off x="3035366" y="1165602"/>
            <a:ext cx="2908956" cy="646331"/>
          </a:xfrm>
          <a:prstGeom prst="rect">
            <a:avLst/>
          </a:prstGeom>
          <a:solidFill>
            <a:srgbClr val="FFC000"/>
          </a:solidFill>
        </p:spPr>
        <p:txBody>
          <a:bodyPr wrap="square">
            <a:spAutoFit/>
          </a:bodyPr>
          <a:lstStyle/>
          <a:p>
            <a:pPr marL="0" indent="0" algn="ctr">
              <a:buNone/>
            </a:pPr>
            <a:r>
              <a:rPr lang="en-GB" sz="3600" b="1" dirty="0">
                <a:latin typeface="+mj-lt"/>
              </a:rPr>
              <a:t>Level 3: EH</a:t>
            </a:r>
          </a:p>
        </p:txBody>
      </p:sp>
    </p:spTree>
    <p:extLst>
      <p:ext uri="{BB962C8B-B14F-4D97-AF65-F5344CB8AC3E}">
        <p14:creationId xmlns:p14="http://schemas.microsoft.com/office/powerpoint/2010/main" val="2332267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lvl="0" algn="just"/>
            <a:r>
              <a:rPr lang="en-GB" dirty="0"/>
              <a:t>Request for Support from school</a:t>
            </a:r>
          </a:p>
          <a:p>
            <a:pPr algn="just"/>
            <a:r>
              <a:rPr lang="en-GB" dirty="0"/>
              <a:t>Donnie - 15 year old male</a:t>
            </a:r>
          </a:p>
          <a:p>
            <a:pPr algn="just"/>
            <a:r>
              <a:rPr lang="en-GB" dirty="0"/>
              <a:t>Consent: Yes</a:t>
            </a:r>
          </a:p>
          <a:p>
            <a:pPr algn="just"/>
            <a:r>
              <a:rPr lang="en-GB" dirty="0"/>
              <a:t>It has come to light that Donnie has posted on Instagram pictures of teachers who work in our school with comments of potentially racist and religiously intolerant nature over them. The first picture is of the Headteacher, then of a Religious Studies teacher and the final four are of an English teacher. Donnie has posted a number of comments on the pictures, which are perceived as being racist and threatening violence.</a:t>
            </a:r>
          </a:p>
        </p:txBody>
      </p:sp>
      <p:sp>
        <p:nvSpPr>
          <p:cNvPr id="3" name="Title 2"/>
          <p:cNvSpPr>
            <a:spLocks noGrp="1"/>
          </p:cNvSpPr>
          <p:nvPr>
            <p:ph type="title"/>
          </p:nvPr>
        </p:nvSpPr>
        <p:spPr/>
        <p:txBody>
          <a:bodyPr/>
          <a:lstStyle/>
          <a:p>
            <a:r>
              <a:rPr lang="en-GB" dirty="0"/>
              <a:t>Case Study 8</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361" y="5755692"/>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7" name="Picture 1" descr="SWA740 Social Worker of the Year 2018 logo v2 Gold (2)">
            <a:extLst>
              <a:ext uri="{FF2B5EF4-FFF2-40B4-BE49-F238E27FC236}">
                <a16:creationId xmlns:a16="http://schemas.microsoft.com/office/drawing/2014/main" id="{759BD34E-EB65-4F5F-8FEF-8E631857B3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5093" y="5805264"/>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725F5603-EBAC-4808-86A4-CC12A22940A9}"/>
              </a:ext>
            </a:extLst>
          </p:cNvPr>
          <p:cNvPicPr>
            <a:picLocks noChangeAspect="1"/>
          </p:cNvPicPr>
          <p:nvPr/>
        </p:nvPicPr>
        <p:blipFill>
          <a:blip r:embed="rId6"/>
          <a:stretch>
            <a:fillRect/>
          </a:stretch>
        </p:blipFill>
        <p:spPr>
          <a:xfrm>
            <a:off x="3671215" y="5816352"/>
            <a:ext cx="758665" cy="759854"/>
          </a:xfrm>
          <a:prstGeom prst="rect">
            <a:avLst/>
          </a:prstGeom>
        </p:spPr>
      </p:pic>
    </p:spTree>
    <p:extLst>
      <p:ext uri="{BB962C8B-B14F-4D97-AF65-F5344CB8AC3E}">
        <p14:creationId xmlns:p14="http://schemas.microsoft.com/office/powerpoint/2010/main" val="2332267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8620"/>
            <a:ext cx="8208144" cy="648072"/>
          </a:xfrm>
        </p:spPr>
        <p:txBody>
          <a:bodyPr/>
          <a:lstStyle/>
          <a:p>
            <a:r>
              <a:rPr lang="en-GB" dirty="0"/>
              <a:t>Case Study 8 Answer</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5755692"/>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8" name="Picture 7">
            <a:hlinkClick r:id="rId5" action="ppaction://hlinksldjump"/>
            <a:extLst>
              <a:ext uri="{FF2B5EF4-FFF2-40B4-BE49-F238E27FC236}">
                <a16:creationId xmlns:a16="http://schemas.microsoft.com/office/drawing/2014/main" id="{0B598CD4-7032-476E-BF49-16B2AD691698}"/>
              </a:ext>
            </a:extLst>
          </p:cNvPr>
          <p:cNvPicPr/>
          <p:nvPr/>
        </p:nvPicPr>
        <p:blipFill>
          <a:blip r:embed="rId6"/>
          <a:stretch>
            <a:fillRect/>
          </a:stretch>
        </p:blipFill>
        <p:spPr>
          <a:xfrm>
            <a:off x="3051175" y="2066625"/>
            <a:ext cx="3041650" cy="3041650"/>
          </a:xfrm>
          <a:prstGeom prst="rect">
            <a:avLst/>
          </a:prstGeom>
        </p:spPr>
      </p:pic>
      <p:pic>
        <p:nvPicPr>
          <p:cNvPr id="9" name="Picture 1" descr="SWA740 Social Worker of the Year 2018 logo v2 Gold (2)">
            <a:extLst>
              <a:ext uri="{FF2B5EF4-FFF2-40B4-BE49-F238E27FC236}">
                <a16:creationId xmlns:a16="http://schemas.microsoft.com/office/drawing/2014/main" id="{F1B207D3-EB2A-4F44-827E-D315C844FC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3529" y="5801577"/>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F4496EA6-7C43-4164-A8EF-D4667EE02311}"/>
              </a:ext>
            </a:extLst>
          </p:cNvPr>
          <p:cNvPicPr>
            <a:picLocks noChangeAspect="1"/>
          </p:cNvPicPr>
          <p:nvPr/>
        </p:nvPicPr>
        <p:blipFill>
          <a:blip r:embed="rId8"/>
          <a:stretch>
            <a:fillRect/>
          </a:stretch>
        </p:blipFill>
        <p:spPr>
          <a:xfrm>
            <a:off x="3629651" y="5812665"/>
            <a:ext cx="758665" cy="759854"/>
          </a:xfrm>
          <a:prstGeom prst="rect">
            <a:avLst/>
          </a:prstGeom>
        </p:spPr>
      </p:pic>
      <p:sp>
        <p:nvSpPr>
          <p:cNvPr id="12" name="Rectangle 11">
            <a:extLst>
              <a:ext uri="{FF2B5EF4-FFF2-40B4-BE49-F238E27FC236}">
                <a16:creationId xmlns:a16="http://schemas.microsoft.com/office/drawing/2014/main" id="{BF9EF298-86D4-4205-A1C9-12B617DD6C69}"/>
              </a:ext>
            </a:extLst>
          </p:cNvPr>
          <p:cNvSpPr/>
          <p:nvPr/>
        </p:nvSpPr>
        <p:spPr>
          <a:xfrm>
            <a:off x="3051175" y="872940"/>
            <a:ext cx="2871107" cy="954107"/>
          </a:xfrm>
          <a:prstGeom prst="rect">
            <a:avLst/>
          </a:prstGeom>
          <a:solidFill>
            <a:srgbClr val="FFFF00"/>
          </a:solidFill>
        </p:spPr>
        <p:txBody>
          <a:bodyPr wrap="square">
            <a:spAutoFit/>
          </a:bodyPr>
          <a:lstStyle/>
          <a:p>
            <a:pPr marL="0" indent="0" algn="ctr">
              <a:buNone/>
            </a:pPr>
            <a:r>
              <a:rPr lang="en-GB" sz="2800" b="1" dirty="0">
                <a:latin typeface="+mj-lt"/>
              </a:rPr>
              <a:t>Level 2: Signpost</a:t>
            </a:r>
          </a:p>
        </p:txBody>
      </p:sp>
    </p:spTree>
    <p:extLst>
      <p:ext uri="{BB962C8B-B14F-4D97-AF65-F5344CB8AC3E}">
        <p14:creationId xmlns:p14="http://schemas.microsoft.com/office/powerpoint/2010/main" val="3803469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7928" y="872684"/>
            <a:ext cx="8208144" cy="5256931"/>
          </a:xfrm>
        </p:spPr>
        <p:txBody>
          <a:bodyPr/>
          <a:lstStyle/>
          <a:p>
            <a:r>
              <a:rPr lang="en-GB" dirty="0"/>
              <a:t>Gayle 12 and Hayley 9</a:t>
            </a:r>
          </a:p>
          <a:p>
            <a:endParaRPr lang="en-GB" dirty="0"/>
          </a:p>
          <a:p>
            <a:pPr algn="just"/>
            <a:r>
              <a:rPr lang="en-GB" dirty="0"/>
              <a:t>Jim Turner is a High Risk Registered Sex Offender convicted in 1994 of Rape of a female under 16 </a:t>
            </a:r>
            <a:r>
              <a:rPr lang="en-GB" dirty="0" err="1"/>
              <a:t>yr</a:t>
            </a:r>
            <a:r>
              <a:rPr lang="en-GB" dirty="0"/>
              <a:t> and Indecent Assault of a male and female under 14.  These offences were against his step children and he served a 12 </a:t>
            </a:r>
            <a:r>
              <a:rPr lang="en-GB" dirty="0" err="1"/>
              <a:t>yr</a:t>
            </a:r>
            <a:r>
              <a:rPr lang="en-GB" dirty="0"/>
              <a:t> sentence for them.</a:t>
            </a:r>
          </a:p>
          <a:p>
            <a:pPr algn="just"/>
            <a:endParaRPr lang="en-GB" dirty="0"/>
          </a:p>
          <a:p>
            <a:pPr algn="just"/>
            <a:r>
              <a:rPr lang="en-GB" dirty="0"/>
              <a:t>Jim’s 3 previous partners have alleged he raped them, all of which were </a:t>
            </a:r>
            <a:r>
              <a:rPr lang="en-GB" dirty="0" err="1"/>
              <a:t>NFA’d</a:t>
            </a:r>
            <a:r>
              <a:rPr lang="en-GB" dirty="0"/>
              <a:t> due to lack of evidence</a:t>
            </a:r>
          </a:p>
          <a:p>
            <a:pPr algn="just"/>
            <a:endParaRPr lang="en-GB" dirty="0"/>
          </a:p>
          <a:p>
            <a:pPr algn="just"/>
            <a:r>
              <a:rPr lang="en-GB" dirty="0"/>
              <a:t>Mum met Jim on line in August and he has been spending time at the family home. MOSOVO have evidence of contact between Jim and Gayle from his mobile phone.</a:t>
            </a:r>
          </a:p>
        </p:txBody>
      </p:sp>
      <p:sp>
        <p:nvSpPr>
          <p:cNvPr id="3" name="Title 2"/>
          <p:cNvSpPr>
            <a:spLocks noGrp="1"/>
          </p:cNvSpPr>
          <p:nvPr>
            <p:ph type="title"/>
          </p:nvPr>
        </p:nvSpPr>
        <p:spPr>
          <a:xfrm>
            <a:off x="460866" y="224612"/>
            <a:ext cx="8208144" cy="648072"/>
          </a:xfrm>
        </p:spPr>
        <p:txBody>
          <a:bodyPr/>
          <a:lstStyle/>
          <a:p>
            <a:r>
              <a:rPr lang="en-GB" dirty="0"/>
              <a:t>Case Study 9</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5755692"/>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7" name="Picture 1" descr="SWA740 Social Worker of the Year 2018 logo v2 Gold (2)">
            <a:extLst>
              <a:ext uri="{FF2B5EF4-FFF2-40B4-BE49-F238E27FC236}">
                <a16:creationId xmlns:a16="http://schemas.microsoft.com/office/drawing/2014/main" id="{70FBE972-F801-414E-9230-8A81285F4C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0591" y="5784507"/>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78A25429-FD30-4313-A1F5-ABF598F549AA}"/>
              </a:ext>
            </a:extLst>
          </p:cNvPr>
          <p:cNvPicPr>
            <a:picLocks noChangeAspect="1"/>
          </p:cNvPicPr>
          <p:nvPr/>
        </p:nvPicPr>
        <p:blipFill>
          <a:blip r:embed="rId6"/>
          <a:stretch>
            <a:fillRect/>
          </a:stretch>
        </p:blipFill>
        <p:spPr>
          <a:xfrm>
            <a:off x="3636713" y="5795595"/>
            <a:ext cx="758665" cy="759854"/>
          </a:xfrm>
          <a:prstGeom prst="rect">
            <a:avLst/>
          </a:prstGeom>
        </p:spPr>
      </p:pic>
    </p:spTree>
    <p:extLst>
      <p:ext uri="{BB962C8B-B14F-4D97-AF65-F5344CB8AC3E}">
        <p14:creationId xmlns:p14="http://schemas.microsoft.com/office/powerpoint/2010/main" val="2332267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66" y="12298"/>
            <a:ext cx="8208144" cy="648072"/>
          </a:xfrm>
        </p:spPr>
        <p:txBody>
          <a:bodyPr/>
          <a:lstStyle/>
          <a:p>
            <a:r>
              <a:rPr lang="en-GB" dirty="0"/>
              <a:t>Case Study 9 Answer</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79" y="5805264"/>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8" name="Picture 7">
            <a:hlinkClick r:id="rId5" action="ppaction://hlinksldjump"/>
            <a:extLst>
              <a:ext uri="{FF2B5EF4-FFF2-40B4-BE49-F238E27FC236}">
                <a16:creationId xmlns:a16="http://schemas.microsoft.com/office/drawing/2014/main" id="{0B598CD4-7032-476E-BF49-16B2AD691698}"/>
              </a:ext>
            </a:extLst>
          </p:cNvPr>
          <p:cNvPicPr/>
          <p:nvPr/>
        </p:nvPicPr>
        <p:blipFill>
          <a:blip r:embed="rId6"/>
          <a:stretch>
            <a:fillRect/>
          </a:stretch>
        </p:blipFill>
        <p:spPr>
          <a:xfrm>
            <a:off x="3050791" y="2223461"/>
            <a:ext cx="3041650" cy="3041650"/>
          </a:xfrm>
          <a:prstGeom prst="rect">
            <a:avLst/>
          </a:prstGeom>
        </p:spPr>
      </p:pic>
      <p:pic>
        <p:nvPicPr>
          <p:cNvPr id="9" name="Picture 1" descr="SWA740 Social Worker of the Year 2018 logo v2 Gold (2)">
            <a:extLst>
              <a:ext uri="{FF2B5EF4-FFF2-40B4-BE49-F238E27FC236}">
                <a16:creationId xmlns:a16="http://schemas.microsoft.com/office/drawing/2014/main" id="{5F7620D4-689B-4173-B441-17F6E24C43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2284" y="5842047"/>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8A729A3-E1F6-4CD9-A3B0-D0755C4FC711}"/>
              </a:ext>
            </a:extLst>
          </p:cNvPr>
          <p:cNvPicPr>
            <a:picLocks noChangeAspect="1"/>
          </p:cNvPicPr>
          <p:nvPr/>
        </p:nvPicPr>
        <p:blipFill>
          <a:blip r:embed="rId8"/>
          <a:stretch>
            <a:fillRect/>
          </a:stretch>
        </p:blipFill>
        <p:spPr>
          <a:xfrm>
            <a:off x="3668406" y="5853135"/>
            <a:ext cx="758665" cy="759854"/>
          </a:xfrm>
          <a:prstGeom prst="rect">
            <a:avLst/>
          </a:prstGeom>
        </p:spPr>
      </p:pic>
      <p:sp>
        <p:nvSpPr>
          <p:cNvPr id="12" name="Rectangle 11">
            <a:extLst>
              <a:ext uri="{FF2B5EF4-FFF2-40B4-BE49-F238E27FC236}">
                <a16:creationId xmlns:a16="http://schemas.microsoft.com/office/drawing/2014/main" id="{639F8346-4F4E-4BC8-8A03-F587F6373435}"/>
              </a:ext>
            </a:extLst>
          </p:cNvPr>
          <p:cNvSpPr/>
          <p:nvPr/>
        </p:nvSpPr>
        <p:spPr>
          <a:xfrm>
            <a:off x="3198250" y="1328391"/>
            <a:ext cx="2871107" cy="646331"/>
          </a:xfrm>
          <a:prstGeom prst="rect">
            <a:avLst/>
          </a:prstGeom>
          <a:solidFill>
            <a:schemeClr val="tx1"/>
          </a:solidFill>
        </p:spPr>
        <p:txBody>
          <a:bodyPr wrap="square">
            <a:spAutoFit/>
          </a:bodyPr>
          <a:lstStyle/>
          <a:p>
            <a:pPr marL="0" indent="0" algn="ctr">
              <a:buNone/>
            </a:pPr>
            <a:r>
              <a:rPr lang="en-GB" sz="3600" b="1" dirty="0">
                <a:solidFill>
                  <a:schemeClr val="bg2"/>
                </a:solidFill>
                <a:latin typeface="+mj-lt"/>
              </a:rPr>
              <a:t>Level 4: CP</a:t>
            </a:r>
          </a:p>
        </p:txBody>
      </p:sp>
    </p:spTree>
    <p:extLst>
      <p:ext uri="{BB962C8B-B14F-4D97-AF65-F5344CB8AC3E}">
        <p14:creationId xmlns:p14="http://schemas.microsoft.com/office/powerpoint/2010/main" val="269716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7544" y="764705"/>
            <a:ext cx="8208144" cy="5760640"/>
          </a:xfrm>
        </p:spPr>
        <p:txBody>
          <a:bodyPr/>
          <a:lstStyle/>
          <a:p>
            <a:pPr lvl="0"/>
            <a:r>
              <a:rPr lang="en-GB" dirty="0"/>
              <a:t>Referral received from the Domestic Abuse Hub</a:t>
            </a:r>
          </a:p>
          <a:p>
            <a:pPr marL="0" lvl="0" indent="0">
              <a:buNone/>
            </a:pPr>
            <a:endParaRPr lang="en-GB" dirty="0"/>
          </a:p>
          <a:p>
            <a:pPr lvl="0"/>
            <a:r>
              <a:rPr lang="en-GB" dirty="0"/>
              <a:t>Family comprises of mother Jane, Father Michael and Kayden 3 months old, Kacey 9 </a:t>
            </a:r>
            <a:r>
              <a:rPr lang="en-GB" dirty="0" err="1"/>
              <a:t>yrs</a:t>
            </a:r>
            <a:r>
              <a:rPr lang="en-GB" dirty="0"/>
              <a:t> and Jake 2yrs</a:t>
            </a:r>
          </a:p>
          <a:p>
            <a:pPr lvl="0"/>
            <a:r>
              <a:rPr lang="en-GB" dirty="0"/>
              <a:t>Michael is reported to be physically and emotionally abusive towards Jane he has recently been physical while Jane was holding the baby (he pushed her)</a:t>
            </a:r>
          </a:p>
          <a:p>
            <a:pPr lvl="0"/>
            <a:r>
              <a:rPr lang="en-GB" dirty="0"/>
              <a:t>Michael will regularly throw Jane out of the property when he is angry.</a:t>
            </a:r>
          </a:p>
          <a:p>
            <a:pPr lvl="0"/>
            <a:r>
              <a:rPr lang="en-GB" dirty="0"/>
              <a:t>Michael has a history of drug and alcohol misuse. He takes cocaine and is addicted to pain killers. It is also reported that he has a diagnosis of bi-polar</a:t>
            </a:r>
          </a:p>
          <a:p>
            <a:pPr lvl="0"/>
            <a:r>
              <a:rPr lang="en-GB" dirty="0"/>
              <a:t>Refuge has been offered to Jane and the children but she refused this as Michael threatened to kill himself.</a:t>
            </a:r>
          </a:p>
          <a:p>
            <a:pPr lvl="0"/>
            <a:r>
              <a:rPr lang="en-GB" dirty="0"/>
              <a:t>Jane states that Michael is now wanting to work with drug &amp; alcohol agencies. </a:t>
            </a:r>
          </a:p>
          <a:p>
            <a:endParaRPr lang="en-GB" dirty="0"/>
          </a:p>
        </p:txBody>
      </p:sp>
      <p:sp>
        <p:nvSpPr>
          <p:cNvPr id="3" name="Title 2"/>
          <p:cNvSpPr>
            <a:spLocks noGrp="1"/>
          </p:cNvSpPr>
          <p:nvPr>
            <p:ph type="title"/>
          </p:nvPr>
        </p:nvSpPr>
        <p:spPr>
          <a:xfrm>
            <a:off x="467544" y="172453"/>
            <a:ext cx="8208144" cy="648072"/>
          </a:xfrm>
        </p:spPr>
        <p:txBody>
          <a:bodyPr/>
          <a:lstStyle/>
          <a:p>
            <a:r>
              <a:rPr lang="en-GB" dirty="0"/>
              <a:t>Case Study 10</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5780672"/>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7" name="Picture 1" descr="SWA740 Social Worker of the Year 2018 logo v2 Gold (2)">
            <a:extLst>
              <a:ext uri="{FF2B5EF4-FFF2-40B4-BE49-F238E27FC236}">
                <a16:creationId xmlns:a16="http://schemas.microsoft.com/office/drawing/2014/main" id="{5EB97FB7-550E-45B3-AC31-F75D30C350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9496" y="5818897"/>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7FFB17D6-06A1-4103-AF04-28E3F6023D88}"/>
              </a:ext>
            </a:extLst>
          </p:cNvPr>
          <p:cNvPicPr>
            <a:picLocks noChangeAspect="1"/>
          </p:cNvPicPr>
          <p:nvPr/>
        </p:nvPicPr>
        <p:blipFill>
          <a:blip r:embed="rId6"/>
          <a:stretch>
            <a:fillRect/>
          </a:stretch>
        </p:blipFill>
        <p:spPr>
          <a:xfrm>
            <a:off x="3745618" y="5829985"/>
            <a:ext cx="758665" cy="759854"/>
          </a:xfrm>
          <a:prstGeom prst="rect">
            <a:avLst/>
          </a:prstGeom>
        </p:spPr>
      </p:pic>
    </p:spTree>
    <p:extLst>
      <p:ext uri="{BB962C8B-B14F-4D97-AF65-F5344CB8AC3E}">
        <p14:creationId xmlns:p14="http://schemas.microsoft.com/office/powerpoint/2010/main" val="2332267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208144" cy="648072"/>
          </a:xfrm>
        </p:spPr>
        <p:txBody>
          <a:bodyPr/>
          <a:lstStyle/>
          <a:p>
            <a:r>
              <a:rPr lang="en-GB" dirty="0"/>
              <a:t>Case Study 10 Answer</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965" y="5805264"/>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8" name="Picture 7">
            <a:hlinkClick r:id="rId5" action="ppaction://hlinksldjump"/>
            <a:extLst>
              <a:ext uri="{FF2B5EF4-FFF2-40B4-BE49-F238E27FC236}">
                <a16:creationId xmlns:a16="http://schemas.microsoft.com/office/drawing/2014/main" id="{0B598CD4-7032-476E-BF49-16B2AD691698}"/>
              </a:ext>
            </a:extLst>
          </p:cNvPr>
          <p:cNvPicPr/>
          <p:nvPr/>
        </p:nvPicPr>
        <p:blipFill>
          <a:blip r:embed="rId6"/>
          <a:stretch>
            <a:fillRect/>
          </a:stretch>
        </p:blipFill>
        <p:spPr>
          <a:xfrm>
            <a:off x="3112979" y="1908175"/>
            <a:ext cx="3041650" cy="3041650"/>
          </a:xfrm>
          <a:prstGeom prst="rect">
            <a:avLst/>
          </a:prstGeom>
        </p:spPr>
      </p:pic>
      <p:pic>
        <p:nvPicPr>
          <p:cNvPr id="9" name="Picture 1" descr="SWA740 Social Worker of the Year 2018 logo v2 Gold (2)">
            <a:extLst>
              <a:ext uri="{FF2B5EF4-FFF2-40B4-BE49-F238E27FC236}">
                <a16:creationId xmlns:a16="http://schemas.microsoft.com/office/drawing/2014/main" id="{F2D0D4E8-3A56-4C0D-8BCC-99D482B164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4790" y="5836301"/>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9013E598-060A-4B78-B35F-48CBC9BC73A8}"/>
              </a:ext>
            </a:extLst>
          </p:cNvPr>
          <p:cNvPicPr>
            <a:picLocks noChangeAspect="1"/>
          </p:cNvPicPr>
          <p:nvPr/>
        </p:nvPicPr>
        <p:blipFill>
          <a:blip r:embed="rId8"/>
          <a:stretch>
            <a:fillRect/>
          </a:stretch>
        </p:blipFill>
        <p:spPr>
          <a:xfrm>
            <a:off x="3670912" y="5847389"/>
            <a:ext cx="758665" cy="759854"/>
          </a:xfrm>
          <a:prstGeom prst="rect">
            <a:avLst/>
          </a:prstGeom>
        </p:spPr>
      </p:pic>
      <p:sp>
        <p:nvSpPr>
          <p:cNvPr id="12" name="Rectangle 11">
            <a:extLst>
              <a:ext uri="{FF2B5EF4-FFF2-40B4-BE49-F238E27FC236}">
                <a16:creationId xmlns:a16="http://schemas.microsoft.com/office/drawing/2014/main" id="{F6D46E67-652D-46EA-BDB9-DBF7F40958B4}"/>
              </a:ext>
            </a:extLst>
          </p:cNvPr>
          <p:cNvSpPr/>
          <p:nvPr/>
        </p:nvSpPr>
        <p:spPr>
          <a:xfrm>
            <a:off x="3104878" y="954958"/>
            <a:ext cx="2908956" cy="646331"/>
          </a:xfrm>
          <a:prstGeom prst="rect">
            <a:avLst/>
          </a:prstGeom>
          <a:solidFill>
            <a:srgbClr val="FFC000"/>
          </a:solidFill>
        </p:spPr>
        <p:txBody>
          <a:bodyPr wrap="square">
            <a:spAutoFit/>
          </a:bodyPr>
          <a:lstStyle/>
          <a:p>
            <a:pPr marL="0" indent="0" algn="ctr">
              <a:buNone/>
            </a:pPr>
            <a:r>
              <a:rPr lang="en-GB" sz="3600" b="1" dirty="0">
                <a:latin typeface="+mj-lt"/>
              </a:rPr>
              <a:t>Level 3: EH</a:t>
            </a:r>
          </a:p>
        </p:txBody>
      </p:sp>
    </p:spTree>
    <p:extLst>
      <p:ext uri="{BB962C8B-B14F-4D97-AF65-F5344CB8AC3E}">
        <p14:creationId xmlns:p14="http://schemas.microsoft.com/office/powerpoint/2010/main" val="2314841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51520" y="980529"/>
            <a:ext cx="8208144" cy="5256931"/>
          </a:xfrm>
        </p:spPr>
        <p:txBody>
          <a:bodyPr/>
          <a:lstStyle/>
          <a:p>
            <a:r>
              <a:rPr lang="en-GB" sz="2000" dirty="0"/>
              <a:t>Nationally, number of children in care has increased by nearly 50% in the last 20 years</a:t>
            </a:r>
          </a:p>
          <a:p>
            <a:pPr marL="0" indent="0">
              <a:buNone/>
            </a:pPr>
            <a:endParaRPr lang="en-GB" sz="2000" dirty="0"/>
          </a:p>
          <a:p>
            <a:r>
              <a:rPr lang="en-GB" sz="2000" dirty="0"/>
              <a:t>Number of babies removed at birth doubled last 10 years based on likelihood of significant harm</a:t>
            </a:r>
          </a:p>
          <a:p>
            <a:pPr marL="0" indent="0">
              <a:buNone/>
            </a:pPr>
            <a:endParaRPr lang="en-GB" sz="2000" dirty="0"/>
          </a:p>
          <a:p>
            <a:r>
              <a:rPr lang="en-GB" sz="2000" dirty="0"/>
              <a:t>Only 50% of care proceedings result in removal of children</a:t>
            </a:r>
          </a:p>
          <a:p>
            <a:pPr marL="0" indent="0">
              <a:buNone/>
            </a:pPr>
            <a:endParaRPr lang="en-GB" sz="2000" dirty="0"/>
          </a:p>
          <a:p>
            <a:r>
              <a:rPr lang="en-GB" sz="2000" dirty="0"/>
              <a:t>Between 2011 &amp; 2018 referrals have increased by 7% while child protection assessments have increased by 77% </a:t>
            </a:r>
            <a:r>
              <a:rPr lang="en-GB" sz="800" dirty="0"/>
              <a:t>(DfE Pressures on Children’s Social Care 2019) </a:t>
            </a:r>
          </a:p>
          <a:p>
            <a:endParaRPr lang="en-GB" sz="2000" dirty="0"/>
          </a:p>
          <a:p>
            <a:r>
              <a:rPr lang="en-GB" sz="2000" dirty="0"/>
              <a:t>LA’s overall spending power in real terms has reduced by 28.6% since 2010  </a:t>
            </a:r>
            <a:r>
              <a:rPr lang="en-GB" sz="800" dirty="0"/>
              <a:t>(DfE Pressures on Children’s Social Care 2019)    </a:t>
            </a:r>
          </a:p>
          <a:p>
            <a:endParaRPr lang="en-GB" sz="2000" dirty="0"/>
          </a:p>
          <a:p>
            <a:endParaRPr lang="en-GB" dirty="0">
              <a:solidFill>
                <a:schemeClr val="accent1">
                  <a:lumMod val="50000"/>
                </a:schemeClr>
              </a:solidFill>
            </a:endParaRPr>
          </a:p>
          <a:p>
            <a:endParaRPr lang="en-GB" dirty="0"/>
          </a:p>
        </p:txBody>
      </p:sp>
      <p:sp>
        <p:nvSpPr>
          <p:cNvPr id="3" name="Title 2"/>
          <p:cNvSpPr>
            <a:spLocks noGrp="1"/>
          </p:cNvSpPr>
          <p:nvPr>
            <p:ph type="title"/>
          </p:nvPr>
        </p:nvSpPr>
        <p:spPr>
          <a:xfrm>
            <a:off x="251520" y="177869"/>
            <a:ext cx="8208144" cy="648072"/>
          </a:xfrm>
        </p:spPr>
        <p:txBody>
          <a:bodyPr/>
          <a:lstStyle/>
          <a:p>
            <a:r>
              <a:rPr lang="en-GB" dirty="0"/>
              <a:t>Do we need to change?</a:t>
            </a:r>
          </a:p>
        </p:txBody>
      </p:sp>
      <p:pic>
        <p:nvPicPr>
          <p:cNvPr id="4" name="Picture 2" descr="cid:image009.png@01D3B0B4.F4E29C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361" y="5728084"/>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7" name="Picture 1" descr="SWA740 Social Worker of the Year 2018 logo v2 Gold (2)">
            <a:extLst>
              <a:ext uri="{FF2B5EF4-FFF2-40B4-BE49-F238E27FC236}">
                <a16:creationId xmlns:a16="http://schemas.microsoft.com/office/drawing/2014/main" id="{38EC4FAB-7B61-4CA0-AE5C-760165598C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4372" y="5810102"/>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6694551B-A850-4FCB-BEBB-8B0B6B1BCBF6}"/>
              </a:ext>
            </a:extLst>
          </p:cNvPr>
          <p:cNvPicPr>
            <a:picLocks noChangeAspect="1"/>
          </p:cNvPicPr>
          <p:nvPr/>
        </p:nvPicPr>
        <p:blipFill>
          <a:blip r:embed="rId7"/>
          <a:stretch>
            <a:fillRect/>
          </a:stretch>
        </p:blipFill>
        <p:spPr>
          <a:xfrm>
            <a:off x="3779930" y="5820708"/>
            <a:ext cx="758665" cy="759854"/>
          </a:xfrm>
          <a:prstGeom prst="rect">
            <a:avLst/>
          </a:prstGeom>
        </p:spPr>
      </p:pic>
    </p:spTree>
    <p:extLst>
      <p:ext uri="{BB962C8B-B14F-4D97-AF65-F5344CB8AC3E}">
        <p14:creationId xmlns:p14="http://schemas.microsoft.com/office/powerpoint/2010/main" val="3285232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lvl="0"/>
            <a:r>
              <a:rPr lang="en-GB" dirty="0"/>
              <a:t>Request for Support from Police</a:t>
            </a:r>
          </a:p>
          <a:p>
            <a:pPr marL="0" indent="0">
              <a:buNone/>
            </a:pPr>
            <a:endParaRPr lang="en-GB" dirty="0"/>
          </a:p>
          <a:p>
            <a:pPr algn="just"/>
            <a:r>
              <a:rPr lang="en-GB" dirty="0"/>
              <a:t>Peter and Michael Jones’ grandfather is Gary Rogers, a registered sex offender, convicted of Adult meeting a boy under 16 years of age, following grooming and Cause child under 16 to watch a sexual act. He was caught following work by the interceptors. There was not actually a child involved. He is due to be sentenced on the 28</a:t>
            </a:r>
            <a:r>
              <a:rPr lang="en-GB" baseline="30000" dirty="0"/>
              <a:t>th</a:t>
            </a:r>
            <a:r>
              <a:rPr lang="en-GB" dirty="0"/>
              <a:t> October 2021.</a:t>
            </a:r>
          </a:p>
          <a:p>
            <a:pPr marL="0" indent="0" algn="just">
              <a:buNone/>
            </a:pPr>
            <a:endParaRPr lang="en-GB" dirty="0"/>
          </a:p>
          <a:p>
            <a:pPr algn="just"/>
            <a:r>
              <a:rPr lang="en-GB" dirty="0"/>
              <a:t>Gary has a daughter Danielle, who lives in New Zealand and is due to visit the UK in December, with her husband and two sons. They intend to stay between Maternal Grandparents (Gary and Faye) and Paternal Grandparents. Danielle and husband have been informed by police of Gary’s offences and says that she will always be present when staying with her father.</a:t>
            </a:r>
          </a:p>
        </p:txBody>
      </p:sp>
      <p:sp>
        <p:nvSpPr>
          <p:cNvPr id="3" name="Title 2"/>
          <p:cNvSpPr>
            <a:spLocks noGrp="1"/>
          </p:cNvSpPr>
          <p:nvPr>
            <p:ph type="title"/>
          </p:nvPr>
        </p:nvSpPr>
        <p:spPr/>
        <p:txBody>
          <a:bodyPr/>
          <a:lstStyle/>
          <a:p>
            <a:r>
              <a:rPr lang="en-GB" dirty="0"/>
              <a:t>Case Study 11</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2980" y="5805264"/>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7" name="Picture 1" descr="SWA740 Social Worker of the Year 2018 logo v2 Gold (2)">
            <a:extLst>
              <a:ext uri="{FF2B5EF4-FFF2-40B4-BE49-F238E27FC236}">
                <a16:creationId xmlns:a16="http://schemas.microsoft.com/office/drawing/2014/main" id="{28A50F55-AF03-4D2D-8611-60F9F8A261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8805" y="5842047"/>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AB6B32DE-8EFF-46B8-B072-B05BFE3416B1}"/>
              </a:ext>
            </a:extLst>
          </p:cNvPr>
          <p:cNvPicPr>
            <a:picLocks noChangeAspect="1"/>
          </p:cNvPicPr>
          <p:nvPr/>
        </p:nvPicPr>
        <p:blipFill>
          <a:blip r:embed="rId6"/>
          <a:stretch>
            <a:fillRect/>
          </a:stretch>
        </p:blipFill>
        <p:spPr>
          <a:xfrm>
            <a:off x="3594927" y="5853135"/>
            <a:ext cx="758665" cy="759854"/>
          </a:xfrm>
          <a:prstGeom prst="rect">
            <a:avLst/>
          </a:prstGeom>
        </p:spPr>
      </p:pic>
    </p:spTree>
    <p:extLst>
      <p:ext uri="{BB962C8B-B14F-4D97-AF65-F5344CB8AC3E}">
        <p14:creationId xmlns:p14="http://schemas.microsoft.com/office/powerpoint/2010/main" val="2332267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8565"/>
            <a:ext cx="8208144" cy="648072"/>
          </a:xfrm>
        </p:spPr>
        <p:txBody>
          <a:bodyPr/>
          <a:lstStyle/>
          <a:p>
            <a:r>
              <a:rPr lang="en-GB" dirty="0"/>
              <a:t>Case Study 11 Answer</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361" y="5805264"/>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8" name="Picture 7">
            <a:hlinkClick r:id="rId5" action="ppaction://hlinksldjump"/>
            <a:extLst>
              <a:ext uri="{FF2B5EF4-FFF2-40B4-BE49-F238E27FC236}">
                <a16:creationId xmlns:a16="http://schemas.microsoft.com/office/drawing/2014/main" id="{0B598CD4-7032-476E-BF49-16B2AD691698}"/>
              </a:ext>
            </a:extLst>
          </p:cNvPr>
          <p:cNvPicPr/>
          <p:nvPr/>
        </p:nvPicPr>
        <p:blipFill>
          <a:blip r:embed="rId6"/>
          <a:stretch>
            <a:fillRect/>
          </a:stretch>
        </p:blipFill>
        <p:spPr>
          <a:xfrm>
            <a:off x="3050791" y="2112441"/>
            <a:ext cx="3041650" cy="3041650"/>
          </a:xfrm>
          <a:prstGeom prst="rect">
            <a:avLst/>
          </a:prstGeom>
        </p:spPr>
      </p:pic>
      <p:pic>
        <p:nvPicPr>
          <p:cNvPr id="9" name="Picture 1" descr="SWA740 Social Worker of the Year 2018 logo v2 Gold (2)">
            <a:extLst>
              <a:ext uri="{FF2B5EF4-FFF2-40B4-BE49-F238E27FC236}">
                <a16:creationId xmlns:a16="http://schemas.microsoft.com/office/drawing/2014/main" id="{A34B7F22-72BB-4657-BD68-1DB0CA6A63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8686" y="5908857"/>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0ED3DB31-3452-4580-BDB0-EC221D6EADCF}"/>
              </a:ext>
            </a:extLst>
          </p:cNvPr>
          <p:cNvPicPr>
            <a:picLocks noChangeAspect="1"/>
          </p:cNvPicPr>
          <p:nvPr/>
        </p:nvPicPr>
        <p:blipFill>
          <a:blip r:embed="rId8"/>
          <a:stretch>
            <a:fillRect/>
          </a:stretch>
        </p:blipFill>
        <p:spPr>
          <a:xfrm>
            <a:off x="3624808" y="5919945"/>
            <a:ext cx="758665" cy="759854"/>
          </a:xfrm>
          <a:prstGeom prst="rect">
            <a:avLst/>
          </a:prstGeom>
        </p:spPr>
      </p:pic>
      <p:sp>
        <p:nvSpPr>
          <p:cNvPr id="12" name="Rectangle 11">
            <a:extLst>
              <a:ext uri="{FF2B5EF4-FFF2-40B4-BE49-F238E27FC236}">
                <a16:creationId xmlns:a16="http://schemas.microsoft.com/office/drawing/2014/main" id="{313F905A-FA3B-4465-AA13-63204167291B}"/>
              </a:ext>
            </a:extLst>
          </p:cNvPr>
          <p:cNvSpPr/>
          <p:nvPr/>
        </p:nvSpPr>
        <p:spPr>
          <a:xfrm>
            <a:off x="3110345" y="869533"/>
            <a:ext cx="2871107" cy="954107"/>
          </a:xfrm>
          <a:prstGeom prst="rect">
            <a:avLst/>
          </a:prstGeom>
          <a:solidFill>
            <a:srgbClr val="FFFF00"/>
          </a:solidFill>
        </p:spPr>
        <p:txBody>
          <a:bodyPr wrap="square">
            <a:spAutoFit/>
          </a:bodyPr>
          <a:lstStyle/>
          <a:p>
            <a:pPr marL="0" indent="0" algn="ctr">
              <a:buNone/>
            </a:pPr>
            <a:r>
              <a:rPr lang="en-GB" sz="2800" b="1" dirty="0">
                <a:latin typeface="+mj-lt"/>
              </a:rPr>
              <a:t>Level 2: Signpost</a:t>
            </a:r>
          </a:p>
        </p:txBody>
      </p:sp>
    </p:spTree>
    <p:extLst>
      <p:ext uri="{BB962C8B-B14F-4D97-AF65-F5344CB8AC3E}">
        <p14:creationId xmlns:p14="http://schemas.microsoft.com/office/powerpoint/2010/main" val="1245686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6655" y="955934"/>
            <a:ext cx="8208144" cy="5256931"/>
          </a:xfrm>
        </p:spPr>
        <p:txBody>
          <a:bodyPr/>
          <a:lstStyle/>
          <a:p>
            <a:r>
              <a:rPr lang="en-GB" dirty="0"/>
              <a:t>Unborn H :- older half-sibling Tommy</a:t>
            </a:r>
          </a:p>
          <a:p>
            <a:endParaRPr lang="en-GB" dirty="0"/>
          </a:p>
          <a:p>
            <a:r>
              <a:rPr lang="en-GB" dirty="0"/>
              <a:t>Referral from Hillingdon.  Tommy has been in care due to unexplained non accidental injuries.  4 adult bites on his limbs and body.  They have 5 people in the perpetrator pool - mother, father of  unborn H, Maternal grandmother, Great Grandmother and maternal uncle.</a:t>
            </a:r>
          </a:p>
          <a:p>
            <a:endParaRPr lang="en-GB" dirty="0"/>
          </a:p>
          <a:p>
            <a:r>
              <a:rPr lang="en-GB" dirty="0"/>
              <a:t>Mum has alleged rape by John G resulting in this pregnancy he has been arrested and bailed. Mum applied to Hillingdon to be rehoused and they have placed her in a “safe house” in Essex</a:t>
            </a:r>
          </a:p>
          <a:p>
            <a:endParaRPr lang="en-GB" dirty="0"/>
          </a:p>
          <a:p>
            <a:endParaRPr lang="en-GB" dirty="0"/>
          </a:p>
        </p:txBody>
      </p:sp>
      <p:sp>
        <p:nvSpPr>
          <p:cNvPr id="3" name="Title 2"/>
          <p:cNvSpPr>
            <a:spLocks noGrp="1"/>
          </p:cNvSpPr>
          <p:nvPr>
            <p:ph type="title"/>
          </p:nvPr>
        </p:nvSpPr>
        <p:spPr>
          <a:xfrm>
            <a:off x="467544" y="269726"/>
            <a:ext cx="8208144" cy="648072"/>
          </a:xfrm>
        </p:spPr>
        <p:txBody>
          <a:bodyPr/>
          <a:lstStyle/>
          <a:p>
            <a:r>
              <a:rPr lang="en-GB" dirty="0"/>
              <a:t>Case Study 12</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086" y="5879258"/>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7" name="Picture 1" descr="SWA740 Social Worker of the Year 2018 logo v2 Gold (2)">
            <a:extLst>
              <a:ext uri="{FF2B5EF4-FFF2-40B4-BE49-F238E27FC236}">
                <a16:creationId xmlns:a16="http://schemas.microsoft.com/office/drawing/2014/main" id="{7E05B145-039B-4729-BE54-D3F21F26ED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3047" y="5902066"/>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3957FF45-8CE7-4F50-8F07-F80C26D31444}"/>
              </a:ext>
            </a:extLst>
          </p:cNvPr>
          <p:cNvPicPr>
            <a:picLocks noChangeAspect="1"/>
          </p:cNvPicPr>
          <p:nvPr/>
        </p:nvPicPr>
        <p:blipFill>
          <a:blip r:embed="rId6"/>
          <a:stretch>
            <a:fillRect/>
          </a:stretch>
        </p:blipFill>
        <p:spPr>
          <a:xfrm>
            <a:off x="3649169" y="5913154"/>
            <a:ext cx="758665" cy="759854"/>
          </a:xfrm>
          <a:prstGeom prst="rect">
            <a:avLst/>
          </a:prstGeom>
        </p:spPr>
      </p:pic>
    </p:spTree>
    <p:extLst>
      <p:ext uri="{BB962C8B-B14F-4D97-AF65-F5344CB8AC3E}">
        <p14:creationId xmlns:p14="http://schemas.microsoft.com/office/powerpoint/2010/main" val="2332267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423"/>
            <a:ext cx="8208144" cy="648072"/>
          </a:xfrm>
        </p:spPr>
        <p:txBody>
          <a:bodyPr/>
          <a:lstStyle/>
          <a:p>
            <a:r>
              <a:rPr lang="en-GB" dirty="0"/>
              <a:t>Case Study 12 Answer</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950" y="5836146"/>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8" name="Picture 7">
            <a:hlinkClick r:id="rId5" action="ppaction://hlinksldjump"/>
            <a:extLst>
              <a:ext uri="{FF2B5EF4-FFF2-40B4-BE49-F238E27FC236}">
                <a16:creationId xmlns:a16="http://schemas.microsoft.com/office/drawing/2014/main" id="{0B598CD4-7032-476E-BF49-16B2AD691698}"/>
              </a:ext>
            </a:extLst>
          </p:cNvPr>
          <p:cNvPicPr/>
          <p:nvPr/>
        </p:nvPicPr>
        <p:blipFill>
          <a:blip r:embed="rId6"/>
          <a:stretch>
            <a:fillRect/>
          </a:stretch>
        </p:blipFill>
        <p:spPr>
          <a:xfrm>
            <a:off x="2965519" y="1975164"/>
            <a:ext cx="3041650" cy="3041650"/>
          </a:xfrm>
          <a:prstGeom prst="rect">
            <a:avLst/>
          </a:prstGeom>
        </p:spPr>
      </p:pic>
      <p:pic>
        <p:nvPicPr>
          <p:cNvPr id="9" name="Picture 1" descr="SWA740 Social Worker of the Year 2018 logo v2 Gold (2)">
            <a:extLst>
              <a:ext uri="{FF2B5EF4-FFF2-40B4-BE49-F238E27FC236}">
                <a16:creationId xmlns:a16="http://schemas.microsoft.com/office/drawing/2014/main" id="{833FD580-1021-4439-9EB1-A2D2365D4E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5775" y="5944966"/>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0C8B2DC0-8C37-4E5F-9CEB-A21A60CCC434}"/>
              </a:ext>
            </a:extLst>
          </p:cNvPr>
          <p:cNvPicPr>
            <a:picLocks noChangeAspect="1"/>
          </p:cNvPicPr>
          <p:nvPr/>
        </p:nvPicPr>
        <p:blipFill>
          <a:blip r:embed="rId8"/>
          <a:stretch>
            <a:fillRect/>
          </a:stretch>
        </p:blipFill>
        <p:spPr>
          <a:xfrm>
            <a:off x="3661897" y="5956054"/>
            <a:ext cx="758665" cy="759854"/>
          </a:xfrm>
          <a:prstGeom prst="rect">
            <a:avLst/>
          </a:prstGeom>
        </p:spPr>
      </p:pic>
      <p:sp>
        <p:nvSpPr>
          <p:cNvPr id="12" name="Rectangle 11">
            <a:extLst>
              <a:ext uri="{FF2B5EF4-FFF2-40B4-BE49-F238E27FC236}">
                <a16:creationId xmlns:a16="http://schemas.microsoft.com/office/drawing/2014/main" id="{3DB3F63F-2AD7-4764-A817-D723A647C5E4}"/>
              </a:ext>
            </a:extLst>
          </p:cNvPr>
          <p:cNvSpPr/>
          <p:nvPr/>
        </p:nvSpPr>
        <p:spPr>
          <a:xfrm>
            <a:off x="2985008" y="985741"/>
            <a:ext cx="2871107" cy="646331"/>
          </a:xfrm>
          <a:prstGeom prst="rect">
            <a:avLst/>
          </a:prstGeom>
          <a:solidFill>
            <a:schemeClr val="tx1"/>
          </a:solidFill>
        </p:spPr>
        <p:txBody>
          <a:bodyPr wrap="square">
            <a:spAutoFit/>
          </a:bodyPr>
          <a:lstStyle/>
          <a:p>
            <a:pPr marL="0" indent="0" algn="ctr">
              <a:buNone/>
            </a:pPr>
            <a:r>
              <a:rPr lang="en-GB" sz="3600" b="1" dirty="0">
                <a:solidFill>
                  <a:schemeClr val="bg2"/>
                </a:solidFill>
                <a:latin typeface="+mj-lt"/>
              </a:rPr>
              <a:t>Level 4: CP</a:t>
            </a:r>
          </a:p>
        </p:txBody>
      </p:sp>
    </p:spTree>
    <p:extLst>
      <p:ext uri="{BB962C8B-B14F-4D97-AF65-F5344CB8AC3E}">
        <p14:creationId xmlns:p14="http://schemas.microsoft.com/office/powerpoint/2010/main" val="3547731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7544" y="764705"/>
            <a:ext cx="8208144" cy="5070994"/>
          </a:xfrm>
        </p:spPr>
        <p:txBody>
          <a:bodyPr/>
          <a:lstStyle/>
          <a:p>
            <a:r>
              <a:rPr lang="en-GB" dirty="0"/>
              <a:t>Request for Support from School</a:t>
            </a:r>
          </a:p>
          <a:p>
            <a:endParaRPr lang="en-GB" dirty="0"/>
          </a:p>
          <a:p>
            <a:pPr algn="just"/>
            <a:r>
              <a:rPr lang="en-GB" dirty="0"/>
              <a:t>Lizzi 14 </a:t>
            </a:r>
            <a:r>
              <a:rPr lang="en-GB" dirty="0" err="1"/>
              <a:t>yrs</a:t>
            </a:r>
            <a:r>
              <a:rPr lang="en-GB" dirty="0"/>
              <a:t> old seen for a consultation today – she  disclosed that her step father sexually assaulted her while she was asleep in January 2022 and that her step-father hit her in the face in January in 2022. Lizzi stated her step-father and mother then went to police and social services and police were involved. </a:t>
            </a:r>
            <a:r>
              <a:rPr lang="en-GB" dirty="0" err="1"/>
              <a:t>Lizzi</a:t>
            </a:r>
            <a:r>
              <a:rPr lang="en-GB" dirty="0"/>
              <a:t> claimed ‘they did not believe me’ and case was closed after a few weeks. Lizzi said her dad now lives at home and she has three younger siblings 11yrs, 7yrs, 5yrs - the youngest is a girl.</a:t>
            </a:r>
          </a:p>
          <a:p>
            <a:r>
              <a:rPr lang="en-GB" dirty="0"/>
              <a:t>2019 - CAIT - London - </a:t>
            </a:r>
            <a:r>
              <a:rPr lang="en-GB" dirty="0" err="1"/>
              <a:t>Lizzi</a:t>
            </a:r>
            <a:r>
              <a:rPr lang="en-GB" dirty="0"/>
              <a:t> disclosed inappropriate touching from a teacher. NFA</a:t>
            </a:r>
          </a:p>
          <a:p>
            <a:r>
              <a:rPr lang="en-GB" dirty="0"/>
              <a:t>2020 - CAIT Referral - Joint Visit - Lizzie accused Dad of digital penetration. Argument occurred the night before. C&amp;F Assessment - NFA </a:t>
            </a:r>
          </a:p>
          <a:p>
            <a:r>
              <a:rPr lang="en-GB" dirty="0"/>
              <a:t>Lizzi had disclosed to her friend’s mum that she has been digitally penetrated by her step-father. </a:t>
            </a:r>
          </a:p>
          <a:p>
            <a:endParaRPr lang="en-GB" dirty="0"/>
          </a:p>
          <a:p>
            <a:endParaRPr lang="en-GB" dirty="0"/>
          </a:p>
        </p:txBody>
      </p:sp>
      <p:sp>
        <p:nvSpPr>
          <p:cNvPr id="3" name="Title 2"/>
          <p:cNvSpPr>
            <a:spLocks noGrp="1"/>
          </p:cNvSpPr>
          <p:nvPr>
            <p:ph type="title"/>
          </p:nvPr>
        </p:nvSpPr>
        <p:spPr>
          <a:xfrm>
            <a:off x="467544" y="197433"/>
            <a:ext cx="8208144" cy="648072"/>
          </a:xfrm>
        </p:spPr>
        <p:txBody>
          <a:bodyPr/>
          <a:lstStyle/>
          <a:p>
            <a:r>
              <a:rPr lang="en-GB" dirty="0"/>
              <a:t>Case Study 13</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481" y="5835699"/>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7" name="Picture 1" descr="SWA740 Social Worker of the Year 2018 logo v2 Gold (2)">
            <a:extLst>
              <a:ext uri="{FF2B5EF4-FFF2-40B4-BE49-F238E27FC236}">
                <a16:creationId xmlns:a16="http://schemas.microsoft.com/office/drawing/2014/main" id="{D5B69AD4-33DE-46DE-BEB3-EC3B56CF05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3546" y="5878145"/>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639C1C50-358D-4D68-B856-FF42135DAA63}"/>
              </a:ext>
            </a:extLst>
          </p:cNvPr>
          <p:cNvPicPr>
            <a:picLocks noChangeAspect="1"/>
          </p:cNvPicPr>
          <p:nvPr/>
        </p:nvPicPr>
        <p:blipFill>
          <a:blip r:embed="rId6"/>
          <a:stretch>
            <a:fillRect/>
          </a:stretch>
        </p:blipFill>
        <p:spPr>
          <a:xfrm>
            <a:off x="3669668" y="5889233"/>
            <a:ext cx="758665" cy="759854"/>
          </a:xfrm>
          <a:prstGeom prst="rect">
            <a:avLst/>
          </a:prstGeom>
        </p:spPr>
      </p:pic>
    </p:spTree>
    <p:extLst>
      <p:ext uri="{BB962C8B-B14F-4D97-AF65-F5344CB8AC3E}">
        <p14:creationId xmlns:p14="http://schemas.microsoft.com/office/powerpoint/2010/main" val="2332267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68" y="11727"/>
            <a:ext cx="8208144" cy="648072"/>
          </a:xfrm>
        </p:spPr>
        <p:txBody>
          <a:bodyPr/>
          <a:lstStyle/>
          <a:p>
            <a:r>
              <a:rPr lang="en-GB" dirty="0"/>
              <a:t>Case Study 13 Answer</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4085" y="5836146"/>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8" name="Picture 7">
            <a:hlinkClick r:id="rId5" action="ppaction://hlinksldjump"/>
            <a:extLst>
              <a:ext uri="{FF2B5EF4-FFF2-40B4-BE49-F238E27FC236}">
                <a16:creationId xmlns:a16="http://schemas.microsoft.com/office/drawing/2014/main" id="{0B598CD4-7032-476E-BF49-16B2AD691698}"/>
              </a:ext>
            </a:extLst>
          </p:cNvPr>
          <p:cNvPicPr/>
          <p:nvPr/>
        </p:nvPicPr>
        <p:blipFill>
          <a:blip r:embed="rId6"/>
          <a:stretch>
            <a:fillRect/>
          </a:stretch>
        </p:blipFill>
        <p:spPr>
          <a:xfrm>
            <a:off x="3095286" y="2074054"/>
            <a:ext cx="3041650" cy="3041650"/>
          </a:xfrm>
          <a:prstGeom prst="rect">
            <a:avLst/>
          </a:prstGeom>
        </p:spPr>
      </p:pic>
      <p:pic>
        <p:nvPicPr>
          <p:cNvPr id="9" name="Picture 1" descr="SWA740 Social Worker of the Year 2018 logo v2 Gold (2)">
            <a:extLst>
              <a:ext uri="{FF2B5EF4-FFF2-40B4-BE49-F238E27FC236}">
                <a16:creationId xmlns:a16="http://schemas.microsoft.com/office/drawing/2014/main" id="{DC230EAC-248B-45E8-A32D-59A9D0BAAF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9910" y="5944966"/>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01F93CD1-D631-4A62-84F1-40004409D160}"/>
              </a:ext>
            </a:extLst>
          </p:cNvPr>
          <p:cNvPicPr>
            <a:picLocks noChangeAspect="1"/>
          </p:cNvPicPr>
          <p:nvPr/>
        </p:nvPicPr>
        <p:blipFill>
          <a:blip r:embed="rId8"/>
          <a:stretch>
            <a:fillRect/>
          </a:stretch>
        </p:blipFill>
        <p:spPr>
          <a:xfrm>
            <a:off x="3676032" y="5956054"/>
            <a:ext cx="758665" cy="759854"/>
          </a:xfrm>
          <a:prstGeom prst="rect">
            <a:avLst/>
          </a:prstGeom>
        </p:spPr>
      </p:pic>
      <p:sp>
        <p:nvSpPr>
          <p:cNvPr id="12" name="Rectangle 11">
            <a:extLst>
              <a:ext uri="{FF2B5EF4-FFF2-40B4-BE49-F238E27FC236}">
                <a16:creationId xmlns:a16="http://schemas.microsoft.com/office/drawing/2014/main" id="{9567D118-2A27-4A11-BA28-D1A9593CB168}"/>
              </a:ext>
            </a:extLst>
          </p:cNvPr>
          <p:cNvSpPr/>
          <p:nvPr/>
        </p:nvSpPr>
        <p:spPr>
          <a:xfrm>
            <a:off x="3108396" y="1095966"/>
            <a:ext cx="2871107" cy="646331"/>
          </a:xfrm>
          <a:prstGeom prst="rect">
            <a:avLst/>
          </a:prstGeom>
          <a:solidFill>
            <a:schemeClr val="bg2"/>
          </a:solidFill>
        </p:spPr>
        <p:txBody>
          <a:bodyPr wrap="square">
            <a:spAutoFit/>
          </a:bodyPr>
          <a:lstStyle/>
          <a:p>
            <a:pPr marL="0" indent="0" algn="ctr">
              <a:buNone/>
            </a:pPr>
            <a:r>
              <a:rPr lang="en-GB" sz="3600" b="1" dirty="0">
                <a:latin typeface="+mj-lt"/>
              </a:rPr>
              <a:t>Level 4: CIN</a:t>
            </a:r>
          </a:p>
        </p:txBody>
      </p:sp>
    </p:spTree>
    <p:extLst>
      <p:ext uri="{BB962C8B-B14F-4D97-AF65-F5344CB8AC3E}">
        <p14:creationId xmlns:p14="http://schemas.microsoft.com/office/powerpoint/2010/main" val="4109908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44932" y="800534"/>
            <a:ext cx="8208144" cy="5256931"/>
          </a:xfrm>
        </p:spPr>
        <p:txBody>
          <a:bodyPr/>
          <a:lstStyle/>
          <a:p>
            <a:pPr lvl="0"/>
            <a:r>
              <a:rPr lang="en-GB" dirty="0"/>
              <a:t>Request for Support from School</a:t>
            </a:r>
          </a:p>
          <a:p>
            <a:r>
              <a:rPr lang="en-GB" dirty="0"/>
              <a:t>13 year old male</a:t>
            </a:r>
          </a:p>
          <a:p>
            <a:pPr marL="0" indent="0">
              <a:buNone/>
            </a:pPr>
            <a:endParaRPr lang="en-GB" dirty="0"/>
          </a:p>
          <a:p>
            <a:pPr algn="just"/>
            <a:r>
              <a:rPr lang="en-GB" dirty="0"/>
              <a:t>Jamie disclosed that he had a difficult Christmas and he hates his step dad. He showed staff a bruise on the inside of his upper left arm (look like a grab mark). Mum, was aware that Jamie had a mark on his arm after his step dad had to physically remove his phone from his room after refusing to hand it over. Jamie had reacted angrily to his phone having to be removed, pushing step dad, throwing himself to the floor and slamming his door. Mum reported that they were struggling with Jamie’s behaviour at home, he refuses to listen to his step dad and increasingly herself. Repeatedly keeping his sister awake at night banging on the floor. Mum is concerned that her daughter is now copying Jamie’s behaviour. Mum reported that at one point she chastised Jamie, slapping him. </a:t>
            </a:r>
          </a:p>
          <a:p>
            <a:pPr algn="just"/>
            <a:r>
              <a:rPr lang="en-GB" dirty="0"/>
              <a:t>Jamie further disclosed to staff that his mum and dad hurt him. Mum has confirmed to school confirmed that they do require additional help with Jamie’s behaviour.</a:t>
            </a:r>
          </a:p>
          <a:p>
            <a:endParaRPr lang="en-GB" dirty="0"/>
          </a:p>
        </p:txBody>
      </p:sp>
      <p:sp>
        <p:nvSpPr>
          <p:cNvPr id="3" name="Title 2"/>
          <p:cNvSpPr>
            <a:spLocks noGrp="1"/>
          </p:cNvSpPr>
          <p:nvPr>
            <p:ph type="title"/>
          </p:nvPr>
        </p:nvSpPr>
        <p:spPr>
          <a:xfrm>
            <a:off x="467544" y="189721"/>
            <a:ext cx="8208144" cy="648072"/>
          </a:xfrm>
        </p:spPr>
        <p:txBody>
          <a:bodyPr/>
          <a:lstStyle/>
          <a:p>
            <a:r>
              <a:rPr lang="en-GB" dirty="0"/>
              <a:t>Case Study 14</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7443" y="5805264"/>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7" name="Picture 1" descr="SWA740 Social Worker of the Year 2018 logo v2 Gold (2)">
            <a:extLst>
              <a:ext uri="{FF2B5EF4-FFF2-40B4-BE49-F238E27FC236}">
                <a16:creationId xmlns:a16="http://schemas.microsoft.com/office/drawing/2014/main" id="{23404792-BA3E-44C0-AC69-6E65E12E51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8958" y="5872223"/>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D25BE7D-F9FB-4E53-B895-8BECCFA1CC6C}"/>
              </a:ext>
            </a:extLst>
          </p:cNvPr>
          <p:cNvPicPr>
            <a:picLocks noChangeAspect="1"/>
          </p:cNvPicPr>
          <p:nvPr/>
        </p:nvPicPr>
        <p:blipFill>
          <a:blip r:embed="rId6"/>
          <a:stretch>
            <a:fillRect/>
          </a:stretch>
        </p:blipFill>
        <p:spPr>
          <a:xfrm>
            <a:off x="3695080" y="5883311"/>
            <a:ext cx="758665" cy="759854"/>
          </a:xfrm>
          <a:prstGeom prst="rect">
            <a:avLst/>
          </a:prstGeom>
        </p:spPr>
      </p:pic>
    </p:spTree>
    <p:extLst>
      <p:ext uri="{BB962C8B-B14F-4D97-AF65-F5344CB8AC3E}">
        <p14:creationId xmlns:p14="http://schemas.microsoft.com/office/powerpoint/2010/main" val="2332267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54" y="34513"/>
            <a:ext cx="8208144" cy="648072"/>
          </a:xfrm>
        </p:spPr>
        <p:txBody>
          <a:bodyPr/>
          <a:lstStyle/>
          <a:p>
            <a:r>
              <a:rPr lang="en-GB" dirty="0"/>
              <a:t>Case Study 14 Answer</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3256" y="5817956"/>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8" name="Picture 7">
            <a:hlinkClick r:id="rId5" action="ppaction://hlinksldjump"/>
            <a:extLst>
              <a:ext uri="{FF2B5EF4-FFF2-40B4-BE49-F238E27FC236}">
                <a16:creationId xmlns:a16="http://schemas.microsoft.com/office/drawing/2014/main" id="{0B598CD4-7032-476E-BF49-16B2AD691698}"/>
              </a:ext>
            </a:extLst>
          </p:cNvPr>
          <p:cNvPicPr/>
          <p:nvPr/>
        </p:nvPicPr>
        <p:blipFill>
          <a:blip r:embed="rId6"/>
          <a:stretch>
            <a:fillRect/>
          </a:stretch>
        </p:blipFill>
        <p:spPr>
          <a:xfrm>
            <a:off x="3108397" y="2204864"/>
            <a:ext cx="3041650" cy="3041650"/>
          </a:xfrm>
          <a:prstGeom prst="rect">
            <a:avLst/>
          </a:prstGeom>
        </p:spPr>
      </p:pic>
      <p:pic>
        <p:nvPicPr>
          <p:cNvPr id="9" name="Picture 1" descr="SWA740 Social Worker of the Year 2018 logo v2 Gold (2)">
            <a:extLst>
              <a:ext uri="{FF2B5EF4-FFF2-40B4-BE49-F238E27FC236}">
                <a16:creationId xmlns:a16="http://schemas.microsoft.com/office/drawing/2014/main" id="{934AE634-EB7E-4392-839D-9030C3CFA6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4633" y="5853621"/>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95B3CE0-740E-4AA9-808C-DEF816152B7B}"/>
              </a:ext>
            </a:extLst>
          </p:cNvPr>
          <p:cNvPicPr>
            <a:picLocks noChangeAspect="1"/>
          </p:cNvPicPr>
          <p:nvPr/>
        </p:nvPicPr>
        <p:blipFill>
          <a:blip r:embed="rId8"/>
          <a:stretch>
            <a:fillRect/>
          </a:stretch>
        </p:blipFill>
        <p:spPr>
          <a:xfrm>
            <a:off x="3660755" y="5864709"/>
            <a:ext cx="758665" cy="759854"/>
          </a:xfrm>
          <a:prstGeom prst="rect">
            <a:avLst/>
          </a:prstGeom>
        </p:spPr>
      </p:pic>
      <p:sp>
        <p:nvSpPr>
          <p:cNvPr id="12" name="Rectangle 11">
            <a:extLst>
              <a:ext uri="{FF2B5EF4-FFF2-40B4-BE49-F238E27FC236}">
                <a16:creationId xmlns:a16="http://schemas.microsoft.com/office/drawing/2014/main" id="{1CF57F3A-1B2E-46B9-B04D-3E06F9BF905D}"/>
              </a:ext>
            </a:extLst>
          </p:cNvPr>
          <p:cNvSpPr/>
          <p:nvPr/>
        </p:nvSpPr>
        <p:spPr>
          <a:xfrm>
            <a:off x="3213958" y="1120559"/>
            <a:ext cx="2871107" cy="646331"/>
          </a:xfrm>
          <a:prstGeom prst="rect">
            <a:avLst/>
          </a:prstGeom>
          <a:solidFill>
            <a:schemeClr val="bg2"/>
          </a:solidFill>
        </p:spPr>
        <p:txBody>
          <a:bodyPr wrap="square">
            <a:spAutoFit/>
          </a:bodyPr>
          <a:lstStyle/>
          <a:p>
            <a:pPr marL="0" indent="0" algn="ctr">
              <a:buNone/>
            </a:pPr>
            <a:r>
              <a:rPr lang="en-GB" sz="3600" b="1" dirty="0">
                <a:latin typeface="+mj-lt"/>
              </a:rPr>
              <a:t>Level 4: CIN</a:t>
            </a:r>
          </a:p>
        </p:txBody>
      </p:sp>
    </p:spTree>
    <p:extLst>
      <p:ext uri="{BB962C8B-B14F-4D97-AF65-F5344CB8AC3E}">
        <p14:creationId xmlns:p14="http://schemas.microsoft.com/office/powerpoint/2010/main" val="377486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78792" y="850241"/>
            <a:ext cx="8208144" cy="5256931"/>
          </a:xfrm>
        </p:spPr>
        <p:txBody>
          <a:bodyPr/>
          <a:lstStyle/>
          <a:p>
            <a:pPr lvl="0"/>
            <a:r>
              <a:rPr lang="en-GB" dirty="0"/>
              <a:t>Request for Support from school</a:t>
            </a:r>
          </a:p>
          <a:p>
            <a:r>
              <a:rPr lang="en-GB" dirty="0"/>
              <a:t>15 year old female, 2 siblings – 12 year old brother and 7 month old sister</a:t>
            </a:r>
          </a:p>
          <a:p>
            <a:pPr marL="0" indent="0">
              <a:buNone/>
            </a:pPr>
            <a:endParaRPr lang="en-GB" dirty="0"/>
          </a:p>
          <a:p>
            <a:pPr algn="just"/>
            <a:r>
              <a:rPr lang="en-GB" dirty="0"/>
              <a:t>Hannah spoke to her Head of College saying that she felt unhappy a couple of weeks ago. She disclosed Mum constantly calls her dumb, horrid, ungrateful. Hannah disclosed that she has to do a lot of chores around the house and often helps out with the baby sister. Last Friday, she disclosed that Mum had thrown her mobile phone at her &amp; it had hit her in the ribs, she then said that Mum picked it up &amp; threw it at the wall which smashed it.</a:t>
            </a:r>
          </a:p>
          <a:p>
            <a:pPr algn="just"/>
            <a:r>
              <a:rPr lang="en-GB" dirty="0"/>
              <a:t>Yesterday, Hannah came in without any lunch saying that the bread was mouldy and there was nothing to make herself a packed lunch with. She said that she asked for money but Mum said she didn't deserve it. She also said that Mum calls her ugly. Yesterday we checked that her brother had food and he did.</a:t>
            </a:r>
          </a:p>
          <a:p>
            <a:endParaRPr lang="en-GB" dirty="0"/>
          </a:p>
        </p:txBody>
      </p:sp>
      <p:sp>
        <p:nvSpPr>
          <p:cNvPr id="3" name="Title 2"/>
          <p:cNvSpPr>
            <a:spLocks noGrp="1"/>
          </p:cNvSpPr>
          <p:nvPr>
            <p:ph type="title"/>
          </p:nvPr>
        </p:nvSpPr>
        <p:spPr>
          <a:xfrm>
            <a:off x="467544" y="197433"/>
            <a:ext cx="8208144" cy="648072"/>
          </a:xfrm>
        </p:spPr>
        <p:txBody>
          <a:bodyPr/>
          <a:lstStyle/>
          <a:p>
            <a:r>
              <a:rPr lang="en-GB" dirty="0"/>
              <a:t>Case Study 15</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5805264"/>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7" name="Picture 1" descr="SWA740 Social Worker of the Year 2018 logo v2 Gold (2)">
            <a:extLst>
              <a:ext uri="{FF2B5EF4-FFF2-40B4-BE49-F238E27FC236}">
                <a16:creationId xmlns:a16="http://schemas.microsoft.com/office/drawing/2014/main" id="{B503A246-4C29-4EAA-9C90-F2C35D1160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3027" y="5866124"/>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A65F7BC-F6D5-40C1-9CC6-02269A8EAF7F}"/>
              </a:ext>
            </a:extLst>
          </p:cNvPr>
          <p:cNvPicPr>
            <a:picLocks noChangeAspect="1"/>
          </p:cNvPicPr>
          <p:nvPr/>
        </p:nvPicPr>
        <p:blipFill>
          <a:blip r:embed="rId6"/>
          <a:stretch>
            <a:fillRect/>
          </a:stretch>
        </p:blipFill>
        <p:spPr>
          <a:xfrm>
            <a:off x="3659149" y="5877212"/>
            <a:ext cx="758665" cy="759854"/>
          </a:xfrm>
          <a:prstGeom prst="rect">
            <a:avLst/>
          </a:prstGeom>
        </p:spPr>
      </p:pic>
    </p:spTree>
    <p:extLst>
      <p:ext uri="{BB962C8B-B14F-4D97-AF65-F5344CB8AC3E}">
        <p14:creationId xmlns:p14="http://schemas.microsoft.com/office/powerpoint/2010/main" val="2332267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208144" cy="648072"/>
          </a:xfrm>
        </p:spPr>
        <p:txBody>
          <a:bodyPr/>
          <a:lstStyle/>
          <a:p>
            <a:r>
              <a:rPr lang="en-GB" dirty="0"/>
              <a:t>Case Study 15 Answer</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950" y="5815002"/>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8" name="Picture 7">
            <a:hlinkClick r:id="rId5" action="ppaction://hlinksldjump"/>
            <a:extLst>
              <a:ext uri="{FF2B5EF4-FFF2-40B4-BE49-F238E27FC236}">
                <a16:creationId xmlns:a16="http://schemas.microsoft.com/office/drawing/2014/main" id="{0B598CD4-7032-476E-BF49-16B2AD691698}"/>
              </a:ext>
            </a:extLst>
          </p:cNvPr>
          <p:cNvPicPr/>
          <p:nvPr/>
        </p:nvPicPr>
        <p:blipFill>
          <a:blip r:embed="rId6"/>
          <a:stretch>
            <a:fillRect/>
          </a:stretch>
        </p:blipFill>
        <p:spPr>
          <a:xfrm>
            <a:off x="3094862" y="2133877"/>
            <a:ext cx="3041650" cy="3041650"/>
          </a:xfrm>
          <a:prstGeom prst="rect">
            <a:avLst/>
          </a:prstGeom>
        </p:spPr>
      </p:pic>
      <p:pic>
        <p:nvPicPr>
          <p:cNvPr id="9" name="Picture 1" descr="SWA740 Social Worker of the Year 2018 logo v2 Gold (2)">
            <a:extLst>
              <a:ext uri="{FF2B5EF4-FFF2-40B4-BE49-F238E27FC236}">
                <a16:creationId xmlns:a16="http://schemas.microsoft.com/office/drawing/2014/main" id="{6DA52F42-9F68-49B1-B8FC-8347AEC190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5775" y="5876771"/>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6DACECE5-8FE4-4DE7-956F-1F89248EC550}"/>
              </a:ext>
            </a:extLst>
          </p:cNvPr>
          <p:cNvPicPr>
            <a:picLocks noChangeAspect="1"/>
          </p:cNvPicPr>
          <p:nvPr/>
        </p:nvPicPr>
        <p:blipFill>
          <a:blip r:embed="rId8"/>
          <a:stretch>
            <a:fillRect/>
          </a:stretch>
        </p:blipFill>
        <p:spPr>
          <a:xfrm>
            <a:off x="3661897" y="5887859"/>
            <a:ext cx="758665" cy="759854"/>
          </a:xfrm>
          <a:prstGeom prst="rect">
            <a:avLst/>
          </a:prstGeom>
        </p:spPr>
      </p:pic>
      <p:sp>
        <p:nvSpPr>
          <p:cNvPr id="12" name="Rectangle 11">
            <a:extLst>
              <a:ext uri="{FF2B5EF4-FFF2-40B4-BE49-F238E27FC236}">
                <a16:creationId xmlns:a16="http://schemas.microsoft.com/office/drawing/2014/main" id="{436026CF-D1A2-49AE-876B-0A4A5F3AFECC}"/>
              </a:ext>
            </a:extLst>
          </p:cNvPr>
          <p:cNvSpPr/>
          <p:nvPr/>
        </p:nvSpPr>
        <p:spPr>
          <a:xfrm>
            <a:off x="3180133" y="823604"/>
            <a:ext cx="2871107" cy="954107"/>
          </a:xfrm>
          <a:prstGeom prst="rect">
            <a:avLst/>
          </a:prstGeom>
          <a:solidFill>
            <a:srgbClr val="FFFF00"/>
          </a:solidFill>
        </p:spPr>
        <p:txBody>
          <a:bodyPr wrap="square">
            <a:spAutoFit/>
          </a:bodyPr>
          <a:lstStyle/>
          <a:p>
            <a:pPr marL="0" indent="0" algn="ctr">
              <a:buNone/>
            </a:pPr>
            <a:r>
              <a:rPr lang="en-GB" sz="2800" b="1" dirty="0">
                <a:latin typeface="+mj-lt"/>
              </a:rPr>
              <a:t>Level 2: Signpost</a:t>
            </a:r>
          </a:p>
        </p:txBody>
      </p:sp>
    </p:spTree>
    <p:extLst>
      <p:ext uri="{BB962C8B-B14F-4D97-AF65-F5344CB8AC3E}">
        <p14:creationId xmlns:p14="http://schemas.microsoft.com/office/powerpoint/2010/main" val="1610210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17" y="922859"/>
            <a:ext cx="8137187" cy="857250"/>
          </a:xfrm>
        </p:spPr>
        <p:txBody>
          <a:bodyPr/>
          <a:lstStyle/>
          <a:p>
            <a:r>
              <a:rPr lang="en-GB" dirty="0">
                <a:solidFill>
                  <a:srgbClr val="7030A0"/>
                </a:solidFill>
                <a:latin typeface="Arial" panose="020B0604020202020204" pitchFamily="34" charset="0"/>
                <a:cs typeface="Arial" panose="020B0604020202020204" pitchFamily="34" charset="0"/>
              </a:rPr>
              <a:t>Introduction</a:t>
            </a:r>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07F0B2C-6384-457D-A086-22212543D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17" y="5380060"/>
            <a:ext cx="964519" cy="502928"/>
          </a:xfrm>
          <a:prstGeom prst="rect">
            <a:avLst/>
          </a:prstGeom>
        </p:spPr>
      </p:pic>
      <p:pic>
        <p:nvPicPr>
          <p:cNvPr id="6" name="Picture 5">
            <a:extLst>
              <a:ext uri="{FF2B5EF4-FFF2-40B4-BE49-F238E27FC236}">
                <a16:creationId xmlns:a16="http://schemas.microsoft.com/office/drawing/2014/main" id="{C9588171-7AE4-4961-B4B2-985C812609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9737" y="5338141"/>
            <a:ext cx="557893" cy="569891"/>
          </a:xfrm>
          <a:prstGeom prst="rect">
            <a:avLst/>
          </a:prstGeom>
        </p:spPr>
      </p:pic>
      <p:pic>
        <p:nvPicPr>
          <p:cNvPr id="7" name="Picture 1" descr="SWA740 Social Worker of the Year 2018 logo v2 Gold (2)">
            <a:extLst>
              <a:ext uri="{FF2B5EF4-FFF2-40B4-BE49-F238E27FC236}">
                <a16:creationId xmlns:a16="http://schemas.microsoft.com/office/drawing/2014/main" id="{BF4B3C67-9475-43E2-9D09-945C35018C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7629" y="5329192"/>
            <a:ext cx="606156" cy="597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9A540C7C-DBE2-4553-88E3-CBBEA9FF932A}"/>
              </a:ext>
            </a:extLst>
          </p:cNvPr>
          <p:cNvPicPr>
            <a:picLocks noChangeAspect="1"/>
          </p:cNvPicPr>
          <p:nvPr/>
        </p:nvPicPr>
        <p:blipFill>
          <a:blip r:embed="rId6"/>
          <a:stretch>
            <a:fillRect/>
          </a:stretch>
        </p:blipFill>
        <p:spPr>
          <a:xfrm>
            <a:off x="2306164" y="5338141"/>
            <a:ext cx="568999" cy="569891"/>
          </a:xfrm>
          <a:prstGeom prst="rect">
            <a:avLst/>
          </a:prstGeom>
        </p:spPr>
      </p:pic>
      <p:pic>
        <p:nvPicPr>
          <p:cNvPr id="9" name="Picture 8">
            <a:extLst>
              <a:ext uri="{FF2B5EF4-FFF2-40B4-BE49-F238E27FC236}">
                <a16:creationId xmlns:a16="http://schemas.microsoft.com/office/drawing/2014/main" id="{62652963-0D6F-4676-AD77-3C5E6848EC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73425" y="5301009"/>
            <a:ext cx="1153159" cy="607023"/>
          </a:xfrm>
          <a:prstGeom prst="rect">
            <a:avLst/>
          </a:prstGeom>
        </p:spPr>
      </p:pic>
      <p:graphicFrame>
        <p:nvGraphicFramePr>
          <p:cNvPr id="10" name="Chart 9">
            <a:extLst>
              <a:ext uri="{FF2B5EF4-FFF2-40B4-BE49-F238E27FC236}">
                <a16:creationId xmlns:a16="http://schemas.microsoft.com/office/drawing/2014/main" id="{9A2073F3-8003-4F85-AF57-7D418C3830C1}"/>
              </a:ext>
            </a:extLst>
          </p:cNvPr>
          <p:cNvGraphicFramePr>
            <a:graphicFrameLocks/>
          </p:cNvGraphicFramePr>
          <p:nvPr>
            <p:extLst>
              <p:ext uri="{D42A27DB-BD31-4B8C-83A1-F6EECF244321}">
                <p14:modId xmlns:p14="http://schemas.microsoft.com/office/powerpoint/2010/main" val="1522126466"/>
              </p:ext>
            </p:extLst>
          </p:nvPr>
        </p:nvGraphicFramePr>
        <p:xfrm>
          <a:off x="493937" y="1806671"/>
          <a:ext cx="6814325" cy="3407114"/>
        </p:xfrm>
        <a:graphic>
          <a:graphicData uri="http://schemas.openxmlformats.org/drawingml/2006/chart">
            <c:chart xmlns:c="http://schemas.openxmlformats.org/drawingml/2006/chart" xmlns:r="http://schemas.openxmlformats.org/officeDocument/2006/relationships" r:id="rId8"/>
          </a:graphicData>
        </a:graphic>
      </p:graphicFrame>
      <p:pic>
        <p:nvPicPr>
          <p:cNvPr id="11" name="chart">
            <a:extLst>
              <a:ext uri="{FF2B5EF4-FFF2-40B4-BE49-F238E27FC236}">
                <a16:creationId xmlns:a16="http://schemas.microsoft.com/office/drawing/2014/main" id="{1EF63E8A-A3FC-4552-A3C7-0DA4E640DD64}"/>
              </a:ext>
            </a:extLst>
          </p:cNvPr>
          <p:cNvPicPr>
            <a:picLocks noChangeAspect="1"/>
          </p:cNvPicPr>
          <p:nvPr/>
        </p:nvPicPr>
        <p:blipFill>
          <a:blip r:embed="rId9"/>
          <a:stretch>
            <a:fillRect/>
          </a:stretch>
        </p:blipFill>
        <p:spPr>
          <a:xfrm>
            <a:off x="916149" y="1425770"/>
            <a:ext cx="919589" cy="1123545"/>
          </a:xfrm>
          <a:prstGeom prst="rect">
            <a:avLst/>
          </a:prstGeom>
        </p:spPr>
      </p:pic>
      <p:cxnSp>
        <p:nvCxnSpPr>
          <p:cNvPr id="12" name="Straight Arrow Connector 11">
            <a:extLst>
              <a:ext uri="{FF2B5EF4-FFF2-40B4-BE49-F238E27FC236}">
                <a16:creationId xmlns:a16="http://schemas.microsoft.com/office/drawing/2014/main" id="{F7FEA18C-D3F0-4595-904E-1428BECA44DB}"/>
              </a:ext>
            </a:extLst>
          </p:cNvPr>
          <p:cNvCxnSpPr/>
          <p:nvPr/>
        </p:nvCxnSpPr>
        <p:spPr>
          <a:xfrm>
            <a:off x="1697629" y="3228367"/>
            <a:ext cx="0" cy="5398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6BD9979-5CCD-4FA2-B4EF-9323C0CF56FA}"/>
              </a:ext>
            </a:extLst>
          </p:cNvPr>
          <p:cNvSpPr txBox="1"/>
          <p:nvPr/>
        </p:nvSpPr>
        <p:spPr>
          <a:xfrm>
            <a:off x="6597146" y="3283504"/>
            <a:ext cx="1914807" cy="646331"/>
          </a:xfrm>
          <a:prstGeom prst="rect">
            <a:avLst/>
          </a:prstGeom>
          <a:noFill/>
        </p:spPr>
        <p:txBody>
          <a:bodyPr wrap="square" rtlCol="0">
            <a:spAutoFit/>
          </a:bodyPr>
          <a:lstStyle/>
          <a:p>
            <a:r>
              <a:rPr lang="en-GB" sz="1800" dirty="0"/>
              <a:t>1</a:t>
            </a:r>
            <a:r>
              <a:rPr lang="en-GB" sz="1800" baseline="30000" dirty="0"/>
              <a:t>st</a:t>
            </a:r>
            <a:r>
              <a:rPr lang="en-GB" sz="1800" dirty="0"/>
              <a:t> COVID Lockdown</a:t>
            </a:r>
          </a:p>
        </p:txBody>
      </p:sp>
      <p:cxnSp>
        <p:nvCxnSpPr>
          <p:cNvPr id="15" name="Straight Arrow Connector 14">
            <a:extLst>
              <a:ext uri="{FF2B5EF4-FFF2-40B4-BE49-F238E27FC236}">
                <a16:creationId xmlns:a16="http://schemas.microsoft.com/office/drawing/2014/main" id="{12C373BC-176C-43B5-BD8D-496F3BB72E2C}"/>
              </a:ext>
            </a:extLst>
          </p:cNvPr>
          <p:cNvCxnSpPr>
            <a:cxnSpLocks/>
          </p:cNvCxnSpPr>
          <p:nvPr/>
        </p:nvCxnSpPr>
        <p:spPr>
          <a:xfrm flipV="1">
            <a:off x="7047689" y="2702530"/>
            <a:ext cx="0" cy="57454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D0CDE9A8-722D-4D40-A909-8B98DC0E0F7C}"/>
              </a:ext>
            </a:extLst>
          </p:cNvPr>
          <p:cNvPicPr>
            <a:picLocks noChangeAspect="1"/>
          </p:cNvPicPr>
          <p:nvPr/>
        </p:nvPicPr>
        <p:blipFill>
          <a:blip r:embed="rId10"/>
          <a:stretch>
            <a:fillRect/>
          </a:stretch>
        </p:blipFill>
        <p:spPr>
          <a:xfrm>
            <a:off x="5806788" y="995722"/>
            <a:ext cx="1151120" cy="925115"/>
          </a:xfrm>
          <a:prstGeom prst="rect">
            <a:avLst/>
          </a:prstGeom>
        </p:spPr>
      </p:pic>
      <p:sp>
        <p:nvSpPr>
          <p:cNvPr id="21" name="TextBox 20">
            <a:extLst>
              <a:ext uri="{FF2B5EF4-FFF2-40B4-BE49-F238E27FC236}">
                <a16:creationId xmlns:a16="http://schemas.microsoft.com/office/drawing/2014/main" id="{033F8B32-DDB0-429F-9020-F0A9DFE1B41F}"/>
              </a:ext>
            </a:extLst>
          </p:cNvPr>
          <p:cNvSpPr txBox="1"/>
          <p:nvPr/>
        </p:nvSpPr>
        <p:spPr>
          <a:xfrm>
            <a:off x="5869858" y="1939393"/>
            <a:ext cx="1038035" cy="646331"/>
          </a:xfrm>
          <a:prstGeom prst="rect">
            <a:avLst/>
          </a:prstGeom>
          <a:noFill/>
        </p:spPr>
        <p:txBody>
          <a:bodyPr wrap="square" rtlCol="0">
            <a:spAutoFit/>
          </a:bodyPr>
          <a:lstStyle/>
          <a:p>
            <a:r>
              <a:rPr lang="en-GB" sz="1800" dirty="0"/>
              <a:t>Star Hobson</a:t>
            </a:r>
          </a:p>
        </p:txBody>
      </p:sp>
      <p:pic>
        <p:nvPicPr>
          <p:cNvPr id="23" name="Picture 22">
            <a:extLst>
              <a:ext uri="{FF2B5EF4-FFF2-40B4-BE49-F238E27FC236}">
                <a16:creationId xmlns:a16="http://schemas.microsoft.com/office/drawing/2014/main" id="{BE83CF64-A4FC-45C1-8961-C12519F41BCF}"/>
              </a:ext>
            </a:extLst>
          </p:cNvPr>
          <p:cNvPicPr>
            <a:picLocks noChangeAspect="1"/>
          </p:cNvPicPr>
          <p:nvPr/>
        </p:nvPicPr>
        <p:blipFill>
          <a:blip r:embed="rId11"/>
          <a:stretch>
            <a:fillRect/>
          </a:stretch>
        </p:blipFill>
        <p:spPr>
          <a:xfrm>
            <a:off x="5439945" y="2670321"/>
            <a:ext cx="937178" cy="1110959"/>
          </a:xfrm>
          <a:prstGeom prst="rect">
            <a:avLst/>
          </a:prstGeom>
        </p:spPr>
      </p:pic>
      <p:sp>
        <p:nvSpPr>
          <p:cNvPr id="24" name="TextBox 23">
            <a:extLst>
              <a:ext uri="{FF2B5EF4-FFF2-40B4-BE49-F238E27FC236}">
                <a16:creationId xmlns:a16="http://schemas.microsoft.com/office/drawing/2014/main" id="{569BF3B6-5B0C-4967-B168-23F8A09D761B}"/>
              </a:ext>
            </a:extLst>
          </p:cNvPr>
          <p:cNvSpPr txBox="1"/>
          <p:nvPr/>
        </p:nvSpPr>
        <p:spPr>
          <a:xfrm>
            <a:off x="5087525" y="3774685"/>
            <a:ext cx="1729999" cy="646331"/>
          </a:xfrm>
          <a:prstGeom prst="rect">
            <a:avLst/>
          </a:prstGeom>
          <a:noFill/>
        </p:spPr>
        <p:txBody>
          <a:bodyPr wrap="square" rtlCol="0">
            <a:spAutoFit/>
          </a:bodyPr>
          <a:lstStyle/>
          <a:p>
            <a:r>
              <a:rPr lang="en-GB" sz="1800" dirty="0"/>
              <a:t>Arthur </a:t>
            </a:r>
            <a:r>
              <a:rPr lang="en-GB" sz="1800" dirty="0" err="1"/>
              <a:t>Labinjo</a:t>
            </a:r>
            <a:r>
              <a:rPr lang="en-GB" sz="1800" dirty="0"/>
              <a:t>-Hughes</a:t>
            </a:r>
          </a:p>
        </p:txBody>
      </p:sp>
      <p:cxnSp>
        <p:nvCxnSpPr>
          <p:cNvPr id="26" name="Straight Arrow Connector 25">
            <a:extLst>
              <a:ext uri="{FF2B5EF4-FFF2-40B4-BE49-F238E27FC236}">
                <a16:creationId xmlns:a16="http://schemas.microsoft.com/office/drawing/2014/main" id="{4CA18507-D3EF-4B97-B09B-55D74F3C671F}"/>
              </a:ext>
            </a:extLst>
          </p:cNvPr>
          <p:cNvCxnSpPr/>
          <p:nvPr/>
        </p:nvCxnSpPr>
        <p:spPr>
          <a:xfrm flipV="1">
            <a:off x="1748059" y="3142641"/>
            <a:ext cx="620138" cy="5727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DFA7DAD-0645-48A5-BD01-466367998A3B}"/>
              </a:ext>
            </a:extLst>
          </p:cNvPr>
          <p:cNvSpPr txBox="1"/>
          <p:nvPr/>
        </p:nvSpPr>
        <p:spPr>
          <a:xfrm>
            <a:off x="2203106" y="2741891"/>
            <a:ext cx="697128" cy="369332"/>
          </a:xfrm>
          <a:prstGeom prst="rect">
            <a:avLst/>
          </a:prstGeom>
          <a:noFill/>
        </p:spPr>
        <p:txBody>
          <a:bodyPr wrap="square" rtlCol="0">
            <a:spAutoFit/>
          </a:bodyPr>
          <a:lstStyle/>
          <a:p>
            <a:r>
              <a:rPr lang="en-GB" sz="1800" b="1" dirty="0"/>
              <a:t>40%</a:t>
            </a:r>
          </a:p>
        </p:txBody>
      </p:sp>
      <p:sp>
        <p:nvSpPr>
          <p:cNvPr id="30" name="TextBox 29">
            <a:extLst>
              <a:ext uri="{FF2B5EF4-FFF2-40B4-BE49-F238E27FC236}">
                <a16:creationId xmlns:a16="http://schemas.microsoft.com/office/drawing/2014/main" id="{E58CD305-C136-4851-BC5F-73D440A4C37F}"/>
              </a:ext>
            </a:extLst>
          </p:cNvPr>
          <p:cNvSpPr txBox="1"/>
          <p:nvPr/>
        </p:nvSpPr>
        <p:spPr>
          <a:xfrm>
            <a:off x="6930811" y="2024239"/>
            <a:ext cx="797561" cy="369332"/>
          </a:xfrm>
          <a:prstGeom prst="rect">
            <a:avLst/>
          </a:prstGeom>
          <a:noFill/>
        </p:spPr>
        <p:txBody>
          <a:bodyPr wrap="square" rtlCol="0">
            <a:spAutoFit/>
          </a:bodyPr>
          <a:lstStyle/>
          <a:p>
            <a:r>
              <a:rPr lang="en-GB" sz="1800" b="1" dirty="0"/>
              <a:t>40%</a:t>
            </a:r>
          </a:p>
        </p:txBody>
      </p:sp>
      <p:cxnSp>
        <p:nvCxnSpPr>
          <p:cNvPr id="31" name="Straight Arrow Connector 30">
            <a:extLst>
              <a:ext uri="{FF2B5EF4-FFF2-40B4-BE49-F238E27FC236}">
                <a16:creationId xmlns:a16="http://schemas.microsoft.com/office/drawing/2014/main" id="{DA007D51-137E-4375-89FC-E254560FE7E9}"/>
              </a:ext>
            </a:extLst>
          </p:cNvPr>
          <p:cNvCxnSpPr/>
          <p:nvPr/>
        </p:nvCxnSpPr>
        <p:spPr>
          <a:xfrm flipV="1">
            <a:off x="7108236" y="2009978"/>
            <a:ext cx="620138" cy="5727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31DB8C4-FBD9-4FBF-8A90-38181F656969}"/>
              </a:ext>
            </a:extLst>
          </p:cNvPr>
          <p:cNvSpPr txBox="1"/>
          <p:nvPr/>
        </p:nvSpPr>
        <p:spPr>
          <a:xfrm>
            <a:off x="7708631" y="1662999"/>
            <a:ext cx="1075012" cy="323165"/>
          </a:xfrm>
          <a:prstGeom prst="rect">
            <a:avLst/>
          </a:prstGeom>
          <a:noFill/>
        </p:spPr>
        <p:txBody>
          <a:bodyPr wrap="square" rtlCol="0">
            <a:spAutoFit/>
          </a:bodyPr>
          <a:lstStyle/>
          <a:p>
            <a:r>
              <a:rPr lang="en-GB" sz="1500" b="1" dirty="0"/>
              <a:t>17,856</a:t>
            </a:r>
          </a:p>
        </p:txBody>
      </p:sp>
      <p:sp>
        <p:nvSpPr>
          <p:cNvPr id="33" name="TextBox 32">
            <a:extLst>
              <a:ext uri="{FF2B5EF4-FFF2-40B4-BE49-F238E27FC236}">
                <a16:creationId xmlns:a16="http://schemas.microsoft.com/office/drawing/2014/main" id="{6C9882D6-4604-411A-8F13-9CF0201DFE60}"/>
              </a:ext>
            </a:extLst>
          </p:cNvPr>
          <p:cNvSpPr txBox="1"/>
          <p:nvPr/>
        </p:nvSpPr>
        <p:spPr>
          <a:xfrm>
            <a:off x="3851921" y="4469391"/>
            <a:ext cx="848460" cy="646331"/>
          </a:xfrm>
          <a:prstGeom prst="rect">
            <a:avLst/>
          </a:prstGeom>
          <a:noFill/>
        </p:spPr>
        <p:txBody>
          <a:bodyPr wrap="square" rtlCol="0">
            <a:spAutoFit/>
          </a:bodyPr>
          <a:lstStyle/>
          <a:p>
            <a:pPr algn="ctr"/>
            <a:r>
              <a:rPr lang="en-GB" sz="1800" b="1" dirty="0"/>
              <a:t>30 weeks </a:t>
            </a:r>
          </a:p>
        </p:txBody>
      </p:sp>
      <p:sp>
        <p:nvSpPr>
          <p:cNvPr id="34" name="TextBox 33">
            <a:extLst>
              <a:ext uri="{FF2B5EF4-FFF2-40B4-BE49-F238E27FC236}">
                <a16:creationId xmlns:a16="http://schemas.microsoft.com/office/drawing/2014/main" id="{ABE7DD9E-B796-401F-99F0-AC9501B35ACE}"/>
              </a:ext>
            </a:extLst>
          </p:cNvPr>
          <p:cNvSpPr txBox="1"/>
          <p:nvPr/>
        </p:nvSpPr>
        <p:spPr>
          <a:xfrm>
            <a:off x="6817523" y="3973110"/>
            <a:ext cx="1046412" cy="646331"/>
          </a:xfrm>
          <a:prstGeom prst="rect">
            <a:avLst/>
          </a:prstGeom>
          <a:noFill/>
        </p:spPr>
        <p:txBody>
          <a:bodyPr wrap="square" rtlCol="0">
            <a:spAutoFit/>
          </a:bodyPr>
          <a:lstStyle/>
          <a:p>
            <a:pPr algn="ctr"/>
            <a:r>
              <a:rPr lang="en-GB" sz="1800" b="1" dirty="0"/>
              <a:t>40 weeks </a:t>
            </a:r>
          </a:p>
        </p:txBody>
      </p:sp>
      <p:cxnSp>
        <p:nvCxnSpPr>
          <p:cNvPr id="35" name="Straight Arrow Connector 34">
            <a:extLst>
              <a:ext uri="{FF2B5EF4-FFF2-40B4-BE49-F238E27FC236}">
                <a16:creationId xmlns:a16="http://schemas.microsoft.com/office/drawing/2014/main" id="{08A35D56-00B2-4097-BEAD-D5D2EA325D19}"/>
              </a:ext>
            </a:extLst>
          </p:cNvPr>
          <p:cNvCxnSpPr>
            <a:cxnSpLocks/>
          </p:cNvCxnSpPr>
          <p:nvPr/>
        </p:nvCxnSpPr>
        <p:spPr>
          <a:xfrm flipV="1">
            <a:off x="4618854" y="4146140"/>
            <a:ext cx="2332291" cy="5647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DCA39ED-1272-465B-B378-15C0D83EA62E}"/>
              </a:ext>
            </a:extLst>
          </p:cNvPr>
          <p:cNvCxnSpPr>
            <a:cxnSpLocks/>
          </p:cNvCxnSpPr>
          <p:nvPr/>
        </p:nvCxnSpPr>
        <p:spPr>
          <a:xfrm>
            <a:off x="7176710" y="2723421"/>
            <a:ext cx="1075013" cy="149206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673C09E-3E5D-497B-8217-CEDF6BBAA59D}"/>
              </a:ext>
            </a:extLst>
          </p:cNvPr>
          <p:cNvSpPr txBox="1"/>
          <p:nvPr/>
        </p:nvSpPr>
        <p:spPr>
          <a:xfrm>
            <a:off x="7766645" y="4348836"/>
            <a:ext cx="1075013" cy="646331"/>
          </a:xfrm>
          <a:prstGeom prst="rect">
            <a:avLst/>
          </a:prstGeom>
          <a:noFill/>
        </p:spPr>
        <p:txBody>
          <a:bodyPr wrap="square" rtlCol="0">
            <a:spAutoFit/>
          </a:bodyPr>
          <a:lstStyle/>
          <a:p>
            <a:pPr algn="ctr"/>
            <a:r>
              <a:rPr lang="en-GB" sz="1800" b="1" dirty="0"/>
              <a:t>Disposal rates</a:t>
            </a:r>
          </a:p>
        </p:txBody>
      </p:sp>
      <p:pic>
        <p:nvPicPr>
          <p:cNvPr id="41" name="Picture 40">
            <a:extLst>
              <a:ext uri="{FF2B5EF4-FFF2-40B4-BE49-F238E27FC236}">
                <a16:creationId xmlns:a16="http://schemas.microsoft.com/office/drawing/2014/main" id="{DDDA2B28-D1C4-46CD-B490-7EEFFC78583C}"/>
              </a:ext>
            </a:extLst>
          </p:cNvPr>
          <p:cNvPicPr>
            <a:picLocks noChangeAspect="1"/>
          </p:cNvPicPr>
          <p:nvPr/>
        </p:nvPicPr>
        <p:blipFill>
          <a:blip r:embed="rId12"/>
          <a:stretch>
            <a:fillRect/>
          </a:stretch>
        </p:blipFill>
        <p:spPr>
          <a:xfrm>
            <a:off x="2702016" y="1266818"/>
            <a:ext cx="1361249" cy="857250"/>
          </a:xfrm>
          <a:prstGeom prst="rect">
            <a:avLst/>
          </a:prstGeom>
        </p:spPr>
      </p:pic>
      <p:sp>
        <p:nvSpPr>
          <p:cNvPr id="42" name="TextBox 41">
            <a:extLst>
              <a:ext uri="{FF2B5EF4-FFF2-40B4-BE49-F238E27FC236}">
                <a16:creationId xmlns:a16="http://schemas.microsoft.com/office/drawing/2014/main" id="{B8778EAF-2740-4671-9007-F20934E02B3E}"/>
              </a:ext>
            </a:extLst>
          </p:cNvPr>
          <p:cNvSpPr txBox="1"/>
          <p:nvPr/>
        </p:nvSpPr>
        <p:spPr>
          <a:xfrm>
            <a:off x="2873959" y="2103360"/>
            <a:ext cx="1002129" cy="646331"/>
          </a:xfrm>
          <a:prstGeom prst="rect">
            <a:avLst/>
          </a:prstGeom>
          <a:noFill/>
        </p:spPr>
        <p:txBody>
          <a:bodyPr wrap="square" rtlCol="0">
            <a:spAutoFit/>
          </a:bodyPr>
          <a:lstStyle/>
          <a:p>
            <a:r>
              <a:rPr lang="en-GB" sz="1800" dirty="0"/>
              <a:t>Daniel Pelka</a:t>
            </a:r>
          </a:p>
        </p:txBody>
      </p:sp>
      <p:cxnSp>
        <p:nvCxnSpPr>
          <p:cNvPr id="43" name="Straight Arrow Connector 42">
            <a:extLst>
              <a:ext uri="{FF2B5EF4-FFF2-40B4-BE49-F238E27FC236}">
                <a16:creationId xmlns:a16="http://schemas.microsoft.com/office/drawing/2014/main" id="{3B34B096-0F3B-4E61-B509-BE3D3C17BF44}"/>
              </a:ext>
            </a:extLst>
          </p:cNvPr>
          <p:cNvCxnSpPr>
            <a:cxnSpLocks/>
          </p:cNvCxnSpPr>
          <p:nvPr/>
        </p:nvCxnSpPr>
        <p:spPr>
          <a:xfrm>
            <a:off x="3286768" y="2737186"/>
            <a:ext cx="0" cy="2817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07C9C0E-C2A9-4CD4-823B-93D3416DF1CF}"/>
              </a:ext>
            </a:extLst>
          </p:cNvPr>
          <p:cNvCxnSpPr>
            <a:cxnSpLocks/>
          </p:cNvCxnSpPr>
          <p:nvPr/>
        </p:nvCxnSpPr>
        <p:spPr>
          <a:xfrm flipV="1">
            <a:off x="3469415" y="2295624"/>
            <a:ext cx="1649002" cy="64339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9765CF65-5A2E-4E2F-8C9E-81075B202798}"/>
              </a:ext>
            </a:extLst>
          </p:cNvPr>
          <p:cNvSpPr txBox="1"/>
          <p:nvPr/>
        </p:nvSpPr>
        <p:spPr>
          <a:xfrm>
            <a:off x="4326102" y="2096572"/>
            <a:ext cx="815234" cy="369332"/>
          </a:xfrm>
          <a:prstGeom prst="rect">
            <a:avLst/>
          </a:prstGeom>
          <a:noFill/>
        </p:spPr>
        <p:txBody>
          <a:bodyPr wrap="square" rtlCol="0">
            <a:spAutoFit/>
          </a:bodyPr>
          <a:lstStyle/>
          <a:p>
            <a:r>
              <a:rPr lang="en-GB" sz="1800" b="1" dirty="0"/>
              <a:t>36%</a:t>
            </a:r>
          </a:p>
        </p:txBody>
      </p:sp>
      <p:sp>
        <p:nvSpPr>
          <p:cNvPr id="49" name="TextBox 48">
            <a:extLst>
              <a:ext uri="{FF2B5EF4-FFF2-40B4-BE49-F238E27FC236}">
                <a16:creationId xmlns:a16="http://schemas.microsoft.com/office/drawing/2014/main" id="{7B8AF9A7-A53D-471F-84DC-9664D6ABCB3E}"/>
              </a:ext>
            </a:extLst>
          </p:cNvPr>
          <p:cNvSpPr txBox="1"/>
          <p:nvPr/>
        </p:nvSpPr>
        <p:spPr>
          <a:xfrm>
            <a:off x="917320" y="2583171"/>
            <a:ext cx="1152175" cy="646331"/>
          </a:xfrm>
          <a:prstGeom prst="rect">
            <a:avLst/>
          </a:prstGeom>
          <a:noFill/>
        </p:spPr>
        <p:txBody>
          <a:bodyPr wrap="square" rtlCol="0">
            <a:spAutoFit/>
          </a:bodyPr>
          <a:lstStyle/>
          <a:p>
            <a:r>
              <a:rPr lang="en-GB" sz="1800" dirty="0"/>
              <a:t>Peter Connelly</a:t>
            </a:r>
          </a:p>
        </p:txBody>
      </p:sp>
    </p:spTree>
    <p:extLst>
      <p:ext uri="{BB962C8B-B14F-4D97-AF65-F5344CB8AC3E}">
        <p14:creationId xmlns:p14="http://schemas.microsoft.com/office/powerpoint/2010/main" val="284545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500"/>
                                        <p:tgtEl>
                                          <p:spTgt spid="4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500"/>
                                        <p:tgtEl>
                                          <p:spTgt spid="4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5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5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500"/>
                                        <p:tgtEl>
                                          <p:spTgt spid="23"/>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fade">
                                      <p:cBhvr>
                                        <p:cTn id="96" dur="500"/>
                                        <p:tgtEl>
                                          <p:spTgt spid="24"/>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500"/>
                                        <p:tgtEl>
                                          <p:spTgt spid="31"/>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fade">
                                      <p:cBhvr>
                                        <p:cTn id="106" dur="500"/>
                                        <p:tgtEl>
                                          <p:spTgt spid="30"/>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fade">
                                      <p:cBhvr>
                                        <p:cTn id="111" dur="500"/>
                                        <p:tgtEl>
                                          <p:spTgt spid="32"/>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fade">
                                      <p:cBhvr>
                                        <p:cTn id="116" dur="500"/>
                                        <p:tgtEl>
                                          <p:spTgt spid="35"/>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33"/>
                                        </p:tgtEl>
                                        <p:attrNameLst>
                                          <p:attrName>style.visibility</p:attrName>
                                        </p:attrNameLst>
                                      </p:cBhvr>
                                      <p:to>
                                        <p:strVal val="visible"/>
                                      </p:to>
                                    </p:set>
                                    <p:animEffect transition="in" filter="fade">
                                      <p:cBhvr>
                                        <p:cTn id="121" dur="500"/>
                                        <p:tgtEl>
                                          <p:spTgt spid="33"/>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34"/>
                                        </p:tgtEl>
                                        <p:attrNameLst>
                                          <p:attrName>style.visibility</p:attrName>
                                        </p:attrNameLst>
                                      </p:cBhvr>
                                      <p:to>
                                        <p:strVal val="visible"/>
                                      </p:to>
                                    </p:set>
                                    <p:animEffect transition="in" filter="fade">
                                      <p:cBhvr>
                                        <p:cTn id="1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3" grpId="0"/>
      <p:bldP spid="21" grpId="0"/>
      <p:bldP spid="24" grpId="0"/>
      <p:bldP spid="28" grpId="0"/>
      <p:bldP spid="30" grpId="0"/>
      <p:bldP spid="32" grpId="0"/>
      <p:bldP spid="33" grpId="0"/>
      <p:bldP spid="34" grpId="0"/>
      <p:bldP spid="40" grpId="0"/>
      <p:bldP spid="42"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a:t>Girls 13 and 14</a:t>
            </a:r>
          </a:p>
          <a:p>
            <a:endParaRPr lang="en-GB" dirty="0"/>
          </a:p>
          <a:p>
            <a:r>
              <a:rPr lang="en-GB" dirty="0"/>
              <a:t>20:22  TC from a family friend who is with the family now. She is a SW in another LA. Family are from Africa. Tonight mother has become distressed and has disclosed to friends that her older daughter Angel has been sexually abused by her father Timothy. Mother states that Angel is now 23 and at University. Mum states that she is 'traumatised' and has been having counselling. Angel has told her mum that she is concerned for the welfare of her younger sisters and is going to report her father to the police. Mother states that she knew this happened as she walked in on her husband and Angel ''in the act''  10 years ago and believes that this carried on over the years. It is not known if the 2 younger siblings have been abused. Family friend has spoken with Angel who was very tearful but did not say anything. Mother and the 2 younger girls will be staying with a friend overnight. Not known if father is aware this has been disclosed.</a:t>
            </a:r>
          </a:p>
        </p:txBody>
      </p:sp>
      <p:sp>
        <p:nvSpPr>
          <p:cNvPr id="3" name="Title 2"/>
          <p:cNvSpPr>
            <a:spLocks noGrp="1"/>
          </p:cNvSpPr>
          <p:nvPr>
            <p:ph type="title"/>
          </p:nvPr>
        </p:nvSpPr>
        <p:spPr/>
        <p:txBody>
          <a:bodyPr/>
          <a:lstStyle/>
          <a:p>
            <a:r>
              <a:rPr lang="en-GB" dirty="0"/>
              <a:t>Case Study 16</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062" y="5796142"/>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7" name="Picture 1" descr="SWA740 Social Worker of the Year 2018 logo v2 Gold (2)">
            <a:extLst>
              <a:ext uri="{FF2B5EF4-FFF2-40B4-BE49-F238E27FC236}">
                <a16:creationId xmlns:a16="http://schemas.microsoft.com/office/drawing/2014/main" id="{F949A0DF-94A4-4DB8-BBBA-68B3CDC0C5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8887" y="5828092"/>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CF90FA37-3A95-4A12-9F9F-83E8D0AC3F2B}"/>
              </a:ext>
            </a:extLst>
          </p:cNvPr>
          <p:cNvPicPr>
            <a:picLocks noChangeAspect="1"/>
          </p:cNvPicPr>
          <p:nvPr/>
        </p:nvPicPr>
        <p:blipFill>
          <a:blip r:embed="rId6"/>
          <a:stretch>
            <a:fillRect/>
          </a:stretch>
        </p:blipFill>
        <p:spPr>
          <a:xfrm>
            <a:off x="3595009" y="5839180"/>
            <a:ext cx="758665" cy="759854"/>
          </a:xfrm>
          <a:prstGeom prst="rect">
            <a:avLst/>
          </a:prstGeom>
        </p:spPr>
      </p:pic>
    </p:spTree>
    <p:extLst>
      <p:ext uri="{BB962C8B-B14F-4D97-AF65-F5344CB8AC3E}">
        <p14:creationId xmlns:p14="http://schemas.microsoft.com/office/powerpoint/2010/main" val="23322675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4375"/>
            <a:ext cx="8208144" cy="648072"/>
          </a:xfrm>
        </p:spPr>
        <p:txBody>
          <a:bodyPr/>
          <a:lstStyle/>
          <a:p>
            <a:r>
              <a:rPr lang="en-GB" dirty="0"/>
              <a:t>Case Study 16 Answer</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5838546"/>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8" name="Picture 7">
            <a:hlinkClick r:id="rId5" action="ppaction://hlinksldjump"/>
            <a:extLst>
              <a:ext uri="{FF2B5EF4-FFF2-40B4-BE49-F238E27FC236}">
                <a16:creationId xmlns:a16="http://schemas.microsoft.com/office/drawing/2014/main" id="{0B598CD4-7032-476E-BF49-16B2AD691698}"/>
              </a:ext>
            </a:extLst>
          </p:cNvPr>
          <p:cNvPicPr/>
          <p:nvPr/>
        </p:nvPicPr>
        <p:blipFill>
          <a:blip r:embed="rId6"/>
          <a:stretch>
            <a:fillRect/>
          </a:stretch>
        </p:blipFill>
        <p:spPr>
          <a:xfrm>
            <a:off x="3050791" y="1962761"/>
            <a:ext cx="3041650" cy="3041650"/>
          </a:xfrm>
          <a:prstGeom prst="rect">
            <a:avLst/>
          </a:prstGeom>
        </p:spPr>
      </p:pic>
      <p:pic>
        <p:nvPicPr>
          <p:cNvPr id="9" name="Picture 1" descr="SWA740 Social Worker of the Year 2018 logo v2 Gold (2)">
            <a:extLst>
              <a:ext uri="{FF2B5EF4-FFF2-40B4-BE49-F238E27FC236}">
                <a16:creationId xmlns:a16="http://schemas.microsoft.com/office/drawing/2014/main" id="{390EF7FA-23B6-4E16-8360-BB011632A5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3529" y="5865196"/>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B652F815-FFD8-403D-84DB-51C879E9327E}"/>
              </a:ext>
            </a:extLst>
          </p:cNvPr>
          <p:cNvPicPr>
            <a:picLocks noChangeAspect="1"/>
          </p:cNvPicPr>
          <p:nvPr/>
        </p:nvPicPr>
        <p:blipFill>
          <a:blip r:embed="rId8"/>
          <a:stretch>
            <a:fillRect/>
          </a:stretch>
        </p:blipFill>
        <p:spPr>
          <a:xfrm>
            <a:off x="3629651" y="5876284"/>
            <a:ext cx="758665" cy="759854"/>
          </a:xfrm>
          <a:prstGeom prst="rect">
            <a:avLst/>
          </a:prstGeom>
        </p:spPr>
      </p:pic>
      <p:sp>
        <p:nvSpPr>
          <p:cNvPr id="12" name="Rectangle 11">
            <a:extLst>
              <a:ext uri="{FF2B5EF4-FFF2-40B4-BE49-F238E27FC236}">
                <a16:creationId xmlns:a16="http://schemas.microsoft.com/office/drawing/2014/main" id="{B34E73A4-5A69-46A9-9DAA-8DF365F15207}"/>
              </a:ext>
            </a:extLst>
          </p:cNvPr>
          <p:cNvSpPr/>
          <p:nvPr/>
        </p:nvSpPr>
        <p:spPr>
          <a:xfrm>
            <a:off x="3136062" y="1017596"/>
            <a:ext cx="2871107" cy="646331"/>
          </a:xfrm>
          <a:prstGeom prst="rect">
            <a:avLst/>
          </a:prstGeom>
          <a:solidFill>
            <a:schemeClr val="tx1"/>
          </a:solidFill>
        </p:spPr>
        <p:txBody>
          <a:bodyPr wrap="square">
            <a:spAutoFit/>
          </a:bodyPr>
          <a:lstStyle/>
          <a:p>
            <a:pPr marL="0" indent="0" algn="ctr">
              <a:buNone/>
            </a:pPr>
            <a:r>
              <a:rPr lang="en-GB" sz="3600" b="1" dirty="0">
                <a:solidFill>
                  <a:schemeClr val="bg2"/>
                </a:solidFill>
                <a:latin typeface="+mj-lt"/>
              </a:rPr>
              <a:t>Level 4: CP</a:t>
            </a:r>
          </a:p>
        </p:txBody>
      </p:sp>
    </p:spTree>
    <p:extLst>
      <p:ext uri="{BB962C8B-B14F-4D97-AF65-F5344CB8AC3E}">
        <p14:creationId xmlns:p14="http://schemas.microsoft.com/office/powerpoint/2010/main" val="32612995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7544" y="764705"/>
            <a:ext cx="8208144" cy="5760640"/>
          </a:xfrm>
        </p:spPr>
        <p:txBody>
          <a:bodyPr/>
          <a:lstStyle/>
          <a:p>
            <a:pPr lvl="0"/>
            <a:r>
              <a:rPr lang="en-GB" dirty="0"/>
              <a:t>Referral was made by the School. Family are comprised of dad and daughter (13). </a:t>
            </a:r>
          </a:p>
          <a:p>
            <a:pPr lvl="0" algn="just"/>
            <a:r>
              <a:rPr lang="en-GB" dirty="0"/>
              <a:t>School have concerns for daughter’s wellbeing. Mum died in June of this year and dad has a life limiting condition; he has Chronic Obstructive Pulmonary Disease (COPD), has experienced two strokes and has an aneurysm. Dad is struggling to manage his health needs as well as his daughter. </a:t>
            </a:r>
          </a:p>
          <a:p>
            <a:pPr lvl="0" algn="just"/>
            <a:r>
              <a:rPr lang="en-GB" dirty="0"/>
              <a:t>There is verbal aggression in their relationship.  The daughter’s hygiene is deteriorating, she has spoken of depression and is also struggling with her sexuality.  Attendance is poor and she is withdrawn when in school.</a:t>
            </a:r>
          </a:p>
          <a:p>
            <a:pPr lvl="0" algn="just"/>
            <a:r>
              <a:rPr lang="en-GB" dirty="0"/>
              <a:t>The plan for who will care for daughter in the event of dad’s passing is unclear. </a:t>
            </a:r>
          </a:p>
          <a:p>
            <a:pPr lvl="0" algn="just"/>
            <a:r>
              <a:rPr lang="en-GB" dirty="0"/>
              <a:t>Dad has suggested there are concerns around maternal family members as several have convictions. Family have been previously known to CSC (on and off since 2006). History shows mention of ongoing DV, missing episodes, Child in Need plan in 2018, and elder half-brother being convicted of rape of a female under 16 amongst other offences.</a:t>
            </a:r>
          </a:p>
          <a:p>
            <a:endParaRPr lang="en-GB" dirty="0"/>
          </a:p>
        </p:txBody>
      </p:sp>
      <p:sp>
        <p:nvSpPr>
          <p:cNvPr id="3" name="Title 2"/>
          <p:cNvSpPr>
            <a:spLocks noGrp="1"/>
          </p:cNvSpPr>
          <p:nvPr>
            <p:ph type="title"/>
          </p:nvPr>
        </p:nvSpPr>
        <p:spPr>
          <a:xfrm>
            <a:off x="467544" y="224237"/>
            <a:ext cx="8208144" cy="648072"/>
          </a:xfrm>
        </p:spPr>
        <p:txBody>
          <a:bodyPr/>
          <a:lstStyle/>
          <a:p>
            <a:r>
              <a:rPr lang="en-GB" dirty="0"/>
              <a:t>Case Study 17</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249" y="5835699"/>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7" name="Picture 1" descr="SWA740 Social Worker of the Year 2018 logo v2 Gold (2)">
            <a:extLst>
              <a:ext uri="{FF2B5EF4-FFF2-40B4-BE49-F238E27FC236}">
                <a16:creationId xmlns:a16="http://schemas.microsoft.com/office/drawing/2014/main" id="{7FECEBC8-7E0C-4233-91CF-047B6C4224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7074" y="5857910"/>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8AC89EDC-C45F-42EA-BD08-A8225882A7D1}"/>
              </a:ext>
            </a:extLst>
          </p:cNvPr>
          <p:cNvPicPr>
            <a:picLocks noChangeAspect="1"/>
          </p:cNvPicPr>
          <p:nvPr/>
        </p:nvPicPr>
        <p:blipFill>
          <a:blip r:embed="rId6"/>
          <a:stretch>
            <a:fillRect/>
          </a:stretch>
        </p:blipFill>
        <p:spPr>
          <a:xfrm>
            <a:off x="3623196" y="5868998"/>
            <a:ext cx="758665" cy="759854"/>
          </a:xfrm>
          <a:prstGeom prst="rect">
            <a:avLst/>
          </a:prstGeom>
        </p:spPr>
      </p:pic>
    </p:spTree>
    <p:extLst>
      <p:ext uri="{BB962C8B-B14F-4D97-AF65-F5344CB8AC3E}">
        <p14:creationId xmlns:p14="http://schemas.microsoft.com/office/powerpoint/2010/main" val="2332267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32" y="11727"/>
            <a:ext cx="8208144" cy="648072"/>
          </a:xfrm>
        </p:spPr>
        <p:txBody>
          <a:bodyPr/>
          <a:lstStyle/>
          <a:p>
            <a:r>
              <a:rPr lang="en-GB" dirty="0"/>
              <a:t>Case Study 17 Answer</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361" y="5794807"/>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8" name="Picture 7">
            <a:hlinkClick r:id="rId5" action="ppaction://hlinksldjump"/>
            <a:extLst>
              <a:ext uri="{FF2B5EF4-FFF2-40B4-BE49-F238E27FC236}">
                <a16:creationId xmlns:a16="http://schemas.microsoft.com/office/drawing/2014/main" id="{0B598CD4-7032-476E-BF49-16B2AD691698}"/>
              </a:ext>
            </a:extLst>
          </p:cNvPr>
          <p:cNvPicPr/>
          <p:nvPr/>
        </p:nvPicPr>
        <p:blipFill>
          <a:blip r:embed="rId6"/>
          <a:stretch>
            <a:fillRect/>
          </a:stretch>
        </p:blipFill>
        <p:spPr>
          <a:xfrm>
            <a:off x="3112979" y="1908175"/>
            <a:ext cx="3041650" cy="3041650"/>
          </a:xfrm>
          <a:prstGeom prst="rect">
            <a:avLst/>
          </a:prstGeom>
        </p:spPr>
      </p:pic>
      <p:pic>
        <p:nvPicPr>
          <p:cNvPr id="9" name="Picture 1" descr="SWA740 Social Worker of the Year 2018 logo v2 Gold (2)">
            <a:extLst>
              <a:ext uri="{FF2B5EF4-FFF2-40B4-BE49-F238E27FC236}">
                <a16:creationId xmlns:a16="http://schemas.microsoft.com/office/drawing/2014/main" id="{9F87B498-F8E2-46AA-8AAB-4174A2B84F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6843" y="5836996"/>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2298FCB9-0195-4612-AB2C-0B700EA19CC1}"/>
              </a:ext>
            </a:extLst>
          </p:cNvPr>
          <p:cNvPicPr>
            <a:picLocks noChangeAspect="1"/>
          </p:cNvPicPr>
          <p:nvPr/>
        </p:nvPicPr>
        <p:blipFill>
          <a:blip r:embed="rId8"/>
          <a:stretch>
            <a:fillRect/>
          </a:stretch>
        </p:blipFill>
        <p:spPr>
          <a:xfrm>
            <a:off x="3652965" y="5848084"/>
            <a:ext cx="758665" cy="759854"/>
          </a:xfrm>
          <a:prstGeom prst="rect">
            <a:avLst/>
          </a:prstGeom>
        </p:spPr>
      </p:pic>
      <p:sp>
        <p:nvSpPr>
          <p:cNvPr id="12" name="Rectangle 11">
            <a:extLst>
              <a:ext uri="{FF2B5EF4-FFF2-40B4-BE49-F238E27FC236}">
                <a16:creationId xmlns:a16="http://schemas.microsoft.com/office/drawing/2014/main" id="{70C089D4-9A3A-4A18-9C7D-88909E123CB8}"/>
              </a:ext>
            </a:extLst>
          </p:cNvPr>
          <p:cNvSpPr/>
          <p:nvPr/>
        </p:nvSpPr>
        <p:spPr>
          <a:xfrm>
            <a:off x="3112979" y="1033689"/>
            <a:ext cx="2908956" cy="646331"/>
          </a:xfrm>
          <a:prstGeom prst="rect">
            <a:avLst/>
          </a:prstGeom>
          <a:solidFill>
            <a:srgbClr val="FFC000"/>
          </a:solidFill>
        </p:spPr>
        <p:txBody>
          <a:bodyPr wrap="square">
            <a:spAutoFit/>
          </a:bodyPr>
          <a:lstStyle/>
          <a:p>
            <a:pPr marL="0" indent="0" algn="ctr">
              <a:buNone/>
            </a:pPr>
            <a:r>
              <a:rPr lang="en-GB" sz="3600" b="1" dirty="0">
                <a:latin typeface="+mj-lt"/>
              </a:rPr>
              <a:t>Level 3: EH</a:t>
            </a:r>
          </a:p>
        </p:txBody>
      </p:sp>
    </p:spTree>
    <p:extLst>
      <p:ext uri="{BB962C8B-B14F-4D97-AF65-F5344CB8AC3E}">
        <p14:creationId xmlns:p14="http://schemas.microsoft.com/office/powerpoint/2010/main" val="25680825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6655" y="855756"/>
            <a:ext cx="8208144" cy="5256931"/>
          </a:xfrm>
        </p:spPr>
        <p:txBody>
          <a:bodyPr/>
          <a:lstStyle/>
          <a:p>
            <a:r>
              <a:rPr lang="en-GB" dirty="0"/>
              <a:t>Archie:- 3 </a:t>
            </a:r>
            <a:r>
              <a:rPr lang="en-GB" dirty="0" err="1"/>
              <a:t>yrs</a:t>
            </a:r>
            <a:r>
              <a:rPr lang="en-GB" dirty="0"/>
              <a:t> old has 3 ½ siblings living with their father/s</a:t>
            </a:r>
          </a:p>
          <a:p>
            <a:endParaRPr lang="en-GB" dirty="0"/>
          </a:p>
          <a:p>
            <a:pPr algn="just"/>
            <a:r>
              <a:rPr lang="en-GB" dirty="0"/>
              <a:t>Extensive history of social care’s involvement in Archie and his siblings lives.  Main concern around domestic abuse particularly in respect of Lewis.  Children previously subject to a CP Plan (2019) and risk reduced as mum was no longer in contact with Lewis. </a:t>
            </a:r>
          </a:p>
          <a:p>
            <a:pPr marL="0" indent="0" algn="just">
              <a:buNone/>
            </a:pPr>
            <a:endParaRPr lang="en-GB" dirty="0"/>
          </a:p>
          <a:p>
            <a:pPr algn="just"/>
            <a:r>
              <a:rPr lang="en-GB" dirty="0"/>
              <a:t>November 2021 Housing officer reported 2 of mum’s neighbours had reported separately that a male is visiting the home frequently/living at the mother’s address.  Housing officer confirmed it was Lewis visiting mum</a:t>
            </a:r>
          </a:p>
        </p:txBody>
      </p:sp>
      <p:sp>
        <p:nvSpPr>
          <p:cNvPr id="3" name="Title 2"/>
          <p:cNvSpPr>
            <a:spLocks noGrp="1"/>
          </p:cNvSpPr>
          <p:nvPr>
            <p:ph type="title"/>
          </p:nvPr>
        </p:nvSpPr>
        <p:spPr>
          <a:xfrm>
            <a:off x="446209" y="90675"/>
            <a:ext cx="8208144" cy="648072"/>
          </a:xfrm>
        </p:spPr>
        <p:txBody>
          <a:bodyPr/>
          <a:lstStyle/>
          <a:p>
            <a:r>
              <a:rPr lang="en-GB" dirty="0"/>
              <a:t>Case Study 18</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825" y="5826971"/>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7" name="Picture 1" descr="SWA740 Social Worker of the Year 2018 logo v2 Gold (2)">
            <a:extLst>
              <a:ext uri="{FF2B5EF4-FFF2-40B4-BE49-F238E27FC236}">
                <a16:creationId xmlns:a16="http://schemas.microsoft.com/office/drawing/2014/main" id="{348CF7F7-9602-4072-9A74-E4C60BB2D4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4842" y="5835699"/>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9CCE6A8C-4836-416A-8539-33AFE2F0245B}"/>
              </a:ext>
            </a:extLst>
          </p:cNvPr>
          <p:cNvPicPr>
            <a:picLocks noChangeAspect="1"/>
          </p:cNvPicPr>
          <p:nvPr/>
        </p:nvPicPr>
        <p:blipFill>
          <a:blip r:embed="rId6"/>
          <a:stretch>
            <a:fillRect/>
          </a:stretch>
        </p:blipFill>
        <p:spPr>
          <a:xfrm>
            <a:off x="3680964" y="5846787"/>
            <a:ext cx="758665" cy="759854"/>
          </a:xfrm>
          <a:prstGeom prst="rect">
            <a:avLst/>
          </a:prstGeom>
        </p:spPr>
      </p:pic>
    </p:spTree>
    <p:extLst>
      <p:ext uri="{BB962C8B-B14F-4D97-AF65-F5344CB8AC3E}">
        <p14:creationId xmlns:p14="http://schemas.microsoft.com/office/powerpoint/2010/main" val="23322675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87" y="21156"/>
            <a:ext cx="8208144" cy="648072"/>
          </a:xfrm>
        </p:spPr>
        <p:txBody>
          <a:bodyPr/>
          <a:lstStyle/>
          <a:p>
            <a:r>
              <a:rPr lang="en-GB" dirty="0"/>
              <a:t>Case Study 18 Answer</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055" y="5866868"/>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8" name="Picture 7">
            <a:hlinkClick r:id="rId5" action="ppaction://hlinksldjump"/>
            <a:extLst>
              <a:ext uri="{FF2B5EF4-FFF2-40B4-BE49-F238E27FC236}">
                <a16:creationId xmlns:a16="http://schemas.microsoft.com/office/drawing/2014/main" id="{0B598CD4-7032-476E-BF49-16B2AD691698}"/>
              </a:ext>
            </a:extLst>
          </p:cNvPr>
          <p:cNvPicPr/>
          <p:nvPr/>
        </p:nvPicPr>
        <p:blipFill>
          <a:blip r:embed="rId6"/>
          <a:stretch>
            <a:fillRect/>
          </a:stretch>
        </p:blipFill>
        <p:spPr>
          <a:xfrm>
            <a:off x="3050791" y="1994950"/>
            <a:ext cx="3041650" cy="3041650"/>
          </a:xfrm>
          <a:prstGeom prst="rect">
            <a:avLst/>
          </a:prstGeom>
        </p:spPr>
      </p:pic>
      <p:pic>
        <p:nvPicPr>
          <p:cNvPr id="9" name="Picture 1" descr="SWA740 Social Worker of the Year 2018 logo v2 Gold (2)">
            <a:extLst>
              <a:ext uri="{FF2B5EF4-FFF2-40B4-BE49-F238E27FC236}">
                <a16:creationId xmlns:a16="http://schemas.microsoft.com/office/drawing/2014/main" id="{6D934FA3-BE76-4096-B87E-7CE4D9F8AD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0231" y="5939739"/>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E9685F6B-B017-4948-96B0-E1160F5CEC5B}"/>
              </a:ext>
            </a:extLst>
          </p:cNvPr>
          <p:cNvPicPr>
            <a:picLocks noChangeAspect="1"/>
          </p:cNvPicPr>
          <p:nvPr/>
        </p:nvPicPr>
        <p:blipFill>
          <a:blip r:embed="rId8"/>
          <a:stretch>
            <a:fillRect/>
          </a:stretch>
        </p:blipFill>
        <p:spPr>
          <a:xfrm>
            <a:off x="3686353" y="5950827"/>
            <a:ext cx="758665" cy="759854"/>
          </a:xfrm>
          <a:prstGeom prst="rect">
            <a:avLst/>
          </a:prstGeom>
        </p:spPr>
      </p:pic>
      <p:sp>
        <p:nvSpPr>
          <p:cNvPr id="12" name="Rectangle 11">
            <a:extLst>
              <a:ext uri="{FF2B5EF4-FFF2-40B4-BE49-F238E27FC236}">
                <a16:creationId xmlns:a16="http://schemas.microsoft.com/office/drawing/2014/main" id="{23FA6133-3901-471E-B343-16286215D6B3}"/>
              </a:ext>
            </a:extLst>
          </p:cNvPr>
          <p:cNvSpPr/>
          <p:nvPr/>
        </p:nvSpPr>
        <p:spPr>
          <a:xfrm>
            <a:off x="3136062" y="1008923"/>
            <a:ext cx="2871107" cy="646331"/>
          </a:xfrm>
          <a:prstGeom prst="rect">
            <a:avLst/>
          </a:prstGeom>
          <a:solidFill>
            <a:schemeClr val="tx1"/>
          </a:solidFill>
        </p:spPr>
        <p:txBody>
          <a:bodyPr wrap="square">
            <a:spAutoFit/>
          </a:bodyPr>
          <a:lstStyle/>
          <a:p>
            <a:pPr marL="0" indent="0" algn="ctr">
              <a:buNone/>
            </a:pPr>
            <a:r>
              <a:rPr lang="en-GB" sz="3600" b="1" dirty="0">
                <a:solidFill>
                  <a:schemeClr val="bg2"/>
                </a:solidFill>
                <a:latin typeface="+mj-lt"/>
              </a:rPr>
              <a:t>Level 4: CP</a:t>
            </a:r>
          </a:p>
        </p:txBody>
      </p:sp>
    </p:spTree>
    <p:extLst>
      <p:ext uri="{BB962C8B-B14F-4D97-AF65-F5344CB8AC3E}">
        <p14:creationId xmlns:p14="http://schemas.microsoft.com/office/powerpoint/2010/main" val="1806597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lvl="0"/>
            <a:r>
              <a:rPr lang="en-GB" dirty="0"/>
              <a:t>Ambulance Request for Support</a:t>
            </a:r>
          </a:p>
          <a:p>
            <a:endParaRPr lang="en-GB" dirty="0"/>
          </a:p>
          <a:p>
            <a:r>
              <a:rPr lang="en-GB" dirty="0"/>
              <a:t>13 years old female</a:t>
            </a:r>
          </a:p>
          <a:p>
            <a:pPr marL="0" indent="0">
              <a:buNone/>
            </a:pPr>
            <a:endParaRPr lang="en-GB" dirty="0"/>
          </a:p>
          <a:p>
            <a:pPr algn="just"/>
            <a:r>
              <a:rPr lang="en-GB" dirty="0"/>
              <a:t>Jane (mum) had called the Crisis Team and the Ambulance service. Crisis team stated Jane has mental health issues and told the crisis team that she wants to take her own life. Jane did inform the crisis team that she has razor blades on her and wants to take an overdose. Crew is concerned that the patient's 13 year old daughter who is alone with her mum at the time.</a:t>
            </a:r>
          </a:p>
          <a:p>
            <a:endParaRPr lang="en-GB" dirty="0"/>
          </a:p>
        </p:txBody>
      </p:sp>
      <p:sp>
        <p:nvSpPr>
          <p:cNvPr id="3" name="Title 2"/>
          <p:cNvSpPr>
            <a:spLocks noGrp="1"/>
          </p:cNvSpPr>
          <p:nvPr>
            <p:ph type="title"/>
          </p:nvPr>
        </p:nvSpPr>
        <p:spPr/>
        <p:txBody>
          <a:bodyPr/>
          <a:lstStyle/>
          <a:p>
            <a:r>
              <a:rPr lang="en-GB" dirty="0"/>
              <a:t>Case Study 19</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361" y="5805264"/>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7" name="Picture 1" descr="SWA740 Social Worker of the Year 2018 logo v2 Gold (2)">
            <a:extLst>
              <a:ext uri="{FF2B5EF4-FFF2-40B4-BE49-F238E27FC236}">
                <a16:creationId xmlns:a16="http://schemas.microsoft.com/office/drawing/2014/main" id="{5B85D726-11F4-4868-B7AA-9AA724B7AC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6843" y="5846336"/>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1B1F8EDD-ED04-4044-9681-481237F16A0B}"/>
              </a:ext>
            </a:extLst>
          </p:cNvPr>
          <p:cNvPicPr>
            <a:picLocks noChangeAspect="1"/>
          </p:cNvPicPr>
          <p:nvPr/>
        </p:nvPicPr>
        <p:blipFill>
          <a:blip r:embed="rId6"/>
          <a:stretch>
            <a:fillRect/>
          </a:stretch>
        </p:blipFill>
        <p:spPr>
          <a:xfrm>
            <a:off x="3652965" y="5857424"/>
            <a:ext cx="758665" cy="759854"/>
          </a:xfrm>
          <a:prstGeom prst="rect">
            <a:avLst/>
          </a:prstGeom>
        </p:spPr>
      </p:pic>
    </p:spTree>
    <p:extLst>
      <p:ext uri="{BB962C8B-B14F-4D97-AF65-F5344CB8AC3E}">
        <p14:creationId xmlns:p14="http://schemas.microsoft.com/office/powerpoint/2010/main" val="23322675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243"/>
            <a:ext cx="8208144" cy="648072"/>
          </a:xfrm>
        </p:spPr>
        <p:txBody>
          <a:bodyPr/>
          <a:lstStyle/>
          <a:p>
            <a:r>
              <a:rPr lang="en-GB" dirty="0"/>
              <a:t>Case Study 19 Answer</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361" y="5805264"/>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8" name="Picture 7">
            <a:hlinkClick r:id="rId5" action="ppaction://hlinksldjump"/>
            <a:extLst>
              <a:ext uri="{FF2B5EF4-FFF2-40B4-BE49-F238E27FC236}">
                <a16:creationId xmlns:a16="http://schemas.microsoft.com/office/drawing/2014/main" id="{0B598CD4-7032-476E-BF49-16B2AD691698}"/>
              </a:ext>
            </a:extLst>
          </p:cNvPr>
          <p:cNvPicPr/>
          <p:nvPr/>
        </p:nvPicPr>
        <p:blipFill>
          <a:blip r:embed="rId6"/>
          <a:stretch>
            <a:fillRect/>
          </a:stretch>
        </p:blipFill>
        <p:spPr>
          <a:xfrm>
            <a:off x="3050791" y="2031210"/>
            <a:ext cx="3041650" cy="3041650"/>
          </a:xfrm>
          <a:prstGeom prst="rect">
            <a:avLst/>
          </a:prstGeom>
        </p:spPr>
      </p:pic>
      <p:pic>
        <p:nvPicPr>
          <p:cNvPr id="9" name="Picture 1" descr="SWA740 Social Worker of the Year 2018 logo v2 Gold (2)">
            <a:extLst>
              <a:ext uri="{FF2B5EF4-FFF2-40B4-BE49-F238E27FC236}">
                <a16:creationId xmlns:a16="http://schemas.microsoft.com/office/drawing/2014/main" id="{311EF241-1B9D-4497-A4AD-963937E49B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2530" y="5836301"/>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A31F1418-DADA-437B-AF18-0DA6501A6E7E}"/>
              </a:ext>
            </a:extLst>
          </p:cNvPr>
          <p:cNvPicPr>
            <a:picLocks noChangeAspect="1"/>
          </p:cNvPicPr>
          <p:nvPr/>
        </p:nvPicPr>
        <p:blipFill>
          <a:blip r:embed="rId8"/>
          <a:stretch>
            <a:fillRect/>
          </a:stretch>
        </p:blipFill>
        <p:spPr>
          <a:xfrm>
            <a:off x="3668652" y="5847389"/>
            <a:ext cx="758665" cy="759854"/>
          </a:xfrm>
          <a:prstGeom prst="rect">
            <a:avLst/>
          </a:prstGeom>
        </p:spPr>
      </p:pic>
      <p:sp>
        <p:nvSpPr>
          <p:cNvPr id="12" name="Rectangle 11">
            <a:extLst>
              <a:ext uri="{FF2B5EF4-FFF2-40B4-BE49-F238E27FC236}">
                <a16:creationId xmlns:a16="http://schemas.microsoft.com/office/drawing/2014/main" id="{9E30951D-2D8A-495A-8A59-A30BCB738C8E}"/>
              </a:ext>
            </a:extLst>
          </p:cNvPr>
          <p:cNvSpPr/>
          <p:nvPr/>
        </p:nvSpPr>
        <p:spPr>
          <a:xfrm>
            <a:off x="3071043" y="689838"/>
            <a:ext cx="2871107" cy="954107"/>
          </a:xfrm>
          <a:prstGeom prst="rect">
            <a:avLst/>
          </a:prstGeom>
          <a:solidFill>
            <a:srgbClr val="FFFF00"/>
          </a:solidFill>
        </p:spPr>
        <p:txBody>
          <a:bodyPr wrap="square">
            <a:spAutoFit/>
          </a:bodyPr>
          <a:lstStyle/>
          <a:p>
            <a:pPr marL="0" indent="0" algn="ctr">
              <a:buNone/>
            </a:pPr>
            <a:r>
              <a:rPr lang="en-GB" sz="2800" b="1" dirty="0">
                <a:latin typeface="+mj-lt"/>
              </a:rPr>
              <a:t>Level 2: Signpost</a:t>
            </a:r>
          </a:p>
        </p:txBody>
      </p:sp>
    </p:spTree>
    <p:extLst>
      <p:ext uri="{BB962C8B-B14F-4D97-AF65-F5344CB8AC3E}">
        <p14:creationId xmlns:p14="http://schemas.microsoft.com/office/powerpoint/2010/main" val="8151943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6655" y="850241"/>
            <a:ext cx="8208144" cy="5256931"/>
          </a:xfrm>
        </p:spPr>
        <p:txBody>
          <a:bodyPr/>
          <a:lstStyle/>
          <a:p>
            <a:pPr lvl="0"/>
            <a:r>
              <a:rPr lang="en-GB" dirty="0"/>
              <a:t>Request for Support from School</a:t>
            </a:r>
          </a:p>
          <a:p>
            <a:r>
              <a:rPr lang="en-GB" dirty="0"/>
              <a:t>9 year old male</a:t>
            </a:r>
          </a:p>
          <a:p>
            <a:pPr algn="just"/>
            <a:r>
              <a:rPr lang="en-GB" dirty="0"/>
              <a:t>Alfie refuses to eat school dinners and Mum will not provide a packed lunch consistently. Alfie has been eating out of the bins at school. He presents as dirty and heavily stained/creased clothes. Attends school in mother’s underwear as he says that there are no clean clothes for him to wear. Alfie avoids socialising with other children and regularly seeks adults to talk to, almost as if he hasn't spoken to people in days, although he is verbally abusive to adults including using sexual swear words. Alfie displays intimidating behaviour to children and adults, physically abusive to adults including punching, kicking, throwing objects (including chairs) at them with an intention to hurt, inappropriately touching of adults. Alfie will head butt walls/chairs to the point of injury, saying that he wishes he was dead.  Family Solutions was previously involved to improve family finances and living conditions. Alfie said doesn't want to be left alone to sit up all night and spends most of the weekend looking at YouTube on his tablet. </a:t>
            </a:r>
          </a:p>
          <a:p>
            <a:endParaRPr lang="en-GB" dirty="0"/>
          </a:p>
        </p:txBody>
      </p:sp>
      <p:sp>
        <p:nvSpPr>
          <p:cNvPr id="3" name="Title 2"/>
          <p:cNvSpPr>
            <a:spLocks noGrp="1"/>
          </p:cNvSpPr>
          <p:nvPr>
            <p:ph type="title"/>
          </p:nvPr>
        </p:nvSpPr>
        <p:spPr>
          <a:xfrm>
            <a:off x="478792" y="197433"/>
            <a:ext cx="8208144" cy="648072"/>
          </a:xfrm>
        </p:spPr>
        <p:txBody>
          <a:bodyPr/>
          <a:lstStyle/>
          <a:p>
            <a:r>
              <a:rPr lang="en-GB" dirty="0"/>
              <a:t>Case Study 20</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250" y="5805264"/>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7" name="Picture 1" descr="SWA740 Social Worker of the Year 2018 logo v2 Gold (2)">
            <a:extLst>
              <a:ext uri="{FF2B5EF4-FFF2-40B4-BE49-F238E27FC236}">
                <a16:creationId xmlns:a16="http://schemas.microsoft.com/office/drawing/2014/main" id="{437075AB-3151-448B-8AC6-8A60F477BA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8621" y="5864512"/>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821478D0-F290-47C4-B65A-9A88EC41301C}"/>
              </a:ext>
            </a:extLst>
          </p:cNvPr>
          <p:cNvPicPr>
            <a:picLocks noChangeAspect="1"/>
          </p:cNvPicPr>
          <p:nvPr/>
        </p:nvPicPr>
        <p:blipFill>
          <a:blip r:embed="rId6"/>
          <a:stretch>
            <a:fillRect/>
          </a:stretch>
        </p:blipFill>
        <p:spPr>
          <a:xfrm>
            <a:off x="3674743" y="5875600"/>
            <a:ext cx="758665" cy="759854"/>
          </a:xfrm>
          <a:prstGeom prst="rect">
            <a:avLst/>
          </a:prstGeom>
        </p:spPr>
      </p:pic>
    </p:spTree>
    <p:extLst>
      <p:ext uri="{BB962C8B-B14F-4D97-AF65-F5344CB8AC3E}">
        <p14:creationId xmlns:p14="http://schemas.microsoft.com/office/powerpoint/2010/main" val="23322675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0590"/>
            <a:ext cx="8208144" cy="648072"/>
          </a:xfrm>
        </p:spPr>
        <p:txBody>
          <a:bodyPr/>
          <a:lstStyle/>
          <a:p>
            <a:r>
              <a:rPr lang="en-GB" dirty="0"/>
              <a:t>Case Study 20 Answer</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361" y="5815396"/>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8" name="Picture 7">
            <a:hlinkClick r:id="rId5" action="ppaction://hlinksldjump"/>
            <a:extLst>
              <a:ext uri="{FF2B5EF4-FFF2-40B4-BE49-F238E27FC236}">
                <a16:creationId xmlns:a16="http://schemas.microsoft.com/office/drawing/2014/main" id="{0B598CD4-7032-476E-BF49-16B2AD691698}"/>
              </a:ext>
            </a:extLst>
          </p:cNvPr>
          <p:cNvPicPr/>
          <p:nvPr/>
        </p:nvPicPr>
        <p:blipFill>
          <a:blip r:embed="rId6"/>
          <a:stretch>
            <a:fillRect/>
          </a:stretch>
        </p:blipFill>
        <p:spPr>
          <a:xfrm>
            <a:off x="3023125" y="2118135"/>
            <a:ext cx="3041650" cy="3041650"/>
          </a:xfrm>
          <a:prstGeom prst="rect">
            <a:avLst/>
          </a:prstGeom>
        </p:spPr>
      </p:pic>
      <p:pic>
        <p:nvPicPr>
          <p:cNvPr id="9" name="Picture 1" descr="SWA740 Social Worker of the Year 2018 logo v2 Gold (2)">
            <a:extLst>
              <a:ext uri="{FF2B5EF4-FFF2-40B4-BE49-F238E27FC236}">
                <a16:creationId xmlns:a16="http://schemas.microsoft.com/office/drawing/2014/main" id="{861C0167-3313-4AD3-B19A-EB80D1381D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5186" y="5844893"/>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E7520F4-A61F-424A-A057-2A920DF5D3B0}"/>
              </a:ext>
            </a:extLst>
          </p:cNvPr>
          <p:cNvPicPr>
            <a:picLocks noChangeAspect="1"/>
          </p:cNvPicPr>
          <p:nvPr/>
        </p:nvPicPr>
        <p:blipFill>
          <a:blip r:embed="rId8"/>
          <a:stretch>
            <a:fillRect/>
          </a:stretch>
        </p:blipFill>
        <p:spPr>
          <a:xfrm>
            <a:off x="3641308" y="5855981"/>
            <a:ext cx="758665" cy="759854"/>
          </a:xfrm>
          <a:prstGeom prst="rect">
            <a:avLst/>
          </a:prstGeom>
        </p:spPr>
      </p:pic>
      <p:sp>
        <p:nvSpPr>
          <p:cNvPr id="12" name="Rectangle 11">
            <a:extLst>
              <a:ext uri="{FF2B5EF4-FFF2-40B4-BE49-F238E27FC236}">
                <a16:creationId xmlns:a16="http://schemas.microsoft.com/office/drawing/2014/main" id="{98BAC0B1-1AE0-4D33-949D-68570250C29C}"/>
              </a:ext>
            </a:extLst>
          </p:cNvPr>
          <p:cNvSpPr/>
          <p:nvPr/>
        </p:nvSpPr>
        <p:spPr>
          <a:xfrm>
            <a:off x="3023125" y="1071692"/>
            <a:ext cx="2871107" cy="646331"/>
          </a:xfrm>
          <a:prstGeom prst="rect">
            <a:avLst/>
          </a:prstGeom>
          <a:solidFill>
            <a:schemeClr val="bg2"/>
          </a:solidFill>
        </p:spPr>
        <p:txBody>
          <a:bodyPr wrap="square">
            <a:spAutoFit/>
          </a:bodyPr>
          <a:lstStyle/>
          <a:p>
            <a:pPr marL="0" indent="0" algn="ctr">
              <a:buNone/>
            </a:pPr>
            <a:r>
              <a:rPr lang="en-GB" sz="3600" b="1" dirty="0">
                <a:latin typeface="+mj-lt"/>
              </a:rPr>
              <a:t>Level 4: CIN</a:t>
            </a:r>
          </a:p>
        </p:txBody>
      </p:sp>
    </p:spTree>
    <p:extLst>
      <p:ext uri="{BB962C8B-B14F-4D97-AF65-F5344CB8AC3E}">
        <p14:creationId xmlns:p14="http://schemas.microsoft.com/office/powerpoint/2010/main" val="2907533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Image result for toddler playpen">
            <a:hlinkClick r:id="rId3"/>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723468" y="1154326"/>
            <a:ext cx="2961493" cy="1758807"/>
          </a:xfrm>
          <a:prstGeom prst="rect">
            <a:avLst/>
          </a:prstGeom>
          <a:ln>
            <a:noFill/>
          </a:ln>
          <a:effectLst>
            <a:softEdge rad="112500"/>
          </a:effectLst>
        </p:spPr>
      </p:pic>
      <p:cxnSp>
        <p:nvCxnSpPr>
          <p:cNvPr id="24" name="Straight Connector 23"/>
          <p:cNvCxnSpPr>
            <a:cxnSpLocks/>
            <a:endCxn id="19" idx="1"/>
          </p:cNvCxnSpPr>
          <p:nvPr/>
        </p:nvCxnSpPr>
        <p:spPr bwMode="auto">
          <a:xfrm>
            <a:off x="2002508" y="3596304"/>
            <a:ext cx="2188619" cy="1555309"/>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26" name="Straight Connector 25"/>
          <p:cNvCxnSpPr/>
          <p:nvPr/>
        </p:nvCxnSpPr>
        <p:spPr bwMode="auto">
          <a:xfrm flipV="1">
            <a:off x="5054830" y="3596303"/>
            <a:ext cx="2379488" cy="1674186"/>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pic>
        <p:nvPicPr>
          <p:cNvPr id="29" name="Picture 28" descr="Image result for child drowning">
            <a:hlinkClick r:id="rId5"/>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723468" y="3876992"/>
            <a:ext cx="3066674" cy="1660500"/>
          </a:xfrm>
          <a:prstGeom prst="rect">
            <a:avLst/>
          </a:prstGeom>
          <a:ln>
            <a:noFill/>
          </a:ln>
          <a:effectLst>
            <a:softEdge rad="112500"/>
          </a:effectLst>
        </p:spPr>
      </p:pic>
      <p:sp>
        <p:nvSpPr>
          <p:cNvPr id="7" name="Rectangle 6"/>
          <p:cNvSpPr/>
          <p:nvPr/>
        </p:nvSpPr>
        <p:spPr>
          <a:xfrm>
            <a:off x="3182425" y="3701494"/>
            <a:ext cx="1407269" cy="540060"/>
          </a:xfrm>
          <a:prstGeom prst="rect">
            <a:avLst/>
          </a:prstGeom>
          <a:solidFill>
            <a:schemeClr val="bg1">
              <a:lumMod val="8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anchor="ctr"/>
          <a:lstStyle/>
          <a:p>
            <a:pPr algn="ctr"/>
            <a:r>
              <a:rPr lang="en-GB" sz="1800">
                <a:solidFill>
                  <a:srgbClr val="0033A0"/>
                </a:solidFill>
              </a:rPr>
              <a:t>Unsafe Certainty</a:t>
            </a:r>
          </a:p>
        </p:txBody>
      </p:sp>
      <p:sp>
        <p:nvSpPr>
          <p:cNvPr id="9" name="Rectangle 8"/>
          <p:cNvSpPr/>
          <p:nvPr/>
        </p:nvSpPr>
        <p:spPr bwMode="auto">
          <a:xfrm>
            <a:off x="3182426" y="2511210"/>
            <a:ext cx="1407268" cy="637427"/>
          </a:xfrm>
          <a:prstGeom prst="rect">
            <a:avLst/>
          </a:prstGeom>
          <a:solidFill>
            <a:schemeClr val="bg1">
              <a:lumMod val="8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anchor="ctr"/>
          <a:lstStyle/>
          <a:p>
            <a:pPr algn="ctr"/>
            <a:r>
              <a:rPr lang="en-GB" sz="1800">
                <a:solidFill>
                  <a:srgbClr val="0033A0"/>
                </a:solidFill>
              </a:rPr>
              <a:t>Safe </a:t>
            </a:r>
          </a:p>
          <a:p>
            <a:pPr algn="ctr"/>
            <a:r>
              <a:rPr lang="en-GB" sz="1800">
                <a:solidFill>
                  <a:srgbClr val="0033A0"/>
                </a:solidFill>
              </a:rPr>
              <a:t>Certainty</a:t>
            </a:r>
          </a:p>
        </p:txBody>
      </p:sp>
      <p:cxnSp>
        <p:nvCxnSpPr>
          <p:cNvPr id="12" name="Straight Connector 11"/>
          <p:cNvCxnSpPr/>
          <p:nvPr/>
        </p:nvCxnSpPr>
        <p:spPr bwMode="auto">
          <a:xfrm>
            <a:off x="2300926" y="3315614"/>
            <a:ext cx="4644107" cy="0"/>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13" name="Straight Connector 12"/>
          <p:cNvCxnSpPr/>
          <p:nvPr/>
        </p:nvCxnSpPr>
        <p:spPr bwMode="auto">
          <a:xfrm flipV="1">
            <a:off x="4653846" y="1706503"/>
            <a:ext cx="0" cy="3218223"/>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sp>
        <p:nvSpPr>
          <p:cNvPr id="16" name="Rectangle 15"/>
          <p:cNvSpPr/>
          <p:nvPr/>
        </p:nvSpPr>
        <p:spPr bwMode="auto">
          <a:xfrm>
            <a:off x="4191127" y="1561777"/>
            <a:ext cx="863705" cy="289452"/>
          </a:xfrm>
          <a:prstGeom prst="rect">
            <a:avLst/>
          </a:prstGeom>
          <a:solidFill>
            <a:schemeClr val="bg1">
              <a:lumMod val="8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anchor="ctr"/>
          <a:lstStyle/>
          <a:p>
            <a:pPr algn="ctr"/>
            <a:r>
              <a:rPr lang="en-GB" sz="1800">
                <a:solidFill>
                  <a:srgbClr val="0033A0"/>
                </a:solidFill>
              </a:rPr>
              <a:t>Safe</a:t>
            </a:r>
            <a:r>
              <a:rPr lang="en-GB" sz="1800">
                <a:solidFill>
                  <a:schemeClr val="accent3"/>
                </a:solidFill>
              </a:rPr>
              <a:t> </a:t>
            </a:r>
          </a:p>
        </p:txBody>
      </p:sp>
      <p:sp>
        <p:nvSpPr>
          <p:cNvPr id="19" name="Rectangle 18"/>
          <p:cNvSpPr/>
          <p:nvPr/>
        </p:nvSpPr>
        <p:spPr bwMode="auto">
          <a:xfrm>
            <a:off x="4191127" y="4924725"/>
            <a:ext cx="908510" cy="453776"/>
          </a:xfrm>
          <a:prstGeom prst="rect">
            <a:avLst/>
          </a:prstGeom>
          <a:solidFill>
            <a:schemeClr val="bg1">
              <a:lumMod val="8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anchor="ctr"/>
          <a:lstStyle/>
          <a:p>
            <a:pPr algn="ctr"/>
            <a:r>
              <a:rPr lang="en-GB" sz="1800">
                <a:solidFill>
                  <a:srgbClr val="0033A0"/>
                </a:solidFill>
              </a:rPr>
              <a:t>Unsafe</a:t>
            </a:r>
          </a:p>
        </p:txBody>
      </p:sp>
      <p:sp>
        <p:nvSpPr>
          <p:cNvPr id="21" name="Rectangle 20"/>
          <p:cNvSpPr/>
          <p:nvPr/>
        </p:nvSpPr>
        <p:spPr>
          <a:xfrm>
            <a:off x="1400941" y="3042512"/>
            <a:ext cx="1404938" cy="553791"/>
          </a:xfrm>
          <a:prstGeom prst="rect">
            <a:avLst/>
          </a:prstGeom>
          <a:solidFill>
            <a:schemeClr val="bg1">
              <a:lumMod val="8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en-GB" sz="1800">
                <a:solidFill>
                  <a:srgbClr val="0033A0"/>
                </a:solidFill>
              </a:rPr>
              <a:t>Certainty</a:t>
            </a:r>
          </a:p>
        </p:txBody>
      </p:sp>
      <p:cxnSp>
        <p:nvCxnSpPr>
          <p:cNvPr id="23" name="Straight Connector 22"/>
          <p:cNvCxnSpPr>
            <a:stCxn id="21" idx="0"/>
          </p:cNvCxnSpPr>
          <p:nvPr/>
        </p:nvCxnSpPr>
        <p:spPr bwMode="auto">
          <a:xfrm flipV="1">
            <a:off x="2103412" y="1837497"/>
            <a:ext cx="2051837" cy="1205015"/>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25" name="Straight Connector 24"/>
          <p:cNvCxnSpPr/>
          <p:nvPr/>
        </p:nvCxnSpPr>
        <p:spPr bwMode="auto">
          <a:xfrm>
            <a:off x="5099644" y="1854254"/>
            <a:ext cx="2401891" cy="1313917"/>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sp>
        <p:nvSpPr>
          <p:cNvPr id="20" name="Rectangle 19"/>
          <p:cNvSpPr/>
          <p:nvPr/>
        </p:nvSpPr>
        <p:spPr>
          <a:xfrm>
            <a:off x="6243159" y="3042512"/>
            <a:ext cx="1403747" cy="553791"/>
          </a:xfrm>
          <a:prstGeom prst="rect">
            <a:avLst/>
          </a:prstGeom>
          <a:solidFill>
            <a:schemeClr val="bg1">
              <a:lumMod val="8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anchor="ctr"/>
          <a:lstStyle/>
          <a:p>
            <a:pPr algn="ctr"/>
            <a:r>
              <a:rPr lang="en-GB" sz="1800">
                <a:solidFill>
                  <a:srgbClr val="0033A0"/>
                </a:solidFill>
              </a:rPr>
              <a:t>Uncertainty</a:t>
            </a:r>
          </a:p>
        </p:txBody>
      </p:sp>
      <p:pic>
        <p:nvPicPr>
          <p:cNvPr id="30" name="Picture 29" descr="Image result for adult on smartphone">
            <a:hlinkClick r:id="rId7"/>
          </p:cNvPr>
          <p:cNvPicPr/>
          <p:nvPr/>
        </p:nvPicPr>
        <p:blipFill>
          <a:blip r:embed="rId8" cstate="email">
            <a:extLst>
              <a:ext uri="{28A0092B-C50C-407E-A947-70E740481C1C}">
                <a14:useLocalDpi xmlns:a14="http://schemas.microsoft.com/office/drawing/2010/main"/>
              </a:ext>
            </a:extLst>
          </a:blip>
          <a:srcRect/>
          <a:stretch>
            <a:fillRect/>
          </a:stretch>
        </p:blipFill>
        <p:spPr bwMode="auto">
          <a:xfrm>
            <a:off x="5868144" y="3968351"/>
            <a:ext cx="2803797" cy="1688017"/>
          </a:xfrm>
          <a:prstGeom prst="rect">
            <a:avLst/>
          </a:prstGeom>
          <a:ln>
            <a:noFill/>
          </a:ln>
          <a:effectLst>
            <a:softEdge rad="63500"/>
          </a:effectLst>
        </p:spPr>
      </p:pic>
      <p:pic>
        <p:nvPicPr>
          <p:cNvPr id="22" name="irc_mi" descr="Image result for feeling safe">
            <a:hlinkClick r:id="rId9"/>
          </p:cNvPr>
          <p:cNvPicPr/>
          <p:nvPr/>
        </p:nvPicPr>
        <p:blipFill>
          <a:blip r:embed="rId10" cstate="email">
            <a:extLst>
              <a:ext uri="{28A0092B-C50C-407E-A947-70E740481C1C}">
                <a14:useLocalDpi xmlns:a14="http://schemas.microsoft.com/office/drawing/2010/main"/>
              </a:ext>
            </a:extLst>
          </a:blip>
          <a:srcRect/>
          <a:stretch>
            <a:fillRect/>
          </a:stretch>
        </p:blipFill>
        <p:spPr bwMode="auto">
          <a:xfrm>
            <a:off x="5560998" y="1154326"/>
            <a:ext cx="2803797" cy="1739150"/>
          </a:xfrm>
          <a:prstGeom prst="rect">
            <a:avLst/>
          </a:prstGeom>
          <a:ln>
            <a:noFill/>
          </a:ln>
          <a:effectLst>
            <a:softEdge rad="112500"/>
          </a:effectLst>
        </p:spPr>
      </p:pic>
      <p:pic>
        <p:nvPicPr>
          <p:cNvPr id="27" name="Picture 26">
            <a:extLst>
              <a:ext uri="{FF2B5EF4-FFF2-40B4-BE49-F238E27FC236}">
                <a16:creationId xmlns:a16="http://schemas.microsoft.com/office/drawing/2014/main" id="{0439BFF4-FE7F-4BFD-B8AC-5542DE77A3A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61399" y="5997752"/>
            <a:ext cx="1537545" cy="809364"/>
          </a:xfrm>
          <a:prstGeom prst="rect">
            <a:avLst/>
          </a:prstGeom>
        </p:spPr>
      </p:pic>
      <p:pic>
        <p:nvPicPr>
          <p:cNvPr id="31" name="Picture 1" descr="SWA740 Social Worker of the Year 2018 logo v2 Gold (2)">
            <a:extLst>
              <a:ext uri="{FF2B5EF4-FFF2-40B4-BE49-F238E27FC236}">
                <a16:creationId xmlns:a16="http://schemas.microsoft.com/office/drawing/2014/main" id="{CC33AFEA-F9D9-4916-A18C-75E52902A5C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45834" y="5997752"/>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692B0D3D-B700-4BFC-B4CB-C4CC663D039F}"/>
              </a:ext>
            </a:extLst>
          </p:cNvPr>
          <p:cNvPicPr>
            <a:picLocks noChangeAspect="1"/>
          </p:cNvPicPr>
          <p:nvPr/>
        </p:nvPicPr>
        <p:blipFill>
          <a:blip r:embed="rId13"/>
          <a:stretch>
            <a:fillRect/>
          </a:stretch>
        </p:blipFill>
        <p:spPr>
          <a:xfrm>
            <a:off x="3108555" y="6033953"/>
            <a:ext cx="758665" cy="759854"/>
          </a:xfrm>
          <a:prstGeom prst="rect">
            <a:avLst/>
          </a:prstGeom>
        </p:spPr>
      </p:pic>
      <p:pic>
        <p:nvPicPr>
          <p:cNvPr id="34" name="Picture 33">
            <a:extLst>
              <a:ext uri="{FF2B5EF4-FFF2-40B4-BE49-F238E27FC236}">
                <a16:creationId xmlns:a16="http://schemas.microsoft.com/office/drawing/2014/main" id="{98FF5650-5CB5-4745-8A26-8FD8B7858F7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5125" y="6060495"/>
            <a:ext cx="1286025" cy="670570"/>
          </a:xfrm>
          <a:prstGeom prst="rect">
            <a:avLst/>
          </a:prstGeom>
        </p:spPr>
      </p:pic>
      <p:pic>
        <p:nvPicPr>
          <p:cNvPr id="35" name="Picture 34">
            <a:extLst>
              <a:ext uri="{FF2B5EF4-FFF2-40B4-BE49-F238E27FC236}">
                <a16:creationId xmlns:a16="http://schemas.microsoft.com/office/drawing/2014/main" id="{D974AC04-869C-403E-BDE8-4F14C14967C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80600" y="5991045"/>
            <a:ext cx="743857" cy="759854"/>
          </a:xfrm>
          <a:prstGeom prst="rect">
            <a:avLst/>
          </a:prstGeom>
        </p:spPr>
      </p:pic>
      <p:sp>
        <p:nvSpPr>
          <p:cNvPr id="8" name="Rectangle 7"/>
          <p:cNvSpPr/>
          <p:nvPr/>
        </p:nvSpPr>
        <p:spPr>
          <a:xfrm>
            <a:off x="4708588" y="3701494"/>
            <a:ext cx="1403747" cy="554787"/>
          </a:xfrm>
          <a:prstGeom prst="rect">
            <a:avLst/>
          </a:prstGeom>
          <a:solidFill>
            <a:schemeClr val="bg1">
              <a:lumMod val="8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anchor="ctr"/>
          <a:lstStyle/>
          <a:p>
            <a:pPr algn="ctr"/>
            <a:r>
              <a:rPr lang="en-GB" sz="1800">
                <a:solidFill>
                  <a:srgbClr val="0033A0"/>
                </a:solidFill>
              </a:rPr>
              <a:t>Unsafe </a:t>
            </a:r>
          </a:p>
          <a:p>
            <a:pPr algn="ctr"/>
            <a:r>
              <a:rPr lang="en-GB" sz="1800">
                <a:solidFill>
                  <a:srgbClr val="0033A0"/>
                </a:solidFill>
              </a:rPr>
              <a:t>Uncertainty</a:t>
            </a:r>
          </a:p>
        </p:txBody>
      </p:sp>
      <p:sp>
        <p:nvSpPr>
          <p:cNvPr id="6" name="Rectangle 5"/>
          <p:cNvSpPr/>
          <p:nvPr/>
        </p:nvSpPr>
        <p:spPr>
          <a:xfrm>
            <a:off x="4717844" y="2511211"/>
            <a:ext cx="1403747" cy="621271"/>
          </a:xfrm>
          <a:prstGeom prst="rect">
            <a:avLst/>
          </a:prstGeom>
          <a:solidFill>
            <a:schemeClr val="bg1">
              <a:lumMod val="8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anchor="ctr"/>
          <a:lstStyle/>
          <a:p>
            <a:pPr algn="ctr"/>
            <a:r>
              <a:rPr lang="en-GB" sz="1800">
                <a:solidFill>
                  <a:srgbClr val="0033A0"/>
                </a:solidFill>
              </a:rPr>
              <a:t>Safe </a:t>
            </a:r>
          </a:p>
          <a:p>
            <a:pPr algn="ctr"/>
            <a:r>
              <a:rPr lang="en-GB" sz="1800">
                <a:solidFill>
                  <a:srgbClr val="0033A0"/>
                </a:solidFill>
              </a:rPr>
              <a:t>Uncertainty</a:t>
            </a:r>
          </a:p>
        </p:txBody>
      </p:sp>
      <p:sp>
        <p:nvSpPr>
          <p:cNvPr id="36" name="Title 1">
            <a:extLst>
              <a:ext uri="{FF2B5EF4-FFF2-40B4-BE49-F238E27FC236}">
                <a16:creationId xmlns:a16="http://schemas.microsoft.com/office/drawing/2014/main" id="{DD777372-7D89-492A-B02A-C6C1CFF93C3B}"/>
              </a:ext>
            </a:extLst>
          </p:cNvPr>
          <p:cNvSpPr txBox="1">
            <a:spLocks/>
          </p:cNvSpPr>
          <p:nvPr/>
        </p:nvSpPr>
        <p:spPr>
          <a:xfrm>
            <a:off x="135125" y="258860"/>
            <a:ext cx="7773338" cy="667702"/>
          </a:xfrm>
          <a:prstGeom prst="rect">
            <a:avLst/>
          </a:prstGeom>
        </p:spPr>
        <p:txBody>
          <a:bodyPr>
            <a:normAutofit/>
          </a:bodyPr>
          <a:lstStyle>
            <a:lvl1pPr algn="l" rtl="0" eaLnBrk="1" fontAlgn="base" hangingPunct="1">
              <a:spcBef>
                <a:spcPct val="0"/>
              </a:spcBef>
              <a:spcAft>
                <a:spcPct val="0"/>
              </a:spcAft>
              <a:defRPr sz="2400" b="1">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a:lstStyle>
          <a:p>
            <a:r>
              <a:rPr lang="en-GB" sz="3200" kern="0"/>
              <a:t>Barry Mason’s Safe Uncertainty </a:t>
            </a:r>
          </a:p>
        </p:txBody>
      </p:sp>
    </p:spTree>
    <p:extLst>
      <p:ext uri="{BB962C8B-B14F-4D97-AF65-F5344CB8AC3E}">
        <p14:creationId xmlns:p14="http://schemas.microsoft.com/office/powerpoint/2010/main" val="13187283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06779" y="1695015"/>
            <a:ext cx="4123423" cy="2644254"/>
          </a:xfrm>
        </p:spPr>
        <p:txBody>
          <a:bodyPr/>
          <a:lstStyle/>
          <a:p>
            <a:r>
              <a:rPr lang="en-GB" sz="2400" dirty="0"/>
              <a:t>How are you going to take this forward into your services? </a:t>
            </a:r>
          </a:p>
          <a:p>
            <a:r>
              <a:rPr lang="en-GB" sz="2400" dirty="0"/>
              <a:t>Take 10 minutes on each table to discuss </a:t>
            </a:r>
          </a:p>
          <a:p>
            <a:r>
              <a:rPr lang="en-GB" sz="2400" dirty="0"/>
              <a:t>Feedback </a:t>
            </a:r>
          </a:p>
          <a:p>
            <a:endParaRPr lang="en-GB" sz="2400" dirty="0"/>
          </a:p>
        </p:txBody>
      </p:sp>
      <p:sp>
        <p:nvSpPr>
          <p:cNvPr id="3" name="Title 2"/>
          <p:cNvSpPr>
            <a:spLocks noGrp="1"/>
          </p:cNvSpPr>
          <p:nvPr>
            <p:ph type="title"/>
          </p:nvPr>
        </p:nvSpPr>
        <p:spPr>
          <a:xfrm>
            <a:off x="526130" y="368364"/>
            <a:ext cx="8208144" cy="648072"/>
          </a:xfrm>
        </p:spPr>
        <p:txBody>
          <a:bodyPr/>
          <a:lstStyle/>
          <a:p>
            <a:r>
              <a:rPr lang="en-GB" dirty="0"/>
              <a:t>Next steps 			</a:t>
            </a:r>
          </a:p>
        </p:txBody>
      </p:sp>
      <p:pic>
        <p:nvPicPr>
          <p:cNvPr id="4" name="Picture 2" descr="cid:image009.png@01D3B0B4.F4E29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936" y="5805264"/>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7" name="Picture 1" descr="SWA740 Social Worker of the Year 2018 logo v2 Gold (2)">
            <a:extLst>
              <a:ext uri="{FF2B5EF4-FFF2-40B4-BE49-F238E27FC236}">
                <a16:creationId xmlns:a16="http://schemas.microsoft.com/office/drawing/2014/main" id="{21AB3344-3438-41E3-8DD7-7294A23EF6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9993" y="5835699"/>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B2631B6-6B45-46FC-85B9-E7B8DCA00481}"/>
              </a:ext>
            </a:extLst>
          </p:cNvPr>
          <p:cNvPicPr>
            <a:picLocks noChangeAspect="1"/>
          </p:cNvPicPr>
          <p:nvPr/>
        </p:nvPicPr>
        <p:blipFill>
          <a:blip r:embed="rId6"/>
          <a:stretch>
            <a:fillRect/>
          </a:stretch>
        </p:blipFill>
        <p:spPr>
          <a:xfrm>
            <a:off x="3676115" y="5846787"/>
            <a:ext cx="758665" cy="759854"/>
          </a:xfrm>
          <a:prstGeom prst="rect">
            <a:avLst/>
          </a:prstGeom>
        </p:spPr>
      </p:pic>
      <p:pic>
        <p:nvPicPr>
          <p:cNvPr id="10" name="Picture 9" descr="A highway sign sitting on the side of a road&#10;&#10;Description automatically generated">
            <a:extLst>
              <a:ext uri="{FF2B5EF4-FFF2-40B4-BE49-F238E27FC236}">
                <a16:creationId xmlns:a16="http://schemas.microsoft.com/office/drawing/2014/main" id="{6B6E316B-8B6B-4FC2-A23B-B7D6ECADC330}"/>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929097" y="1268760"/>
            <a:ext cx="3909522" cy="4104456"/>
          </a:xfrm>
          <a:prstGeom prst="rect">
            <a:avLst/>
          </a:prstGeom>
        </p:spPr>
      </p:pic>
    </p:spTree>
    <p:extLst>
      <p:ext uri="{BB962C8B-B14F-4D97-AF65-F5344CB8AC3E}">
        <p14:creationId xmlns:p14="http://schemas.microsoft.com/office/powerpoint/2010/main" val="23322675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CBFC1A-72C3-4350-9EDB-8FF5B8B573A5}"/>
              </a:ext>
            </a:extLst>
          </p:cNvPr>
          <p:cNvSpPr>
            <a:spLocks noGrp="1"/>
          </p:cNvSpPr>
          <p:nvPr>
            <p:ph type="title"/>
          </p:nvPr>
        </p:nvSpPr>
        <p:spPr/>
        <p:txBody>
          <a:bodyPr/>
          <a:lstStyle/>
          <a:p>
            <a:r>
              <a:rPr lang="en-GB"/>
              <a:t>Questions?</a:t>
            </a:r>
          </a:p>
        </p:txBody>
      </p:sp>
      <p:pic>
        <p:nvPicPr>
          <p:cNvPr id="4" name="Picture 3">
            <a:extLst>
              <a:ext uri="{FF2B5EF4-FFF2-40B4-BE49-F238E27FC236}">
                <a16:creationId xmlns:a16="http://schemas.microsoft.com/office/drawing/2014/main" id="{BB18EC56-1B54-465B-BDBC-E4812B7261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328" y="6034553"/>
            <a:ext cx="1537545" cy="809364"/>
          </a:xfrm>
          <a:prstGeom prst="rect">
            <a:avLst/>
          </a:prstGeom>
        </p:spPr>
      </p:pic>
      <p:pic>
        <p:nvPicPr>
          <p:cNvPr id="6" name="Picture 1" descr="SWA740 Social Worker of the Year 2018 logo v2 Gold (2)">
            <a:extLst>
              <a:ext uri="{FF2B5EF4-FFF2-40B4-BE49-F238E27FC236}">
                <a16:creationId xmlns:a16="http://schemas.microsoft.com/office/drawing/2014/main" id="{0A19FC9E-12CC-4D75-B150-EE51BD040A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6187" y="6023465"/>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C9D7725-D3C6-43E7-A655-8C7892D9AFA4}"/>
              </a:ext>
            </a:extLst>
          </p:cNvPr>
          <p:cNvPicPr>
            <a:picLocks noChangeAspect="1"/>
          </p:cNvPicPr>
          <p:nvPr/>
        </p:nvPicPr>
        <p:blipFill>
          <a:blip r:embed="rId4"/>
          <a:stretch>
            <a:fillRect/>
          </a:stretch>
        </p:blipFill>
        <p:spPr>
          <a:xfrm>
            <a:off x="2942309" y="6034553"/>
            <a:ext cx="758665" cy="759854"/>
          </a:xfrm>
          <a:prstGeom prst="rect">
            <a:avLst/>
          </a:prstGeom>
        </p:spPr>
      </p:pic>
      <p:pic>
        <p:nvPicPr>
          <p:cNvPr id="8" name="Picture 7">
            <a:extLst>
              <a:ext uri="{FF2B5EF4-FFF2-40B4-BE49-F238E27FC236}">
                <a16:creationId xmlns:a16="http://schemas.microsoft.com/office/drawing/2014/main" id="{C89CD78A-4D59-4EC9-8C66-390EFBA066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99" y="6051829"/>
            <a:ext cx="1286025" cy="670570"/>
          </a:xfrm>
          <a:prstGeom prst="rect">
            <a:avLst/>
          </a:prstGeom>
        </p:spPr>
      </p:pic>
      <p:pic>
        <p:nvPicPr>
          <p:cNvPr id="9" name="Picture 8">
            <a:extLst>
              <a:ext uri="{FF2B5EF4-FFF2-40B4-BE49-F238E27FC236}">
                <a16:creationId xmlns:a16="http://schemas.microsoft.com/office/drawing/2014/main" id="{BAB62D67-9174-433F-90E9-83A3CBFDD4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97124" y="6020470"/>
            <a:ext cx="743857" cy="759854"/>
          </a:xfrm>
          <a:prstGeom prst="rect">
            <a:avLst/>
          </a:prstGeom>
        </p:spPr>
      </p:pic>
      <p:pic>
        <p:nvPicPr>
          <p:cNvPr id="23554" name="Picture 2" descr="Ask Your Questions GIFs - Get the best GIF on GIPHY">
            <a:extLst>
              <a:ext uri="{FF2B5EF4-FFF2-40B4-BE49-F238E27FC236}">
                <a16:creationId xmlns:a16="http://schemas.microsoft.com/office/drawing/2014/main" id="{071B379E-EDD1-4691-B174-77C51916816F}"/>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78609" y="1580473"/>
            <a:ext cx="6186014" cy="3479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769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a:srcRect/>
          <a:stretch>
            <a:fillRect/>
          </a:stretch>
        </p:blipFill>
        <p:spPr bwMode="auto">
          <a:xfrm>
            <a:off x="55123" y="1441890"/>
            <a:ext cx="8845501" cy="4689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Slide Number Placeholder 4"/>
          <p:cNvSpPr>
            <a:spLocks noGrp="1"/>
          </p:cNvSpPr>
          <p:nvPr>
            <p:ph type="sldNum" sz="quarter" idx="10"/>
          </p:nvPr>
        </p:nvSpPr>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defRPr/>
            </a:pPr>
            <a:fld id="{D5C1E282-CC3D-4D5B-94A4-0920B70EF826}" type="slidenum">
              <a:rPr lang="en-US" sz="1400" smtClean="0">
                <a:solidFill>
                  <a:srgbClr val="D00F44"/>
                </a:solidFill>
                <a:latin typeface="Arial" pitchFamily="34" charset="0"/>
              </a:rPr>
              <a:pPr>
                <a:defRPr/>
              </a:pPr>
              <a:t>6</a:t>
            </a:fld>
            <a:endParaRPr lang="en-US" sz="1400">
              <a:solidFill>
                <a:srgbClr val="000000"/>
              </a:solidFill>
              <a:latin typeface="Arial" pitchFamily="34" charset="0"/>
            </a:endParaRPr>
          </a:p>
        </p:txBody>
      </p:sp>
      <p:sp>
        <p:nvSpPr>
          <p:cNvPr id="3" name="Rectangle 2"/>
          <p:cNvSpPr/>
          <p:nvPr/>
        </p:nvSpPr>
        <p:spPr>
          <a:xfrm>
            <a:off x="313132" y="188640"/>
            <a:ext cx="8587492" cy="584775"/>
          </a:xfrm>
          <a:prstGeom prst="rect">
            <a:avLst/>
          </a:prstGeom>
        </p:spPr>
        <p:txBody>
          <a:bodyPr wrap="square">
            <a:spAutoFit/>
          </a:bodyPr>
          <a:lstStyle/>
          <a:p>
            <a:pPr algn="ctr" eaLnBrk="1" hangingPunct="1"/>
            <a:r>
              <a:rPr lang="en-GB" altLang="en-US" sz="3200" b="1">
                <a:solidFill>
                  <a:srgbClr val="000000"/>
                </a:solidFill>
                <a:latin typeface="Arial"/>
                <a:cs typeface="Arial" pitchFamily="34" charset="0"/>
              </a:rPr>
              <a:t>Wellbeing Effective Support Windscreen</a:t>
            </a:r>
            <a:endParaRPr lang="en-GB" sz="3200" b="1">
              <a:solidFill>
                <a:srgbClr val="000000"/>
              </a:solidFill>
              <a:latin typeface="Arial"/>
              <a:cs typeface="Arial" pitchFamily="34" charset="0"/>
            </a:endParaRPr>
          </a:p>
        </p:txBody>
      </p:sp>
      <p:pic>
        <p:nvPicPr>
          <p:cNvPr id="8" name="Picture 7">
            <a:extLst>
              <a:ext uri="{FF2B5EF4-FFF2-40B4-BE49-F238E27FC236}">
                <a16:creationId xmlns:a16="http://schemas.microsoft.com/office/drawing/2014/main" id="{39C997FD-3D5C-44B9-BCCD-366DC595C3DD}"/>
              </a:ext>
            </a:extLst>
          </p:cNvPr>
          <p:cNvPicPr>
            <a:picLocks noChangeAspect="1"/>
          </p:cNvPicPr>
          <p:nvPr/>
        </p:nvPicPr>
        <p:blipFill>
          <a:blip r:embed="rId3"/>
          <a:stretch>
            <a:fillRect/>
          </a:stretch>
        </p:blipFill>
        <p:spPr>
          <a:xfrm>
            <a:off x="126278" y="6219310"/>
            <a:ext cx="2599877" cy="549657"/>
          </a:xfrm>
          <a:prstGeom prst="rect">
            <a:avLst/>
          </a:prstGeom>
        </p:spPr>
      </p:pic>
      <p:pic>
        <p:nvPicPr>
          <p:cNvPr id="9" name="Picture 8">
            <a:extLst>
              <a:ext uri="{FF2B5EF4-FFF2-40B4-BE49-F238E27FC236}">
                <a16:creationId xmlns:a16="http://schemas.microsoft.com/office/drawing/2014/main" id="{3F82D67E-5A63-45AA-AFD9-2BD644092D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109" y="6165304"/>
            <a:ext cx="1153159" cy="607023"/>
          </a:xfrm>
          <a:prstGeom prst="rect">
            <a:avLst/>
          </a:prstGeom>
        </p:spPr>
      </p:pic>
      <p:cxnSp>
        <p:nvCxnSpPr>
          <p:cNvPr id="4" name="Straight Arrow Connector 3">
            <a:extLst>
              <a:ext uri="{FF2B5EF4-FFF2-40B4-BE49-F238E27FC236}">
                <a16:creationId xmlns:a16="http://schemas.microsoft.com/office/drawing/2014/main" id="{F6FE50DC-61BE-4230-A9F4-CC14037AA298}"/>
              </a:ext>
            </a:extLst>
          </p:cNvPr>
          <p:cNvCxnSpPr/>
          <p:nvPr/>
        </p:nvCxnSpPr>
        <p:spPr bwMode="auto">
          <a:xfrm flipH="1" flipV="1">
            <a:off x="3322919" y="4653136"/>
            <a:ext cx="2498162" cy="1123014"/>
          </a:xfrm>
          <a:prstGeom prst="straightConnector1">
            <a:avLst/>
          </a:prstGeom>
          <a:solidFill>
            <a:schemeClr val="accent1"/>
          </a:solidFill>
          <a:ln w="76200" cap="flat" cmpd="sng" algn="ctr">
            <a:solidFill>
              <a:schemeClr val="tx1"/>
            </a:solidFill>
            <a:prstDash val="solid"/>
            <a:round/>
            <a:headEnd type="none" w="med" len="med"/>
            <a:tailEnd type="triangle"/>
          </a:ln>
          <a:effectLst/>
          <a:scene3d>
            <a:camera prst="isometricOffAxis2Left"/>
            <a:lightRig rig="threePt" dir="t"/>
          </a:scene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20694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441603-A933-43A7-BD02-17FA253473C9}"/>
              </a:ext>
            </a:extLst>
          </p:cNvPr>
          <p:cNvPicPr>
            <a:picLocks noChangeAspect="1"/>
          </p:cNvPicPr>
          <p:nvPr/>
        </p:nvPicPr>
        <p:blipFill>
          <a:blip r:embed="rId3"/>
          <a:stretch>
            <a:fillRect/>
          </a:stretch>
        </p:blipFill>
        <p:spPr>
          <a:xfrm>
            <a:off x="3613394" y="513953"/>
            <a:ext cx="4491726" cy="2454164"/>
          </a:xfrm>
          <a:prstGeom prst="rect">
            <a:avLst/>
          </a:prstGeom>
        </p:spPr>
      </p:pic>
      <p:pic>
        <p:nvPicPr>
          <p:cNvPr id="10" name="Picture 9">
            <a:extLst>
              <a:ext uri="{FF2B5EF4-FFF2-40B4-BE49-F238E27FC236}">
                <a16:creationId xmlns:a16="http://schemas.microsoft.com/office/drawing/2014/main" id="{93D412F4-CF29-4E6E-AB94-B714A9235B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11" name="Picture 1" descr="SWA740 Social Worker of the Year 2018 logo v2 Gold (2)">
            <a:extLst>
              <a:ext uri="{FF2B5EF4-FFF2-40B4-BE49-F238E27FC236}">
                <a16:creationId xmlns:a16="http://schemas.microsoft.com/office/drawing/2014/main" id="{746C41A4-7C48-4F2C-B3EB-1117592AFC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5186" y="5812743"/>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C885E5F1-56F2-40E2-85AA-A580FC21DDB5}"/>
              </a:ext>
            </a:extLst>
          </p:cNvPr>
          <p:cNvPicPr>
            <a:picLocks noChangeAspect="1"/>
          </p:cNvPicPr>
          <p:nvPr/>
        </p:nvPicPr>
        <p:blipFill>
          <a:blip r:embed="rId6"/>
          <a:stretch>
            <a:fillRect/>
          </a:stretch>
        </p:blipFill>
        <p:spPr>
          <a:xfrm>
            <a:off x="3613394" y="5861747"/>
            <a:ext cx="758665" cy="759854"/>
          </a:xfrm>
          <a:prstGeom prst="rect">
            <a:avLst/>
          </a:prstGeom>
        </p:spPr>
      </p:pic>
      <p:pic>
        <p:nvPicPr>
          <p:cNvPr id="13" name="Picture 2" descr="cid:image009.png@01D3B0B4.F4E29C10">
            <a:extLst>
              <a:ext uri="{FF2B5EF4-FFF2-40B4-BE49-F238E27FC236}">
                <a16:creationId xmlns:a16="http://schemas.microsoft.com/office/drawing/2014/main" id="{FFADF879-9EE0-433E-A297-027B3DD27A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9361" y="5728084"/>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letterheader essex logo">
            <a:extLst>
              <a:ext uri="{FF2B5EF4-FFF2-40B4-BE49-F238E27FC236}">
                <a16:creationId xmlns:a16="http://schemas.microsoft.com/office/drawing/2014/main" id="{8FBD2FEE-3B43-417A-940D-BE473D20374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01298" y="5835699"/>
            <a:ext cx="1607644" cy="84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Banish Eye Fatigue — Try Yoga for the Eyes! | by Rachel Hubbard | Medium">
            <a:extLst>
              <a:ext uri="{FF2B5EF4-FFF2-40B4-BE49-F238E27FC236}">
                <a16:creationId xmlns:a16="http://schemas.microsoft.com/office/drawing/2014/main" id="{C4805BA8-EFA0-44DB-89B0-D20E3BDCFDD5}"/>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20857804">
            <a:off x="782391" y="1130213"/>
            <a:ext cx="2342277" cy="1317531"/>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20AF9850-0978-4E64-AB3E-E600B4AA5D13}"/>
              </a:ext>
            </a:extLst>
          </p:cNvPr>
          <p:cNvSpPr/>
          <p:nvPr/>
        </p:nvSpPr>
        <p:spPr>
          <a:xfrm>
            <a:off x="383761" y="56127"/>
            <a:ext cx="6291362" cy="553998"/>
          </a:xfrm>
          <a:prstGeom prst="rect">
            <a:avLst/>
          </a:prstGeom>
          <a:noFill/>
        </p:spPr>
        <p:txBody>
          <a:bodyPr wrap="square" lIns="91440" tIns="45720" rIns="91440" bIns="45720">
            <a:spAutoFit/>
          </a:bodyPr>
          <a:lstStyle/>
          <a:p>
            <a:pPr algn="ctr"/>
            <a:r>
              <a:rPr lang="en-US" sz="3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Eyes Down - it’s time to play… </a:t>
            </a:r>
          </a:p>
        </p:txBody>
      </p:sp>
      <p:sp>
        <p:nvSpPr>
          <p:cNvPr id="25" name="TextBox 24">
            <a:extLst>
              <a:ext uri="{FF2B5EF4-FFF2-40B4-BE49-F238E27FC236}">
                <a16:creationId xmlns:a16="http://schemas.microsoft.com/office/drawing/2014/main" id="{4D0EB641-F468-4D19-BD8A-4F2E8A98655C}"/>
              </a:ext>
            </a:extLst>
          </p:cNvPr>
          <p:cNvSpPr txBox="1"/>
          <p:nvPr/>
        </p:nvSpPr>
        <p:spPr>
          <a:xfrm>
            <a:off x="603945" y="2873535"/>
            <a:ext cx="8304997" cy="2246769"/>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mn-lt"/>
              </a:rPr>
              <a:t>20 Case Studies </a:t>
            </a:r>
          </a:p>
          <a:p>
            <a:pPr marL="342900" indent="-342900">
              <a:buFont typeface="Arial" panose="020B0604020202020204" pitchFamily="34" charset="0"/>
              <a:buChar char="•"/>
            </a:pPr>
            <a:endParaRPr lang="en-GB" sz="2000" dirty="0">
              <a:latin typeface="+mn-lt"/>
            </a:endParaRPr>
          </a:p>
          <a:p>
            <a:pPr marL="342900" indent="-342900">
              <a:buFont typeface="Arial" panose="020B0604020202020204" pitchFamily="34" charset="0"/>
              <a:buChar char="•"/>
            </a:pPr>
            <a:r>
              <a:rPr lang="en-GB" sz="2000" dirty="0">
                <a:latin typeface="+mn-lt"/>
              </a:rPr>
              <a:t>On your tables… </a:t>
            </a:r>
          </a:p>
          <a:p>
            <a:pPr marL="800100" lvl="1" indent="-342900">
              <a:buFont typeface="Arial" panose="020B0604020202020204" pitchFamily="34" charset="0"/>
              <a:buChar char="•"/>
            </a:pPr>
            <a:r>
              <a:rPr lang="en-GB" sz="2000" dirty="0">
                <a:latin typeface="+mn-lt"/>
              </a:rPr>
              <a:t>Identify who from the group will lead the feedback </a:t>
            </a:r>
          </a:p>
          <a:p>
            <a:pPr marL="800100" lvl="1" indent="-342900">
              <a:buFont typeface="Arial" panose="020B0604020202020204" pitchFamily="34" charset="0"/>
              <a:buChar char="•"/>
            </a:pPr>
            <a:r>
              <a:rPr lang="en-GB" sz="2000" dirty="0">
                <a:latin typeface="+mn-lt"/>
              </a:rPr>
              <a:t>Discuss the Case Study for 5 mins to decide the ‘outcome’ </a:t>
            </a:r>
          </a:p>
          <a:p>
            <a:pPr marL="800100" lvl="1" indent="-342900">
              <a:buFont typeface="Arial" panose="020B0604020202020204" pitchFamily="34" charset="0"/>
              <a:buChar char="•"/>
            </a:pPr>
            <a:r>
              <a:rPr lang="en-GB" sz="2000" dirty="0">
                <a:latin typeface="+mn-lt"/>
              </a:rPr>
              <a:t>Feedback</a:t>
            </a:r>
          </a:p>
          <a:p>
            <a:pPr marL="342900" indent="-342900">
              <a:buFont typeface="Arial" panose="020B0604020202020204" pitchFamily="34" charset="0"/>
              <a:buChar char="•"/>
            </a:pPr>
            <a:r>
              <a:rPr lang="en-GB" sz="2000" dirty="0">
                <a:latin typeface="+mn-lt"/>
              </a:rPr>
              <a:t>Repeat (we’ll have comfort breaks in between!) </a:t>
            </a:r>
          </a:p>
        </p:txBody>
      </p:sp>
    </p:spTree>
    <p:extLst>
      <p:ext uri="{BB962C8B-B14F-4D97-AF65-F5344CB8AC3E}">
        <p14:creationId xmlns:p14="http://schemas.microsoft.com/office/powerpoint/2010/main" val="1646138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3D412F4-CF29-4E6E-AB94-B714A9235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11" name="Picture 1" descr="SWA740 Social Worker of the Year 2018 logo v2 Gold (2)">
            <a:extLst>
              <a:ext uri="{FF2B5EF4-FFF2-40B4-BE49-F238E27FC236}">
                <a16:creationId xmlns:a16="http://schemas.microsoft.com/office/drawing/2014/main" id="{746C41A4-7C48-4F2C-B3EB-1117592AFC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5186" y="5812743"/>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C885E5F1-56F2-40E2-85AA-A580FC21DDB5}"/>
              </a:ext>
            </a:extLst>
          </p:cNvPr>
          <p:cNvPicPr>
            <a:picLocks noChangeAspect="1"/>
          </p:cNvPicPr>
          <p:nvPr/>
        </p:nvPicPr>
        <p:blipFill>
          <a:blip r:embed="rId5"/>
          <a:stretch>
            <a:fillRect/>
          </a:stretch>
        </p:blipFill>
        <p:spPr>
          <a:xfrm>
            <a:off x="3613394" y="5861747"/>
            <a:ext cx="758665" cy="759854"/>
          </a:xfrm>
          <a:prstGeom prst="rect">
            <a:avLst/>
          </a:prstGeom>
        </p:spPr>
      </p:pic>
      <p:pic>
        <p:nvPicPr>
          <p:cNvPr id="13" name="Picture 2" descr="cid:image009.png@01D3B0B4.F4E29C10">
            <a:extLst>
              <a:ext uri="{FF2B5EF4-FFF2-40B4-BE49-F238E27FC236}">
                <a16:creationId xmlns:a16="http://schemas.microsoft.com/office/drawing/2014/main" id="{FFADF879-9EE0-433E-A297-027B3DD27A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9361" y="5728084"/>
            <a:ext cx="885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letterheader essex logo">
            <a:extLst>
              <a:ext uri="{FF2B5EF4-FFF2-40B4-BE49-F238E27FC236}">
                <a16:creationId xmlns:a16="http://schemas.microsoft.com/office/drawing/2014/main" id="{8FBD2FEE-3B43-417A-940D-BE473D20374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1298" y="5835699"/>
            <a:ext cx="1607644" cy="84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668962AE-2259-473C-A55D-BAD0A0F82C7C}"/>
              </a:ext>
            </a:extLst>
          </p:cNvPr>
          <p:cNvSpPr/>
          <p:nvPr/>
        </p:nvSpPr>
        <p:spPr>
          <a:xfrm>
            <a:off x="672526" y="918347"/>
            <a:ext cx="2871107" cy="954107"/>
          </a:xfrm>
          <a:prstGeom prst="rect">
            <a:avLst/>
          </a:prstGeom>
          <a:solidFill>
            <a:srgbClr val="FFFF00"/>
          </a:solidFill>
        </p:spPr>
        <p:txBody>
          <a:bodyPr wrap="square">
            <a:spAutoFit/>
          </a:bodyPr>
          <a:lstStyle/>
          <a:p>
            <a:pPr marL="0" indent="0" algn="ctr">
              <a:buNone/>
            </a:pPr>
            <a:r>
              <a:rPr lang="en-GB" sz="2800" b="1" dirty="0">
                <a:latin typeface="+mj-lt"/>
              </a:rPr>
              <a:t>Level 2: Signpost</a:t>
            </a:r>
          </a:p>
        </p:txBody>
      </p:sp>
      <p:sp>
        <p:nvSpPr>
          <p:cNvPr id="16" name="Rectangle 15">
            <a:extLst>
              <a:ext uri="{FF2B5EF4-FFF2-40B4-BE49-F238E27FC236}">
                <a16:creationId xmlns:a16="http://schemas.microsoft.com/office/drawing/2014/main" id="{77327632-E539-4694-8918-23C400BA11C6}"/>
              </a:ext>
            </a:extLst>
          </p:cNvPr>
          <p:cNvSpPr/>
          <p:nvPr/>
        </p:nvSpPr>
        <p:spPr>
          <a:xfrm>
            <a:off x="711581" y="2668034"/>
            <a:ext cx="2908956" cy="646331"/>
          </a:xfrm>
          <a:prstGeom prst="rect">
            <a:avLst/>
          </a:prstGeom>
          <a:solidFill>
            <a:srgbClr val="FFC000"/>
          </a:solidFill>
        </p:spPr>
        <p:txBody>
          <a:bodyPr wrap="square">
            <a:spAutoFit/>
          </a:bodyPr>
          <a:lstStyle/>
          <a:p>
            <a:pPr marL="0" indent="0" algn="ctr">
              <a:buNone/>
            </a:pPr>
            <a:r>
              <a:rPr lang="en-GB" sz="3600" b="1" dirty="0">
                <a:latin typeface="+mj-lt"/>
              </a:rPr>
              <a:t>Level 3: EH</a:t>
            </a:r>
          </a:p>
        </p:txBody>
      </p:sp>
      <p:sp>
        <p:nvSpPr>
          <p:cNvPr id="17" name="Rectangle 16">
            <a:extLst>
              <a:ext uri="{FF2B5EF4-FFF2-40B4-BE49-F238E27FC236}">
                <a16:creationId xmlns:a16="http://schemas.microsoft.com/office/drawing/2014/main" id="{5408966D-6BAA-4D02-A54B-30315531180F}"/>
              </a:ext>
            </a:extLst>
          </p:cNvPr>
          <p:cNvSpPr/>
          <p:nvPr/>
        </p:nvSpPr>
        <p:spPr>
          <a:xfrm>
            <a:off x="742287" y="3684462"/>
            <a:ext cx="2871107" cy="646331"/>
          </a:xfrm>
          <a:prstGeom prst="rect">
            <a:avLst/>
          </a:prstGeom>
          <a:solidFill>
            <a:schemeClr val="bg2"/>
          </a:solidFill>
        </p:spPr>
        <p:txBody>
          <a:bodyPr wrap="square">
            <a:spAutoFit/>
          </a:bodyPr>
          <a:lstStyle/>
          <a:p>
            <a:pPr marL="0" indent="0" algn="ctr">
              <a:buNone/>
            </a:pPr>
            <a:r>
              <a:rPr lang="en-GB" sz="3600" b="1" dirty="0">
                <a:latin typeface="+mj-lt"/>
              </a:rPr>
              <a:t>Level 4: CIN</a:t>
            </a:r>
          </a:p>
        </p:txBody>
      </p:sp>
      <p:sp>
        <p:nvSpPr>
          <p:cNvPr id="18" name="Rectangle 17">
            <a:extLst>
              <a:ext uri="{FF2B5EF4-FFF2-40B4-BE49-F238E27FC236}">
                <a16:creationId xmlns:a16="http://schemas.microsoft.com/office/drawing/2014/main" id="{F2A3176D-4973-43B4-9547-4AC47CF9CB91}"/>
              </a:ext>
            </a:extLst>
          </p:cNvPr>
          <p:cNvSpPr/>
          <p:nvPr/>
        </p:nvSpPr>
        <p:spPr>
          <a:xfrm>
            <a:off x="691138" y="4706273"/>
            <a:ext cx="2871107" cy="646331"/>
          </a:xfrm>
          <a:prstGeom prst="rect">
            <a:avLst/>
          </a:prstGeom>
          <a:solidFill>
            <a:schemeClr val="tx1"/>
          </a:solidFill>
        </p:spPr>
        <p:txBody>
          <a:bodyPr wrap="square">
            <a:spAutoFit/>
          </a:bodyPr>
          <a:lstStyle/>
          <a:p>
            <a:pPr marL="0" indent="0" algn="ctr">
              <a:buNone/>
            </a:pPr>
            <a:r>
              <a:rPr lang="en-GB" sz="3600" b="1" dirty="0">
                <a:solidFill>
                  <a:schemeClr val="bg2"/>
                </a:solidFill>
                <a:latin typeface="+mj-lt"/>
              </a:rPr>
              <a:t>Level 4: CP</a:t>
            </a:r>
          </a:p>
        </p:txBody>
      </p:sp>
      <p:sp>
        <p:nvSpPr>
          <p:cNvPr id="19" name="TextBox 18">
            <a:extLst>
              <a:ext uri="{FF2B5EF4-FFF2-40B4-BE49-F238E27FC236}">
                <a16:creationId xmlns:a16="http://schemas.microsoft.com/office/drawing/2014/main" id="{91C0B994-EC5D-4B78-9C29-FA28E3BA956E}"/>
              </a:ext>
            </a:extLst>
          </p:cNvPr>
          <p:cNvSpPr txBox="1"/>
          <p:nvPr/>
        </p:nvSpPr>
        <p:spPr>
          <a:xfrm>
            <a:off x="3584860" y="962869"/>
            <a:ext cx="5122561" cy="707886"/>
          </a:xfrm>
          <a:prstGeom prst="rect">
            <a:avLst/>
          </a:prstGeom>
          <a:noFill/>
        </p:spPr>
        <p:txBody>
          <a:bodyPr wrap="square" rtlCol="0">
            <a:spAutoFit/>
          </a:bodyPr>
          <a:lstStyle/>
          <a:p>
            <a:r>
              <a:rPr lang="en-GB" sz="2000" dirty="0">
                <a:latin typeface="+mn-lt"/>
              </a:rPr>
              <a:t>Signpost to Community Based Services / Local Offer / TAF</a:t>
            </a:r>
          </a:p>
        </p:txBody>
      </p:sp>
      <p:sp>
        <p:nvSpPr>
          <p:cNvPr id="20" name="TextBox 19">
            <a:extLst>
              <a:ext uri="{FF2B5EF4-FFF2-40B4-BE49-F238E27FC236}">
                <a16:creationId xmlns:a16="http://schemas.microsoft.com/office/drawing/2014/main" id="{7C10D01B-B3AC-4AEB-A1EB-F392004177A3}"/>
              </a:ext>
            </a:extLst>
          </p:cNvPr>
          <p:cNvSpPr txBox="1"/>
          <p:nvPr/>
        </p:nvSpPr>
        <p:spPr>
          <a:xfrm>
            <a:off x="3620537" y="2651787"/>
            <a:ext cx="4491352" cy="707886"/>
          </a:xfrm>
          <a:prstGeom prst="rect">
            <a:avLst/>
          </a:prstGeom>
          <a:noFill/>
        </p:spPr>
        <p:txBody>
          <a:bodyPr wrap="square" rtlCol="0">
            <a:spAutoFit/>
          </a:bodyPr>
          <a:lstStyle/>
          <a:p>
            <a:r>
              <a:rPr lang="en-GB" sz="2000" dirty="0">
                <a:latin typeface="+mj-lt"/>
              </a:rPr>
              <a:t>Need support but not at a Social Care level</a:t>
            </a:r>
            <a:endParaRPr lang="en-GB" sz="2000" dirty="0">
              <a:latin typeface="+mn-lt"/>
            </a:endParaRPr>
          </a:p>
        </p:txBody>
      </p:sp>
      <p:sp>
        <p:nvSpPr>
          <p:cNvPr id="21" name="TextBox 20">
            <a:extLst>
              <a:ext uri="{FF2B5EF4-FFF2-40B4-BE49-F238E27FC236}">
                <a16:creationId xmlns:a16="http://schemas.microsoft.com/office/drawing/2014/main" id="{89FB89FC-F225-45D6-8F7C-4D3C140F543E}"/>
              </a:ext>
            </a:extLst>
          </p:cNvPr>
          <p:cNvSpPr txBox="1"/>
          <p:nvPr/>
        </p:nvSpPr>
        <p:spPr>
          <a:xfrm>
            <a:off x="3620537" y="3656376"/>
            <a:ext cx="4491351" cy="707886"/>
          </a:xfrm>
          <a:prstGeom prst="rect">
            <a:avLst/>
          </a:prstGeom>
          <a:noFill/>
        </p:spPr>
        <p:txBody>
          <a:bodyPr wrap="square" rtlCol="0">
            <a:spAutoFit/>
          </a:bodyPr>
          <a:lstStyle/>
          <a:p>
            <a:r>
              <a:rPr lang="en-GB" sz="2000" dirty="0">
                <a:latin typeface="+mn-lt"/>
              </a:rPr>
              <a:t>Need support that includes Social Care (Child In Need)</a:t>
            </a:r>
          </a:p>
        </p:txBody>
      </p:sp>
      <p:sp>
        <p:nvSpPr>
          <p:cNvPr id="22" name="TextBox 21">
            <a:extLst>
              <a:ext uri="{FF2B5EF4-FFF2-40B4-BE49-F238E27FC236}">
                <a16:creationId xmlns:a16="http://schemas.microsoft.com/office/drawing/2014/main" id="{4C468488-1A8F-4EC7-B0FF-CCFDFD0DAAA7}"/>
              </a:ext>
            </a:extLst>
          </p:cNvPr>
          <p:cNvSpPr txBox="1"/>
          <p:nvPr/>
        </p:nvSpPr>
        <p:spPr>
          <a:xfrm>
            <a:off x="3613394" y="4708585"/>
            <a:ext cx="4491352" cy="707886"/>
          </a:xfrm>
          <a:prstGeom prst="rect">
            <a:avLst/>
          </a:prstGeom>
          <a:noFill/>
        </p:spPr>
        <p:txBody>
          <a:bodyPr wrap="square" rtlCol="0">
            <a:spAutoFit/>
          </a:bodyPr>
          <a:lstStyle/>
          <a:p>
            <a:r>
              <a:rPr lang="en-GB" sz="2000" dirty="0">
                <a:latin typeface="+mn-lt"/>
              </a:rPr>
              <a:t>Needs s47 investigation and Child Protection</a:t>
            </a:r>
          </a:p>
        </p:txBody>
      </p:sp>
      <p:sp>
        <p:nvSpPr>
          <p:cNvPr id="2" name="TextBox 1">
            <a:extLst>
              <a:ext uri="{FF2B5EF4-FFF2-40B4-BE49-F238E27FC236}">
                <a16:creationId xmlns:a16="http://schemas.microsoft.com/office/drawing/2014/main" id="{785A1323-0472-4A33-8ED5-311AD7651EE7}"/>
              </a:ext>
            </a:extLst>
          </p:cNvPr>
          <p:cNvSpPr txBox="1"/>
          <p:nvPr/>
        </p:nvSpPr>
        <p:spPr>
          <a:xfrm>
            <a:off x="2809946" y="2024682"/>
            <a:ext cx="4491352" cy="461665"/>
          </a:xfrm>
          <a:prstGeom prst="rect">
            <a:avLst/>
          </a:prstGeom>
          <a:noFill/>
        </p:spPr>
        <p:txBody>
          <a:bodyPr wrap="square" rtlCol="0">
            <a:spAutoFit/>
          </a:bodyPr>
          <a:lstStyle/>
          <a:p>
            <a:r>
              <a:rPr lang="en-GB" b="1" dirty="0">
                <a:latin typeface="+mn-lt"/>
              </a:rPr>
              <a:t>Allocate for Assessment </a:t>
            </a:r>
          </a:p>
        </p:txBody>
      </p:sp>
      <p:sp>
        <p:nvSpPr>
          <p:cNvPr id="24" name="Rectangle 23">
            <a:extLst>
              <a:ext uri="{FF2B5EF4-FFF2-40B4-BE49-F238E27FC236}">
                <a16:creationId xmlns:a16="http://schemas.microsoft.com/office/drawing/2014/main" id="{B33ECDCD-6FDE-4465-8A08-F90E2FD827C8}"/>
              </a:ext>
            </a:extLst>
          </p:cNvPr>
          <p:cNvSpPr/>
          <p:nvPr/>
        </p:nvSpPr>
        <p:spPr>
          <a:xfrm>
            <a:off x="899593" y="0"/>
            <a:ext cx="7860200" cy="707886"/>
          </a:xfrm>
          <a:prstGeom prst="rect">
            <a:avLst/>
          </a:prstGeom>
        </p:spPr>
        <p:txBody>
          <a:bodyPr wrap="square">
            <a:spAutoFit/>
          </a:bodyPr>
          <a:lstStyle/>
          <a:p>
            <a:pPr marL="0" indent="0" algn="ctr">
              <a:buNone/>
            </a:pPr>
            <a:r>
              <a:rPr lang="en-GB" sz="4000" b="1" dirty="0">
                <a:solidFill>
                  <a:srgbClr val="7030A0"/>
                </a:solidFill>
                <a:latin typeface="+mj-lt"/>
              </a:rPr>
              <a:t>Choice of outcomes</a:t>
            </a:r>
          </a:p>
        </p:txBody>
      </p:sp>
    </p:spTree>
    <p:extLst>
      <p:ext uri="{BB962C8B-B14F-4D97-AF65-F5344CB8AC3E}">
        <p14:creationId xmlns:p14="http://schemas.microsoft.com/office/powerpoint/2010/main" val="3979169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85073" y="332656"/>
            <a:ext cx="1440160" cy="1008112"/>
          </a:xfrm>
          <a:prstGeom prst="rect">
            <a:avLst/>
          </a:prstGeom>
          <a:ln w="38100">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spcBef>
                <a:spcPct val="0"/>
              </a:spcBef>
              <a:spcAft>
                <a:spcPct val="0"/>
              </a:spcAft>
              <a:buClrTx/>
              <a:buSzTx/>
              <a:buFontTx/>
              <a:buNone/>
              <a:tabLst/>
            </a:pPr>
            <a:r>
              <a:rPr kumimoji="0" lang="en-GB" sz="4800" b="0" i="0" u="none" strike="noStrike" cap="none" normalizeH="0" baseline="0" dirty="0">
                <a:ln>
                  <a:noFill/>
                </a:ln>
                <a:solidFill>
                  <a:schemeClr val="tx1"/>
                </a:solidFill>
                <a:effectLst/>
                <a:ea typeface="ＭＳ Ｐゴシック" charset="0"/>
              </a:rPr>
              <a:t>1</a:t>
            </a:r>
          </a:p>
        </p:txBody>
      </p:sp>
      <p:sp>
        <p:nvSpPr>
          <p:cNvPr id="9" name="Rectangle 8">
            <a:hlinkClick r:id="rId3" action="ppaction://hlinksldjump"/>
          </p:cNvPr>
          <p:cNvSpPr/>
          <p:nvPr/>
        </p:nvSpPr>
        <p:spPr bwMode="auto">
          <a:xfrm>
            <a:off x="2168829" y="344354"/>
            <a:ext cx="1440160" cy="1008112"/>
          </a:xfrm>
          <a:prstGeom prst="rect">
            <a:avLst/>
          </a:prstGeom>
          <a:ln w="38100">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a:ln>
                  <a:noFill/>
                </a:ln>
                <a:solidFill>
                  <a:schemeClr val="tx1"/>
                </a:solidFill>
                <a:effectLst/>
                <a:ea typeface="ＭＳ Ｐゴシック" charset="0"/>
              </a:rPr>
              <a:t>  2</a:t>
            </a:r>
            <a:r>
              <a:rPr kumimoji="0" lang="en-GB" sz="2400" b="0" i="0" u="none" strike="noStrike" cap="none" normalizeH="0" baseline="0" dirty="0">
                <a:ln>
                  <a:noFill/>
                </a:ln>
                <a:solidFill>
                  <a:schemeClr val="tx1"/>
                </a:solidFill>
                <a:effectLst/>
                <a:latin typeface="Times" charset="0"/>
                <a:ea typeface="ＭＳ Ｐゴシック" charset="0"/>
              </a:rPr>
              <a:t>		</a:t>
            </a:r>
          </a:p>
        </p:txBody>
      </p:sp>
      <p:sp>
        <p:nvSpPr>
          <p:cNvPr id="10" name="Rectangle 9">
            <a:hlinkClick r:id="rId4" action="ppaction://hlinksldjump"/>
          </p:cNvPr>
          <p:cNvSpPr/>
          <p:nvPr/>
        </p:nvSpPr>
        <p:spPr bwMode="auto">
          <a:xfrm>
            <a:off x="3851920" y="344354"/>
            <a:ext cx="1440160" cy="1008112"/>
          </a:xfrm>
          <a:prstGeom prst="rect">
            <a:avLst/>
          </a:prstGeom>
          <a:ln w="38100">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charset="0"/>
                <a:ea typeface="ＭＳ Ｐゴシック" charset="0"/>
              </a:rPr>
              <a:t>      </a:t>
            </a:r>
            <a:r>
              <a:rPr kumimoji="0" lang="en-GB" sz="4800" b="0" i="0" u="none" strike="noStrike" cap="none" normalizeH="0" baseline="0" dirty="0">
                <a:ln>
                  <a:noFill/>
                </a:ln>
                <a:solidFill>
                  <a:schemeClr val="tx1"/>
                </a:solidFill>
                <a:effectLst/>
                <a:ea typeface="ＭＳ Ｐゴシック" charset="0"/>
              </a:rPr>
              <a:t>3</a:t>
            </a:r>
          </a:p>
        </p:txBody>
      </p:sp>
      <p:sp>
        <p:nvSpPr>
          <p:cNvPr id="11" name="Rectangle 10">
            <a:hlinkClick r:id="rId5" action="ppaction://hlinksldjump"/>
          </p:cNvPr>
          <p:cNvSpPr/>
          <p:nvPr/>
        </p:nvSpPr>
        <p:spPr bwMode="auto">
          <a:xfrm>
            <a:off x="5508104" y="344354"/>
            <a:ext cx="1440160" cy="1008112"/>
          </a:xfrm>
          <a:prstGeom prst="rect">
            <a:avLst/>
          </a:prstGeom>
          <a:ln w="38100">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charset="0"/>
                <a:ea typeface="ＭＳ Ｐゴシック" charset="0"/>
              </a:rPr>
              <a:t>      </a:t>
            </a:r>
            <a:r>
              <a:rPr kumimoji="0" lang="en-GB" sz="4800" b="0" i="0" u="none" strike="noStrike" cap="none" normalizeH="0" baseline="0" dirty="0">
                <a:ln>
                  <a:noFill/>
                </a:ln>
                <a:solidFill>
                  <a:schemeClr val="tx1"/>
                </a:solidFill>
                <a:effectLst/>
                <a:ea typeface="ＭＳ Ｐゴシック" charset="0"/>
              </a:rPr>
              <a:t>4</a:t>
            </a:r>
          </a:p>
        </p:txBody>
      </p:sp>
      <p:sp>
        <p:nvSpPr>
          <p:cNvPr id="12" name="Rectangle 11">
            <a:hlinkClick r:id="rId6" action="ppaction://hlinksldjump"/>
          </p:cNvPr>
          <p:cNvSpPr/>
          <p:nvPr/>
        </p:nvSpPr>
        <p:spPr bwMode="auto">
          <a:xfrm>
            <a:off x="7231306" y="342791"/>
            <a:ext cx="1440160" cy="1008112"/>
          </a:xfrm>
          <a:prstGeom prst="rect">
            <a:avLst/>
          </a:prstGeom>
          <a:noFill/>
          <a:ln w="38100">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charset="0"/>
                <a:ea typeface="ＭＳ Ｐゴシック" charset="0"/>
              </a:rPr>
              <a:t>      </a:t>
            </a:r>
            <a:r>
              <a:rPr kumimoji="0" lang="en-GB" sz="4800" b="0" i="0" u="none" strike="noStrike" cap="none" normalizeH="0" baseline="0" dirty="0">
                <a:ln>
                  <a:noFill/>
                </a:ln>
                <a:solidFill>
                  <a:schemeClr val="tx1"/>
                </a:solidFill>
                <a:effectLst/>
                <a:ea typeface="ＭＳ Ｐゴシック" charset="0"/>
              </a:rPr>
              <a:t>5</a:t>
            </a:r>
          </a:p>
        </p:txBody>
      </p:sp>
      <p:sp>
        <p:nvSpPr>
          <p:cNvPr id="15" name="Rectangle 14">
            <a:hlinkClick r:id="rId7" action="ppaction://hlinksldjump"/>
          </p:cNvPr>
          <p:cNvSpPr/>
          <p:nvPr/>
        </p:nvSpPr>
        <p:spPr bwMode="auto">
          <a:xfrm>
            <a:off x="2167512" y="1627136"/>
            <a:ext cx="1440160" cy="1008112"/>
          </a:xfrm>
          <a:prstGeom prst="rect">
            <a:avLst/>
          </a:prstGeom>
          <a:ln w="38100">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charset="0"/>
                <a:ea typeface="ＭＳ Ｐゴシック" charset="0"/>
              </a:rPr>
              <a:t>       </a:t>
            </a:r>
            <a:r>
              <a:rPr kumimoji="0" lang="en-GB" sz="4800" b="0" i="0" u="none" strike="noStrike" cap="none" normalizeH="0" baseline="0" dirty="0">
                <a:ln>
                  <a:noFill/>
                </a:ln>
                <a:solidFill>
                  <a:schemeClr val="tx1"/>
                </a:solidFill>
                <a:effectLst/>
                <a:ea typeface="ＭＳ Ｐゴシック" charset="0"/>
              </a:rPr>
              <a:t>7</a:t>
            </a:r>
          </a:p>
        </p:txBody>
      </p:sp>
      <p:sp>
        <p:nvSpPr>
          <p:cNvPr id="16" name="Rectangle 15">
            <a:hlinkClick r:id="rId8" action="ppaction://hlinksldjump"/>
          </p:cNvPr>
          <p:cNvSpPr/>
          <p:nvPr/>
        </p:nvSpPr>
        <p:spPr bwMode="auto">
          <a:xfrm>
            <a:off x="485073" y="1627136"/>
            <a:ext cx="1440160" cy="1008112"/>
          </a:xfrm>
          <a:prstGeom prst="rect">
            <a:avLst/>
          </a:prstGeom>
          <a:noFill/>
          <a:ln w="38100">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a:ln>
                  <a:noFill/>
                </a:ln>
                <a:solidFill>
                  <a:schemeClr val="tx1"/>
                </a:solidFill>
                <a:effectLst/>
                <a:ea typeface="ＭＳ Ｐゴシック" charset="0"/>
              </a:rPr>
              <a:t>   6</a:t>
            </a:r>
          </a:p>
        </p:txBody>
      </p:sp>
      <p:sp>
        <p:nvSpPr>
          <p:cNvPr id="20" name="Rectangle 19">
            <a:hlinkClick r:id="rId9" action="ppaction://hlinksldjump"/>
          </p:cNvPr>
          <p:cNvSpPr/>
          <p:nvPr/>
        </p:nvSpPr>
        <p:spPr bwMode="auto">
          <a:xfrm>
            <a:off x="507462" y="3003275"/>
            <a:ext cx="1440160" cy="1008112"/>
          </a:xfrm>
          <a:prstGeom prst="rect">
            <a:avLst/>
          </a:prstGeom>
          <a:ln w="38100">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a:ln>
                  <a:noFill/>
                </a:ln>
                <a:solidFill>
                  <a:schemeClr val="tx1"/>
                </a:solidFill>
                <a:effectLst/>
                <a:ea typeface="ＭＳ Ｐゴシック" charset="0"/>
              </a:rPr>
              <a:t>  11</a:t>
            </a:r>
          </a:p>
        </p:txBody>
      </p:sp>
      <p:sp>
        <p:nvSpPr>
          <p:cNvPr id="21" name="Rectangle 20">
            <a:hlinkClick r:id="rId10" action="ppaction://hlinksldjump"/>
          </p:cNvPr>
          <p:cNvSpPr/>
          <p:nvPr/>
        </p:nvSpPr>
        <p:spPr bwMode="auto">
          <a:xfrm>
            <a:off x="2173305" y="3017168"/>
            <a:ext cx="1440160" cy="1008112"/>
          </a:xfrm>
          <a:prstGeom prst="rect">
            <a:avLst/>
          </a:prstGeom>
          <a:ln w="38100">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charset="0"/>
                <a:ea typeface="ＭＳ Ｐゴシック" charset="0"/>
              </a:rPr>
              <a:t>    </a:t>
            </a:r>
            <a:r>
              <a:rPr kumimoji="0" lang="en-GB" sz="4800" b="0" i="0" u="none" strike="noStrike" cap="none" normalizeH="0" baseline="0" dirty="0">
                <a:ln>
                  <a:noFill/>
                </a:ln>
                <a:solidFill>
                  <a:schemeClr val="tx1"/>
                </a:solidFill>
                <a:effectLst/>
                <a:ea typeface="ＭＳ Ｐゴシック" charset="0"/>
              </a:rPr>
              <a:t>12</a:t>
            </a:r>
          </a:p>
        </p:txBody>
      </p:sp>
      <p:sp>
        <p:nvSpPr>
          <p:cNvPr id="22" name="Rectangle 21">
            <a:hlinkClick r:id="rId11" action="ppaction://hlinksldjump"/>
          </p:cNvPr>
          <p:cNvSpPr/>
          <p:nvPr/>
        </p:nvSpPr>
        <p:spPr bwMode="auto">
          <a:xfrm>
            <a:off x="2173305" y="4293096"/>
            <a:ext cx="1440160" cy="1008112"/>
          </a:xfrm>
          <a:prstGeom prst="rect">
            <a:avLst/>
          </a:prstGeom>
          <a:ln w="38100">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charset="0"/>
                <a:ea typeface="ＭＳ Ｐゴシック" charset="0"/>
              </a:rPr>
              <a:t>    </a:t>
            </a:r>
            <a:r>
              <a:rPr kumimoji="0" lang="en-GB" sz="4800" b="0" i="0" u="none" strike="noStrike" cap="none" normalizeH="0" baseline="0" dirty="0">
                <a:ln>
                  <a:noFill/>
                </a:ln>
                <a:solidFill>
                  <a:schemeClr val="tx1"/>
                </a:solidFill>
                <a:effectLst/>
                <a:ea typeface="ＭＳ Ｐゴシック" charset="0"/>
              </a:rPr>
              <a:t>17</a:t>
            </a:r>
          </a:p>
        </p:txBody>
      </p:sp>
      <p:sp>
        <p:nvSpPr>
          <p:cNvPr id="23" name="Rectangle 22">
            <a:hlinkClick r:id="rId12" action="ppaction://hlinksldjump"/>
          </p:cNvPr>
          <p:cNvSpPr/>
          <p:nvPr/>
        </p:nvSpPr>
        <p:spPr bwMode="auto">
          <a:xfrm>
            <a:off x="3851920" y="4293096"/>
            <a:ext cx="1440160" cy="1008112"/>
          </a:xfrm>
          <a:prstGeom prst="rect">
            <a:avLst/>
          </a:prstGeom>
          <a:ln w="38100">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charset="0"/>
                <a:ea typeface="ＭＳ Ｐゴシック" charset="0"/>
              </a:rPr>
              <a:t>  </a:t>
            </a:r>
            <a:r>
              <a:rPr kumimoji="0" lang="en-GB" sz="2400" b="0" i="0" u="none" strike="noStrike" cap="none" normalizeH="0" dirty="0">
                <a:ln>
                  <a:noFill/>
                </a:ln>
                <a:solidFill>
                  <a:schemeClr val="tx1"/>
                </a:solidFill>
                <a:effectLst/>
                <a:latin typeface="Times" charset="0"/>
                <a:ea typeface="ＭＳ Ｐゴシック" charset="0"/>
              </a:rPr>
              <a:t> </a:t>
            </a:r>
            <a:r>
              <a:rPr kumimoji="0" lang="en-GB" sz="2400" b="0" i="0" u="none" strike="noStrike" cap="none" normalizeH="0" baseline="0" dirty="0">
                <a:ln>
                  <a:noFill/>
                </a:ln>
                <a:solidFill>
                  <a:schemeClr val="tx1"/>
                </a:solidFill>
                <a:effectLst/>
                <a:latin typeface="Times" charset="0"/>
                <a:ea typeface="ＭＳ Ｐゴシック" charset="0"/>
              </a:rPr>
              <a:t> </a:t>
            </a:r>
            <a:r>
              <a:rPr kumimoji="0" lang="en-GB" sz="4800" b="0" i="0" u="none" strike="noStrike" cap="none" normalizeH="0" baseline="0" dirty="0">
                <a:ln>
                  <a:noFill/>
                </a:ln>
                <a:solidFill>
                  <a:schemeClr val="tx1"/>
                </a:solidFill>
                <a:effectLst/>
                <a:ea typeface="ＭＳ Ｐゴシック" charset="0"/>
              </a:rPr>
              <a:t>18</a:t>
            </a:r>
          </a:p>
        </p:txBody>
      </p:sp>
      <p:sp>
        <p:nvSpPr>
          <p:cNvPr id="24" name="Rectangle 23">
            <a:hlinkClick r:id="rId13" action="ppaction://hlinksldjump"/>
          </p:cNvPr>
          <p:cNvSpPr/>
          <p:nvPr/>
        </p:nvSpPr>
        <p:spPr bwMode="auto">
          <a:xfrm>
            <a:off x="3851920" y="3003275"/>
            <a:ext cx="1440160" cy="1008112"/>
          </a:xfrm>
          <a:prstGeom prst="rect">
            <a:avLst/>
          </a:prstGeom>
          <a:ln w="38100">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charset="0"/>
                <a:ea typeface="ＭＳ Ｐゴシック" charset="0"/>
              </a:rPr>
              <a:t>   </a:t>
            </a:r>
            <a:r>
              <a:rPr kumimoji="0" lang="en-GB" sz="2400" b="0" i="0" u="none" strike="noStrike" cap="none" normalizeH="0" dirty="0">
                <a:ln>
                  <a:noFill/>
                </a:ln>
                <a:solidFill>
                  <a:schemeClr val="tx1"/>
                </a:solidFill>
                <a:effectLst/>
                <a:latin typeface="Times" charset="0"/>
                <a:ea typeface="ＭＳ Ｐゴシック" charset="0"/>
              </a:rPr>
              <a:t> </a:t>
            </a:r>
            <a:r>
              <a:rPr kumimoji="0" lang="en-GB" sz="4800" b="0" i="0" u="none" strike="noStrike" cap="none" normalizeH="0" baseline="0" dirty="0">
                <a:ln>
                  <a:noFill/>
                </a:ln>
                <a:solidFill>
                  <a:schemeClr val="tx1"/>
                </a:solidFill>
                <a:effectLst/>
                <a:ea typeface="ＭＳ Ｐゴシック" charset="0"/>
              </a:rPr>
              <a:t>13</a:t>
            </a:r>
          </a:p>
        </p:txBody>
      </p:sp>
      <p:sp>
        <p:nvSpPr>
          <p:cNvPr id="25" name="Rectangle 24">
            <a:hlinkClick r:id="rId14" action="ppaction://hlinksldjump"/>
          </p:cNvPr>
          <p:cNvSpPr/>
          <p:nvPr/>
        </p:nvSpPr>
        <p:spPr bwMode="auto">
          <a:xfrm>
            <a:off x="3851920" y="1595736"/>
            <a:ext cx="1440160" cy="1008112"/>
          </a:xfrm>
          <a:prstGeom prst="rect">
            <a:avLst/>
          </a:prstGeom>
          <a:ln w="38100">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charset="0"/>
                <a:ea typeface="ＭＳ Ｐゴシック" charset="0"/>
              </a:rPr>
              <a:t>      </a:t>
            </a:r>
            <a:r>
              <a:rPr kumimoji="0" lang="en-GB" sz="4800" b="0" i="0" u="none" strike="noStrike" cap="none" normalizeH="0" baseline="0" dirty="0">
                <a:ln>
                  <a:noFill/>
                </a:ln>
                <a:solidFill>
                  <a:schemeClr val="tx1"/>
                </a:solidFill>
                <a:effectLst/>
                <a:ea typeface="ＭＳ Ｐゴシック" charset="0"/>
              </a:rPr>
              <a:t>8</a:t>
            </a:r>
          </a:p>
        </p:txBody>
      </p:sp>
      <p:sp>
        <p:nvSpPr>
          <p:cNvPr id="26" name="Rectangle 25">
            <a:hlinkClick r:id="rId15" action="ppaction://hlinksldjump"/>
          </p:cNvPr>
          <p:cNvSpPr/>
          <p:nvPr/>
        </p:nvSpPr>
        <p:spPr bwMode="auto">
          <a:xfrm>
            <a:off x="5522110" y="1626568"/>
            <a:ext cx="1440160" cy="1008112"/>
          </a:xfrm>
          <a:prstGeom prst="rect">
            <a:avLst/>
          </a:prstGeom>
          <a:ln w="38100">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dirty="0">
                <a:solidFill>
                  <a:schemeClr val="tx1"/>
                </a:solidFill>
                <a:latin typeface="Times" charset="0"/>
                <a:ea typeface="ＭＳ Ｐゴシック" charset="0"/>
              </a:rPr>
              <a:t>      </a:t>
            </a:r>
            <a:r>
              <a:rPr kumimoji="0" lang="en-GB" sz="4800" b="0" i="0" u="none" strike="noStrike" cap="none" normalizeH="0" baseline="0" dirty="0">
                <a:ln>
                  <a:noFill/>
                </a:ln>
                <a:solidFill>
                  <a:schemeClr val="tx1"/>
                </a:solidFill>
                <a:effectLst/>
                <a:ea typeface="ＭＳ Ｐゴシック" charset="0"/>
              </a:rPr>
              <a:t>9</a:t>
            </a:r>
          </a:p>
        </p:txBody>
      </p:sp>
      <p:sp>
        <p:nvSpPr>
          <p:cNvPr id="27" name="Rectangle 26">
            <a:hlinkClick r:id="rId16" action="ppaction://hlinksldjump"/>
          </p:cNvPr>
          <p:cNvSpPr/>
          <p:nvPr/>
        </p:nvSpPr>
        <p:spPr bwMode="auto">
          <a:xfrm>
            <a:off x="5521671" y="3017168"/>
            <a:ext cx="1440160" cy="1008112"/>
          </a:xfrm>
          <a:prstGeom prst="rect">
            <a:avLst/>
          </a:prstGeom>
          <a:ln w="38100">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charset="0"/>
                <a:ea typeface="ＭＳ Ｐゴシック" charset="0"/>
              </a:rPr>
              <a:t>   </a:t>
            </a:r>
            <a:r>
              <a:rPr kumimoji="0" lang="en-GB" sz="2400" b="0" i="0" u="none" strike="noStrike" cap="none" normalizeH="0" dirty="0">
                <a:ln>
                  <a:noFill/>
                </a:ln>
                <a:solidFill>
                  <a:schemeClr val="tx1"/>
                </a:solidFill>
                <a:effectLst/>
                <a:latin typeface="Times" charset="0"/>
                <a:ea typeface="ＭＳ Ｐゴシック" charset="0"/>
              </a:rPr>
              <a:t> </a:t>
            </a:r>
            <a:r>
              <a:rPr kumimoji="0" lang="en-GB" sz="4800" b="0" i="0" u="none" strike="noStrike" cap="none" normalizeH="0" baseline="0" dirty="0">
                <a:ln>
                  <a:noFill/>
                </a:ln>
                <a:solidFill>
                  <a:schemeClr val="tx1"/>
                </a:solidFill>
                <a:effectLst/>
                <a:ea typeface="ＭＳ Ｐゴシック" charset="0"/>
              </a:rPr>
              <a:t>14</a:t>
            </a:r>
          </a:p>
        </p:txBody>
      </p:sp>
      <p:sp>
        <p:nvSpPr>
          <p:cNvPr id="28" name="Rectangle 27">
            <a:hlinkClick r:id="rId17" action="ppaction://hlinksldjump"/>
          </p:cNvPr>
          <p:cNvSpPr/>
          <p:nvPr/>
        </p:nvSpPr>
        <p:spPr bwMode="auto">
          <a:xfrm>
            <a:off x="5580112" y="4293096"/>
            <a:ext cx="1440160" cy="1008112"/>
          </a:xfrm>
          <a:prstGeom prst="rect">
            <a:avLst/>
          </a:prstGeom>
          <a:ln w="38100">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charset="0"/>
                <a:ea typeface="ＭＳ Ｐゴシック" charset="0"/>
              </a:rPr>
              <a:t>   </a:t>
            </a:r>
            <a:r>
              <a:rPr kumimoji="0" lang="en-GB" sz="2400" b="0" i="0" u="none" strike="noStrike" cap="none" normalizeH="0" dirty="0">
                <a:ln>
                  <a:noFill/>
                </a:ln>
                <a:solidFill>
                  <a:schemeClr val="tx1"/>
                </a:solidFill>
                <a:effectLst/>
                <a:latin typeface="Times" charset="0"/>
                <a:ea typeface="ＭＳ Ｐゴシック" charset="0"/>
              </a:rPr>
              <a:t> </a:t>
            </a:r>
            <a:r>
              <a:rPr kumimoji="0" lang="en-GB" sz="4800" b="0" i="0" u="none" strike="noStrike" cap="none" normalizeH="0" baseline="0" dirty="0">
                <a:ln>
                  <a:noFill/>
                </a:ln>
                <a:solidFill>
                  <a:schemeClr val="tx1"/>
                </a:solidFill>
                <a:effectLst/>
                <a:ea typeface="ＭＳ Ｐゴシック" charset="0"/>
              </a:rPr>
              <a:t>19</a:t>
            </a:r>
          </a:p>
        </p:txBody>
      </p:sp>
      <p:sp>
        <p:nvSpPr>
          <p:cNvPr id="29" name="Rectangle 28">
            <a:hlinkClick r:id="rId18" action="ppaction://hlinksldjump"/>
          </p:cNvPr>
          <p:cNvSpPr/>
          <p:nvPr/>
        </p:nvSpPr>
        <p:spPr bwMode="auto">
          <a:xfrm>
            <a:off x="509464" y="4279492"/>
            <a:ext cx="1440160" cy="1008112"/>
          </a:xfrm>
          <a:prstGeom prst="rect">
            <a:avLst/>
          </a:prstGeom>
          <a:ln w="38100">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charset="0"/>
                <a:ea typeface="ＭＳ Ｐゴシック" charset="0"/>
              </a:rPr>
              <a:t>    </a:t>
            </a:r>
            <a:r>
              <a:rPr kumimoji="0" lang="en-GB" sz="4800" b="0" i="0" u="none" strike="noStrike" cap="none" normalizeH="0" baseline="0" dirty="0">
                <a:ln>
                  <a:noFill/>
                </a:ln>
                <a:solidFill>
                  <a:schemeClr val="tx1"/>
                </a:solidFill>
                <a:effectLst/>
                <a:ea typeface="ＭＳ Ｐゴシック" charset="0"/>
              </a:rPr>
              <a:t>16</a:t>
            </a:r>
          </a:p>
        </p:txBody>
      </p:sp>
      <p:sp>
        <p:nvSpPr>
          <p:cNvPr id="30" name="Rectangle 29">
            <a:hlinkClick r:id="rId19" action="ppaction://hlinksldjump"/>
          </p:cNvPr>
          <p:cNvSpPr/>
          <p:nvPr/>
        </p:nvSpPr>
        <p:spPr bwMode="auto">
          <a:xfrm>
            <a:off x="7236296" y="4293096"/>
            <a:ext cx="1440160" cy="1008112"/>
          </a:xfrm>
          <a:prstGeom prst="rect">
            <a:avLst/>
          </a:prstGeom>
          <a:ln w="38100">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charset="0"/>
                <a:ea typeface="ＭＳ Ｐゴシック" charset="0"/>
              </a:rPr>
              <a:t>    </a:t>
            </a:r>
            <a:r>
              <a:rPr kumimoji="0" lang="en-GB" sz="4800" b="0" i="0" u="none" strike="noStrike" cap="none" normalizeH="0" baseline="0" dirty="0">
                <a:ln>
                  <a:noFill/>
                </a:ln>
                <a:solidFill>
                  <a:schemeClr val="tx1"/>
                </a:solidFill>
                <a:effectLst/>
                <a:ea typeface="ＭＳ Ｐゴシック" charset="0"/>
              </a:rPr>
              <a:t>20</a:t>
            </a:r>
          </a:p>
        </p:txBody>
      </p:sp>
      <p:sp>
        <p:nvSpPr>
          <p:cNvPr id="31" name="Rectangle 30">
            <a:hlinkClick r:id="rId20" action="ppaction://hlinksldjump"/>
          </p:cNvPr>
          <p:cNvSpPr/>
          <p:nvPr/>
        </p:nvSpPr>
        <p:spPr bwMode="auto">
          <a:xfrm>
            <a:off x="7245161" y="3003275"/>
            <a:ext cx="1440160" cy="1008112"/>
          </a:xfrm>
          <a:prstGeom prst="rect">
            <a:avLst/>
          </a:prstGeom>
          <a:ln w="38100">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charset="0"/>
                <a:ea typeface="ＭＳ Ｐゴシック" charset="0"/>
              </a:rPr>
              <a:t>    </a:t>
            </a:r>
            <a:r>
              <a:rPr kumimoji="0" lang="en-GB" sz="4800" b="0" i="0" u="none" strike="noStrike" cap="none" normalizeH="0" baseline="0" dirty="0">
                <a:ln>
                  <a:noFill/>
                </a:ln>
                <a:solidFill>
                  <a:schemeClr val="tx1"/>
                </a:solidFill>
                <a:effectLst/>
                <a:ea typeface="ＭＳ Ｐゴシック" charset="0"/>
              </a:rPr>
              <a:t>15</a:t>
            </a:r>
          </a:p>
        </p:txBody>
      </p:sp>
      <p:sp>
        <p:nvSpPr>
          <p:cNvPr id="32" name="Rectangle 31">
            <a:hlinkClick r:id="rId21" action="ppaction://hlinksldjump"/>
          </p:cNvPr>
          <p:cNvSpPr/>
          <p:nvPr/>
        </p:nvSpPr>
        <p:spPr bwMode="auto">
          <a:xfrm>
            <a:off x="7245161" y="1598712"/>
            <a:ext cx="1440160" cy="1008112"/>
          </a:xfrm>
          <a:prstGeom prst="rect">
            <a:avLst/>
          </a:prstGeom>
          <a:ln w="38100">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charset="0"/>
                <a:ea typeface="ＭＳ Ｐゴシック" charset="0"/>
              </a:rPr>
              <a:t>    </a:t>
            </a:r>
            <a:r>
              <a:rPr kumimoji="0" lang="en-GB" sz="4800" b="0" i="0" u="none" strike="noStrike" cap="none" normalizeH="0" baseline="0" dirty="0">
                <a:ln>
                  <a:noFill/>
                </a:ln>
                <a:solidFill>
                  <a:schemeClr val="tx1"/>
                </a:solidFill>
                <a:effectLst/>
                <a:ea typeface="ＭＳ Ｐゴシック" charset="0"/>
              </a:rPr>
              <a:t>10</a:t>
            </a:r>
          </a:p>
        </p:txBody>
      </p:sp>
      <p:pic>
        <p:nvPicPr>
          <p:cNvPr id="34" name="Picture 3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79201" y="5835699"/>
            <a:ext cx="1428503" cy="744863"/>
          </a:xfrm>
          <a:prstGeom prst="rect">
            <a:avLst/>
          </a:prstGeom>
        </p:spPr>
      </p:pic>
      <p:pic>
        <p:nvPicPr>
          <p:cNvPr id="36" name="Picture 35"/>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308304" y="5805264"/>
            <a:ext cx="1425752" cy="750516"/>
          </a:xfrm>
          <a:prstGeom prst="rect">
            <a:avLst/>
          </a:prstGeom>
        </p:spPr>
      </p:pic>
      <p:pic>
        <p:nvPicPr>
          <p:cNvPr id="37" name="Picture 2" descr="cid:image009.png@01D3B0B4.F4E29C10"/>
          <p:cNvPicPr>
            <a:picLocks noGrp="1" noChangeAspect="1" noChangeArrowheads="1"/>
          </p:cNvPicPr>
          <p:nvPr>
            <p:ph sz="quarter" idx="10"/>
          </p:nvPr>
        </p:nvPicPr>
        <p:blipFill>
          <a:blip r:embed="rId24">
            <a:extLst>
              <a:ext uri="{28A0092B-C50C-407E-A947-70E740481C1C}">
                <a14:useLocalDpi xmlns:a14="http://schemas.microsoft.com/office/drawing/2010/main" val="0"/>
              </a:ext>
            </a:extLst>
          </a:blip>
          <a:srcRect/>
          <a:stretch>
            <a:fillRect/>
          </a:stretch>
        </p:blipFill>
        <p:spPr bwMode="auto">
          <a:xfrm>
            <a:off x="2008333" y="5755749"/>
            <a:ext cx="885714" cy="90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 descr="SWA740 Social Worker of the Year 2018 logo v2 Gold (2)">
            <a:extLst>
              <a:ext uri="{FF2B5EF4-FFF2-40B4-BE49-F238E27FC236}">
                <a16:creationId xmlns:a16="http://schemas.microsoft.com/office/drawing/2014/main" id="{0A9EA12B-2962-4EB0-AB6F-9504E6212F3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994676" y="5784507"/>
            <a:ext cx="808208" cy="7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E0A8D842-D66A-418B-9729-B2454AEC259A}"/>
              </a:ext>
            </a:extLst>
          </p:cNvPr>
          <p:cNvPicPr>
            <a:picLocks noChangeAspect="1"/>
          </p:cNvPicPr>
          <p:nvPr/>
        </p:nvPicPr>
        <p:blipFill>
          <a:blip r:embed="rId26"/>
          <a:stretch>
            <a:fillRect/>
          </a:stretch>
        </p:blipFill>
        <p:spPr>
          <a:xfrm>
            <a:off x="3830798" y="5795595"/>
            <a:ext cx="758665" cy="759854"/>
          </a:xfrm>
          <a:prstGeom prst="rect">
            <a:avLst/>
          </a:prstGeom>
        </p:spPr>
      </p:pic>
    </p:spTree>
    <p:extLst>
      <p:ext uri="{BB962C8B-B14F-4D97-AF65-F5344CB8AC3E}">
        <p14:creationId xmlns:p14="http://schemas.microsoft.com/office/powerpoint/2010/main" val="2995277257"/>
      </p:ext>
    </p:extLst>
  </p:cSld>
  <p:clrMapOvr>
    <a:masterClrMapping/>
  </p:clrMapOvr>
</p:sld>
</file>

<file path=ppt/theme/theme1.xml><?xml version="1.0" encoding="utf-8"?>
<a:theme xmlns:a="http://schemas.openxmlformats.org/drawingml/2006/main" name="Blank">
  <a:themeElements>
    <a:clrScheme name="ECC Default Colours">
      <a:dk1>
        <a:srgbClr val="000000"/>
      </a:dk1>
      <a:lt1>
        <a:srgbClr val="FFFFFF"/>
      </a:lt1>
      <a:dk2>
        <a:srgbClr val="E00069"/>
      </a:dk2>
      <a:lt2>
        <a:srgbClr val="E1291A"/>
      </a:lt2>
      <a:accent1>
        <a:srgbClr val="007A33"/>
      </a:accent1>
      <a:accent2>
        <a:srgbClr val="00A191"/>
      </a:accent2>
      <a:accent3>
        <a:srgbClr val="004899"/>
      </a:accent3>
      <a:accent4>
        <a:srgbClr val="00205B"/>
      </a:accent4>
      <a:accent5>
        <a:srgbClr val="682558"/>
      </a:accent5>
      <a:accent6>
        <a:srgbClr val="934D98"/>
      </a:accent6>
      <a:hlink>
        <a:srgbClr val="0645AD"/>
      </a:hlink>
      <a:folHlink>
        <a:srgbClr val="0645AD"/>
      </a:folHlink>
    </a:clrScheme>
    <a:fontScheme name="ECC 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txDef>
      <a:spPr>
        <a:noFill/>
      </a:spPr>
      <a:bodyPr wrap="square" rtlCol="0">
        <a:spAutoFit/>
      </a:bodyPr>
      <a:lstStyle>
        <a:defPPr>
          <a:defRPr sz="1800" dirty="0" smtClean="0">
            <a:latin typeface="+mn-lt"/>
          </a:defRPr>
        </a:defPPr>
      </a:lstStyle>
    </a:tx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C0F3BD5-2828-4B01-9775-547067E9D20B}" vid="{D6AA8548-A859-4FEB-8288-206DB8D1E4B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34A7656483B74FB66C73ECEA17E281" ma:contentTypeVersion="14" ma:contentTypeDescription="Create a new document." ma:contentTypeScope="" ma:versionID="b39a7e6d7f9c755a0c784182d65e1645">
  <xsd:schema xmlns:xsd="http://www.w3.org/2001/XMLSchema" xmlns:xs="http://www.w3.org/2001/XMLSchema" xmlns:p="http://schemas.microsoft.com/office/2006/metadata/properties" xmlns:ns2="a9f12287-5f74-4593-92c9-e973669b9a71" xmlns:ns3="6140e513-9c0e-4e73-9b29-9e780522eb94" xmlns:ns4="6a461f78-e7a2-485a-8a47-5fc604b04102" targetNamespace="http://schemas.microsoft.com/office/2006/metadata/properties" ma:root="true" ma:fieldsID="e6ff82fabbfc32fa59a52a3bad4e8208" ns2:_="" ns3:_="" ns4:_="">
    <xsd:import namespace="a9f12287-5f74-4593-92c9-e973669b9a71"/>
    <xsd:import namespace="6140e513-9c0e-4e73-9b29-9e780522eb94"/>
    <xsd:import namespace="6a461f78-e7a2-485a-8a47-5fc604b041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f12287-5f74-4593-92c9-e973669b9a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40e513-9c0e-4e73-9b29-9e780522eb9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331054dd-693d-4dfa-82f6-c0a5e0c850cd}" ma:internalName="TaxCatchAll" ma:showField="CatchAllData" ma:web="6140e513-9c0e-4e73-9b29-9e780522eb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a461f78-e7a2-485a-8a47-5fc604b04102" xsi:nil="true"/>
    <lcf76f155ced4ddcb4097134ff3c332f xmlns="a9f12287-5f74-4593-92c9-e973669b9a7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5ACBA3-470D-4682-BF62-72994EAD0A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f12287-5f74-4593-92c9-e973669b9a71"/>
    <ds:schemaRef ds:uri="6140e513-9c0e-4e73-9b29-9e780522eb94"/>
    <ds:schemaRef ds:uri="6a461f78-e7a2-485a-8a47-5fc604b041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FCB222-59CC-40C5-B297-6463AF5125D7}">
  <ds:schemaRefs>
    <ds:schemaRef ds:uri="http://purl.org/dc/dcmitype/"/>
    <ds:schemaRef ds:uri="http://schemas.openxmlformats.org/package/2006/metadata/core-properties"/>
    <ds:schemaRef ds:uri="http://purl.org/dc/elements/1.1/"/>
    <ds:schemaRef ds:uri="http://schemas.microsoft.com/office/2006/metadata/properties"/>
    <ds:schemaRef ds:uri="6140e513-9c0e-4e73-9b29-9e780522eb94"/>
    <ds:schemaRef ds:uri="6a461f78-e7a2-485a-8a47-5fc604b04102"/>
    <ds:schemaRef ds:uri="http://schemas.microsoft.com/office/2006/documentManagement/types"/>
    <ds:schemaRef ds:uri="http://purl.org/dc/terms/"/>
    <ds:schemaRef ds:uri="http://schemas.microsoft.com/office/infopath/2007/PartnerControls"/>
    <ds:schemaRef ds:uri="a9f12287-5f74-4593-92c9-e973669b9a71"/>
    <ds:schemaRef ds:uri="http://www.w3.org/XML/1998/namespace"/>
  </ds:schemaRefs>
</ds:datastoreItem>
</file>

<file path=customXml/itemProps3.xml><?xml version="1.0" encoding="utf-8"?>
<ds:datastoreItem xmlns:ds="http://schemas.openxmlformats.org/officeDocument/2006/customXml" ds:itemID="{BBACFB2F-A471-4F31-928A-DF56CC2DDD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4216</TotalTime>
  <Words>3948</Words>
  <Application>Microsoft Office PowerPoint</Application>
  <PresentationFormat>On-screen Show (4:3)</PresentationFormat>
  <Paragraphs>257</Paragraphs>
  <Slides>51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Arial Bold</vt:lpstr>
      <vt:lpstr>Times</vt:lpstr>
      <vt:lpstr>Blank</vt:lpstr>
      <vt:lpstr>Essex Children &amp; Families: Sector Led Improvement Partners  Understanding Threshold Decisions</vt:lpstr>
      <vt:lpstr>PowerPoint Presentation</vt:lpstr>
      <vt:lpstr>Do we need to change?</vt:lpstr>
      <vt:lpstr>Introduction</vt:lpstr>
      <vt:lpstr>PowerPoint Presentation</vt:lpstr>
      <vt:lpstr>PowerPoint Presentation</vt:lpstr>
      <vt:lpstr>PowerPoint Presentation</vt:lpstr>
      <vt:lpstr>PowerPoint Presentation</vt:lpstr>
      <vt:lpstr>PowerPoint Presentation</vt:lpstr>
      <vt:lpstr>Case Study 1</vt:lpstr>
      <vt:lpstr>Case Study 1 Answer</vt:lpstr>
      <vt:lpstr>Case Study 2</vt:lpstr>
      <vt:lpstr>Case Study 2 Answer</vt:lpstr>
      <vt:lpstr>Case Study 3</vt:lpstr>
      <vt:lpstr>Case Study 3 Answer</vt:lpstr>
      <vt:lpstr>Case Study 4</vt:lpstr>
      <vt:lpstr>Case Study 4 Answer</vt:lpstr>
      <vt:lpstr>Case Study 5</vt:lpstr>
      <vt:lpstr>Case Study 5 Answer</vt:lpstr>
      <vt:lpstr>Case Study 6</vt:lpstr>
      <vt:lpstr>Case Study 6 Answer</vt:lpstr>
      <vt:lpstr>Case Study 7</vt:lpstr>
      <vt:lpstr>Case Study 7 Answer</vt:lpstr>
      <vt:lpstr>Case Study 8</vt:lpstr>
      <vt:lpstr>Case Study 8 Answer</vt:lpstr>
      <vt:lpstr>Case Study 9</vt:lpstr>
      <vt:lpstr>Case Study 9 Answer</vt:lpstr>
      <vt:lpstr>Case Study 10</vt:lpstr>
      <vt:lpstr>Case Study 10 Answer</vt:lpstr>
      <vt:lpstr>Case Study 11</vt:lpstr>
      <vt:lpstr>Case Study 11 Answer</vt:lpstr>
      <vt:lpstr>Case Study 12</vt:lpstr>
      <vt:lpstr>Case Study 12 Answer</vt:lpstr>
      <vt:lpstr>Case Study 13</vt:lpstr>
      <vt:lpstr>Case Study 13 Answer</vt:lpstr>
      <vt:lpstr>Case Study 14</vt:lpstr>
      <vt:lpstr>Case Study 14 Answer</vt:lpstr>
      <vt:lpstr>Case Study 15</vt:lpstr>
      <vt:lpstr>Case Study 15 Answer</vt:lpstr>
      <vt:lpstr>Case Study 16</vt:lpstr>
      <vt:lpstr>Case Study 16 Answer</vt:lpstr>
      <vt:lpstr>Case Study 17</vt:lpstr>
      <vt:lpstr>Case Study 17 Answer</vt:lpstr>
      <vt:lpstr>Case Study 18</vt:lpstr>
      <vt:lpstr>Case Study 18 Answer</vt:lpstr>
      <vt:lpstr>Case Study 19</vt:lpstr>
      <vt:lpstr>Case Study 19 Answer</vt:lpstr>
      <vt:lpstr>Case Study 20</vt:lpstr>
      <vt:lpstr>Case Study 20 Answer</vt:lpstr>
      <vt:lpstr>Next steps    </vt:lpstr>
      <vt:lpstr>Questions?</vt:lpstr>
    </vt:vector>
  </TitlesOfParts>
  <Company>Essex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Threshold Decisions</dc:title>
  <dc:creator>Dave.Barron</dc:creator>
  <cp:lastModifiedBy>Dave Barron - Head of Children's Improvement Partnerships</cp:lastModifiedBy>
  <cp:revision>73</cp:revision>
  <dcterms:created xsi:type="dcterms:W3CDTF">2019-01-14T14:12:25Z</dcterms:created>
  <dcterms:modified xsi:type="dcterms:W3CDTF">2022-12-06T10:30:59Z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2020-09-28T14:51:57Z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6699ebd2-dff8-43a2-9118-00004d6a5301</vt:lpwstr>
  </property>
  <property fmtid="{D5CDD505-2E9C-101B-9397-08002B2CF9AE}" pid="8" name="MSIP_Label_39d8be9e-c8d9-4b9c-bd40-2c27cc7ea2e6_ContentBits">
    <vt:lpwstr>0</vt:lpwstr>
  </property>
  <property fmtid="{D5CDD505-2E9C-101B-9397-08002B2CF9AE}" pid="9" name="ContentTypeId">
    <vt:lpwstr>0x010100BB34A7656483B74FB66C73ECEA17E281</vt:lpwstr>
  </property>
</Properties>
</file>